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D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3" autoAdjust="0"/>
  </p:normalViewPr>
  <p:slideViewPr>
    <p:cSldViewPr snapToGrid="0">
      <p:cViewPr>
        <p:scale>
          <a:sx n="200" d="100"/>
          <a:sy n="200" d="100"/>
        </p:scale>
        <p:origin x="-3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er David Castillo Hurtado" userId="25fb656e-73ee-46dc-85b9-0c18543c2642" providerId="ADAL" clId="{BAB46503-6742-4DFB-A34B-AA09B4B164E8}"/>
    <pc:docChg chg="delSld modSld delMainMaster">
      <pc:chgData name="Yader David Castillo Hurtado" userId="25fb656e-73ee-46dc-85b9-0c18543c2642" providerId="ADAL" clId="{BAB46503-6742-4DFB-A34B-AA09B4B164E8}" dt="2019-08-28T01:56:44.014" v="66" actId="47"/>
      <pc:docMkLst>
        <pc:docMk/>
      </pc:docMkLst>
      <pc:sldChg chg="addSp delSp modSp">
        <pc:chgData name="Yader David Castillo Hurtado" userId="25fb656e-73ee-46dc-85b9-0c18543c2642" providerId="ADAL" clId="{BAB46503-6742-4DFB-A34B-AA09B4B164E8}" dt="2019-08-28T01:56:19.439" v="65" actId="20577"/>
        <pc:sldMkLst>
          <pc:docMk/>
          <pc:sldMk cId="0" sldId="287"/>
        </pc:sldMkLst>
        <pc:spChg chg="add del mod">
          <ac:chgData name="Yader David Castillo Hurtado" userId="25fb656e-73ee-46dc-85b9-0c18543c2642" providerId="ADAL" clId="{BAB46503-6742-4DFB-A34B-AA09B4B164E8}" dt="2019-08-28T01:54:56.135" v="2"/>
          <ac:spMkLst>
            <pc:docMk/>
            <pc:sldMk cId="0" sldId="287"/>
            <ac:spMk id="2" creationId="{112436C3-F5F3-4B1B-B322-33ACB3941587}"/>
          </ac:spMkLst>
        </pc:spChg>
        <pc:spChg chg="add mod">
          <ac:chgData name="Yader David Castillo Hurtado" userId="25fb656e-73ee-46dc-85b9-0c18543c2642" providerId="ADAL" clId="{BAB46503-6742-4DFB-A34B-AA09B4B164E8}" dt="2019-08-28T01:56:19.439" v="65" actId="20577"/>
          <ac:spMkLst>
            <pc:docMk/>
            <pc:sldMk cId="0" sldId="287"/>
            <ac:spMk id="3" creationId="{1A28845F-FCB9-4FBD-B306-8E80F79236B7}"/>
          </ac:spMkLst>
        </pc:spChg>
      </pc:sldChg>
      <pc:sldChg chg="del">
        <pc:chgData name="Yader David Castillo Hurtado" userId="25fb656e-73ee-46dc-85b9-0c18543c2642" providerId="ADAL" clId="{BAB46503-6742-4DFB-A34B-AA09B4B164E8}" dt="2019-08-28T01:56:44.014" v="66" actId="47"/>
        <pc:sldMkLst>
          <pc:docMk/>
          <pc:sldMk cId="0" sldId="288"/>
        </pc:sldMkLst>
      </pc:sldChg>
      <pc:sldMasterChg chg="del delSldLayout">
        <pc:chgData name="Yader David Castillo Hurtado" userId="25fb656e-73ee-46dc-85b9-0c18543c2642" providerId="ADAL" clId="{BAB46503-6742-4DFB-A34B-AA09B4B164E8}" dt="2019-08-28T01:56:44.014" v="66" actId="47"/>
        <pc:sldMasterMkLst>
          <pc:docMk/>
          <pc:sldMasterMk cId="0" sldId="2147483726"/>
        </pc:sldMasterMkLst>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27"/>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28"/>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29"/>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0"/>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1"/>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2"/>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3"/>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4"/>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5"/>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6"/>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7"/>
          </pc:sldLayoutMkLst>
        </pc:sldLayoutChg>
        <pc:sldLayoutChg chg="del">
          <pc:chgData name="Yader David Castillo Hurtado" userId="25fb656e-73ee-46dc-85b9-0c18543c2642" providerId="ADAL" clId="{BAB46503-6742-4DFB-A34B-AA09B4B164E8}" dt="2019-08-28T01:56:44.014" v="66" actId="47"/>
          <pc:sldLayoutMkLst>
            <pc:docMk/>
            <pc:sldMasterMk cId="0" sldId="2147483726"/>
            <pc:sldLayoutMk cId="0" sldId="214748373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6"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9"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6"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5"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9"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1"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2"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5"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7"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9"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1"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6"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0"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1"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5"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8"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9"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9"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1"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3"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4"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8"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9"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0"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82"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3"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4"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86"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7"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8"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0"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1"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3"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4"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5"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6"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8"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9"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0"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1"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2"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3"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1"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3"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5"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6"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30"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1"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2"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34"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6"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38"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0"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2"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3"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5"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6"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7"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8"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50"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1"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2"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3"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4"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5"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3" name="PlaceHolder 2"/>
          <p:cNvSpPr>
            <a:spLocks noGrp="1"/>
          </p:cNvSpPr>
          <p:nvPr>
            <p:ph type="subTitle"/>
          </p:nvPr>
        </p:nvSpPr>
        <p:spPr>
          <a:xfrm>
            <a:off x="1031400" y="1860840"/>
            <a:ext cx="2795760" cy="3064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5" name="PlaceHolder 2"/>
          <p:cNvSpPr>
            <a:spLocks noGrp="1"/>
          </p:cNvSpPr>
          <p:nvPr>
            <p:ph type="body"/>
          </p:nvPr>
        </p:nvSpPr>
        <p:spPr>
          <a:xfrm>
            <a:off x="1031400" y="1860840"/>
            <a:ext cx="279576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7"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8"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0"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2"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3"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4"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6"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7"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8"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0"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1"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2"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24642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4" name="PlaceHolder 2"/>
          <p:cNvSpPr>
            <a:spLocks noGrp="1"/>
          </p:cNvSpPr>
          <p:nvPr>
            <p:ph type="body"/>
          </p:nvPr>
        </p:nvSpPr>
        <p:spPr>
          <a:xfrm>
            <a:off x="1031400" y="186084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5" name="PlaceHolder 3"/>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7"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8"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9" name="PlaceHolder 4"/>
          <p:cNvSpPr>
            <a:spLocks noGrp="1"/>
          </p:cNvSpPr>
          <p:nvPr>
            <p:ph type="body"/>
          </p:nvPr>
        </p:nvSpPr>
        <p:spPr>
          <a:xfrm>
            <a:off x="10314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0" name="PlaceHolder 5"/>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02" name="PlaceHolder 2"/>
          <p:cNvSpPr>
            <a:spLocks noGrp="1"/>
          </p:cNvSpPr>
          <p:nvPr>
            <p:ph type="body"/>
          </p:nvPr>
        </p:nvSpPr>
        <p:spPr>
          <a:xfrm>
            <a:off x="103140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3" name="PlaceHolder 3"/>
          <p:cNvSpPr>
            <a:spLocks noGrp="1"/>
          </p:cNvSpPr>
          <p:nvPr>
            <p:ph type="body"/>
          </p:nvPr>
        </p:nvSpPr>
        <p:spPr>
          <a:xfrm>
            <a:off x="197676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4" name="PlaceHolder 4"/>
          <p:cNvSpPr>
            <a:spLocks noGrp="1"/>
          </p:cNvSpPr>
          <p:nvPr>
            <p:ph type="body"/>
          </p:nvPr>
        </p:nvSpPr>
        <p:spPr>
          <a:xfrm>
            <a:off x="2922120" y="186084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5" name="PlaceHolder 5"/>
          <p:cNvSpPr>
            <a:spLocks noGrp="1"/>
          </p:cNvSpPr>
          <p:nvPr>
            <p:ph type="body"/>
          </p:nvPr>
        </p:nvSpPr>
        <p:spPr>
          <a:xfrm>
            <a:off x="103140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6" name="PlaceHolder 6"/>
          <p:cNvSpPr>
            <a:spLocks noGrp="1"/>
          </p:cNvSpPr>
          <p:nvPr>
            <p:ph type="body"/>
          </p:nvPr>
        </p:nvSpPr>
        <p:spPr>
          <a:xfrm>
            <a:off x="197676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7" name="PlaceHolder 7"/>
          <p:cNvSpPr>
            <a:spLocks noGrp="1"/>
          </p:cNvSpPr>
          <p:nvPr>
            <p:ph type="body"/>
          </p:nvPr>
        </p:nvSpPr>
        <p:spPr>
          <a:xfrm>
            <a:off x="2922120" y="3461760"/>
            <a:ext cx="90000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1031400" y="1860840"/>
            <a:ext cx="1364040" cy="3064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2464200" y="346176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10314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2464200" y="1860840"/>
            <a:ext cx="1364040" cy="14616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1031400" y="3461760"/>
            <a:ext cx="2795760" cy="14616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B5D9"/>
        </a:solidFill>
        <a:effectLst/>
      </p:bgPr>
    </p:bg>
    <p:spTree>
      <p:nvGrpSpPr>
        <p:cNvPr id="1" name=""/>
        <p:cNvGrpSpPr/>
        <p:nvPr/>
      </p:nvGrpSpPr>
      <p:grpSpPr>
        <a:xfrm>
          <a:off x="0" y="0"/>
          <a:ext cx="0" cy="0"/>
          <a:chOff x="0" y="0"/>
          <a:chExt cx="0" cy="0"/>
        </a:xfrm>
      </p:grpSpPr>
      <p:grpSp>
        <p:nvGrpSpPr>
          <p:cNvPr id="14" name="Group 1"/>
          <p:cNvGrpSpPr/>
          <p:nvPr/>
        </p:nvGrpSpPr>
        <p:grpSpPr>
          <a:xfrm>
            <a:off x="5609880" y="2185920"/>
            <a:ext cx="3534120" cy="3432600"/>
            <a:chOff x="5609880" y="2185920"/>
            <a:chExt cx="3534120" cy="3432600"/>
          </a:xfrm>
        </p:grpSpPr>
        <p:sp>
          <p:nvSpPr>
            <p:cNvPr id="15" name="CustomShape 2"/>
            <p:cNvSpPr/>
            <p:nvPr/>
          </p:nvSpPr>
          <p:spPr>
            <a:xfrm rot="9208200" flipH="1">
              <a:off x="6242760" y="3915720"/>
              <a:ext cx="575640" cy="14320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 name="CustomShape 3"/>
            <p:cNvSpPr/>
            <p:nvPr/>
          </p:nvSpPr>
          <p:spPr>
            <a:xfrm rot="9208200" flipH="1">
              <a:off x="7550640" y="2926440"/>
              <a:ext cx="1043640" cy="25956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3" name="CustomShape 4"/>
            <p:cNvSpPr/>
            <p:nvPr/>
          </p:nvSpPr>
          <p:spPr>
            <a:xfrm rot="9208200" flipH="1">
              <a:off x="7166520" y="4114080"/>
              <a:ext cx="486000" cy="12085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 name="CustomShape 5"/>
            <p:cNvSpPr/>
            <p:nvPr/>
          </p:nvSpPr>
          <p:spPr>
            <a:xfrm rot="9208200" flipH="1">
              <a:off x="5746680" y="4566600"/>
              <a:ext cx="272880" cy="6789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5" name="CustomShape 6"/>
            <p:cNvSpPr/>
            <p:nvPr/>
          </p:nvSpPr>
          <p:spPr>
            <a:xfrm>
              <a:off x="8127720" y="2185920"/>
              <a:ext cx="1016280" cy="2293920"/>
            </a:xfrm>
            <a:custGeom>
              <a:avLst/>
              <a:gdLst/>
              <a:ahLst/>
              <a:cxn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6" name="Group 7"/>
          <p:cNvGrpSpPr/>
          <p:nvPr/>
        </p:nvGrpSpPr>
        <p:grpSpPr>
          <a:xfrm>
            <a:off x="360" y="-324720"/>
            <a:ext cx="3067920" cy="1910520"/>
            <a:chOff x="360" y="-324720"/>
            <a:chExt cx="3067920" cy="1910520"/>
          </a:xfrm>
        </p:grpSpPr>
        <p:sp>
          <p:nvSpPr>
            <p:cNvPr id="7" name="CustomShape 8"/>
            <p:cNvSpPr/>
            <p:nvPr/>
          </p:nvSpPr>
          <p:spPr>
            <a:xfrm rot="20008800" flipH="1">
              <a:off x="1931400" y="-107640"/>
              <a:ext cx="290520" cy="72288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8" name="CustomShape 9"/>
            <p:cNvSpPr/>
            <p:nvPr/>
          </p:nvSpPr>
          <p:spPr>
            <a:xfrm rot="20008800" flipH="1">
              <a:off x="338760" y="-233280"/>
              <a:ext cx="616320" cy="153288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9" name="CustomShape 10"/>
            <p:cNvSpPr/>
            <p:nvPr/>
          </p:nvSpPr>
          <p:spPr>
            <a:xfrm rot="20008800" flipH="1">
              <a:off x="1265040" y="-258480"/>
              <a:ext cx="714960" cy="17784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 name="CustomShape 11"/>
            <p:cNvSpPr/>
            <p:nvPr/>
          </p:nvSpPr>
          <p:spPr>
            <a:xfrm rot="20008800" flipH="1">
              <a:off x="2578680" y="-126360"/>
              <a:ext cx="325440" cy="809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 name="CustomShape 12"/>
            <p:cNvSpPr/>
            <p:nvPr/>
          </p:nvSpPr>
          <p:spPr>
            <a:xfrm rot="10800000">
              <a:off x="360" y="82440"/>
              <a:ext cx="538920" cy="121680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12" name="PlaceHolder 13"/>
          <p:cNvSpPr>
            <a:spLocks noGrp="1"/>
          </p:cNvSpPr>
          <p:nvPr>
            <p:ph type="title"/>
          </p:nvPr>
        </p:nvSpPr>
        <p:spPr>
          <a:xfrm>
            <a:off x="685800" y="2754000"/>
            <a:ext cx="5671080" cy="1159560"/>
          </a:xfrm>
          <a:prstGeom prst="rect">
            <a:avLst/>
          </a:prstGeom>
        </p:spPr>
        <p:txBody>
          <a:bodyPr tIns="91440" bIns="91440" anchor="b"/>
          <a:lstStyle/>
          <a:p>
            <a:r>
              <a:rPr lang="en-US" sz="5000" b="0" strike="noStrike" spc="-1">
                <a:solidFill>
                  <a:srgbClr val="000000"/>
                </a:solidFill>
                <a:latin typeface="Arial"/>
              </a:rPr>
              <a:t>Click to edit the title text format</a:t>
            </a:r>
          </a:p>
        </p:txBody>
      </p:sp>
      <p:sp>
        <p:nvSpPr>
          <p:cNvPr id="13"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 name="Group 1"/>
          <p:cNvGrpSpPr/>
          <p:nvPr/>
        </p:nvGrpSpPr>
        <p:grpSpPr>
          <a:xfrm>
            <a:off x="6172920" y="2656080"/>
            <a:ext cx="2970720" cy="2886120"/>
            <a:chOff x="6172920" y="2656080"/>
            <a:chExt cx="2970720" cy="2886120"/>
          </a:xfrm>
        </p:grpSpPr>
        <p:sp>
          <p:nvSpPr>
            <p:cNvPr id="51"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2"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3"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4" name="CustomShape 5"/>
            <p:cNvSpPr/>
            <p:nvPr/>
          </p:nvSpPr>
          <p:spPr>
            <a:xfrm rot="9208200" flipH="1">
              <a:off x="6287760" y="4657680"/>
              <a:ext cx="229320" cy="570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5"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56" name="Group 7"/>
          <p:cNvGrpSpPr/>
          <p:nvPr/>
        </p:nvGrpSpPr>
        <p:grpSpPr>
          <a:xfrm>
            <a:off x="360" y="-227880"/>
            <a:ext cx="2162520" cy="1347480"/>
            <a:chOff x="360" y="-227880"/>
            <a:chExt cx="2162520" cy="1347480"/>
          </a:xfrm>
        </p:grpSpPr>
        <p:sp>
          <p:nvSpPr>
            <p:cNvPr id="57" name="CustomShape 8"/>
            <p:cNvSpPr/>
            <p:nvPr/>
          </p:nvSpPr>
          <p:spPr>
            <a:xfrm rot="20008800" flipH="1">
              <a:off x="136116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8"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9" name="CustomShape 10"/>
            <p:cNvSpPr/>
            <p:nvPr/>
          </p:nvSpPr>
          <p:spPr>
            <a:xfrm rot="20008800" flipH="1">
              <a:off x="892080" y="-181080"/>
              <a:ext cx="504000" cy="12542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60" name="CustomShape 11"/>
            <p:cNvSpPr/>
            <p:nvPr/>
          </p:nvSpPr>
          <p:spPr>
            <a:xfrm rot="20008800" flipH="1">
              <a:off x="1817640" y="-88200"/>
              <a:ext cx="229320" cy="5709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61"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62" name="PlaceHolder 13"/>
          <p:cNvSpPr>
            <a:spLocks noGrp="1"/>
          </p:cNvSpPr>
          <p:nvPr>
            <p:ph type="sldNum"/>
          </p:nvPr>
        </p:nvSpPr>
        <p:spPr>
          <a:xfrm>
            <a:off x="8556840" y="0"/>
            <a:ext cx="548280" cy="393120"/>
          </a:xfrm>
          <a:prstGeom prst="rect">
            <a:avLst/>
          </a:prstGeom>
        </p:spPr>
        <p:txBody>
          <a:bodyPr tIns="91440" bIns="91440"/>
          <a:lstStyle/>
          <a:p>
            <a:pPr algn="r">
              <a:lnSpc>
                <a:spcPct val="100000"/>
              </a:lnSpc>
            </a:pPr>
            <a:fld id="{7F7AA607-6AC9-47BF-8C42-E0FD0394779A}"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
        <p:nvSpPr>
          <p:cNvPr id="63" name="PlaceHolder 14"/>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6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grpSp>
        <p:nvGrpSpPr>
          <p:cNvPr id="101" name="Group 1"/>
          <p:cNvGrpSpPr/>
          <p:nvPr/>
        </p:nvGrpSpPr>
        <p:grpSpPr>
          <a:xfrm>
            <a:off x="6172920" y="2656080"/>
            <a:ext cx="2970720" cy="2886120"/>
            <a:chOff x="6172920" y="2656080"/>
            <a:chExt cx="2970720" cy="2886120"/>
          </a:xfrm>
        </p:grpSpPr>
        <p:sp>
          <p:nvSpPr>
            <p:cNvPr id="102" name="CustomShape 2"/>
            <p:cNvSpPr/>
            <p:nvPr/>
          </p:nvSpPr>
          <p:spPr>
            <a:xfrm rot="9208200" flipH="1">
              <a:off x="6704640" y="4110840"/>
              <a:ext cx="483840" cy="12034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03" name="CustomShape 3"/>
            <p:cNvSpPr/>
            <p:nvPr/>
          </p:nvSpPr>
          <p:spPr>
            <a:xfrm rot="9208200" flipH="1">
              <a:off x="7804080" y="3278880"/>
              <a:ext cx="877320" cy="2181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4" name="CustomShape 4"/>
            <p:cNvSpPr/>
            <p:nvPr/>
          </p:nvSpPr>
          <p:spPr>
            <a:xfrm rot="9208200" flipH="1">
              <a:off x="7481520" y="4277520"/>
              <a:ext cx="408600" cy="10159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05" name="CustomShape 5"/>
            <p:cNvSpPr/>
            <p:nvPr/>
          </p:nvSpPr>
          <p:spPr>
            <a:xfrm rot="9208200" flipH="1">
              <a:off x="6287760" y="4657680"/>
              <a:ext cx="229320" cy="5709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106"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107" name="Group 7"/>
          <p:cNvGrpSpPr/>
          <p:nvPr/>
        </p:nvGrpSpPr>
        <p:grpSpPr>
          <a:xfrm>
            <a:off x="360" y="-227880"/>
            <a:ext cx="2162520" cy="1347480"/>
            <a:chOff x="360" y="-227880"/>
            <a:chExt cx="2162520" cy="1347480"/>
          </a:xfrm>
        </p:grpSpPr>
        <p:sp>
          <p:nvSpPr>
            <p:cNvPr id="108" name="CustomShape 8"/>
            <p:cNvSpPr/>
            <p:nvPr/>
          </p:nvSpPr>
          <p:spPr>
            <a:xfrm rot="20008800" flipH="1">
              <a:off x="1361160" y="-75240"/>
              <a:ext cx="204840" cy="5097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109" name="CustomShape 9"/>
            <p:cNvSpPr/>
            <p:nvPr/>
          </p:nvSpPr>
          <p:spPr>
            <a:xfrm rot="20008800" flipH="1">
              <a:off x="239400" y="-163800"/>
              <a:ext cx="434520" cy="10807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10" name="CustomShape 10"/>
            <p:cNvSpPr/>
            <p:nvPr/>
          </p:nvSpPr>
          <p:spPr>
            <a:xfrm rot="20008800" flipH="1">
              <a:off x="892080" y="-181080"/>
              <a:ext cx="504000" cy="12542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11" name="CustomShape 11"/>
            <p:cNvSpPr/>
            <p:nvPr/>
          </p:nvSpPr>
          <p:spPr>
            <a:xfrm rot="20008800" flipH="1">
              <a:off x="1817640" y="-88200"/>
              <a:ext cx="229320" cy="570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2"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113" name="PlaceHolder 13"/>
          <p:cNvSpPr>
            <a:spLocks noGrp="1"/>
          </p:cNvSpPr>
          <p:nvPr>
            <p:ph type="title"/>
          </p:nvPr>
        </p:nvSpPr>
        <p:spPr>
          <a:xfrm>
            <a:off x="685800" y="2421720"/>
            <a:ext cx="5074200" cy="1159560"/>
          </a:xfrm>
          <a:prstGeom prst="rect">
            <a:avLst/>
          </a:prstGeom>
        </p:spPr>
        <p:txBody>
          <a:bodyPr tIns="91440" bIns="91440" anchor="b"/>
          <a:lstStyle/>
          <a:p>
            <a:r>
              <a:rPr lang="en-US" sz="3600" b="0" strike="noStrike" spc="-1">
                <a:solidFill>
                  <a:srgbClr val="000000"/>
                </a:solidFill>
                <a:latin typeface="Arial"/>
              </a:rPr>
              <a:t>Click to edit the title text format</a:t>
            </a:r>
          </a:p>
        </p:txBody>
      </p:sp>
      <p:sp>
        <p:nvSpPr>
          <p:cNvPr id="114"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23740098-3B76-4087-B8E3-F8B5A91A45B6}" type="slidenum">
              <a:rPr lang="en-US" sz="1300" b="0" strike="noStrike" spc="-1">
                <a:solidFill>
                  <a:srgbClr val="FFFFFF"/>
                </a:solidFill>
                <a:latin typeface="Roboto Condensed"/>
                <a:ea typeface="Roboto Condensed"/>
              </a:rPr>
              <a:t>‹#›</a:t>
            </a:fld>
            <a:endParaRPr lang="en-US" sz="1300" b="0" strike="noStrike" spc="-1">
              <a:latin typeface="Times New Roman"/>
            </a:endParaRPr>
          </a:p>
        </p:txBody>
      </p:sp>
      <p:sp>
        <p:nvSpPr>
          <p:cNvPr id="115"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2" name="Group 1"/>
          <p:cNvGrpSpPr/>
          <p:nvPr/>
        </p:nvGrpSpPr>
        <p:grpSpPr>
          <a:xfrm>
            <a:off x="6172920" y="2656080"/>
            <a:ext cx="2970720" cy="2886120"/>
            <a:chOff x="6172920" y="2656080"/>
            <a:chExt cx="2970720" cy="2886120"/>
          </a:xfrm>
        </p:grpSpPr>
        <p:sp>
          <p:nvSpPr>
            <p:cNvPr id="153"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54"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55"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56" name="CustomShape 5"/>
            <p:cNvSpPr/>
            <p:nvPr/>
          </p:nvSpPr>
          <p:spPr>
            <a:xfrm rot="9208200" flipH="1">
              <a:off x="6287760" y="4657680"/>
              <a:ext cx="229320" cy="570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57"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58" name="Group 7"/>
          <p:cNvGrpSpPr/>
          <p:nvPr/>
        </p:nvGrpSpPr>
        <p:grpSpPr>
          <a:xfrm>
            <a:off x="360" y="-227880"/>
            <a:ext cx="2162520" cy="1347480"/>
            <a:chOff x="360" y="-227880"/>
            <a:chExt cx="2162520" cy="1347480"/>
          </a:xfrm>
        </p:grpSpPr>
        <p:sp>
          <p:nvSpPr>
            <p:cNvPr id="159" name="CustomShape 8"/>
            <p:cNvSpPr/>
            <p:nvPr/>
          </p:nvSpPr>
          <p:spPr>
            <a:xfrm rot="20008800" flipH="1">
              <a:off x="136116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0"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61" name="CustomShape 10"/>
            <p:cNvSpPr/>
            <p:nvPr/>
          </p:nvSpPr>
          <p:spPr>
            <a:xfrm rot="20008800" flipH="1">
              <a:off x="892080" y="-181080"/>
              <a:ext cx="504000" cy="12542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2" name="CustomShape 11"/>
            <p:cNvSpPr/>
            <p:nvPr/>
          </p:nvSpPr>
          <p:spPr>
            <a:xfrm rot="20008800" flipH="1">
              <a:off x="1817640" y="-88200"/>
              <a:ext cx="229320" cy="5709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3"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64" name="PlaceHolder 13"/>
          <p:cNvSpPr>
            <a:spLocks noGrp="1"/>
          </p:cNvSpPr>
          <p:nvPr>
            <p:ph type="title"/>
          </p:nvPr>
        </p:nvSpPr>
        <p:spPr>
          <a:xfrm>
            <a:off x="1031400" y="1149840"/>
            <a:ext cx="5760000" cy="680400"/>
          </a:xfrm>
          <a:prstGeom prst="rect">
            <a:avLst/>
          </a:prstGeom>
        </p:spPr>
        <p:txBody>
          <a:bodyPr tIns="91440" bIns="91440" anchor="b"/>
          <a:lstStyle/>
          <a:p>
            <a:r>
              <a:rPr lang="en-US" sz="3000" b="0" strike="noStrike" spc="-1">
                <a:solidFill>
                  <a:srgbClr val="000000"/>
                </a:solidFill>
                <a:latin typeface="Arial"/>
              </a:rPr>
              <a:t>Click to edit the title text format</a:t>
            </a:r>
          </a:p>
        </p:txBody>
      </p:sp>
      <p:sp>
        <p:nvSpPr>
          <p:cNvPr id="165" name="PlaceHolder 14"/>
          <p:cNvSpPr>
            <a:spLocks noGrp="1"/>
          </p:cNvSpPr>
          <p:nvPr>
            <p:ph type="body"/>
          </p:nvPr>
        </p:nvSpPr>
        <p:spPr>
          <a:xfrm>
            <a:off x="103140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66" name="PlaceHolder 15"/>
          <p:cNvSpPr>
            <a:spLocks noGrp="1"/>
          </p:cNvSpPr>
          <p:nvPr>
            <p:ph type="body"/>
          </p:nvPr>
        </p:nvSpPr>
        <p:spPr>
          <a:xfrm>
            <a:off x="399564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67" name="PlaceHolder 16"/>
          <p:cNvSpPr>
            <a:spLocks noGrp="1"/>
          </p:cNvSpPr>
          <p:nvPr>
            <p:ph type="sldNum"/>
          </p:nvPr>
        </p:nvSpPr>
        <p:spPr>
          <a:xfrm>
            <a:off x="8556840" y="0"/>
            <a:ext cx="548280" cy="393120"/>
          </a:xfrm>
          <a:prstGeom prst="rect">
            <a:avLst/>
          </a:prstGeom>
        </p:spPr>
        <p:txBody>
          <a:bodyPr tIns="91440" bIns="91440"/>
          <a:lstStyle/>
          <a:p>
            <a:pPr algn="r">
              <a:lnSpc>
                <a:spcPct val="100000"/>
              </a:lnSpc>
            </a:pPr>
            <a:fld id="{16613D21-3645-471E-BC36-E85C4BAD55D5}"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 name="Group 1"/>
          <p:cNvGrpSpPr/>
          <p:nvPr/>
        </p:nvGrpSpPr>
        <p:grpSpPr>
          <a:xfrm>
            <a:off x="6172920" y="2656080"/>
            <a:ext cx="2970720" cy="2886120"/>
            <a:chOff x="6172920" y="2656080"/>
            <a:chExt cx="2970720" cy="2886120"/>
          </a:xfrm>
        </p:grpSpPr>
        <p:sp>
          <p:nvSpPr>
            <p:cNvPr id="205"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06"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07"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08" name="CustomShape 5"/>
            <p:cNvSpPr/>
            <p:nvPr/>
          </p:nvSpPr>
          <p:spPr>
            <a:xfrm rot="9208200" flipH="1">
              <a:off x="6287760" y="4657680"/>
              <a:ext cx="229320" cy="570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09"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210" name="Group 7"/>
          <p:cNvGrpSpPr/>
          <p:nvPr/>
        </p:nvGrpSpPr>
        <p:grpSpPr>
          <a:xfrm>
            <a:off x="360" y="-227880"/>
            <a:ext cx="2162520" cy="1347480"/>
            <a:chOff x="360" y="-227880"/>
            <a:chExt cx="2162520" cy="1347480"/>
          </a:xfrm>
        </p:grpSpPr>
        <p:sp>
          <p:nvSpPr>
            <p:cNvPr id="211" name="CustomShape 8"/>
            <p:cNvSpPr/>
            <p:nvPr/>
          </p:nvSpPr>
          <p:spPr>
            <a:xfrm rot="20008800" flipH="1">
              <a:off x="136116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12"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13" name="CustomShape 10"/>
            <p:cNvSpPr/>
            <p:nvPr/>
          </p:nvSpPr>
          <p:spPr>
            <a:xfrm rot="20008800" flipH="1">
              <a:off x="892080" y="-181080"/>
              <a:ext cx="504000" cy="12542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14" name="CustomShape 11"/>
            <p:cNvSpPr/>
            <p:nvPr/>
          </p:nvSpPr>
          <p:spPr>
            <a:xfrm rot="20008800" flipH="1">
              <a:off x="1817640" y="-88200"/>
              <a:ext cx="229320" cy="5709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15"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216" name="PlaceHolder 13"/>
          <p:cNvSpPr>
            <a:spLocks noGrp="1"/>
          </p:cNvSpPr>
          <p:nvPr>
            <p:ph type="title"/>
          </p:nvPr>
        </p:nvSpPr>
        <p:spPr>
          <a:xfrm>
            <a:off x="1031400" y="1149840"/>
            <a:ext cx="5760000" cy="680400"/>
          </a:xfrm>
          <a:prstGeom prst="rect">
            <a:avLst/>
          </a:prstGeom>
        </p:spPr>
        <p:txBody>
          <a:bodyPr tIns="91440" bIns="91440" anchor="b"/>
          <a:lstStyle/>
          <a:p>
            <a:r>
              <a:rPr lang="en-US" sz="3000" b="0" strike="noStrike" spc="-1">
                <a:solidFill>
                  <a:srgbClr val="000000"/>
                </a:solidFill>
                <a:latin typeface="Arial"/>
              </a:rPr>
              <a:t>Click to edit the title text format</a:t>
            </a:r>
          </a:p>
        </p:txBody>
      </p:sp>
      <p:sp>
        <p:nvSpPr>
          <p:cNvPr id="217" name="PlaceHolder 14"/>
          <p:cNvSpPr>
            <a:spLocks noGrp="1"/>
          </p:cNvSpPr>
          <p:nvPr>
            <p:ph type="body"/>
          </p:nvPr>
        </p:nvSpPr>
        <p:spPr>
          <a:xfrm>
            <a:off x="103140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18" name="PlaceHolder 15"/>
          <p:cNvSpPr>
            <a:spLocks noGrp="1"/>
          </p:cNvSpPr>
          <p:nvPr>
            <p:ph type="body"/>
          </p:nvPr>
        </p:nvSpPr>
        <p:spPr>
          <a:xfrm>
            <a:off x="399564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19" name="PlaceHolder 16"/>
          <p:cNvSpPr>
            <a:spLocks noGrp="1"/>
          </p:cNvSpPr>
          <p:nvPr>
            <p:ph type="sldNum"/>
          </p:nvPr>
        </p:nvSpPr>
        <p:spPr>
          <a:xfrm>
            <a:off x="8556840" y="0"/>
            <a:ext cx="548280" cy="393120"/>
          </a:xfrm>
          <a:prstGeom prst="rect">
            <a:avLst/>
          </a:prstGeom>
        </p:spPr>
        <p:txBody>
          <a:bodyPr tIns="91440" bIns="91440"/>
          <a:lstStyle/>
          <a:p>
            <a:pPr algn="r">
              <a:lnSpc>
                <a:spcPct val="100000"/>
              </a:lnSpc>
            </a:pPr>
            <a:fld id="{2E8BEF32-55A3-4724-8BE4-2FFB2673B06F}"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6" name="Group 1"/>
          <p:cNvGrpSpPr/>
          <p:nvPr/>
        </p:nvGrpSpPr>
        <p:grpSpPr>
          <a:xfrm>
            <a:off x="6172920" y="2656080"/>
            <a:ext cx="2970720" cy="2886120"/>
            <a:chOff x="6172920" y="2656080"/>
            <a:chExt cx="2970720" cy="2886120"/>
          </a:xfrm>
        </p:grpSpPr>
        <p:sp>
          <p:nvSpPr>
            <p:cNvPr id="257"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58"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59"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60" name="CustomShape 5"/>
            <p:cNvSpPr/>
            <p:nvPr/>
          </p:nvSpPr>
          <p:spPr>
            <a:xfrm rot="9208200" flipH="1">
              <a:off x="6287760" y="4657680"/>
              <a:ext cx="229320" cy="570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61"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262" name="Group 7"/>
          <p:cNvGrpSpPr/>
          <p:nvPr/>
        </p:nvGrpSpPr>
        <p:grpSpPr>
          <a:xfrm>
            <a:off x="360" y="-227880"/>
            <a:ext cx="2162520" cy="1347480"/>
            <a:chOff x="360" y="-227880"/>
            <a:chExt cx="2162520" cy="1347480"/>
          </a:xfrm>
        </p:grpSpPr>
        <p:sp>
          <p:nvSpPr>
            <p:cNvPr id="263" name="CustomShape 8"/>
            <p:cNvSpPr/>
            <p:nvPr/>
          </p:nvSpPr>
          <p:spPr>
            <a:xfrm rot="20008800" flipH="1">
              <a:off x="136116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64"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65" name="CustomShape 10"/>
            <p:cNvSpPr/>
            <p:nvPr/>
          </p:nvSpPr>
          <p:spPr>
            <a:xfrm rot="20008800" flipH="1">
              <a:off x="892080" y="-181080"/>
              <a:ext cx="504000" cy="12542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66" name="CustomShape 11"/>
            <p:cNvSpPr/>
            <p:nvPr/>
          </p:nvSpPr>
          <p:spPr>
            <a:xfrm rot="20008800" flipH="1">
              <a:off x="1817640" y="-88200"/>
              <a:ext cx="229320" cy="5709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67"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268" name="PlaceHolder 13"/>
          <p:cNvSpPr>
            <a:spLocks noGrp="1"/>
          </p:cNvSpPr>
          <p:nvPr>
            <p:ph type="title"/>
          </p:nvPr>
        </p:nvSpPr>
        <p:spPr>
          <a:xfrm>
            <a:off x="1031400" y="1149840"/>
            <a:ext cx="5760000" cy="680400"/>
          </a:xfrm>
          <a:prstGeom prst="rect">
            <a:avLst/>
          </a:prstGeom>
        </p:spPr>
        <p:txBody>
          <a:bodyPr tIns="91440" bIns="91440" anchor="b"/>
          <a:lstStyle/>
          <a:p>
            <a:r>
              <a:rPr lang="en-US" sz="3000" b="0" strike="noStrike" spc="-1">
                <a:solidFill>
                  <a:srgbClr val="000000"/>
                </a:solidFill>
                <a:latin typeface="Arial"/>
              </a:rPr>
              <a:t>Click to edit the title text format</a:t>
            </a:r>
          </a:p>
        </p:txBody>
      </p:sp>
      <p:sp>
        <p:nvSpPr>
          <p:cNvPr id="269" name="PlaceHolder 14"/>
          <p:cNvSpPr>
            <a:spLocks noGrp="1"/>
          </p:cNvSpPr>
          <p:nvPr>
            <p:ph type="body"/>
          </p:nvPr>
        </p:nvSpPr>
        <p:spPr>
          <a:xfrm>
            <a:off x="103140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70" name="PlaceHolder 15"/>
          <p:cNvSpPr>
            <a:spLocks noGrp="1"/>
          </p:cNvSpPr>
          <p:nvPr>
            <p:ph type="body"/>
          </p:nvPr>
        </p:nvSpPr>
        <p:spPr>
          <a:xfrm>
            <a:off x="3995640" y="1860840"/>
            <a:ext cx="2795760" cy="3064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71" name="PlaceHolder 16"/>
          <p:cNvSpPr>
            <a:spLocks noGrp="1"/>
          </p:cNvSpPr>
          <p:nvPr>
            <p:ph type="sldNum"/>
          </p:nvPr>
        </p:nvSpPr>
        <p:spPr>
          <a:xfrm>
            <a:off x="8556840" y="0"/>
            <a:ext cx="548280" cy="393120"/>
          </a:xfrm>
          <a:prstGeom prst="rect">
            <a:avLst/>
          </a:prstGeom>
        </p:spPr>
        <p:txBody>
          <a:bodyPr tIns="91440" bIns="91440"/>
          <a:lstStyle/>
          <a:p>
            <a:pPr algn="r">
              <a:lnSpc>
                <a:spcPct val="100000"/>
              </a:lnSpc>
            </a:pPr>
            <a:fld id="{C5AE2DA5-118C-4CB6-86E5-3AA9AD690CE7}"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473760" y="3983760"/>
            <a:ext cx="5671080" cy="1159560"/>
          </a:xfrm>
          <a:prstGeom prst="rect">
            <a:avLst/>
          </a:prstGeom>
          <a:noFill/>
          <a:ln>
            <a:noFill/>
          </a:ln>
        </p:spPr>
        <p:txBody>
          <a:bodyPr tIns="91440" bIns="91440" anchor="b"/>
          <a:lstStyle/>
          <a:p>
            <a:pPr>
              <a:lnSpc>
                <a:spcPct val="100000"/>
              </a:lnSpc>
            </a:pPr>
            <a:r>
              <a:rPr lang="en-US" sz="5000" b="1" strike="noStrike" spc="-1">
                <a:solidFill>
                  <a:srgbClr val="FFFFFF"/>
                </a:solidFill>
                <a:latin typeface="Oswald"/>
                <a:ea typeface="Oswald"/>
              </a:rPr>
              <a:t>Desarrollo de un sistema web contable para la panadería Ebenezer</a:t>
            </a:r>
            <a:endParaRPr lang="en-US" sz="5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2202120" y="53280"/>
            <a:ext cx="469512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Alcance del proyecto  </a:t>
            </a:r>
            <a:endParaRPr lang="en-US" sz="3000" b="0" strike="noStrike" spc="-1">
              <a:solidFill>
                <a:srgbClr val="000000"/>
              </a:solidFill>
              <a:latin typeface="Arial"/>
            </a:endParaRPr>
          </a:p>
        </p:txBody>
      </p:sp>
      <p:sp>
        <p:nvSpPr>
          <p:cNvPr id="386" name="TextShape 2"/>
          <p:cNvSpPr txBox="1"/>
          <p:nvPr/>
        </p:nvSpPr>
        <p:spPr>
          <a:xfrm>
            <a:off x="463680" y="979200"/>
            <a:ext cx="7719120" cy="1805760"/>
          </a:xfrm>
          <a:prstGeom prst="rect">
            <a:avLst/>
          </a:prstGeom>
          <a:noFill/>
          <a:ln>
            <a:noFill/>
          </a:ln>
        </p:spPr>
        <p:txBody>
          <a:bodyPr tIns="91440" bIns="91440"/>
          <a:lstStyle/>
          <a:p>
            <a:pPr marL="114480" algn="just">
              <a:lnSpc>
                <a:spcPct val="100000"/>
              </a:lnSpc>
              <a:spcBef>
                <a:spcPts val="601"/>
              </a:spcBef>
            </a:pPr>
            <a:r>
              <a:rPr lang="en-US" sz="1800" b="1" strike="noStrike" spc="-1">
                <a:solidFill>
                  <a:srgbClr val="607896"/>
                </a:solidFill>
                <a:latin typeface="Roboto Condensed"/>
                <a:ea typeface="Roboto Condensed"/>
              </a:rPr>
              <a:t>Contabilidad:</a:t>
            </a:r>
            <a:r>
              <a:rPr lang="en-US" sz="1800" b="0" strike="noStrike" spc="-1">
                <a:solidFill>
                  <a:srgbClr val="607896"/>
                </a:solidFill>
                <a:latin typeface="Roboto Condensed"/>
                <a:ea typeface="Roboto Condensed"/>
              </a:rPr>
              <a:t> Consistirá en un control de las cuentas que la panadería Ebenezer posee de tal manera que nos ayudará a determinar la situación económica actual de la empresa, empleando un conglomerado de técnicas para la obtención de dichos resultados, por ejemplo: arqueo.  </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r>
              <a:rPr lang="en-US" sz="1800" b="1" strike="noStrike" spc="-1">
                <a:solidFill>
                  <a:srgbClr val="607896"/>
                </a:solidFill>
                <a:latin typeface="Roboto Condensed"/>
                <a:ea typeface="Roboto Condensed"/>
              </a:rPr>
              <a:t>Inventario:</a:t>
            </a:r>
            <a:r>
              <a:rPr lang="en-US" sz="1800" b="0" strike="noStrike" spc="-1">
                <a:solidFill>
                  <a:srgbClr val="607896"/>
                </a:solidFill>
                <a:latin typeface="Roboto Condensed"/>
                <a:ea typeface="Roboto Condensed"/>
              </a:rPr>
              <a:t> Nos permitirá poder tener un control riguroso de los activos fijos que la empresa posee hasta la fecha actual de manera que podamos estar al tanto de lo que hay en existencia en la empresa y de igual manera de las cosas que hacen falta.</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r>
              <a:rPr lang="en-US" sz="1800" b="1" strike="noStrike" spc="-1">
                <a:solidFill>
                  <a:srgbClr val="607896"/>
                </a:solidFill>
                <a:latin typeface="Roboto Condensed"/>
                <a:ea typeface="Roboto Condensed"/>
              </a:rPr>
              <a:t>Facturación:</a:t>
            </a:r>
            <a:r>
              <a:rPr lang="en-US" sz="1800" b="0" strike="noStrike" spc="-1">
                <a:solidFill>
                  <a:srgbClr val="607896"/>
                </a:solidFill>
                <a:latin typeface="Roboto Condensed"/>
                <a:ea typeface="Roboto Condensed"/>
              </a:rPr>
              <a:t> Instrumento que nos proveerá los detalles de las ventas que se realizan en la panadería, sean estas por cantidad y precio de venta, llevando así un control más detallado.</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p:txBody>
      </p:sp>
      <p:sp>
        <p:nvSpPr>
          <p:cNvPr id="387" name="TextShape 3"/>
          <p:cNvSpPr txBox="1"/>
          <p:nvPr/>
        </p:nvSpPr>
        <p:spPr>
          <a:xfrm>
            <a:off x="8556840" y="0"/>
            <a:ext cx="548280" cy="393120"/>
          </a:xfrm>
          <a:prstGeom prst="rect">
            <a:avLst/>
          </a:prstGeom>
          <a:noFill/>
          <a:ln>
            <a:noFill/>
          </a:ln>
        </p:spPr>
        <p:txBody>
          <a:bodyPr tIns="91440" bIns="91440"/>
          <a:lstStyle/>
          <a:p>
            <a:pPr algn="r">
              <a:lnSpc>
                <a:spcPct val="100000"/>
              </a:lnSpc>
            </a:pPr>
            <a:fld id="{0C1F4EA8-7A74-4EBD-914B-D9E36D633C76}" type="slidenum">
              <a:rPr lang="en-US" sz="1300" b="0" strike="noStrike" spc="-1">
                <a:solidFill>
                  <a:srgbClr val="4BB5D9"/>
                </a:solidFill>
                <a:latin typeface="Roboto Condensed"/>
                <a:ea typeface="Roboto Condensed"/>
              </a:rPr>
              <a:t>10</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b="0" strike="noStrike" spc="-1">
                <a:solidFill>
                  <a:srgbClr val="3796BF"/>
                </a:solidFill>
                <a:latin typeface="Oswald"/>
                <a:ea typeface="Oswald"/>
              </a:rPr>
              <a:t>2.</a:t>
            </a:r>
            <a:br/>
            <a:r>
              <a:rPr lang="en-US" sz="3600" b="1" strike="noStrike" spc="-1">
                <a:solidFill>
                  <a:srgbClr val="FFFFFF"/>
                </a:solidFill>
                <a:latin typeface="Oswald"/>
                <a:ea typeface="Oswald"/>
              </a:rPr>
              <a:t>Descripción del sistema </a:t>
            </a:r>
            <a:endParaRPr lang="en-US" sz="3600" b="0" strike="noStrike" spc="-1">
              <a:solidFill>
                <a:srgbClr val="000000"/>
              </a:solidFill>
              <a:latin typeface="Arial"/>
            </a:endParaRPr>
          </a:p>
        </p:txBody>
      </p:sp>
      <p:sp>
        <p:nvSpPr>
          <p:cNvPr id="389" name="TextShape 2"/>
          <p:cNvSpPr txBox="1"/>
          <p:nvPr/>
        </p:nvSpPr>
        <p:spPr>
          <a:xfrm>
            <a:off x="8556840" y="0"/>
            <a:ext cx="548280" cy="393120"/>
          </a:xfrm>
          <a:prstGeom prst="rect">
            <a:avLst/>
          </a:prstGeom>
          <a:noFill/>
          <a:ln>
            <a:noFill/>
          </a:ln>
        </p:spPr>
        <p:txBody>
          <a:bodyPr tIns="91440" bIns="91440"/>
          <a:lstStyle/>
          <a:p>
            <a:pPr algn="r">
              <a:lnSpc>
                <a:spcPct val="100000"/>
              </a:lnSpc>
            </a:pPr>
            <a:fld id="{46FEFD4A-E50A-4DDA-A783-525170E57755}" type="slidenum">
              <a:rPr lang="en-US" sz="1300" b="0" strike="noStrike" spc="-1">
                <a:solidFill>
                  <a:srgbClr val="FFFFFF"/>
                </a:solidFill>
                <a:latin typeface="Roboto Condensed"/>
                <a:ea typeface="Roboto Condensed"/>
              </a:rPr>
              <a:t>11</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8556840" y="0"/>
            <a:ext cx="548280" cy="393120"/>
          </a:xfrm>
          <a:prstGeom prst="rect">
            <a:avLst/>
          </a:prstGeom>
          <a:noFill/>
          <a:ln>
            <a:noFill/>
          </a:ln>
        </p:spPr>
        <p:txBody>
          <a:bodyPr tIns="91440" bIns="91440"/>
          <a:lstStyle/>
          <a:p>
            <a:pPr algn="r">
              <a:lnSpc>
                <a:spcPct val="100000"/>
              </a:lnSpc>
            </a:pPr>
            <a:fld id="{DED909F7-DFD7-454A-87F0-469F9FF067D5}" type="slidenum">
              <a:rPr lang="en-US" sz="1300" b="0" strike="noStrike" spc="-1">
                <a:solidFill>
                  <a:srgbClr val="4BB5D9"/>
                </a:solidFill>
                <a:latin typeface="Roboto Condensed"/>
                <a:ea typeface="Roboto Condensed"/>
              </a:rPr>
              <a:t>12</a:t>
            </a:fld>
            <a:endParaRPr lang="en-US" sz="1300" b="0" strike="noStrike" spc="-1">
              <a:latin typeface="Times New Roman"/>
            </a:endParaRPr>
          </a:p>
        </p:txBody>
      </p:sp>
      <p:sp>
        <p:nvSpPr>
          <p:cNvPr id="391" name="CustomShape 2"/>
          <p:cNvSpPr/>
          <p:nvPr/>
        </p:nvSpPr>
        <p:spPr>
          <a:xfrm>
            <a:off x="0" y="0"/>
            <a:ext cx="9143640" cy="51433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pic>
        <p:nvPicPr>
          <p:cNvPr id="392" name="Imagen 4"/>
          <p:cNvPicPr/>
          <p:nvPr/>
        </p:nvPicPr>
        <p:blipFill>
          <a:blip r:embed="rId2"/>
          <a:stretch/>
        </p:blipFill>
        <p:spPr>
          <a:xfrm>
            <a:off x="0" y="0"/>
            <a:ext cx="9105120" cy="5142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2202120" y="53280"/>
            <a:ext cx="469512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Elección de software  </a:t>
            </a:r>
            <a:endParaRPr lang="en-US" sz="3000" b="0" strike="noStrike" spc="-1">
              <a:solidFill>
                <a:srgbClr val="000000"/>
              </a:solidFill>
              <a:latin typeface="Arial"/>
            </a:endParaRPr>
          </a:p>
        </p:txBody>
      </p:sp>
      <p:sp>
        <p:nvSpPr>
          <p:cNvPr id="394" name="TextShape 2"/>
          <p:cNvSpPr txBox="1"/>
          <p:nvPr/>
        </p:nvSpPr>
        <p:spPr>
          <a:xfrm>
            <a:off x="8556840" y="0"/>
            <a:ext cx="548280" cy="393120"/>
          </a:xfrm>
          <a:prstGeom prst="rect">
            <a:avLst/>
          </a:prstGeom>
          <a:noFill/>
          <a:ln>
            <a:noFill/>
          </a:ln>
        </p:spPr>
        <p:txBody>
          <a:bodyPr tIns="91440" bIns="91440"/>
          <a:lstStyle/>
          <a:p>
            <a:pPr algn="r">
              <a:lnSpc>
                <a:spcPct val="100000"/>
              </a:lnSpc>
            </a:pPr>
            <a:fld id="{A1077507-D9AC-47DE-9F02-44004FAB6DAC}" type="slidenum">
              <a:rPr lang="en-US" sz="1300" b="0" strike="noStrike" spc="-1">
                <a:solidFill>
                  <a:srgbClr val="4BB5D9"/>
                </a:solidFill>
                <a:latin typeface="Roboto Condensed"/>
                <a:ea typeface="Roboto Condensed"/>
              </a:rPr>
              <a:t>13</a:t>
            </a:fld>
            <a:endParaRPr lang="en-US" sz="1300" b="0" strike="noStrike" spc="-1">
              <a:latin typeface="Times New Roman"/>
            </a:endParaRPr>
          </a:p>
        </p:txBody>
      </p:sp>
      <p:sp>
        <p:nvSpPr>
          <p:cNvPr id="395" name="CustomShape 3"/>
          <p:cNvSpPr/>
          <p:nvPr/>
        </p:nvSpPr>
        <p:spPr>
          <a:xfrm>
            <a:off x="4419720" y="2419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96" name="CustomShape 4"/>
          <p:cNvSpPr/>
          <p:nvPr/>
        </p:nvSpPr>
        <p:spPr>
          <a:xfrm>
            <a:off x="4572000" y="257184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97" name="Picture 6"/>
          <p:cNvPicPr/>
          <p:nvPr/>
        </p:nvPicPr>
        <p:blipFill>
          <a:blip r:embed="rId2"/>
          <a:stretch/>
        </p:blipFill>
        <p:spPr>
          <a:xfrm>
            <a:off x="250560" y="1840680"/>
            <a:ext cx="1766880" cy="1766880"/>
          </a:xfrm>
          <a:prstGeom prst="rect">
            <a:avLst/>
          </a:prstGeom>
          <a:ln>
            <a:noFill/>
          </a:ln>
        </p:spPr>
      </p:pic>
      <p:pic>
        <p:nvPicPr>
          <p:cNvPr id="398" name="Picture 10"/>
          <p:cNvPicPr/>
          <p:nvPr/>
        </p:nvPicPr>
        <p:blipFill>
          <a:blip r:embed="rId3"/>
          <a:stretch/>
        </p:blipFill>
        <p:spPr>
          <a:xfrm>
            <a:off x="2905920" y="1667160"/>
            <a:ext cx="2113920" cy="2113920"/>
          </a:xfrm>
          <a:prstGeom prst="rect">
            <a:avLst/>
          </a:prstGeom>
          <a:ln>
            <a:noFill/>
          </a:ln>
        </p:spPr>
      </p:pic>
      <p:pic>
        <p:nvPicPr>
          <p:cNvPr id="399" name="Picture 14"/>
          <p:cNvPicPr/>
          <p:nvPr/>
        </p:nvPicPr>
        <p:blipFill>
          <a:blip r:embed="rId4"/>
          <a:stretch/>
        </p:blipFill>
        <p:spPr>
          <a:xfrm>
            <a:off x="5612400" y="2079000"/>
            <a:ext cx="2570040" cy="2067480"/>
          </a:xfrm>
          <a:prstGeom prst="rect">
            <a:avLst/>
          </a:prstGeom>
          <a:ln>
            <a:noFill/>
          </a:ln>
        </p:spPr>
      </p:pic>
      <p:sp>
        <p:nvSpPr>
          <p:cNvPr id="400" name="CustomShape 5"/>
          <p:cNvSpPr/>
          <p:nvPr/>
        </p:nvSpPr>
        <p:spPr>
          <a:xfrm>
            <a:off x="2467440" y="2493360"/>
            <a:ext cx="3592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Arial"/>
              </a:rPr>
              <a:t>+</a:t>
            </a:r>
            <a:endParaRPr lang="en-US" sz="2400" b="0" strike="noStrike" spc="-1">
              <a:latin typeface="Arial"/>
            </a:endParaRPr>
          </a:p>
        </p:txBody>
      </p:sp>
      <p:sp>
        <p:nvSpPr>
          <p:cNvPr id="401" name="CustomShape 6"/>
          <p:cNvSpPr/>
          <p:nvPr/>
        </p:nvSpPr>
        <p:spPr>
          <a:xfrm>
            <a:off x="4916160" y="2493360"/>
            <a:ext cx="3592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0000"/>
                </a:solidFill>
                <a:latin typeface="Arial"/>
                <a:ea typeface="Arial"/>
              </a:rPr>
              <a: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b="0" strike="noStrike" spc="-1">
                <a:solidFill>
                  <a:srgbClr val="3796BF"/>
                </a:solidFill>
                <a:latin typeface="Oswald"/>
                <a:ea typeface="Oswald"/>
              </a:rPr>
              <a:t>3.</a:t>
            </a:r>
            <a:br/>
            <a:r>
              <a:rPr lang="en-US" sz="3600" b="1" strike="noStrike" spc="-1">
                <a:solidFill>
                  <a:srgbClr val="FFFFFF"/>
                </a:solidFill>
                <a:latin typeface="Oswald"/>
                <a:ea typeface="Oswald"/>
              </a:rPr>
              <a:t>Análisis del estudio de factibilidad </a:t>
            </a:r>
            <a:endParaRPr lang="en-US" sz="3600" b="0" strike="noStrike" spc="-1">
              <a:solidFill>
                <a:srgbClr val="000000"/>
              </a:solidFill>
              <a:latin typeface="Arial"/>
            </a:endParaRPr>
          </a:p>
        </p:txBody>
      </p:sp>
      <p:sp>
        <p:nvSpPr>
          <p:cNvPr id="403" name="TextShape 2"/>
          <p:cNvSpPr txBox="1"/>
          <p:nvPr/>
        </p:nvSpPr>
        <p:spPr>
          <a:xfrm>
            <a:off x="8556840" y="0"/>
            <a:ext cx="548280" cy="393120"/>
          </a:xfrm>
          <a:prstGeom prst="rect">
            <a:avLst/>
          </a:prstGeom>
          <a:noFill/>
          <a:ln>
            <a:noFill/>
          </a:ln>
        </p:spPr>
        <p:txBody>
          <a:bodyPr tIns="91440" bIns="91440"/>
          <a:lstStyle/>
          <a:p>
            <a:pPr algn="r">
              <a:lnSpc>
                <a:spcPct val="100000"/>
              </a:lnSpc>
            </a:pPr>
            <a:fld id="{F708B4EE-C0F0-49DC-BBFC-C23D3CE11022}" type="slidenum">
              <a:rPr lang="en-US" sz="1300" b="0" strike="noStrike" spc="-1">
                <a:solidFill>
                  <a:srgbClr val="FFFFFF"/>
                </a:solidFill>
                <a:latin typeface="Roboto Condensed"/>
                <a:ea typeface="Roboto Condensed"/>
              </a:rPr>
              <a:t>14</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8556840" y="0"/>
            <a:ext cx="548280" cy="393120"/>
          </a:xfrm>
          <a:prstGeom prst="rect">
            <a:avLst/>
          </a:prstGeom>
          <a:noFill/>
          <a:ln>
            <a:noFill/>
          </a:ln>
        </p:spPr>
        <p:txBody>
          <a:bodyPr tIns="91440" bIns="91440"/>
          <a:lstStyle/>
          <a:p>
            <a:pPr algn="r">
              <a:lnSpc>
                <a:spcPct val="100000"/>
              </a:lnSpc>
            </a:pPr>
            <a:fld id="{48595915-8E10-4980-A83C-F62D5E2B3DD5}" type="slidenum">
              <a:rPr lang="en-US" sz="1300" b="0" strike="noStrike" spc="-1">
                <a:solidFill>
                  <a:srgbClr val="4BB5D9"/>
                </a:solidFill>
                <a:latin typeface="Roboto Condensed"/>
                <a:ea typeface="Roboto Condensed"/>
              </a:rPr>
              <a:t>15</a:t>
            </a:fld>
            <a:endParaRPr lang="en-US" sz="1300" b="0" strike="noStrike" spc="-1">
              <a:latin typeface="Times New Roman"/>
            </a:endParaRPr>
          </a:p>
        </p:txBody>
      </p:sp>
      <p:graphicFrame>
        <p:nvGraphicFramePr>
          <p:cNvPr id="405" name="Table 2"/>
          <p:cNvGraphicFramePr/>
          <p:nvPr/>
        </p:nvGraphicFramePr>
        <p:xfrm>
          <a:off x="1610640" y="1668240"/>
          <a:ext cx="5171760" cy="2176218"/>
        </p:xfrm>
        <a:graphic>
          <a:graphicData uri="http://schemas.openxmlformats.org/drawingml/2006/table">
            <a:tbl>
              <a:tblPr/>
              <a:tblGrid>
                <a:gridCol w="2585880">
                  <a:extLst>
                    <a:ext uri="{9D8B030D-6E8A-4147-A177-3AD203B41FA5}">
                      <a16:colId xmlns:a16="http://schemas.microsoft.com/office/drawing/2014/main" val="20000"/>
                    </a:ext>
                  </a:extLst>
                </a:gridCol>
                <a:gridCol w="2585880">
                  <a:extLst>
                    <a:ext uri="{9D8B030D-6E8A-4147-A177-3AD203B41FA5}">
                      <a16:colId xmlns:a16="http://schemas.microsoft.com/office/drawing/2014/main" val="20001"/>
                    </a:ext>
                  </a:extLst>
                </a:gridCol>
              </a:tblGrid>
              <a:tr h="189720">
                <a:tc gridSpan="2">
                  <a:txBody>
                    <a:bodyPr/>
                    <a:lstStyle/>
                    <a:p>
                      <a:pPr algn="ctr">
                        <a:lnSpc>
                          <a:spcPct val="115000"/>
                        </a:lnSpc>
                      </a:pPr>
                      <a:r>
                        <a:rPr lang="en-US" sz="1100" b="0" strike="noStrike" spc="-1">
                          <a:solidFill>
                            <a:srgbClr val="000000"/>
                          </a:solidFill>
                          <a:latin typeface="Arial"/>
                          <a:ea typeface="Arial"/>
                        </a:rPr>
                        <a:t>Recursos de software</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189720">
                <a:tc>
                  <a:txBody>
                    <a:bodyPr/>
                    <a:lstStyle/>
                    <a:p>
                      <a:pPr>
                        <a:lnSpc>
                          <a:spcPct val="115000"/>
                        </a:lnSpc>
                      </a:pPr>
                      <a:r>
                        <a:rPr lang="en-US" sz="1100" b="0" strike="noStrike" spc="-1">
                          <a:solidFill>
                            <a:srgbClr val="000000"/>
                          </a:solidFill>
                          <a:latin typeface="Arial"/>
                          <a:ea typeface="Arial"/>
                        </a:rPr>
                        <a:t>Sistema Operativo</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Arial"/>
                        </a:rPr>
                        <a:t>Windows</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189720">
                <a:tc>
                  <a:txBody>
                    <a:bodyPr/>
                    <a:lstStyle/>
                    <a:p>
                      <a:pPr>
                        <a:lnSpc>
                          <a:spcPct val="115000"/>
                        </a:lnSpc>
                      </a:pPr>
                      <a:r>
                        <a:rPr lang="en-US" sz="1100" b="0" strike="noStrike" spc="-1">
                          <a:solidFill>
                            <a:srgbClr val="000000"/>
                          </a:solidFill>
                          <a:latin typeface="Arial"/>
                          <a:ea typeface="Arial"/>
                        </a:rPr>
                        <a:t>Gestor de base de datos</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Arial"/>
                        </a:rPr>
                        <a:t>Oracle</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r h="569160">
                <a:tc>
                  <a:txBody>
                    <a:bodyPr/>
                    <a:lstStyle/>
                    <a:p>
                      <a:pPr>
                        <a:lnSpc>
                          <a:spcPct val="115000"/>
                        </a:lnSpc>
                      </a:pPr>
                      <a:r>
                        <a:rPr lang="en-US" sz="1100" b="0" strike="noStrike" spc="-1">
                          <a:solidFill>
                            <a:srgbClr val="000000"/>
                          </a:solidFill>
                          <a:latin typeface="Arial"/>
                          <a:ea typeface="Arial"/>
                        </a:rPr>
                        <a:t>Lenguaje de programación y maquetado de interfaces</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Arial"/>
                        </a:rPr>
                        <a:t>HTML – CSS3 – Bootstrap, Node.JS, Oracle BD</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3"/>
                  </a:ext>
                </a:extLst>
              </a:tr>
              <a:tr h="178920">
                <a:tc>
                  <a:txBody>
                    <a:bodyPr/>
                    <a:lstStyle/>
                    <a:p>
                      <a:pPr>
                        <a:lnSpc>
                          <a:spcPct val="115000"/>
                        </a:lnSpc>
                      </a:pPr>
                      <a:r>
                        <a:rPr lang="en-US" sz="1100" b="0" strike="noStrike" spc="-1">
                          <a:solidFill>
                            <a:srgbClr val="000000"/>
                          </a:solidFill>
                          <a:latin typeface="Arial"/>
                          <a:ea typeface="Arial"/>
                        </a:rPr>
                        <a:t>Herramientas de diseño </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Arial"/>
                        </a:rPr>
                        <a:t>Adobe Ilustrator</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4"/>
                  </a:ext>
                </a:extLst>
              </a:tr>
              <a:tr h="189720">
                <a:tc>
                  <a:txBody>
                    <a:bodyPr/>
                    <a:lstStyle/>
                    <a:p>
                      <a:pPr>
                        <a:lnSpc>
                          <a:spcPct val="115000"/>
                        </a:lnSpc>
                      </a:pPr>
                      <a:r>
                        <a:rPr lang="en-US" sz="1100" b="0" strike="noStrike" spc="-1">
                          <a:solidFill>
                            <a:srgbClr val="000000"/>
                          </a:solidFill>
                          <a:latin typeface="Arial"/>
                          <a:ea typeface="Arial"/>
                        </a:rPr>
                        <a:t>Servidor Web</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Calibri"/>
                        </a:rPr>
                        <a:t>Node JS</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5"/>
                  </a:ext>
                </a:extLst>
              </a:tr>
              <a:tr h="189720">
                <a:tc>
                  <a:txBody>
                    <a:bodyPr/>
                    <a:lstStyle/>
                    <a:p>
                      <a:pPr>
                        <a:lnSpc>
                          <a:spcPct val="115000"/>
                        </a:lnSpc>
                      </a:pPr>
                      <a:r>
                        <a:rPr lang="en-US" sz="1100" b="0" strike="noStrike" spc="-1">
                          <a:solidFill>
                            <a:srgbClr val="000000"/>
                          </a:solidFill>
                          <a:latin typeface="Arial"/>
                          <a:ea typeface="Arial"/>
                        </a:rPr>
                        <a:t>Navegador Web</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100" b="0" strike="noStrike" spc="-1">
                          <a:solidFill>
                            <a:srgbClr val="000000"/>
                          </a:solidFill>
                          <a:latin typeface="Arial"/>
                          <a:ea typeface="Arial"/>
                        </a:rPr>
                        <a:t>Google Chrome</a:t>
                      </a:r>
                      <a:endParaRPr lang="en-US" sz="1100" b="0" strike="noStrike" spc="-1">
                        <a:latin typeface="Arial"/>
                      </a:endParaRPr>
                    </a:p>
                  </a:txBody>
                  <a:tcPr marL="63000" marR="630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6"/>
                  </a:ext>
                </a:extLst>
              </a:tr>
            </a:tbl>
          </a:graphicData>
        </a:graphic>
      </p:graphicFrame>
      <p:sp>
        <p:nvSpPr>
          <p:cNvPr id="406" name="TextShape 3"/>
          <p:cNvSpPr txBox="1"/>
          <p:nvPr/>
        </p:nvSpPr>
        <p:spPr>
          <a:xfrm>
            <a:off x="2353320" y="312840"/>
            <a:ext cx="36860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Técnica  </a:t>
            </a:r>
            <a:endParaRPr lang="en-US"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8556840" y="0"/>
            <a:ext cx="548280" cy="393120"/>
          </a:xfrm>
          <a:prstGeom prst="rect">
            <a:avLst/>
          </a:prstGeom>
          <a:noFill/>
          <a:ln>
            <a:noFill/>
          </a:ln>
        </p:spPr>
        <p:txBody>
          <a:bodyPr tIns="91440" bIns="91440"/>
          <a:lstStyle/>
          <a:p>
            <a:pPr algn="r">
              <a:lnSpc>
                <a:spcPct val="100000"/>
              </a:lnSpc>
            </a:pPr>
            <a:fld id="{C6BAA1DA-60B3-4CD8-9DF6-1B96255B8CEC}" type="slidenum">
              <a:rPr lang="en-US" sz="1300" b="0" strike="noStrike" spc="-1">
                <a:solidFill>
                  <a:srgbClr val="4BB5D9"/>
                </a:solidFill>
                <a:latin typeface="Roboto Condensed"/>
                <a:ea typeface="Roboto Condensed"/>
              </a:rPr>
              <a:t>16</a:t>
            </a:fld>
            <a:endParaRPr lang="en-US" sz="1300" b="0" strike="noStrike" spc="-1">
              <a:latin typeface="Times New Roman"/>
            </a:endParaRPr>
          </a:p>
        </p:txBody>
      </p:sp>
      <p:sp>
        <p:nvSpPr>
          <p:cNvPr id="408" name="TextShape 2"/>
          <p:cNvSpPr txBox="1"/>
          <p:nvPr/>
        </p:nvSpPr>
        <p:spPr>
          <a:xfrm>
            <a:off x="2353320" y="312840"/>
            <a:ext cx="36860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Técnica  </a:t>
            </a:r>
            <a:endParaRPr lang="en-US" sz="3000" b="0" strike="noStrike" spc="-1">
              <a:solidFill>
                <a:srgbClr val="000000"/>
              </a:solidFill>
              <a:latin typeface="Arial"/>
            </a:endParaRPr>
          </a:p>
        </p:txBody>
      </p:sp>
      <p:graphicFrame>
        <p:nvGraphicFramePr>
          <p:cNvPr id="409" name="Table 3"/>
          <p:cNvGraphicFramePr/>
          <p:nvPr/>
        </p:nvGraphicFramePr>
        <p:xfrm>
          <a:off x="1393560" y="1845360"/>
          <a:ext cx="5605200" cy="2074420"/>
        </p:xfrm>
        <a:graphic>
          <a:graphicData uri="http://schemas.openxmlformats.org/drawingml/2006/table">
            <a:tbl>
              <a:tblPr/>
              <a:tblGrid>
                <a:gridCol w="2802600">
                  <a:extLst>
                    <a:ext uri="{9D8B030D-6E8A-4147-A177-3AD203B41FA5}">
                      <a16:colId xmlns:a16="http://schemas.microsoft.com/office/drawing/2014/main" val="20000"/>
                    </a:ext>
                  </a:extLst>
                </a:gridCol>
                <a:gridCol w="2802600">
                  <a:extLst>
                    <a:ext uri="{9D8B030D-6E8A-4147-A177-3AD203B41FA5}">
                      <a16:colId xmlns:a16="http://schemas.microsoft.com/office/drawing/2014/main" val="20001"/>
                    </a:ext>
                  </a:extLst>
                </a:gridCol>
              </a:tblGrid>
              <a:tr h="0">
                <a:tc gridSpan="2">
                  <a:txBody>
                    <a:bodyPr/>
                    <a:lstStyle/>
                    <a:p>
                      <a:pPr algn="ctr">
                        <a:lnSpc>
                          <a:spcPct val="115000"/>
                        </a:lnSpc>
                      </a:pPr>
                      <a:r>
                        <a:rPr lang="en-US" sz="1200" b="0" strike="noStrike" spc="-1">
                          <a:solidFill>
                            <a:srgbClr val="000000"/>
                          </a:solidFill>
                          <a:latin typeface="Arial"/>
                          <a:ea typeface="Arial"/>
                        </a:rPr>
                        <a:t>Recursos de hardware (PC)</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0">
                <a:tc>
                  <a:txBody>
                    <a:bodyPr/>
                    <a:lstStyle/>
                    <a:p>
                      <a:pPr algn="just">
                        <a:lnSpc>
                          <a:spcPct val="115000"/>
                        </a:lnSpc>
                      </a:pPr>
                      <a:r>
                        <a:rPr lang="en-US" sz="1200" b="0" strike="noStrike" spc="-1">
                          <a:solidFill>
                            <a:srgbClr val="000000"/>
                          </a:solidFill>
                          <a:latin typeface="Arial"/>
                          <a:ea typeface="Arial"/>
                        </a:rPr>
                        <a:t>Procesador</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00000"/>
                        </a:lnSpc>
                      </a:pPr>
                      <a:r>
                        <a:rPr lang="en-US" sz="1400" b="0" strike="noStrike" spc="-1">
                          <a:solidFill>
                            <a:srgbClr val="000000"/>
                          </a:solidFill>
                          <a:latin typeface="Arial"/>
                          <a:ea typeface="Arial"/>
                        </a:rPr>
                        <a:t>Procesador AMD RYZEN 3 2200U 2.50GHz </a:t>
                      </a:r>
                      <a:endParaRPr lang="en-US" sz="14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0">
                <a:tc>
                  <a:txBody>
                    <a:bodyPr/>
                    <a:lstStyle/>
                    <a:p>
                      <a:pPr algn="just">
                        <a:lnSpc>
                          <a:spcPct val="115000"/>
                        </a:lnSpc>
                      </a:pPr>
                      <a:r>
                        <a:rPr lang="en-US" sz="1200" b="0" strike="noStrike" spc="-1">
                          <a:solidFill>
                            <a:srgbClr val="000000"/>
                          </a:solidFill>
                          <a:latin typeface="Arial"/>
                          <a:ea typeface="Arial"/>
                        </a:rPr>
                        <a:t>Memoria</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200" b="0" strike="noStrike" spc="-1">
                          <a:solidFill>
                            <a:srgbClr val="000000"/>
                          </a:solidFill>
                          <a:latin typeface="Arial"/>
                          <a:ea typeface="Arial"/>
                        </a:rPr>
                        <a:t>4 GB DDR4</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r h="0">
                <a:tc>
                  <a:txBody>
                    <a:bodyPr/>
                    <a:lstStyle/>
                    <a:p>
                      <a:pPr algn="just">
                        <a:lnSpc>
                          <a:spcPct val="115000"/>
                        </a:lnSpc>
                      </a:pPr>
                      <a:r>
                        <a:rPr lang="en-US" sz="1200" b="0" strike="noStrike" spc="-1">
                          <a:solidFill>
                            <a:srgbClr val="000000"/>
                          </a:solidFill>
                          <a:latin typeface="Arial"/>
                          <a:ea typeface="Arial"/>
                        </a:rPr>
                        <a:t>Disco duro</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200" b="0" strike="noStrike" spc="-1">
                          <a:solidFill>
                            <a:srgbClr val="000000"/>
                          </a:solidFill>
                          <a:latin typeface="Arial"/>
                          <a:ea typeface="Arial"/>
                        </a:rPr>
                        <a:t>1TB</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3"/>
                  </a:ext>
                </a:extLst>
              </a:tr>
              <a:tr h="0">
                <a:tc>
                  <a:txBody>
                    <a:bodyPr/>
                    <a:lstStyle/>
                    <a:p>
                      <a:pPr algn="just">
                        <a:lnSpc>
                          <a:spcPct val="115000"/>
                        </a:lnSpc>
                      </a:pPr>
                      <a:r>
                        <a:rPr lang="en-US" sz="1200" b="0" strike="noStrike" spc="-1">
                          <a:solidFill>
                            <a:srgbClr val="000000"/>
                          </a:solidFill>
                          <a:latin typeface="Arial"/>
                          <a:ea typeface="Arial"/>
                        </a:rPr>
                        <a:t>Periféricos entrada/salida</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just">
                        <a:lnSpc>
                          <a:spcPct val="115000"/>
                        </a:lnSpc>
                      </a:pPr>
                      <a:r>
                        <a:rPr lang="en-US" sz="1200" b="0" strike="noStrike" spc="-1">
                          <a:solidFill>
                            <a:srgbClr val="000000"/>
                          </a:solidFill>
                          <a:latin typeface="Arial"/>
                          <a:ea typeface="Arial"/>
                        </a:rPr>
                        <a:t>Teclado, mouse, monitor, tarjeta de red, entradas USB, entrada Ethernet, entrada HDMI, conexión bluetooth.</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8556840" y="0"/>
            <a:ext cx="548280" cy="393120"/>
          </a:xfrm>
          <a:prstGeom prst="rect">
            <a:avLst/>
          </a:prstGeom>
          <a:noFill/>
          <a:ln>
            <a:noFill/>
          </a:ln>
        </p:spPr>
        <p:txBody>
          <a:bodyPr tIns="91440" bIns="91440"/>
          <a:lstStyle/>
          <a:p>
            <a:pPr algn="r">
              <a:lnSpc>
                <a:spcPct val="100000"/>
              </a:lnSpc>
            </a:pPr>
            <a:fld id="{5A2C551D-CC66-45C7-AED7-5C830DAF5396}" type="slidenum">
              <a:rPr lang="en-US" sz="1300" b="0" strike="noStrike" spc="-1">
                <a:solidFill>
                  <a:srgbClr val="4BB5D9"/>
                </a:solidFill>
                <a:latin typeface="Roboto Condensed"/>
                <a:ea typeface="Roboto Condensed"/>
              </a:rPr>
              <a:t>17</a:t>
            </a:fld>
            <a:endParaRPr lang="en-US" sz="1300" b="0" strike="noStrike" spc="-1">
              <a:latin typeface="Times New Roman"/>
            </a:endParaRPr>
          </a:p>
        </p:txBody>
      </p:sp>
      <p:sp>
        <p:nvSpPr>
          <p:cNvPr id="411" name="TextShape 2"/>
          <p:cNvSpPr txBox="1"/>
          <p:nvPr/>
        </p:nvSpPr>
        <p:spPr>
          <a:xfrm>
            <a:off x="2353320" y="312840"/>
            <a:ext cx="36860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Técnica  </a:t>
            </a:r>
            <a:endParaRPr lang="en-US" sz="3000" b="0" strike="noStrike" spc="-1">
              <a:solidFill>
                <a:srgbClr val="000000"/>
              </a:solidFill>
              <a:latin typeface="Arial"/>
            </a:endParaRPr>
          </a:p>
        </p:txBody>
      </p:sp>
      <p:graphicFrame>
        <p:nvGraphicFramePr>
          <p:cNvPr id="412" name="Table 3"/>
          <p:cNvGraphicFramePr/>
          <p:nvPr/>
        </p:nvGraphicFramePr>
        <p:xfrm>
          <a:off x="1314000" y="1653120"/>
          <a:ext cx="5605200" cy="1135636"/>
        </p:xfrm>
        <a:graphic>
          <a:graphicData uri="http://schemas.openxmlformats.org/drawingml/2006/table">
            <a:tbl>
              <a:tblPr/>
              <a:tblGrid>
                <a:gridCol w="2802600">
                  <a:extLst>
                    <a:ext uri="{9D8B030D-6E8A-4147-A177-3AD203B41FA5}">
                      <a16:colId xmlns:a16="http://schemas.microsoft.com/office/drawing/2014/main" val="20000"/>
                    </a:ext>
                  </a:extLst>
                </a:gridCol>
                <a:gridCol w="2802600">
                  <a:extLst>
                    <a:ext uri="{9D8B030D-6E8A-4147-A177-3AD203B41FA5}">
                      <a16:colId xmlns:a16="http://schemas.microsoft.com/office/drawing/2014/main" val="20001"/>
                    </a:ext>
                  </a:extLst>
                </a:gridCol>
              </a:tblGrid>
              <a:tr h="0">
                <a:tc gridSpan="2">
                  <a:txBody>
                    <a:bodyPr/>
                    <a:lstStyle/>
                    <a:p>
                      <a:pPr algn="ctr">
                        <a:lnSpc>
                          <a:spcPct val="115000"/>
                        </a:lnSpc>
                      </a:pPr>
                      <a:r>
                        <a:rPr lang="en-US" sz="1200" b="0" strike="noStrike" spc="-1">
                          <a:solidFill>
                            <a:srgbClr val="000000"/>
                          </a:solidFill>
                          <a:latin typeface="Arial"/>
                          <a:ea typeface="Arial"/>
                        </a:rPr>
                        <a:t>Recursos extras de hardware</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0">
                <a:tc>
                  <a:txBody>
                    <a:bodyPr/>
                    <a:lstStyle/>
                    <a:p>
                      <a:pPr algn="just">
                        <a:lnSpc>
                          <a:spcPct val="115000"/>
                        </a:lnSpc>
                      </a:pPr>
                      <a:r>
                        <a:rPr lang="en-US" sz="1200" b="0" strike="noStrike" spc="-1">
                          <a:solidFill>
                            <a:srgbClr val="000000"/>
                          </a:solidFill>
                          <a:latin typeface="Arial"/>
                          <a:ea typeface="Arial"/>
                        </a:rPr>
                        <a:t>Impresora de facturas</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15000"/>
                        </a:lnSpc>
                      </a:pPr>
                      <a:r>
                        <a:rPr lang="en-US" sz="1200" b="0" strike="noStrike" spc="-1">
                          <a:solidFill>
                            <a:srgbClr val="000000"/>
                          </a:solidFill>
                          <a:latin typeface="Arial"/>
                          <a:ea typeface="Arial"/>
                        </a:rPr>
                        <a:t>Cualquiera de las propuestas</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0">
                <a:tc>
                  <a:txBody>
                    <a:bodyPr/>
                    <a:lstStyle/>
                    <a:p>
                      <a:pPr algn="just">
                        <a:lnSpc>
                          <a:spcPct val="115000"/>
                        </a:lnSpc>
                      </a:pPr>
                      <a:r>
                        <a:rPr lang="en-US" sz="1200" b="0" strike="noStrike" spc="-1">
                          <a:solidFill>
                            <a:srgbClr val="000000"/>
                          </a:solidFill>
                          <a:latin typeface="Arial"/>
                          <a:ea typeface="Arial"/>
                        </a:rPr>
                        <a:t>Impresora Laser</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15000"/>
                        </a:lnSpc>
                      </a:pPr>
                      <a:r>
                        <a:rPr lang="en-US" sz="1200" b="0" strike="noStrike" spc="-1">
                          <a:solidFill>
                            <a:srgbClr val="000000"/>
                          </a:solidFill>
                          <a:latin typeface="Arial"/>
                          <a:ea typeface="Arial"/>
                        </a:rPr>
                        <a:t>Cualquiera de las propuestas</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r h="0">
                <a:tc>
                  <a:txBody>
                    <a:bodyPr/>
                    <a:lstStyle/>
                    <a:p>
                      <a:pPr algn="just">
                        <a:lnSpc>
                          <a:spcPct val="115000"/>
                        </a:lnSpc>
                      </a:pPr>
                      <a:r>
                        <a:rPr lang="en-US" sz="1200" b="0" strike="noStrike" spc="-1">
                          <a:solidFill>
                            <a:srgbClr val="000000"/>
                          </a:solidFill>
                          <a:latin typeface="Arial"/>
                          <a:ea typeface="Arial"/>
                        </a:rPr>
                        <a:t>Escáner de código de barras </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15000"/>
                        </a:lnSpc>
                      </a:pPr>
                      <a:r>
                        <a:rPr lang="en-US" sz="1200" b="0" strike="noStrike" spc="-1">
                          <a:solidFill>
                            <a:srgbClr val="000000"/>
                          </a:solidFill>
                          <a:latin typeface="Arial"/>
                          <a:ea typeface="Arial"/>
                        </a:rPr>
                        <a:t>Cualquiera de los propuestos</a:t>
                      </a:r>
                      <a:endParaRPr lang="en-US" sz="1200" b="0" strike="noStrike" spc="-1">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8556840" y="0"/>
            <a:ext cx="548280" cy="393120"/>
          </a:xfrm>
          <a:prstGeom prst="rect">
            <a:avLst/>
          </a:prstGeom>
          <a:noFill/>
          <a:ln>
            <a:noFill/>
          </a:ln>
        </p:spPr>
        <p:txBody>
          <a:bodyPr tIns="91440" bIns="91440"/>
          <a:lstStyle/>
          <a:p>
            <a:pPr algn="r">
              <a:lnSpc>
                <a:spcPct val="100000"/>
              </a:lnSpc>
            </a:pPr>
            <a:fld id="{F0298C9F-2A31-4F4A-A5E5-8DFF03C998A1}" type="slidenum">
              <a:rPr lang="en-US" sz="1300" b="0" strike="noStrike" spc="-1">
                <a:solidFill>
                  <a:srgbClr val="4BB5D9"/>
                </a:solidFill>
                <a:latin typeface="Roboto Condensed"/>
                <a:ea typeface="Roboto Condensed"/>
              </a:rPr>
              <a:t>18</a:t>
            </a:fld>
            <a:endParaRPr lang="en-US" sz="1300" b="0" strike="noStrike" spc="-1">
              <a:latin typeface="Times New Roman"/>
            </a:endParaRPr>
          </a:p>
        </p:txBody>
      </p:sp>
      <p:sp>
        <p:nvSpPr>
          <p:cNvPr id="414" name="TextShape 2"/>
          <p:cNvSpPr txBox="1"/>
          <p:nvPr/>
        </p:nvSpPr>
        <p:spPr>
          <a:xfrm>
            <a:off x="2353320" y="31284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Económica   </a:t>
            </a:r>
            <a:endParaRPr lang="en-US" sz="3000" b="0" strike="noStrike" spc="-1">
              <a:solidFill>
                <a:srgbClr val="000000"/>
              </a:solidFill>
              <a:latin typeface="Arial"/>
            </a:endParaRPr>
          </a:p>
        </p:txBody>
      </p:sp>
      <p:graphicFrame>
        <p:nvGraphicFramePr>
          <p:cNvPr id="415" name="Table 3"/>
          <p:cNvGraphicFramePr/>
          <p:nvPr/>
        </p:nvGraphicFramePr>
        <p:xfrm>
          <a:off x="351360" y="1191600"/>
          <a:ext cx="5758920" cy="2192847"/>
        </p:xfrm>
        <a:graphic>
          <a:graphicData uri="http://schemas.openxmlformats.org/drawingml/2006/table">
            <a:tbl>
              <a:tblPr/>
              <a:tblGrid>
                <a:gridCol w="1007280">
                  <a:extLst>
                    <a:ext uri="{9D8B030D-6E8A-4147-A177-3AD203B41FA5}">
                      <a16:colId xmlns:a16="http://schemas.microsoft.com/office/drawing/2014/main" val="20000"/>
                    </a:ext>
                  </a:extLst>
                </a:gridCol>
                <a:gridCol w="1009800">
                  <a:extLst>
                    <a:ext uri="{9D8B030D-6E8A-4147-A177-3AD203B41FA5}">
                      <a16:colId xmlns:a16="http://schemas.microsoft.com/office/drawing/2014/main" val="20001"/>
                    </a:ext>
                  </a:extLst>
                </a:gridCol>
                <a:gridCol w="1304640">
                  <a:extLst>
                    <a:ext uri="{9D8B030D-6E8A-4147-A177-3AD203B41FA5}">
                      <a16:colId xmlns:a16="http://schemas.microsoft.com/office/drawing/2014/main" val="20002"/>
                    </a:ext>
                  </a:extLst>
                </a:gridCol>
                <a:gridCol w="1444320">
                  <a:extLst>
                    <a:ext uri="{9D8B030D-6E8A-4147-A177-3AD203B41FA5}">
                      <a16:colId xmlns:a16="http://schemas.microsoft.com/office/drawing/2014/main" val="20003"/>
                    </a:ext>
                  </a:extLst>
                </a:gridCol>
                <a:gridCol w="992880">
                  <a:extLst>
                    <a:ext uri="{9D8B030D-6E8A-4147-A177-3AD203B41FA5}">
                      <a16:colId xmlns:a16="http://schemas.microsoft.com/office/drawing/2014/main" val="20004"/>
                    </a:ext>
                  </a:extLst>
                </a:gridCol>
              </a:tblGrid>
              <a:tr h="466920">
                <a:tc>
                  <a:txBody>
                    <a:bodyPr/>
                    <a:lstStyle/>
                    <a:p>
                      <a:pPr>
                        <a:lnSpc>
                          <a:spcPct val="150000"/>
                        </a:lnSpc>
                      </a:pPr>
                      <a:r>
                        <a:rPr lang="en-US" sz="1100" b="0" strike="noStrike" spc="-4">
                          <a:solidFill>
                            <a:srgbClr val="000000"/>
                          </a:solidFill>
                          <a:latin typeface="Arial"/>
                          <a:ea typeface="Arial"/>
                        </a:rPr>
                        <a:t>Puesto</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100" b="0" strike="noStrike" spc="-4">
                          <a:solidFill>
                            <a:srgbClr val="000000"/>
                          </a:solidFill>
                          <a:latin typeface="Arial"/>
                          <a:ea typeface="Arial"/>
                        </a:rPr>
                        <a:t>Salario por hora</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100" b="0" strike="noStrike" spc="-4">
                          <a:solidFill>
                            <a:srgbClr val="000000"/>
                          </a:solidFill>
                          <a:latin typeface="Arial"/>
                          <a:ea typeface="Arial"/>
                        </a:rPr>
                        <a:t>Salario mensual</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100" b="0" strike="noStrike" spc="-4">
                          <a:solidFill>
                            <a:srgbClr val="000000"/>
                          </a:solidFill>
                          <a:latin typeface="Arial"/>
                          <a:ea typeface="Arial"/>
                        </a:rPr>
                        <a:t>Cantidad de personal</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100" b="0" strike="noStrike" spc="-4">
                          <a:solidFill>
                            <a:srgbClr val="000000"/>
                          </a:solidFill>
                          <a:latin typeface="Arial"/>
                          <a:ea typeface="Arial"/>
                        </a:rPr>
                        <a:t>Total por mes</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0"/>
                  </a:ext>
                </a:extLst>
              </a:tr>
              <a:tr h="700200">
                <a:tc>
                  <a:txBody>
                    <a:bodyPr/>
                    <a:lstStyle/>
                    <a:p>
                      <a:pPr>
                        <a:lnSpc>
                          <a:spcPct val="150000"/>
                        </a:lnSpc>
                      </a:pPr>
                      <a:r>
                        <a:rPr lang="en-US" sz="1100" b="0" strike="noStrike" spc="-4">
                          <a:solidFill>
                            <a:srgbClr val="000000"/>
                          </a:solidFill>
                          <a:latin typeface="Arial"/>
                          <a:ea typeface="Arial"/>
                        </a:rPr>
                        <a:t>Programador Back END, analista y QA</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$6.0</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$360</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1</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$360</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700200">
                <a:tc>
                  <a:txBody>
                    <a:bodyPr/>
                    <a:lstStyle/>
                    <a:p>
                      <a:pPr>
                        <a:lnSpc>
                          <a:spcPct val="150000"/>
                        </a:lnSpc>
                      </a:pPr>
                      <a:r>
                        <a:rPr lang="en-US" sz="1100" b="0" strike="noStrike" spc="-4">
                          <a:solidFill>
                            <a:srgbClr val="000000"/>
                          </a:solidFill>
                          <a:latin typeface="Arial"/>
                          <a:ea typeface="Arial"/>
                        </a:rPr>
                        <a:t>Programador Front END,  QA y Analista</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$6.0</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$360</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1</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100" b="0" strike="noStrike" spc="-4">
                          <a:solidFill>
                            <a:srgbClr val="000000"/>
                          </a:solidFill>
                          <a:latin typeface="Arial"/>
                          <a:ea typeface="Arial"/>
                        </a:rPr>
                        <a:t> </a:t>
                      </a:r>
                      <a:endParaRPr lang="en-US" sz="1100" b="0" strike="noStrike" spc="-1">
                        <a:latin typeface="Arial"/>
                      </a:endParaRPr>
                    </a:p>
                    <a:p>
                      <a:pPr algn="ctr">
                        <a:lnSpc>
                          <a:spcPct val="150000"/>
                        </a:lnSpc>
                      </a:pPr>
                      <a:r>
                        <a:rPr lang="en-US" sz="1100" b="0" strike="noStrike" spc="-4">
                          <a:solidFill>
                            <a:srgbClr val="000000"/>
                          </a:solidFill>
                          <a:latin typeface="Arial"/>
                          <a:ea typeface="Arial"/>
                        </a:rPr>
                        <a:t>$360</a:t>
                      </a:r>
                      <a:endParaRPr lang="en-US" sz="1100" b="0" strike="noStrike" spc="-1">
                        <a:latin typeface="Arial"/>
                      </a:endParaRPr>
                    </a:p>
                  </a:txBody>
                  <a:tcPr marL="60120" marR="6012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bl>
          </a:graphicData>
        </a:graphic>
      </p:graphicFrame>
      <p:graphicFrame>
        <p:nvGraphicFramePr>
          <p:cNvPr id="416" name="Table 4"/>
          <p:cNvGraphicFramePr/>
          <p:nvPr/>
        </p:nvGraphicFramePr>
        <p:xfrm>
          <a:off x="351360" y="3237480"/>
          <a:ext cx="5758920" cy="2093025"/>
        </p:xfrm>
        <a:graphic>
          <a:graphicData uri="http://schemas.openxmlformats.org/drawingml/2006/table">
            <a:tbl>
              <a:tblPr/>
              <a:tblGrid>
                <a:gridCol w="1524240">
                  <a:extLst>
                    <a:ext uri="{9D8B030D-6E8A-4147-A177-3AD203B41FA5}">
                      <a16:colId xmlns:a16="http://schemas.microsoft.com/office/drawing/2014/main" val="20000"/>
                    </a:ext>
                  </a:extLst>
                </a:gridCol>
                <a:gridCol w="1621800">
                  <a:extLst>
                    <a:ext uri="{9D8B030D-6E8A-4147-A177-3AD203B41FA5}">
                      <a16:colId xmlns:a16="http://schemas.microsoft.com/office/drawing/2014/main" val="20001"/>
                    </a:ext>
                  </a:extLst>
                </a:gridCol>
                <a:gridCol w="1406160">
                  <a:extLst>
                    <a:ext uri="{9D8B030D-6E8A-4147-A177-3AD203B41FA5}">
                      <a16:colId xmlns:a16="http://schemas.microsoft.com/office/drawing/2014/main" val="20002"/>
                    </a:ext>
                  </a:extLst>
                </a:gridCol>
                <a:gridCol w="1206720">
                  <a:extLst>
                    <a:ext uri="{9D8B030D-6E8A-4147-A177-3AD203B41FA5}">
                      <a16:colId xmlns:a16="http://schemas.microsoft.com/office/drawing/2014/main" val="20003"/>
                    </a:ext>
                  </a:extLst>
                </a:gridCol>
              </a:tblGrid>
              <a:tr h="256320">
                <a:tc>
                  <a:txBody>
                    <a:bodyPr/>
                    <a:lstStyle/>
                    <a:p>
                      <a:pPr>
                        <a:lnSpc>
                          <a:spcPct val="150000"/>
                        </a:lnSpc>
                      </a:pPr>
                      <a:r>
                        <a:rPr lang="en-US" sz="1200" b="0" strike="noStrike" spc="-4">
                          <a:solidFill>
                            <a:srgbClr val="000000"/>
                          </a:solidFill>
                          <a:latin typeface="Arial"/>
                          <a:ea typeface="Arial"/>
                        </a:rPr>
                        <a:t>Gasto general</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200" b="0" strike="noStrike" spc="-4">
                          <a:solidFill>
                            <a:srgbClr val="000000"/>
                          </a:solidFill>
                          <a:latin typeface="Arial"/>
                          <a:ea typeface="Arial"/>
                        </a:rPr>
                        <a:t>Cantidad</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200" b="0" strike="noStrike" spc="-4">
                          <a:solidFill>
                            <a:srgbClr val="000000"/>
                          </a:solidFill>
                          <a:latin typeface="Arial"/>
                          <a:ea typeface="Arial"/>
                        </a:rPr>
                        <a:t>Costo Individual</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200" b="0" strike="noStrike" spc="-4">
                          <a:solidFill>
                            <a:srgbClr val="000000"/>
                          </a:solidFill>
                          <a:latin typeface="Arial"/>
                          <a:ea typeface="Arial"/>
                        </a:rPr>
                        <a:t>Coste mensual</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0"/>
                  </a:ext>
                </a:extLst>
              </a:tr>
              <a:tr h="768240">
                <a:tc>
                  <a:txBody>
                    <a:bodyPr/>
                    <a:lstStyle/>
                    <a:p>
                      <a:pPr algn="ctr">
                        <a:lnSpc>
                          <a:spcPct val="150000"/>
                        </a:lnSpc>
                      </a:pPr>
                      <a:r>
                        <a:rPr lang="en-US" sz="1200" b="0" strike="noStrike" spc="-4">
                          <a:solidFill>
                            <a:srgbClr val="000000"/>
                          </a:solidFill>
                          <a:latin typeface="Arial"/>
                          <a:ea typeface="Arial"/>
                        </a:rPr>
                        <a:t>Resma de papel bond TC 100 paginas</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1</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$4,468</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$4,468</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768240">
                <a:tc>
                  <a:txBody>
                    <a:bodyPr/>
                    <a:lstStyle/>
                    <a:p>
                      <a:pPr algn="ctr">
                        <a:lnSpc>
                          <a:spcPct val="150000"/>
                        </a:lnSpc>
                      </a:pPr>
                      <a:r>
                        <a:rPr lang="en-US" sz="1200" b="0" strike="noStrike" spc="-4">
                          <a:solidFill>
                            <a:srgbClr val="000000"/>
                          </a:solidFill>
                          <a:latin typeface="Arial"/>
                          <a:ea typeface="Arial"/>
                        </a:rPr>
                        <a:t>Tinta para la impresora</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1</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$12.10</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 </a:t>
                      </a:r>
                      <a:endParaRPr lang="en-US" sz="1200" b="0" strike="noStrike" spc="-1">
                        <a:latin typeface="Arial"/>
                      </a:endParaRPr>
                    </a:p>
                    <a:p>
                      <a:pPr algn="ctr">
                        <a:lnSpc>
                          <a:spcPct val="150000"/>
                        </a:lnSpc>
                      </a:pPr>
                      <a:r>
                        <a:rPr lang="en-US" sz="1200" b="0" strike="noStrike" spc="-4">
                          <a:solidFill>
                            <a:srgbClr val="000000"/>
                          </a:solidFill>
                          <a:latin typeface="Arial"/>
                          <a:ea typeface="Arial"/>
                        </a:rPr>
                        <a:t>·  $12.10</a:t>
                      </a:r>
                      <a:endParaRPr lang="en-US" sz="1200" b="0" strike="noStrike" spc="-1">
                        <a:latin typeface="Arial"/>
                      </a:endParaRPr>
                    </a:p>
                  </a:txBody>
                  <a:tcPr marL="66240" marR="6624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8556840" y="0"/>
            <a:ext cx="548280" cy="393120"/>
          </a:xfrm>
          <a:prstGeom prst="rect">
            <a:avLst/>
          </a:prstGeom>
          <a:noFill/>
          <a:ln>
            <a:noFill/>
          </a:ln>
        </p:spPr>
        <p:txBody>
          <a:bodyPr tIns="91440" bIns="91440"/>
          <a:lstStyle/>
          <a:p>
            <a:pPr algn="r">
              <a:lnSpc>
                <a:spcPct val="100000"/>
              </a:lnSpc>
            </a:pPr>
            <a:fld id="{16D125B9-6B08-4921-829A-8B4A496AFB13}" type="slidenum">
              <a:rPr lang="en-US" sz="1300" b="0" strike="noStrike" spc="-1">
                <a:solidFill>
                  <a:srgbClr val="4BB5D9"/>
                </a:solidFill>
                <a:latin typeface="Roboto Condensed"/>
                <a:ea typeface="Roboto Condensed"/>
              </a:rPr>
              <a:t>19</a:t>
            </a:fld>
            <a:endParaRPr lang="en-US" sz="1300" b="0" strike="noStrike" spc="-1">
              <a:latin typeface="Times New Roman"/>
            </a:endParaRPr>
          </a:p>
        </p:txBody>
      </p:sp>
      <p:sp>
        <p:nvSpPr>
          <p:cNvPr id="418" name="TextShape 2"/>
          <p:cNvSpPr txBox="1"/>
          <p:nvPr/>
        </p:nvSpPr>
        <p:spPr>
          <a:xfrm>
            <a:off x="2353320" y="31284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Económica   </a:t>
            </a:r>
            <a:endParaRPr lang="en-US" sz="3000" b="0" strike="noStrike" spc="-1">
              <a:solidFill>
                <a:srgbClr val="000000"/>
              </a:solidFill>
              <a:latin typeface="Arial"/>
            </a:endParaRPr>
          </a:p>
        </p:txBody>
      </p:sp>
      <p:graphicFrame>
        <p:nvGraphicFramePr>
          <p:cNvPr id="419" name="Table 3"/>
          <p:cNvGraphicFramePr/>
          <p:nvPr/>
        </p:nvGraphicFramePr>
        <p:xfrm>
          <a:off x="1167840" y="1500840"/>
          <a:ext cx="5288760" cy="2888280"/>
        </p:xfrm>
        <a:graphic>
          <a:graphicData uri="http://schemas.openxmlformats.org/drawingml/2006/table">
            <a:tbl>
              <a:tblPr/>
              <a:tblGrid>
                <a:gridCol w="1789560">
                  <a:extLst>
                    <a:ext uri="{9D8B030D-6E8A-4147-A177-3AD203B41FA5}">
                      <a16:colId xmlns:a16="http://schemas.microsoft.com/office/drawing/2014/main" val="20000"/>
                    </a:ext>
                  </a:extLst>
                </a:gridCol>
                <a:gridCol w="1204200">
                  <a:extLst>
                    <a:ext uri="{9D8B030D-6E8A-4147-A177-3AD203B41FA5}">
                      <a16:colId xmlns:a16="http://schemas.microsoft.com/office/drawing/2014/main" val="20001"/>
                    </a:ext>
                  </a:extLst>
                </a:gridCol>
                <a:gridCol w="2295000">
                  <a:extLst>
                    <a:ext uri="{9D8B030D-6E8A-4147-A177-3AD203B41FA5}">
                      <a16:colId xmlns:a16="http://schemas.microsoft.com/office/drawing/2014/main" val="20002"/>
                    </a:ext>
                  </a:extLst>
                </a:gridCol>
              </a:tblGrid>
              <a:tr h="125280">
                <a:tc>
                  <a:txBody>
                    <a:bodyPr/>
                    <a:lstStyle/>
                    <a:p>
                      <a:pPr>
                        <a:lnSpc>
                          <a:spcPct val="150000"/>
                        </a:lnSpc>
                      </a:pPr>
                      <a:r>
                        <a:rPr lang="en-US" sz="500" b="0" strike="noStrike" spc="-4">
                          <a:solidFill>
                            <a:srgbClr val="000000"/>
                          </a:solidFill>
                          <a:latin typeface="Arial"/>
                          <a:ea typeface="Arial"/>
                        </a:rPr>
                        <a:t>Tipo de hardware</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Precio</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Descripción</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0"/>
                  </a:ext>
                </a:extLst>
              </a:tr>
              <a:tr h="967680">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Impresora CANON IP2810 DESKJET</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$17.99</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Impresora Fotográfica de Inyección de Tinta PIXMA iP2810 Velocidad de Impresión Blanco y Negro Hasta 8.0 ipm</a:t>
                      </a:r>
                      <a:endParaRPr lang="en-US" sz="500" b="0" strike="noStrike" spc="-1">
                        <a:latin typeface="Arial"/>
                      </a:endParaRPr>
                    </a:p>
                    <a:p>
                      <a:pPr>
                        <a:lnSpc>
                          <a:spcPct val="150000"/>
                        </a:lnSpc>
                      </a:pPr>
                      <a:r>
                        <a:rPr lang="en-US" sz="500" b="0" strike="noStrike" spc="-4">
                          <a:solidFill>
                            <a:srgbClr val="000000"/>
                          </a:solidFill>
                          <a:latin typeface="Arial"/>
                          <a:ea typeface="Arial"/>
                        </a:rPr>
                        <a:t> </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967680">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gn="just">
                        <a:lnSpc>
                          <a:spcPct val="150000"/>
                        </a:lnSpc>
                      </a:pPr>
                      <a:r>
                        <a:rPr lang="en-US" sz="500" b="0" strike="noStrike" spc="-4">
                          <a:solidFill>
                            <a:srgbClr val="000000"/>
                          </a:solidFill>
                          <a:latin typeface="Arial"/>
                          <a:ea typeface="Arial"/>
                        </a:rPr>
                        <a:t>Lector de código de barras POS-SC050</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50000"/>
                        </a:lnSpc>
                      </a:pPr>
                      <a:r>
                        <a:rPr lang="en-US" sz="500" b="0" strike="noStrike" spc="-4">
                          <a:solidFill>
                            <a:srgbClr val="000000"/>
                          </a:solidFill>
                          <a:latin typeface="Arial"/>
                          <a:ea typeface="Arial"/>
                        </a:rPr>
                        <a:t>$42.49</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Lector de Código de Barras Modelo POS-SC050 Velocidad de Lectura 100 por Segundo Profundidad de Campo 17-300mm (0.33mmpcs 0.9) </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r h="827640">
                <a:tc>
                  <a:txBody>
                    <a:bodyPr/>
                    <a:lstStyle/>
                    <a:p>
                      <a:pPr>
                        <a:lnSpc>
                          <a:spcPct val="150000"/>
                        </a:lnSpc>
                      </a:pPr>
                      <a:r>
                        <a:rPr lang="en-US" sz="500" b="0" strike="noStrike" spc="-4">
                          <a:solidFill>
                            <a:srgbClr val="000000"/>
                          </a:solidFill>
                          <a:latin typeface="Arial"/>
                          <a:ea typeface="Arial"/>
                        </a:rPr>
                        <a:t>Impresora de etiquetas de código de barras. Zebra GK420d</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 </a:t>
                      </a:r>
                      <a:endParaRPr lang="en-US" sz="500" b="0" strike="noStrike" spc="-1">
                        <a:latin typeface="Arial"/>
                      </a:endParaRPr>
                    </a:p>
                    <a:p>
                      <a:pPr>
                        <a:lnSpc>
                          <a:spcPct val="107000"/>
                        </a:lnSpc>
                      </a:pPr>
                      <a:r>
                        <a:rPr lang="en-US" sz="500" b="0" strike="noStrike" spc="-4">
                          <a:solidFill>
                            <a:srgbClr val="000000"/>
                          </a:solidFill>
                          <a:latin typeface="Arial"/>
                          <a:ea typeface="Arial"/>
                        </a:rPr>
                        <a:t> </a:t>
                      </a:r>
                      <a:endParaRPr lang="en-US" sz="500" b="0" strike="noStrike" spc="-1">
                        <a:latin typeface="Arial"/>
                      </a:endParaRPr>
                    </a:p>
                    <a:p>
                      <a:pPr>
                        <a:lnSpc>
                          <a:spcPct val="107000"/>
                        </a:lnSpc>
                      </a:pPr>
                      <a:r>
                        <a:rPr lang="en-US" sz="500" b="0" strike="noStrike" spc="-4">
                          <a:solidFill>
                            <a:srgbClr val="000000"/>
                          </a:solidFill>
                          <a:latin typeface="Arial"/>
                          <a:ea typeface="Arial"/>
                        </a:rPr>
                        <a:t> </a:t>
                      </a:r>
                      <a:endParaRPr lang="en-US" sz="500" b="0" strike="noStrike" spc="-1">
                        <a:latin typeface="Arial"/>
                      </a:endParaRPr>
                    </a:p>
                    <a:p>
                      <a:pPr algn="ctr">
                        <a:lnSpc>
                          <a:spcPct val="107000"/>
                        </a:lnSpc>
                      </a:pPr>
                      <a:r>
                        <a:rPr lang="en-US" sz="500" b="0" strike="noStrike" spc="-4">
                          <a:solidFill>
                            <a:srgbClr val="000000"/>
                          </a:solidFill>
                          <a:latin typeface="Arial"/>
                          <a:ea typeface="Arial"/>
                        </a:rPr>
                        <a:t>$32.99</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500" b="0" strike="noStrike" spc="-4">
                          <a:solidFill>
                            <a:srgbClr val="000000"/>
                          </a:solidFill>
                          <a:latin typeface="Arial"/>
                          <a:ea typeface="Arial"/>
                        </a:rPr>
                        <a:t>Impresora de etiquetas de código de barras térmica portátil. Zebra GK420d Velocidad de 90mm/s. Ancho de papel 58 mm.</a:t>
                      </a:r>
                      <a:endParaRPr lang="en-US" sz="500" b="0" strike="noStrike" spc="-1">
                        <a:latin typeface="Arial"/>
                      </a:endParaRPr>
                    </a:p>
                  </a:txBody>
                  <a:tcPr marL="30600" marR="3060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434160" y="1464120"/>
            <a:ext cx="4923720" cy="718920"/>
          </a:xfrm>
          <a:prstGeom prst="rect">
            <a:avLst/>
          </a:prstGeom>
          <a:noFill/>
          <a:ln>
            <a:noFill/>
          </a:ln>
        </p:spPr>
        <p:txBody>
          <a:bodyPr tIns="91440" bIns="91440" anchor="b"/>
          <a:lstStyle/>
          <a:p>
            <a:pPr>
              <a:lnSpc>
                <a:spcPct val="100000"/>
              </a:lnSpc>
            </a:pPr>
            <a:r>
              <a:rPr lang="en-US" sz="6000" b="1" strike="noStrike" spc="-1">
                <a:solidFill>
                  <a:srgbClr val="FF9900"/>
                </a:solidFill>
                <a:latin typeface="Oswald"/>
                <a:ea typeface="Oswald"/>
              </a:rPr>
              <a:t>Integrantes</a:t>
            </a:r>
            <a:endParaRPr lang="en-US" sz="6000" b="0" strike="noStrike" spc="-1">
              <a:solidFill>
                <a:srgbClr val="000000"/>
              </a:solidFill>
              <a:latin typeface="Arial"/>
            </a:endParaRPr>
          </a:p>
        </p:txBody>
      </p:sp>
      <p:sp>
        <p:nvSpPr>
          <p:cNvPr id="362" name="TextShape 2"/>
          <p:cNvSpPr txBox="1"/>
          <p:nvPr/>
        </p:nvSpPr>
        <p:spPr>
          <a:xfrm>
            <a:off x="685800" y="2608560"/>
            <a:ext cx="4923720" cy="1953000"/>
          </a:xfrm>
          <a:prstGeom prst="rect">
            <a:avLst/>
          </a:prstGeom>
          <a:noFill/>
          <a:ln>
            <a:noFill/>
          </a:ln>
        </p:spPr>
        <p:txBody>
          <a:bodyPr tIns="91440" bIns="91440"/>
          <a:lstStyle/>
          <a:p>
            <a:pPr>
              <a:lnSpc>
                <a:spcPct val="100000"/>
              </a:lnSpc>
              <a:spcBef>
                <a:spcPts val="601"/>
              </a:spcBef>
            </a:pPr>
            <a:r>
              <a:rPr lang="en-US" sz="3600" b="1" strike="noStrike" spc="-1">
                <a:solidFill>
                  <a:srgbClr val="3796BF"/>
                </a:solidFill>
                <a:latin typeface="Roboto Condensed"/>
                <a:ea typeface="Roboto Condensed"/>
              </a:rPr>
              <a:t>Oscar Rivera</a:t>
            </a:r>
            <a:endParaRPr lang="en-US" sz="3600" b="0" strike="noStrike" spc="-1">
              <a:latin typeface="Arial"/>
            </a:endParaRPr>
          </a:p>
          <a:p>
            <a:pPr>
              <a:lnSpc>
                <a:spcPct val="100000"/>
              </a:lnSpc>
              <a:spcBef>
                <a:spcPts val="601"/>
              </a:spcBef>
            </a:pPr>
            <a:r>
              <a:rPr lang="en-US" sz="3600" b="1" strike="noStrike" spc="-1">
                <a:solidFill>
                  <a:srgbClr val="3796BF"/>
                </a:solidFill>
                <a:latin typeface="Roboto Condensed"/>
                <a:ea typeface="Roboto Condensed"/>
              </a:rPr>
              <a:t>Yader Castillo</a:t>
            </a:r>
            <a:endParaRPr lang="en-US" sz="3600" b="0" strike="noStrike" spc="-1">
              <a:latin typeface="Arial"/>
            </a:endParaRPr>
          </a:p>
          <a:p>
            <a:pPr>
              <a:lnSpc>
                <a:spcPct val="100000"/>
              </a:lnSpc>
              <a:spcBef>
                <a:spcPts val="601"/>
              </a:spcBef>
            </a:pPr>
            <a:r>
              <a:rPr lang="en-US" sz="3600" b="1" strike="noStrike" spc="-1">
                <a:solidFill>
                  <a:srgbClr val="3796BF"/>
                </a:solidFill>
                <a:latin typeface="Roboto Condensed"/>
                <a:ea typeface="Roboto Condensed"/>
              </a:rPr>
              <a:t>Christopher Sánchez</a:t>
            </a:r>
            <a:endParaRPr lang="en-US" sz="3600" b="0" strike="noStrike" spc="-1">
              <a:latin typeface="Arial"/>
            </a:endParaRPr>
          </a:p>
          <a:p>
            <a:pPr algn="r">
              <a:lnSpc>
                <a:spcPct val="100000"/>
              </a:lnSpc>
              <a:spcBef>
                <a:spcPts val="601"/>
              </a:spcBef>
            </a:pPr>
            <a:r>
              <a:rPr lang="en-US" sz="2400" b="1" strike="noStrike" spc="-1">
                <a:solidFill>
                  <a:srgbClr val="3796BF"/>
                </a:solidFill>
                <a:latin typeface="Roboto Condensed"/>
                <a:ea typeface="Roboto Condensed"/>
              </a:rPr>
              <a:t>5T1-CO</a:t>
            </a:r>
            <a:endParaRPr lang="en-US" sz="2400" b="0" strike="noStrike" spc="-1">
              <a:latin typeface="Arial"/>
            </a:endParaRPr>
          </a:p>
        </p:txBody>
      </p:sp>
      <p:sp>
        <p:nvSpPr>
          <p:cNvPr id="363" name="TextShape 3"/>
          <p:cNvSpPr txBox="1"/>
          <p:nvPr/>
        </p:nvSpPr>
        <p:spPr>
          <a:xfrm>
            <a:off x="8556840" y="0"/>
            <a:ext cx="548280" cy="393120"/>
          </a:xfrm>
          <a:prstGeom prst="rect">
            <a:avLst/>
          </a:prstGeom>
          <a:noFill/>
          <a:ln>
            <a:noFill/>
          </a:ln>
        </p:spPr>
        <p:txBody>
          <a:bodyPr tIns="91440" bIns="91440"/>
          <a:lstStyle/>
          <a:p>
            <a:pPr algn="r">
              <a:lnSpc>
                <a:spcPct val="100000"/>
              </a:lnSpc>
            </a:pPr>
            <a:fld id="{8D5C8535-7143-4C69-8F47-366849811E55}" type="slidenum">
              <a:rPr lang="en-US" sz="1300" b="0" strike="noStrike" spc="-1">
                <a:solidFill>
                  <a:srgbClr val="FFFFFF"/>
                </a:solidFill>
                <a:latin typeface="Roboto Condensed"/>
                <a:ea typeface="Roboto Condensed"/>
              </a:rPr>
              <a:t>2</a:t>
            </a:fld>
            <a:endParaRPr lang="en-US" sz="1300" b="0" strike="noStrike" spc="-1">
              <a:latin typeface="Times New Roman"/>
            </a:endParaRPr>
          </a:p>
        </p:txBody>
      </p:sp>
      <p:pic>
        <p:nvPicPr>
          <p:cNvPr id="364" name="Picture 4"/>
          <p:cNvPicPr/>
          <p:nvPr/>
        </p:nvPicPr>
        <p:blipFill>
          <a:blip r:embed="rId2"/>
          <a:stretch/>
        </p:blipFill>
        <p:spPr>
          <a:xfrm rot="5400000">
            <a:off x="4885200" y="884160"/>
            <a:ext cx="5142960" cy="337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8556840" y="0"/>
            <a:ext cx="548280" cy="393120"/>
          </a:xfrm>
          <a:prstGeom prst="rect">
            <a:avLst/>
          </a:prstGeom>
          <a:noFill/>
          <a:ln>
            <a:noFill/>
          </a:ln>
        </p:spPr>
        <p:txBody>
          <a:bodyPr tIns="91440" bIns="91440"/>
          <a:lstStyle/>
          <a:p>
            <a:pPr algn="r">
              <a:lnSpc>
                <a:spcPct val="100000"/>
              </a:lnSpc>
            </a:pPr>
            <a:fld id="{3548279E-C301-43D8-BFF8-5F25E157357A}" type="slidenum">
              <a:rPr lang="en-US" sz="1300" b="0" strike="noStrike" spc="-1">
                <a:solidFill>
                  <a:srgbClr val="4BB5D9"/>
                </a:solidFill>
                <a:latin typeface="Roboto Condensed"/>
                <a:ea typeface="Roboto Condensed"/>
              </a:rPr>
              <a:t>20</a:t>
            </a:fld>
            <a:endParaRPr lang="en-US" sz="1300" b="0" strike="noStrike" spc="-1">
              <a:latin typeface="Times New Roman"/>
            </a:endParaRPr>
          </a:p>
        </p:txBody>
      </p:sp>
      <p:sp>
        <p:nvSpPr>
          <p:cNvPr id="421" name="TextShape 2"/>
          <p:cNvSpPr txBox="1"/>
          <p:nvPr/>
        </p:nvSpPr>
        <p:spPr>
          <a:xfrm>
            <a:off x="2353320" y="31284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Económica   </a:t>
            </a:r>
            <a:endParaRPr lang="en-US" sz="3000" b="0" strike="noStrike" spc="-1">
              <a:solidFill>
                <a:srgbClr val="000000"/>
              </a:solidFill>
              <a:latin typeface="Arial"/>
            </a:endParaRPr>
          </a:p>
        </p:txBody>
      </p:sp>
      <p:graphicFrame>
        <p:nvGraphicFramePr>
          <p:cNvPr id="422" name="Table 3"/>
          <p:cNvGraphicFramePr/>
          <p:nvPr/>
        </p:nvGraphicFramePr>
        <p:xfrm>
          <a:off x="1168920" y="1523880"/>
          <a:ext cx="5550840" cy="2706120"/>
        </p:xfrm>
        <a:graphic>
          <a:graphicData uri="http://schemas.openxmlformats.org/drawingml/2006/table">
            <a:tbl>
              <a:tblPr/>
              <a:tblGrid>
                <a:gridCol w="1372680">
                  <a:extLst>
                    <a:ext uri="{9D8B030D-6E8A-4147-A177-3AD203B41FA5}">
                      <a16:colId xmlns:a16="http://schemas.microsoft.com/office/drawing/2014/main" val="20000"/>
                    </a:ext>
                  </a:extLst>
                </a:gridCol>
                <a:gridCol w="795960">
                  <a:extLst>
                    <a:ext uri="{9D8B030D-6E8A-4147-A177-3AD203B41FA5}">
                      <a16:colId xmlns:a16="http://schemas.microsoft.com/office/drawing/2014/main" val="20001"/>
                    </a:ext>
                  </a:extLst>
                </a:gridCol>
                <a:gridCol w="1810080">
                  <a:extLst>
                    <a:ext uri="{9D8B030D-6E8A-4147-A177-3AD203B41FA5}">
                      <a16:colId xmlns:a16="http://schemas.microsoft.com/office/drawing/2014/main" val="20002"/>
                    </a:ext>
                  </a:extLst>
                </a:gridCol>
                <a:gridCol w="1572120">
                  <a:extLst>
                    <a:ext uri="{9D8B030D-6E8A-4147-A177-3AD203B41FA5}">
                      <a16:colId xmlns:a16="http://schemas.microsoft.com/office/drawing/2014/main" val="20003"/>
                    </a:ext>
                  </a:extLst>
                </a:gridCol>
              </a:tblGrid>
              <a:tr h="500400">
                <a:tc>
                  <a:txBody>
                    <a:bodyPr/>
                    <a:lstStyle/>
                    <a:p>
                      <a:pPr>
                        <a:lnSpc>
                          <a:spcPct val="150000"/>
                        </a:lnSpc>
                      </a:pPr>
                      <a:r>
                        <a:rPr lang="en-US" sz="1000" b="0" strike="noStrike" spc="-4">
                          <a:solidFill>
                            <a:srgbClr val="000000"/>
                          </a:solidFill>
                          <a:latin typeface="Arial"/>
                          <a:ea typeface="Arial"/>
                        </a:rPr>
                        <a:t>Concepto de pago</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Costo mensual</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Costo para los 2 meses</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Costo para los 6 meses</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0"/>
                  </a:ext>
                </a:extLst>
              </a:tr>
              <a:tr h="307080">
                <a:tc>
                  <a:txBody>
                    <a:bodyPr/>
                    <a:lstStyle/>
                    <a:p>
                      <a:pPr>
                        <a:lnSpc>
                          <a:spcPct val="150000"/>
                        </a:lnSpc>
                      </a:pPr>
                      <a:r>
                        <a:rPr lang="en-US" sz="1000" b="0" strike="noStrike" spc="-4">
                          <a:solidFill>
                            <a:srgbClr val="000000"/>
                          </a:solidFill>
                          <a:latin typeface="Arial"/>
                          <a:ea typeface="Arial"/>
                        </a:rPr>
                        <a:t>Costos generales</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$16.568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$16.568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$16.568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1"/>
                  </a:ext>
                </a:extLst>
              </a:tr>
              <a:tr h="320760">
                <a:tc>
                  <a:txBody>
                    <a:bodyPr/>
                    <a:lstStyle/>
                    <a:p>
                      <a:pPr>
                        <a:lnSpc>
                          <a:spcPct val="150000"/>
                        </a:lnSpc>
                      </a:pPr>
                      <a:r>
                        <a:rPr lang="en-US" sz="1000" b="0" strike="noStrike" spc="-4">
                          <a:solidFill>
                            <a:srgbClr val="000000"/>
                          </a:solidFill>
                          <a:latin typeface="Arial"/>
                          <a:ea typeface="Arial"/>
                        </a:rPr>
                        <a:t>Costos del personal</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$720</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$1440</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$4320</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2"/>
                  </a:ext>
                </a:extLst>
              </a:tr>
              <a:tr h="307080">
                <a:tc>
                  <a:txBody>
                    <a:bodyPr/>
                    <a:lstStyle/>
                    <a:p>
                      <a:pPr>
                        <a:lnSpc>
                          <a:spcPct val="150000"/>
                        </a:lnSpc>
                      </a:pPr>
                      <a:r>
                        <a:rPr lang="en-US" sz="1000" b="0" strike="noStrike" spc="-4">
                          <a:solidFill>
                            <a:srgbClr val="000000"/>
                          </a:solidFill>
                          <a:latin typeface="Arial"/>
                          <a:ea typeface="Arial"/>
                        </a:rPr>
                        <a:t>Costos de ambiente</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$93.47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$93.47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$93.47 </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3"/>
                  </a:ext>
                </a:extLst>
              </a:tr>
              <a:tr h="641520">
                <a:tc>
                  <a:txBody>
                    <a:bodyPr/>
                    <a:lstStyle/>
                    <a:p>
                      <a:pPr>
                        <a:lnSpc>
                          <a:spcPct val="150000"/>
                        </a:lnSpc>
                      </a:pPr>
                      <a:r>
                        <a:rPr lang="en-US" sz="1000" b="0" strike="noStrike" spc="-4">
                          <a:solidFill>
                            <a:srgbClr val="000000"/>
                          </a:solidFill>
                          <a:latin typeface="Arial"/>
                          <a:ea typeface="Arial"/>
                        </a:rPr>
                        <a:t>Total</a:t>
                      </a:r>
                      <a:endParaRPr lang="en-US" sz="1000" b="0" strike="noStrike" spc="-1">
                        <a:latin typeface="Arial"/>
                      </a:endParaRPr>
                    </a:p>
                    <a:p>
                      <a:pPr>
                        <a:lnSpc>
                          <a:spcPct val="150000"/>
                        </a:lnSpc>
                      </a:pPr>
                      <a:r>
                        <a:rPr lang="en-US" sz="1000" b="0" strike="noStrike" spc="-4">
                          <a:solidFill>
                            <a:srgbClr val="000000"/>
                          </a:solidFill>
                          <a:latin typeface="Arial"/>
                          <a:ea typeface="Arial"/>
                        </a:rPr>
                        <a:t> </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$830.038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$1550.038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$4430.038</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4"/>
                  </a:ext>
                </a:extLst>
              </a:tr>
              <a:tr h="307080">
                <a:tc>
                  <a:txBody>
                    <a:bodyPr/>
                    <a:lstStyle/>
                    <a:p>
                      <a:pPr>
                        <a:lnSpc>
                          <a:spcPct val="150000"/>
                        </a:lnSpc>
                      </a:pPr>
                      <a:r>
                        <a:rPr lang="en-US" sz="1000" b="0" strike="noStrike" spc="-4">
                          <a:solidFill>
                            <a:srgbClr val="000000"/>
                          </a:solidFill>
                          <a:latin typeface="Arial"/>
                          <a:ea typeface="Arial"/>
                        </a:rPr>
                        <a:t>IVA</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$124.5057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$232.5057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$664.5057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5"/>
                  </a:ext>
                </a:extLst>
              </a:tr>
              <a:tr h="322200">
                <a:tc>
                  <a:txBody>
                    <a:bodyPr/>
                    <a:lstStyle/>
                    <a:p>
                      <a:pPr>
                        <a:lnSpc>
                          <a:spcPct val="150000"/>
                        </a:lnSpc>
                      </a:pPr>
                      <a:r>
                        <a:rPr lang="en-US" sz="1000" b="0" strike="noStrike" spc="-4">
                          <a:solidFill>
                            <a:srgbClr val="000000"/>
                          </a:solidFill>
                          <a:latin typeface="Arial"/>
                          <a:ea typeface="Arial"/>
                        </a:rPr>
                        <a:t>Total + IVA</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$954.5437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$1782.5437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tc>
                  <a:txBody>
                    <a:bodyPr/>
                    <a:lstStyle/>
                    <a:p>
                      <a:pPr>
                        <a:lnSpc>
                          <a:spcPct val="150000"/>
                        </a:lnSpc>
                      </a:pPr>
                      <a:r>
                        <a:rPr lang="en-US" sz="1000" b="0" strike="noStrike" spc="-4">
                          <a:solidFill>
                            <a:srgbClr val="000000"/>
                          </a:solidFill>
                          <a:latin typeface="Arial"/>
                          <a:ea typeface="Arial"/>
                        </a:rPr>
                        <a:t>$5094.5437</a:t>
                      </a:r>
                      <a:endParaRPr lang="en-US" sz="1000" b="0" strike="noStrike" spc="-1">
                        <a:latin typeface="Arial"/>
                      </a:endParaRPr>
                    </a:p>
                  </a:txBody>
                  <a:tcPr marL="56880" marR="56880">
                    <a:lnL w="9360">
                      <a:solidFill>
                        <a:srgbClr val="000000"/>
                      </a:solidFill>
                    </a:lnL>
                    <a:lnR w="9360">
                      <a:solidFill>
                        <a:srgbClr val="000000"/>
                      </a:solidFill>
                    </a:lnR>
                    <a:lnT w="9360">
                      <a:solidFill>
                        <a:srgbClr val="000000"/>
                      </a:solidFill>
                    </a:lnT>
                    <a:lnB w="9360">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8556840" y="0"/>
            <a:ext cx="548280" cy="393120"/>
          </a:xfrm>
          <a:prstGeom prst="rect">
            <a:avLst/>
          </a:prstGeom>
          <a:noFill/>
          <a:ln>
            <a:noFill/>
          </a:ln>
        </p:spPr>
        <p:txBody>
          <a:bodyPr tIns="91440" bIns="91440"/>
          <a:lstStyle/>
          <a:p>
            <a:pPr algn="r">
              <a:lnSpc>
                <a:spcPct val="100000"/>
              </a:lnSpc>
            </a:pPr>
            <a:fld id="{35C7E439-31BA-452B-A706-9A69A5FF90EF}" type="slidenum">
              <a:rPr lang="en-US" sz="1300" b="0" strike="noStrike" spc="-1">
                <a:solidFill>
                  <a:srgbClr val="4BB5D9"/>
                </a:solidFill>
                <a:latin typeface="Roboto Condensed"/>
                <a:ea typeface="Roboto Condensed"/>
              </a:rPr>
              <a:t>21</a:t>
            </a:fld>
            <a:endParaRPr lang="en-US" sz="1300" b="0" strike="noStrike" spc="-1">
              <a:latin typeface="Times New Roman"/>
            </a:endParaRPr>
          </a:p>
        </p:txBody>
      </p:sp>
      <p:sp>
        <p:nvSpPr>
          <p:cNvPr id="424" name="TextShape 2"/>
          <p:cNvSpPr txBox="1"/>
          <p:nvPr/>
        </p:nvSpPr>
        <p:spPr>
          <a:xfrm>
            <a:off x="2326680" y="10080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Operativa   </a:t>
            </a:r>
            <a:endParaRPr lang="en-US" sz="3000" b="0" strike="noStrike" spc="-1">
              <a:solidFill>
                <a:srgbClr val="000000"/>
              </a:solidFill>
              <a:latin typeface="Arial"/>
            </a:endParaRPr>
          </a:p>
        </p:txBody>
      </p:sp>
      <p:sp>
        <p:nvSpPr>
          <p:cNvPr id="425" name="TextShape 3"/>
          <p:cNvSpPr txBox="1"/>
          <p:nvPr/>
        </p:nvSpPr>
        <p:spPr>
          <a:xfrm>
            <a:off x="437400" y="781560"/>
            <a:ext cx="7719120" cy="1805760"/>
          </a:xfrm>
          <a:prstGeom prst="rect">
            <a:avLst/>
          </a:prstGeom>
          <a:noFill/>
          <a:ln>
            <a:noFill/>
          </a:ln>
        </p:spPr>
        <p:txBody>
          <a:bodyPr tIns="91440" bIns="91440"/>
          <a:lstStyle/>
          <a:p>
            <a:pPr marL="114480">
              <a:lnSpc>
                <a:spcPct val="100000"/>
              </a:lnSpc>
              <a:spcBef>
                <a:spcPts val="601"/>
              </a:spcBef>
            </a:pPr>
            <a:r>
              <a:rPr lang="en-US" sz="1800" b="0" strike="noStrike" spc="-1">
                <a:solidFill>
                  <a:srgbClr val="607896"/>
                </a:solidFill>
                <a:latin typeface="Roboto Condensed"/>
                <a:ea typeface="Roboto Condensed"/>
              </a:rPr>
              <a:t>Los aspectos a tomar en cuenta son que por lo general el uso de un sistema puede ser intimidante para personas que no estén familiarizadas con el uso de programas de computadora, es por eso que se tomara en cuenta una interfaz minimalista, sencilla y fácil de usar, de tal manera que la navegación dentro de este no sea complicada.</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La implementación de este sistema permitirá a los administradores de la </a:t>
            </a:r>
            <a:r>
              <a:rPr lang="en-US" sz="1800" b="1" strike="noStrike" spc="-1">
                <a:solidFill>
                  <a:srgbClr val="607896"/>
                </a:solidFill>
                <a:latin typeface="Roboto Condensed"/>
                <a:ea typeface="Roboto Condensed"/>
              </a:rPr>
              <a:t>panadería Ebenezer</a:t>
            </a:r>
            <a:r>
              <a:rPr lang="en-US" sz="1800" b="0" strike="noStrike" spc="-1">
                <a:solidFill>
                  <a:srgbClr val="607896"/>
                </a:solidFill>
                <a:latin typeface="Roboto Condensed"/>
                <a:ea typeface="Roboto Condensed"/>
              </a:rPr>
              <a:t> olvidarse de realizar cálculos tediosos y complejos, en los cuales el error humano es un factor muy común y grave.</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Dado a lo anterior dicho, nosotros denotamos que el sistema viable a nivel operativa debido a que con la implementación de este se solucionaran muchos problemas a nivel operativo, como el manejo de documentos, cuentas de facturación, facturas a pagar entre otros elementos, lo que conllevara a un uso drástico de papeleo innecesario dentro del negocio.</a:t>
            </a: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8556840" y="0"/>
            <a:ext cx="548280" cy="393120"/>
          </a:xfrm>
          <a:prstGeom prst="rect">
            <a:avLst/>
          </a:prstGeom>
          <a:noFill/>
          <a:ln>
            <a:noFill/>
          </a:ln>
        </p:spPr>
        <p:txBody>
          <a:bodyPr tIns="91440" bIns="91440"/>
          <a:lstStyle/>
          <a:p>
            <a:pPr algn="r">
              <a:lnSpc>
                <a:spcPct val="100000"/>
              </a:lnSpc>
            </a:pPr>
            <a:fld id="{23C2A885-068C-4DE7-ADAC-3A82DA81DF4B}" type="slidenum">
              <a:rPr lang="en-US" sz="1300" b="0" strike="noStrike" spc="-1">
                <a:solidFill>
                  <a:srgbClr val="4BB5D9"/>
                </a:solidFill>
                <a:latin typeface="Roboto Condensed"/>
                <a:ea typeface="Roboto Condensed"/>
              </a:rPr>
              <a:t>22</a:t>
            </a:fld>
            <a:endParaRPr lang="en-US" sz="1300" b="0" strike="noStrike" spc="-1">
              <a:latin typeface="Times New Roman"/>
            </a:endParaRPr>
          </a:p>
        </p:txBody>
      </p:sp>
      <p:sp>
        <p:nvSpPr>
          <p:cNvPr id="427" name="TextShape 2"/>
          <p:cNvSpPr txBox="1"/>
          <p:nvPr/>
        </p:nvSpPr>
        <p:spPr>
          <a:xfrm>
            <a:off x="2326680" y="10080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Legal   </a:t>
            </a:r>
            <a:endParaRPr lang="en-US" sz="3000" b="0" strike="noStrike" spc="-1">
              <a:solidFill>
                <a:srgbClr val="000000"/>
              </a:solidFill>
              <a:latin typeface="Arial"/>
            </a:endParaRPr>
          </a:p>
        </p:txBody>
      </p:sp>
      <p:sp>
        <p:nvSpPr>
          <p:cNvPr id="428" name="TextShape 3"/>
          <p:cNvSpPr txBox="1"/>
          <p:nvPr/>
        </p:nvSpPr>
        <p:spPr>
          <a:xfrm>
            <a:off x="450720" y="1265400"/>
            <a:ext cx="7719120" cy="1805760"/>
          </a:xfrm>
          <a:prstGeom prst="rect">
            <a:avLst/>
          </a:prstGeom>
          <a:noFill/>
          <a:ln>
            <a:noFill/>
          </a:ln>
        </p:spPr>
        <p:txBody>
          <a:bodyPr tIns="91440" bIns="91440"/>
          <a:lstStyle/>
          <a:p>
            <a:pPr marL="114480">
              <a:lnSpc>
                <a:spcPct val="100000"/>
              </a:lnSpc>
              <a:spcBef>
                <a:spcPts val="601"/>
              </a:spcBef>
            </a:pPr>
            <a:r>
              <a:rPr lang="en-US" sz="1800" b="1" strike="noStrike" spc="-1">
                <a:solidFill>
                  <a:srgbClr val="607896"/>
                </a:solidFill>
                <a:latin typeface="Roboto Condensed"/>
                <a:ea typeface="Roboto Condensed"/>
              </a:rPr>
              <a:t>Requerimientos legales del negocio</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Para que un negocio pueda ejercer legalmente este debe ser inscrito ante la alcaldía lo cual es exigido por el art 18 del Código Tributario, ya que son entidades generadoras de ingresos por lo cual es un requisito el pago de impuestos. Una vez estando escritas estás reciben un Registro Único de Contribuyentes (RUC) para su apropiada identificación, actualmente </a:t>
            </a:r>
            <a:r>
              <a:rPr lang="en-US" sz="1800" b="1" strike="noStrike" spc="-1">
                <a:solidFill>
                  <a:srgbClr val="607896"/>
                </a:solidFill>
                <a:latin typeface="Roboto Condensed"/>
                <a:ea typeface="Roboto Condensed"/>
              </a:rPr>
              <a:t>PE </a:t>
            </a:r>
            <a:r>
              <a:rPr lang="en-US" sz="1800" b="0" strike="noStrike" spc="-1">
                <a:solidFill>
                  <a:srgbClr val="607896"/>
                </a:solidFill>
                <a:latin typeface="Roboto Condensed"/>
                <a:ea typeface="Roboto Condensed"/>
              </a:rPr>
              <a:t>cuenta con dicho registro.</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8556840" y="0"/>
            <a:ext cx="548280" cy="393120"/>
          </a:xfrm>
          <a:prstGeom prst="rect">
            <a:avLst/>
          </a:prstGeom>
          <a:noFill/>
          <a:ln>
            <a:noFill/>
          </a:ln>
        </p:spPr>
        <p:txBody>
          <a:bodyPr tIns="91440" bIns="91440"/>
          <a:lstStyle/>
          <a:p>
            <a:pPr algn="r">
              <a:lnSpc>
                <a:spcPct val="100000"/>
              </a:lnSpc>
            </a:pPr>
            <a:fld id="{D90365F3-334E-4404-B4C1-1BB02BE0F636}" type="slidenum">
              <a:rPr lang="en-US" sz="1300" b="0" strike="noStrike" spc="-1">
                <a:solidFill>
                  <a:srgbClr val="4BB5D9"/>
                </a:solidFill>
                <a:latin typeface="Roboto Condensed"/>
                <a:ea typeface="Roboto Condensed"/>
              </a:rPr>
              <a:t>23</a:t>
            </a:fld>
            <a:endParaRPr lang="en-US" sz="1300" b="0" strike="noStrike" spc="-1">
              <a:latin typeface="Times New Roman"/>
            </a:endParaRPr>
          </a:p>
        </p:txBody>
      </p:sp>
      <p:sp>
        <p:nvSpPr>
          <p:cNvPr id="430" name="TextShape 2"/>
          <p:cNvSpPr txBox="1"/>
          <p:nvPr/>
        </p:nvSpPr>
        <p:spPr>
          <a:xfrm>
            <a:off x="2326680" y="10080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Factibilidad Legal   </a:t>
            </a:r>
            <a:endParaRPr lang="en-US" sz="3000" b="0" strike="noStrike" spc="-1">
              <a:solidFill>
                <a:srgbClr val="000000"/>
              </a:solidFill>
              <a:latin typeface="Arial"/>
            </a:endParaRPr>
          </a:p>
        </p:txBody>
      </p:sp>
      <p:sp>
        <p:nvSpPr>
          <p:cNvPr id="431" name="TextShape 3"/>
          <p:cNvSpPr txBox="1"/>
          <p:nvPr/>
        </p:nvSpPr>
        <p:spPr>
          <a:xfrm>
            <a:off x="529920" y="874440"/>
            <a:ext cx="7719120" cy="1805760"/>
          </a:xfrm>
          <a:prstGeom prst="rect">
            <a:avLst/>
          </a:prstGeom>
          <a:noFill/>
          <a:ln>
            <a:noFill/>
          </a:ln>
        </p:spPr>
        <p:txBody>
          <a:bodyPr tIns="91440" bIns="91440"/>
          <a:lstStyle/>
          <a:p>
            <a:pPr marL="114480">
              <a:lnSpc>
                <a:spcPct val="100000"/>
              </a:lnSpc>
              <a:spcBef>
                <a:spcPts val="601"/>
              </a:spcBef>
            </a:pPr>
            <a:r>
              <a:rPr lang="en-US" sz="1600" b="1" strike="noStrike" spc="-1">
                <a:solidFill>
                  <a:srgbClr val="607896"/>
                </a:solidFill>
                <a:latin typeface="Roboto Condensed"/>
                <a:ea typeface="Roboto Condensed"/>
              </a:rPr>
              <a:t>Licencias para el software</a:t>
            </a:r>
            <a:endParaRPr lang="en-US" sz="1600" b="0" strike="noStrike" spc="-1">
              <a:solidFill>
                <a:srgbClr val="000000"/>
              </a:solidFill>
              <a:latin typeface="Arial"/>
            </a:endParaRPr>
          </a:p>
          <a:p>
            <a:pPr marL="114480">
              <a:lnSpc>
                <a:spcPct val="100000"/>
              </a:lnSpc>
              <a:spcBef>
                <a:spcPts val="601"/>
              </a:spcBef>
            </a:pPr>
            <a:r>
              <a:rPr lang="en-US" sz="1800" b="0" i="1" u="sng" strike="noStrike" spc="-1">
                <a:solidFill>
                  <a:srgbClr val="607896"/>
                </a:solidFill>
                <a:uFillTx/>
                <a:latin typeface="Roboto Condensed"/>
                <a:ea typeface="Roboto Condensed"/>
              </a:rPr>
              <a:t>Windows 10 Home:</a:t>
            </a:r>
            <a:r>
              <a:rPr lang="en-US" sz="1800" b="0" strike="noStrike" spc="-1">
                <a:solidFill>
                  <a:srgbClr val="607896"/>
                </a:solidFill>
                <a:latin typeface="Roboto Condensed"/>
                <a:ea typeface="Roboto Condensed"/>
              </a:rPr>
              <a:t> La licencia está activada permanentemente debido a que ésta fue proveída por el fabricante (HP).</a:t>
            </a:r>
            <a:endParaRPr lang="en-US" sz="1800" b="0" strike="noStrike" spc="-1">
              <a:solidFill>
                <a:srgbClr val="000000"/>
              </a:solidFill>
              <a:latin typeface="Arial"/>
            </a:endParaRPr>
          </a:p>
          <a:p>
            <a:pPr marL="114480">
              <a:lnSpc>
                <a:spcPct val="100000"/>
              </a:lnSpc>
              <a:spcBef>
                <a:spcPts val="601"/>
              </a:spcBef>
            </a:pPr>
            <a:r>
              <a:rPr lang="en-US" sz="1800" b="0" i="1" u="sng" strike="noStrike" spc="-1">
                <a:solidFill>
                  <a:srgbClr val="607896"/>
                </a:solidFill>
                <a:uFillTx/>
                <a:latin typeface="Roboto Condensed"/>
                <a:ea typeface="Roboto Condensed"/>
              </a:rPr>
              <a:t>Angular.JS:</a:t>
            </a:r>
            <a:r>
              <a:rPr lang="en-US" sz="1800" b="0" i="1" strike="noStrike" spc="-1">
                <a:solidFill>
                  <a:srgbClr val="607896"/>
                </a:solidFill>
                <a:latin typeface="Roboto Condensed"/>
                <a:ea typeface="Roboto Condensed"/>
              </a:rPr>
              <a:t> </a:t>
            </a:r>
            <a:r>
              <a:rPr lang="en-US" sz="1800" b="0" strike="noStrike" spc="-1">
                <a:solidFill>
                  <a:srgbClr val="607896"/>
                </a:solidFill>
                <a:latin typeface="Roboto Condensed"/>
                <a:ea typeface="Roboto Condensed"/>
              </a:rPr>
              <a:t>Licencia gratuita.</a:t>
            </a:r>
            <a:endParaRPr lang="en-US" sz="1800" b="0" strike="noStrike" spc="-1">
              <a:solidFill>
                <a:srgbClr val="000000"/>
              </a:solidFill>
              <a:latin typeface="Arial"/>
            </a:endParaRPr>
          </a:p>
          <a:p>
            <a:pPr marL="114480">
              <a:lnSpc>
                <a:spcPct val="100000"/>
              </a:lnSpc>
              <a:spcBef>
                <a:spcPts val="601"/>
              </a:spcBef>
            </a:pPr>
            <a:r>
              <a:rPr lang="en-US" sz="1800" b="0" i="1" u="sng" strike="noStrike" spc="-1">
                <a:solidFill>
                  <a:srgbClr val="607896"/>
                </a:solidFill>
                <a:uFillTx/>
                <a:latin typeface="Roboto Condensed"/>
                <a:ea typeface="Roboto Condensed"/>
              </a:rPr>
              <a:t>Node.JS:</a:t>
            </a:r>
            <a:r>
              <a:rPr lang="en-US" sz="1800" b="0" i="1" strike="noStrike" spc="-1">
                <a:solidFill>
                  <a:srgbClr val="607896"/>
                </a:solidFill>
                <a:latin typeface="Roboto Condensed"/>
                <a:ea typeface="Roboto Condensed"/>
              </a:rPr>
              <a:t> </a:t>
            </a:r>
            <a:r>
              <a:rPr lang="en-US" sz="1800" b="0" strike="noStrike" spc="-1">
                <a:solidFill>
                  <a:srgbClr val="607896"/>
                </a:solidFill>
                <a:latin typeface="Roboto Condensed"/>
                <a:ea typeface="Roboto Condensed"/>
              </a:rPr>
              <a:t>Licencia gratuita.</a:t>
            </a:r>
            <a:endParaRPr lang="en-US" sz="1800" b="0" strike="noStrike" spc="-1">
              <a:solidFill>
                <a:srgbClr val="000000"/>
              </a:solidFill>
              <a:latin typeface="Arial"/>
            </a:endParaRPr>
          </a:p>
          <a:p>
            <a:pPr marL="114480">
              <a:lnSpc>
                <a:spcPct val="100000"/>
              </a:lnSpc>
              <a:spcBef>
                <a:spcPts val="601"/>
              </a:spcBef>
            </a:pPr>
            <a:r>
              <a:rPr lang="en-US" sz="1800" b="0" i="1" u="sng" strike="noStrike" spc="-1">
                <a:solidFill>
                  <a:srgbClr val="607896"/>
                </a:solidFill>
                <a:uFillTx/>
                <a:latin typeface="Roboto Condensed"/>
                <a:ea typeface="Roboto Condensed"/>
              </a:rPr>
              <a:t>Oracle Express Edition:</a:t>
            </a:r>
            <a:r>
              <a:rPr lang="en-US" sz="1800" b="0" strike="noStrike" spc="-1">
                <a:solidFill>
                  <a:srgbClr val="607896"/>
                </a:solidFill>
                <a:latin typeface="Roboto Condensed"/>
                <a:ea typeface="Roboto Condensed"/>
              </a:rPr>
              <a:t> Licencia gratuita.</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b="0" strike="noStrike" spc="-1">
                <a:solidFill>
                  <a:srgbClr val="3796BF"/>
                </a:solidFill>
                <a:latin typeface="Oswald"/>
                <a:ea typeface="Oswald"/>
              </a:rPr>
              <a:t>4.</a:t>
            </a:r>
            <a:br/>
            <a:r>
              <a:rPr lang="en-US" sz="3600" b="1" strike="noStrike" spc="-1">
                <a:solidFill>
                  <a:srgbClr val="FFFFFF"/>
                </a:solidFill>
                <a:latin typeface="Oswald"/>
                <a:ea typeface="Oswald"/>
              </a:rPr>
              <a:t>Ingeniería de requerimientos </a:t>
            </a:r>
            <a:endParaRPr lang="en-US" sz="3600" b="0" strike="noStrike" spc="-1">
              <a:solidFill>
                <a:srgbClr val="000000"/>
              </a:solidFill>
              <a:latin typeface="Arial"/>
            </a:endParaRPr>
          </a:p>
        </p:txBody>
      </p:sp>
      <p:sp>
        <p:nvSpPr>
          <p:cNvPr id="433" name="TextShape 2"/>
          <p:cNvSpPr txBox="1"/>
          <p:nvPr/>
        </p:nvSpPr>
        <p:spPr>
          <a:xfrm>
            <a:off x="8556840" y="0"/>
            <a:ext cx="548280" cy="393120"/>
          </a:xfrm>
          <a:prstGeom prst="rect">
            <a:avLst/>
          </a:prstGeom>
          <a:noFill/>
          <a:ln>
            <a:noFill/>
          </a:ln>
        </p:spPr>
        <p:txBody>
          <a:bodyPr tIns="91440" bIns="91440"/>
          <a:lstStyle/>
          <a:p>
            <a:pPr algn="r">
              <a:lnSpc>
                <a:spcPct val="100000"/>
              </a:lnSpc>
            </a:pPr>
            <a:fld id="{800AB4D8-3464-4DD1-8BDD-2F6BDB1AD353}" type="slidenum">
              <a:rPr lang="en-US" sz="1300" b="0" strike="noStrike" spc="-1">
                <a:solidFill>
                  <a:srgbClr val="FFFFFF"/>
                </a:solidFill>
                <a:latin typeface="Roboto Condensed"/>
                <a:ea typeface="Roboto Condensed"/>
              </a:rPr>
              <a:t>24</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8556840" y="0"/>
            <a:ext cx="548280" cy="393120"/>
          </a:xfrm>
          <a:prstGeom prst="rect">
            <a:avLst/>
          </a:prstGeom>
          <a:noFill/>
          <a:ln>
            <a:noFill/>
          </a:ln>
        </p:spPr>
        <p:txBody>
          <a:bodyPr tIns="91440" bIns="91440"/>
          <a:lstStyle/>
          <a:p>
            <a:pPr algn="r">
              <a:lnSpc>
                <a:spcPct val="100000"/>
              </a:lnSpc>
            </a:pPr>
            <a:fld id="{77229218-2FB7-4F9C-912E-1F3CC3BCD5F5}" type="slidenum">
              <a:rPr lang="en-US" sz="1300" b="0" strike="noStrike" spc="-1">
                <a:solidFill>
                  <a:srgbClr val="4BB5D9"/>
                </a:solidFill>
                <a:latin typeface="Roboto Condensed"/>
                <a:ea typeface="Roboto Condensed"/>
              </a:rPr>
              <a:t>25</a:t>
            </a:fld>
            <a:endParaRPr lang="en-US" sz="1300" b="0" strike="noStrike" spc="-1">
              <a:latin typeface="Times New Roman"/>
            </a:endParaRPr>
          </a:p>
        </p:txBody>
      </p:sp>
      <p:sp>
        <p:nvSpPr>
          <p:cNvPr id="435" name="TextShape 2"/>
          <p:cNvSpPr txBox="1"/>
          <p:nvPr/>
        </p:nvSpPr>
        <p:spPr>
          <a:xfrm>
            <a:off x="2288880" y="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Actores</a:t>
            </a:r>
            <a:endParaRPr lang="en-US" sz="3000" b="0" strike="noStrike" spc="-1">
              <a:solidFill>
                <a:srgbClr val="000000"/>
              </a:solidFill>
              <a:latin typeface="Arial"/>
            </a:endParaRPr>
          </a:p>
        </p:txBody>
      </p:sp>
      <p:sp>
        <p:nvSpPr>
          <p:cNvPr id="436" name="TextShape 3"/>
          <p:cNvSpPr txBox="1"/>
          <p:nvPr/>
        </p:nvSpPr>
        <p:spPr>
          <a:xfrm>
            <a:off x="338040" y="1450800"/>
            <a:ext cx="7719120" cy="1805760"/>
          </a:xfrm>
          <a:prstGeom prst="rect">
            <a:avLst/>
          </a:prstGeom>
          <a:noFill/>
          <a:ln>
            <a:noFill/>
          </a:ln>
        </p:spPr>
        <p:txBody>
          <a:bodyPr tIns="91440" bIns="91440"/>
          <a:lstStyle/>
          <a:p>
            <a:pPr marL="114480">
              <a:lnSpc>
                <a:spcPct val="100000"/>
              </a:lnSpc>
              <a:spcBef>
                <a:spcPts val="601"/>
              </a:spcBef>
            </a:pPr>
            <a:r>
              <a:rPr lang="en-US" sz="1800" b="0" strike="noStrike" spc="-1">
                <a:solidFill>
                  <a:srgbClr val="607896"/>
                </a:solidFill>
                <a:latin typeface="Roboto Condensed"/>
                <a:ea typeface="Roboto Condensed"/>
              </a:rPr>
              <a:t>Los actores que entran en juego en este caso serán el propietario, administrador general, los encargados de crear el pan, los despachadores, proveedores, y los compradores del pan como tal (consumidores). </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8556840" y="0"/>
            <a:ext cx="548280" cy="393120"/>
          </a:xfrm>
          <a:prstGeom prst="rect">
            <a:avLst/>
          </a:prstGeom>
          <a:noFill/>
          <a:ln>
            <a:noFill/>
          </a:ln>
        </p:spPr>
        <p:txBody>
          <a:bodyPr tIns="91440" bIns="91440"/>
          <a:lstStyle/>
          <a:p>
            <a:pPr algn="r">
              <a:lnSpc>
                <a:spcPct val="100000"/>
              </a:lnSpc>
            </a:pPr>
            <a:fld id="{91FA99E0-25ED-44B7-AEC6-63C7AC44263D}" type="slidenum">
              <a:rPr lang="en-US" sz="1300" b="0" strike="noStrike" spc="-1">
                <a:solidFill>
                  <a:srgbClr val="4BB5D9"/>
                </a:solidFill>
                <a:latin typeface="Roboto Condensed"/>
                <a:ea typeface="Roboto Condensed"/>
              </a:rPr>
              <a:t>26</a:t>
            </a:fld>
            <a:endParaRPr lang="en-US" sz="1300" b="0" strike="noStrike" spc="-1">
              <a:latin typeface="Times New Roman"/>
            </a:endParaRPr>
          </a:p>
        </p:txBody>
      </p:sp>
      <p:sp>
        <p:nvSpPr>
          <p:cNvPr id="438" name="TextShape 2"/>
          <p:cNvSpPr txBox="1"/>
          <p:nvPr/>
        </p:nvSpPr>
        <p:spPr>
          <a:xfrm>
            <a:off x="2288880" y="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Requerimientos funcionales</a:t>
            </a:r>
            <a:endParaRPr lang="en-US" sz="3000" b="0" strike="noStrike" spc="-1">
              <a:solidFill>
                <a:srgbClr val="000000"/>
              </a:solidFill>
              <a:latin typeface="Arial"/>
            </a:endParaRPr>
          </a:p>
        </p:txBody>
      </p:sp>
      <p:sp>
        <p:nvSpPr>
          <p:cNvPr id="439" name="TextShape 3"/>
          <p:cNvSpPr txBox="1"/>
          <p:nvPr/>
        </p:nvSpPr>
        <p:spPr>
          <a:xfrm>
            <a:off x="387000" y="552960"/>
            <a:ext cx="7719120" cy="1805760"/>
          </a:xfrm>
          <a:prstGeom prst="rect">
            <a:avLst/>
          </a:prstGeom>
          <a:noFill/>
          <a:ln>
            <a:noFill/>
          </a:ln>
        </p:spPr>
        <p:txBody>
          <a:bodyPr tIns="91440" bIns="91440"/>
          <a:lstStyle/>
          <a:p>
            <a:pPr marL="114480">
              <a:lnSpc>
                <a:spcPct val="100000"/>
              </a:lnSpc>
              <a:spcBef>
                <a:spcPts val="601"/>
              </a:spcBef>
            </a:pPr>
            <a:r>
              <a:rPr lang="en-US" sz="1800" b="0" strike="noStrike" spc="-1">
                <a:solidFill>
                  <a:srgbClr val="607896"/>
                </a:solidFill>
                <a:latin typeface="Roboto Condensed"/>
                <a:ea typeface="Roboto Condensed"/>
              </a:rPr>
              <a:t>El sistema web deberá realizar: </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Recibimiento de credenciales de usuarios y su verificación para el proceso de Inicio de Sesión.</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Contar con diferentes módulos según el área a cubrir. (Inventario, nómina y facturación)</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Permitir el ingreso de nuevos productos a la base de datos.</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Almacenamiento de datos en la Base de datos referente a los módulos definidos previamente.</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Visualización de datos almacenados en la base de datos.</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Permitir modificaciones en el precio de los productos.</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Ver las ventas del día.</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Mostrar el salario correspondiente a cada trabajador.</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Impresión de facturas y estados de cuenta.</a:t>
            </a:r>
            <a:endParaRPr lang="en-US" sz="1800" b="0" strike="noStrike" spc="-1">
              <a:solidFill>
                <a:srgbClr val="000000"/>
              </a:solidFill>
              <a:latin typeface="Arial"/>
            </a:endParaRPr>
          </a:p>
          <a:p>
            <a:pPr marL="114480" algn="just">
              <a:lnSpc>
                <a:spcPct val="100000"/>
              </a:lnSpc>
              <a:spcBef>
                <a:spcPts val="601"/>
              </a:spcBef>
            </a:pPr>
            <a:r>
              <a:rPr lang="en-US" sz="1800" b="1" strike="noStrike" spc="-1">
                <a:solidFill>
                  <a:srgbClr val="607896"/>
                </a:solidFill>
                <a:latin typeface="Roboto Condensed"/>
                <a:ea typeface="Roboto Condensed"/>
              </a:rPr>
              <a:t> </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8556840" y="0"/>
            <a:ext cx="548280" cy="393120"/>
          </a:xfrm>
          <a:prstGeom prst="rect">
            <a:avLst/>
          </a:prstGeom>
          <a:noFill/>
          <a:ln>
            <a:noFill/>
          </a:ln>
        </p:spPr>
        <p:txBody>
          <a:bodyPr tIns="91440" bIns="91440"/>
          <a:lstStyle/>
          <a:p>
            <a:pPr algn="r">
              <a:lnSpc>
                <a:spcPct val="100000"/>
              </a:lnSpc>
            </a:pPr>
            <a:fld id="{2F810EDB-DA5B-4537-AD49-7BE6B323D30F}" type="slidenum">
              <a:rPr lang="en-US" sz="1300" b="0" strike="noStrike" spc="-1">
                <a:solidFill>
                  <a:srgbClr val="4BB5D9"/>
                </a:solidFill>
                <a:latin typeface="Roboto Condensed"/>
                <a:ea typeface="Roboto Condensed"/>
              </a:rPr>
              <a:t>27</a:t>
            </a:fld>
            <a:endParaRPr lang="en-US" sz="1300" b="0" strike="noStrike" spc="-1">
              <a:latin typeface="Times New Roman"/>
            </a:endParaRPr>
          </a:p>
        </p:txBody>
      </p:sp>
      <p:sp>
        <p:nvSpPr>
          <p:cNvPr id="441" name="TextShape 2"/>
          <p:cNvSpPr txBox="1"/>
          <p:nvPr/>
        </p:nvSpPr>
        <p:spPr>
          <a:xfrm>
            <a:off x="2288880" y="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Requerimientos funcionales</a:t>
            </a:r>
            <a:endParaRPr lang="en-US" sz="3000" b="0" strike="noStrike" spc="-1">
              <a:solidFill>
                <a:srgbClr val="000000"/>
              </a:solidFill>
              <a:latin typeface="Arial"/>
            </a:endParaRPr>
          </a:p>
        </p:txBody>
      </p:sp>
      <p:sp>
        <p:nvSpPr>
          <p:cNvPr id="442" name="TextShape 3"/>
          <p:cNvSpPr txBox="1"/>
          <p:nvPr/>
        </p:nvSpPr>
        <p:spPr>
          <a:xfrm>
            <a:off x="344520" y="927360"/>
            <a:ext cx="7719120" cy="1805760"/>
          </a:xfrm>
          <a:prstGeom prst="rect">
            <a:avLst/>
          </a:prstGeom>
          <a:noFill/>
          <a:ln>
            <a:noFill/>
          </a:ln>
        </p:spPr>
        <p:txBody>
          <a:bodyPr tIns="91440" bIns="91440"/>
          <a:lstStyle/>
          <a:p>
            <a:pPr marL="114480">
              <a:lnSpc>
                <a:spcPct val="100000"/>
              </a:lnSpc>
              <a:spcBef>
                <a:spcPts val="601"/>
              </a:spcBef>
            </a:pPr>
            <a:r>
              <a:rPr lang="en-US" sz="1800" b="1" strike="noStrike" spc="-1">
                <a:solidFill>
                  <a:srgbClr val="607896"/>
                </a:solidFill>
                <a:latin typeface="Roboto Condensed"/>
                <a:ea typeface="Roboto Condensed"/>
              </a:rPr>
              <a:t>Usabilidad:</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RN-1</a:t>
            </a:r>
            <a:r>
              <a:rPr lang="en-US" sz="1800" b="0" strike="noStrike" spc="-1">
                <a:solidFill>
                  <a:srgbClr val="607896"/>
                </a:solidFill>
                <a:latin typeface="Roboto Condensed"/>
                <a:ea typeface="Roboto Condensed"/>
              </a:rPr>
              <a:t> El diseño de la aplicación deberá ser de acorde a la imagen de la empresa  </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RN-2</a:t>
            </a:r>
            <a:r>
              <a:rPr lang="en-US" sz="1800" b="0" strike="noStrike" spc="-1">
                <a:solidFill>
                  <a:srgbClr val="607896"/>
                </a:solidFill>
                <a:latin typeface="Roboto Condensed"/>
                <a:ea typeface="Roboto Condensed"/>
              </a:rPr>
              <a:t> La aplicación deberá tener un diseño adaptable, es decir deberá soportar múltiples resoluciones.</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RN-3</a:t>
            </a:r>
            <a:r>
              <a:rPr lang="en-US" sz="1800" b="0" strike="noStrike" spc="-1">
                <a:solidFill>
                  <a:srgbClr val="607896"/>
                </a:solidFill>
                <a:latin typeface="Roboto Condensed"/>
                <a:ea typeface="Roboto Condensed"/>
              </a:rPr>
              <a:t> La aplicación deberá ser clara y concisa cuando el usuario se equivoque advirtiéndolo a este último mediante mensajes de advertencia o de error.</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RN-4 </a:t>
            </a:r>
            <a:r>
              <a:rPr lang="en-US" sz="1800" b="0" strike="noStrike" spc="-1">
                <a:solidFill>
                  <a:srgbClr val="607896"/>
                </a:solidFill>
                <a:latin typeface="Roboto Condensed"/>
                <a:ea typeface="Roboto Condensed"/>
              </a:rPr>
              <a:t>La aplicación deberá ser SPA, de tal forma que la navegación sea fluida y rápida.</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RN-5</a:t>
            </a:r>
            <a:r>
              <a:rPr lang="en-US" sz="1800" b="0" strike="noStrike" spc="-1">
                <a:solidFill>
                  <a:srgbClr val="607896"/>
                </a:solidFill>
                <a:latin typeface="Roboto Condensed"/>
                <a:ea typeface="Roboto Condensed"/>
              </a:rPr>
              <a:t> Realizar mascaras de validación a los campos de texto que lo ameriten, para evitar el ingreso de valores inadecuados, según el contexto de la funcionalidad a la que aplique dicho campo.</a:t>
            </a:r>
            <a:endParaRPr lang="en-US" sz="1800" b="0" strike="noStrike" spc="-1">
              <a:solidFill>
                <a:srgbClr val="000000"/>
              </a:solidFill>
              <a:latin typeface="Arial"/>
            </a:endParaRPr>
          </a:p>
          <a:p>
            <a:pPr marL="114480" algn="just">
              <a:lnSpc>
                <a:spcPct val="100000"/>
              </a:lnSpc>
              <a:spcBef>
                <a:spcPts val="601"/>
              </a:spcBef>
            </a:pPr>
            <a:r>
              <a:rPr lang="en-US" sz="1800" b="1" strike="noStrike" spc="-1">
                <a:solidFill>
                  <a:srgbClr val="607896"/>
                </a:solidFill>
                <a:latin typeface="Roboto Condensed"/>
                <a:ea typeface="Roboto Condensed"/>
              </a:rPr>
              <a:t> </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8556840" y="0"/>
            <a:ext cx="548280" cy="393120"/>
          </a:xfrm>
          <a:prstGeom prst="rect">
            <a:avLst/>
          </a:prstGeom>
          <a:noFill/>
          <a:ln>
            <a:noFill/>
          </a:ln>
        </p:spPr>
        <p:txBody>
          <a:bodyPr tIns="91440" bIns="91440"/>
          <a:lstStyle/>
          <a:p>
            <a:pPr algn="r">
              <a:lnSpc>
                <a:spcPct val="100000"/>
              </a:lnSpc>
            </a:pPr>
            <a:fld id="{90EA6EA8-BF53-44E5-9DF5-20DC172E0B4C}" type="slidenum">
              <a:rPr lang="en-US" sz="1300" b="0" strike="noStrike" spc="-1">
                <a:solidFill>
                  <a:srgbClr val="4BB5D9"/>
                </a:solidFill>
                <a:latin typeface="Roboto Condensed"/>
                <a:ea typeface="Roboto Condensed"/>
              </a:rPr>
              <a:t>28</a:t>
            </a:fld>
            <a:endParaRPr lang="en-US" sz="1300" b="0" strike="noStrike" spc="-1">
              <a:latin typeface="Times New Roman"/>
            </a:endParaRPr>
          </a:p>
        </p:txBody>
      </p:sp>
      <p:sp>
        <p:nvSpPr>
          <p:cNvPr id="444" name="TextShape 2"/>
          <p:cNvSpPr txBox="1"/>
          <p:nvPr/>
        </p:nvSpPr>
        <p:spPr>
          <a:xfrm>
            <a:off x="2288880" y="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Requerimientos funcionales</a:t>
            </a:r>
            <a:endParaRPr lang="en-US" sz="3000" b="0" strike="noStrike" spc="-1">
              <a:solidFill>
                <a:srgbClr val="000000"/>
              </a:solidFill>
              <a:latin typeface="Arial"/>
            </a:endParaRPr>
          </a:p>
        </p:txBody>
      </p:sp>
      <p:sp>
        <p:nvSpPr>
          <p:cNvPr id="445" name="TextShape 3"/>
          <p:cNvSpPr txBox="1"/>
          <p:nvPr/>
        </p:nvSpPr>
        <p:spPr>
          <a:xfrm>
            <a:off x="605160" y="946440"/>
            <a:ext cx="7719120" cy="1805760"/>
          </a:xfrm>
          <a:prstGeom prst="rect">
            <a:avLst/>
          </a:prstGeom>
          <a:noFill/>
          <a:ln>
            <a:noFill/>
          </a:ln>
        </p:spPr>
        <p:txBody>
          <a:bodyPr tIns="91440" bIns="91440"/>
          <a:lstStyle/>
          <a:p>
            <a:pPr marL="114480">
              <a:lnSpc>
                <a:spcPct val="100000"/>
              </a:lnSpc>
              <a:spcBef>
                <a:spcPts val="601"/>
              </a:spcBef>
            </a:pPr>
            <a:r>
              <a:rPr lang="en-US" sz="1800" b="1" strike="noStrike" spc="-1">
                <a:solidFill>
                  <a:srgbClr val="607896"/>
                </a:solidFill>
                <a:latin typeface="Roboto Condensed"/>
                <a:ea typeface="Roboto Condensed"/>
              </a:rPr>
              <a:t>RN-6</a:t>
            </a:r>
            <a:r>
              <a:rPr lang="en-US" sz="1800" b="0" strike="noStrike" spc="-1">
                <a:solidFill>
                  <a:srgbClr val="607896"/>
                </a:solidFill>
                <a:latin typeface="Roboto Condensed"/>
                <a:ea typeface="Roboto Condensed"/>
              </a:rPr>
              <a:t> El sistema deberá poseer un sistema de autenticación de usuarios, de tal forma que solo ciertos usuarios puedan acceder a X modulo.</a:t>
            </a:r>
            <a:endParaRPr lang="en-US" sz="1800" b="0" strike="noStrike" spc="-1">
              <a:solidFill>
                <a:srgbClr val="000000"/>
              </a:solidFill>
              <a:latin typeface="Arial"/>
            </a:endParaRPr>
          </a:p>
          <a:p>
            <a:pPr marL="114480">
              <a:lnSpc>
                <a:spcPct val="100000"/>
              </a:lnSpc>
              <a:spcBef>
                <a:spcPts val="601"/>
              </a:spcBef>
            </a:pPr>
            <a:r>
              <a:rPr lang="en-US" sz="1800" b="1" strike="noStrike" spc="-1">
                <a:solidFill>
                  <a:srgbClr val="607896"/>
                </a:solidFill>
                <a:latin typeface="Roboto Condensed"/>
                <a:ea typeface="Roboto Condensed"/>
              </a:rPr>
              <a:t>RN-7</a:t>
            </a:r>
            <a:r>
              <a:rPr lang="en-US" sz="1800" b="0" strike="noStrike" spc="-1">
                <a:solidFill>
                  <a:srgbClr val="607896"/>
                </a:solidFill>
                <a:latin typeface="Roboto Condensed"/>
                <a:ea typeface="Roboto Condensed"/>
              </a:rPr>
              <a:t> El administrador deberá poder ver claramente todas las acciones que tengan un impacto en la Base de Datos, acciones tales como Guardar, Actualizar, Eliminar etc. Esto con fines de auditoria.</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
        <p:nvSpPr>
          <p:cNvPr id="446" name="CustomShape 4"/>
          <p:cNvSpPr/>
          <p:nvPr/>
        </p:nvSpPr>
        <p:spPr>
          <a:xfrm>
            <a:off x="-191520" y="2584080"/>
            <a:ext cx="8027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914400" algn="just">
              <a:lnSpc>
                <a:spcPct val="150000"/>
              </a:lnSpc>
            </a:pPr>
            <a:r>
              <a:rPr lang="en-US" sz="1800" b="0" strike="noStrike" spc="-1">
                <a:solidFill>
                  <a:srgbClr val="607896"/>
                </a:solidFill>
                <a:latin typeface="Roboto Condensed"/>
                <a:ea typeface="Roboto Condensed"/>
              </a:rPr>
              <a:t>RN-8 Los tiempos de respuesta de la API, deberán ser de entre 200MS a 1 Segundos, para que la navegación por el sistema no se vea afectada.</a:t>
            </a:r>
            <a:endParaRPr lang="en-US" sz="1800" b="0" strike="noStrike" spc="-1">
              <a:latin typeface="Arial"/>
            </a:endParaRPr>
          </a:p>
          <a:p>
            <a:pPr marL="914400" algn="just">
              <a:lnSpc>
                <a:spcPct val="150000"/>
              </a:lnSpc>
              <a:spcAft>
                <a:spcPts val="1001"/>
              </a:spcAft>
            </a:pPr>
            <a:r>
              <a:rPr lang="en-US" sz="1800" b="0" strike="noStrike" spc="-1">
                <a:solidFill>
                  <a:srgbClr val="607896"/>
                </a:solidFill>
                <a:latin typeface="Roboto Condensed"/>
                <a:ea typeface="Roboto Condensed"/>
              </a:rPr>
              <a:t>RN-9 El rendimiento del sistema no se debería ver afectado si hay múltiples usuarios usando el sistema.</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extShape 1"/>
          <p:cNvSpPr txBox="1"/>
          <p:nvPr/>
        </p:nvSpPr>
        <p:spPr>
          <a:xfrm>
            <a:off x="8556840" y="0"/>
            <a:ext cx="548280" cy="393120"/>
          </a:xfrm>
          <a:prstGeom prst="rect">
            <a:avLst/>
          </a:prstGeom>
          <a:noFill/>
          <a:ln>
            <a:noFill/>
          </a:ln>
        </p:spPr>
        <p:txBody>
          <a:bodyPr tIns="91440" bIns="91440"/>
          <a:lstStyle/>
          <a:p>
            <a:pPr algn="r">
              <a:lnSpc>
                <a:spcPct val="100000"/>
              </a:lnSpc>
            </a:pPr>
            <a:fld id="{DAFB95F9-68AD-4C40-8E27-8C3B832251F7}" type="slidenum">
              <a:rPr lang="en-US" sz="1300" b="0" strike="noStrike" spc="-1">
                <a:solidFill>
                  <a:srgbClr val="4BB5D9"/>
                </a:solidFill>
                <a:latin typeface="Roboto Condensed"/>
                <a:ea typeface="Roboto Condensed"/>
              </a:rPr>
              <a:t>29</a:t>
            </a:fld>
            <a:endParaRPr lang="en-US" sz="1300" b="0" strike="noStrike" spc="-1">
              <a:latin typeface="Times New Roman"/>
            </a:endParaRPr>
          </a:p>
        </p:txBody>
      </p:sp>
      <p:sp>
        <p:nvSpPr>
          <p:cNvPr id="448" name="TextShape 2"/>
          <p:cNvSpPr txBox="1"/>
          <p:nvPr/>
        </p:nvSpPr>
        <p:spPr>
          <a:xfrm>
            <a:off x="2288880" y="0"/>
            <a:ext cx="456624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Requerimientos funcionales</a:t>
            </a:r>
            <a:endParaRPr lang="en-US" sz="3000" b="0" strike="noStrike" spc="-1">
              <a:solidFill>
                <a:srgbClr val="000000"/>
              </a:solidFill>
              <a:latin typeface="Arial"/>
            </a:endParaRPr>
          </a:p>
        </p:txBody>
      </p:sp>
      <p:sp>
        <p:nvSpPr>
          <p:cNvPr id="449" name="TextShape 3"/>
          <p:cNvSpPr txBox="1"/>
          <p:nvPr/>
        </p:nvSpPr>
        <p:spPr>
          <a:xfrm>
            <a:off x="317880" y="511200"/>
            <a:ext cx="7719120" cy="1805760"/>
          </a:xfrm>
          <a:prstGeom prst="rect">
            <a:avLst/>
          </a:prstGeom>
          <a:noFill/>
          <a:ln>
            <a:noFill/>
          </a:ln>
        </p:spPr>
        <p:txBody>
          <a:bodyPr tIns="91440" bIns="91440"/>
          <a:lstStyle/>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RN-10</a:t>
            </a:r>
            <a:r>
              <a:rPr lang="en-US" sz="1800" b="0" strike="noStrike" spc="-1">
                <a:solidFill>
                  <a:srgbClr val="607896"/>
                </a:solidFill>
                <a:latin typeface="Roboto Condensed"/>
                <a:ea typeface="Roboto Condensed"/>
              </a:rPr>
              <a:t> El sistema deberá ejecutarse óptimamente, en una gran gama de hardware con distintas especificaciones técnicas.</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RN-11</a:t>
            </a:r>
            <a:r>
              <a:rPr lang="en-US" sz="1800" b="0" strike="noStrike" spc="-1">
                <a:solidFill>
                  <a:srgbClr val="607896"/>
                </a:solidFill>
                <a:latin typeface="Roboto Condensed"/>
                <a:ea typeface="Roboto Condensed"/>
              </a:rPr>
              <a:t> Todas las vistas deben tener los signos de acentuación y ortográficos pertinentes. </a:t>
            </a:r>
            <a:endParaRPr lang="en-US" sz="1800" b="0" strike="noStrike" spc="-1">
              <a:solidFill>
                <a:srgbClr val="000000"/>
              </a:solidFill>
              <a:latin typeface="Arial"/>
            </a:endParaRPr>
          </a:p>
          <a:p>
            <a:pPr marL="457200" indent="-342720">
              <a:lnSpc>
                <a:spcPct val="100000"/>
              </a:lnSpc>
              <a:spcBef>
                <a:spcPts val="601"/>
              </a:spcBef>
              <a:buClr>
                <a:srgbClr val="4BB5D9"/>
              </a:buClr>
              <a:buFont typeface="Roboto Condensed"/>
              <a:buChar char="»"/>
            </a:pPr>
            <a:r>
              <a:rPr lang="en-US" sz="1800" b="1" strike="noStrike" spc="-1">
                <a:solidFill>
                  <a:srgbClr val="607896"/>
                </a:solidFill>
                <a:latin typeface="Roboto Condensed"/>
                <a:ea typeface="Roboto Condensed"/>
              </a:rPr>
              <a:t>RN-12</a:t>
            </a:r>
            <a:r>
              <a:rPr lang="en-US" sz="1800" b="0" strike="noStrike" spc="-1">
                <a:solidFill>
                  <a:srgbClr val="607896"/>
                </a:solidFill>
                <a:latin typeface="Roboto Condensed"/>
                <a:ea typeface="Roboto Condensed"/>
              </a:rPr>
              <a:t> Utilizar patrones de diseño homogéneos en los textos, botones, cajas de texto y otros controles gráficos.</a:t>
            </a:r>
            <a:endParaRPr lang="en-US" sz="1800" b="0" strike="noStrike" spc="-1">
              <a:solidFill>
                <a:srgbClr val="000000"/>
              </a:solidFill>
              <a:latin typeface="Arial"/>
            </a:endParaRPr>
          </a:p>
          <a:p>
            <a:pPr marL="114480">
              <a:lnSpc>
                <a:spcPct val="100000"/>
              </a:lnSpc>
              <a:spcBef>
                <a:spcPts val="601"/>
              </a:spcBef>
            </a:pPr>
            <a:r>
              <a:rPr lang="en-US" sz="1800" b="1" strike="noStrike" spc="-1">
                <a:solidFill>
                  <a:srgbClr val="607896"/>
                </a:solidFill>
                <a:latin typeface="Roboto Condensed"/>
                <a:ea typeface="Roboto Condensed"/>
              </a:rPr>
              <a:t>RN-13</a:t>
            </a:r>
            <a:r>
              <a:rPr lang="en-US" sz="1800" b="0" strike="noStrike" spc="-1">
                <a:solidFill>
                  <a:srgbClr val="607896"/>
                </a:solidFill>
                <a:latin typeface="Roboto Condensed"/>
                <a:ea typeface="Roboto Condensed"/>
              </a:rPr>
              <a:t> Los cálculos del sistema contable deberán ser exactos y estar regulado por las normas de negocio, Es decir no se debe alterar ningún calculo o cuenta del sistema.</a:t>
            </a:r>
            <a:endParaRPr lang="en-US" sz="1800" b="0" strike="noStrike" spc="-1">
              <a:solidFill>
                <a:srgbClr val="000000"/>
              </a:solidFill>
              <a:latin typeface="Arial"/>
            </a:endParaRPr>
          </a:p>
          <a:p>
            <a:pPr marL="114480">
              <a:lnSpc>
                <a:spcPct val="100000"/>
              </a:lnSpc>
              <a:spcBef>
                <a:spcPts val="601"/>
              </a:spcBef>
            </a:pPr>
            <a:r>
              <a:rPr lang="en-US" sz="1800" b="1" strike="noStrike" spc="-1">
                <a:solidFill>
                  <a:srgbClr val="607896"/>
                </a:solidFill>
                <a:latin typeface="Roboto Condensed"/>
                <a:ea typeface="Roboto Condensed"/>
              </a:rPr>
              <a:t>RN-14</a:t>
            </a:r>
            <a:r>
              <a:rPr lang="en-US" sz="1800" b="0" strike="noStrike" spc="-1">
                <a:solidFill>
                  <a:srgbClr val="607896"/>
                </a:solidFill>
                <a:latin typeface="Roboto Condensed"/>
                <a:ea typeface="Roboto Condensed"/>
              </a:rPr>
              <a:t> Se debe cumplir con todo lo acordado con el cliente de manera formal en el contrato.</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b="0" strike="noStrike" spc="-1">
                <a:solidFill>
                  <a:srgbClr val="3796BF"/>
                </a:solidFill>
                <a:latin typeface="Oswald"/>
                <a:ea typeface="Oswald"/>
              </a:rPr>
              <a:t>1.</a:t>
            </a:r>
            <a:br/>
            <a:r>
              <a:rPr lang="en-US" sz="3600" b="1" strike="noStrike" spc="-1">
                <a:solidFill>
                  <a:srgbClr val="FFFFFF"/>
                </a:solidFill>
                <a:latin typeface="Oswald"/>
                <a:ea typeface="Oswald"/>
              </a:rPr>
              <a:t>FUNDAMENTOS TEÓRICOS</a:t>
            </a:r>
            <a:endParaRPr lang="en-US" sz="3600" b="0" strike="noStrike" spc="-1">
              <a:solidFill>
                <a:srgbClr val="000000"/>
              </a:solidFill>
              <a:latin typeface="Arial"/>
            </a:endParaRPr>
          </a:p>
        </p:txBody>
      </p:sp>
      <p:sp>
        <p:nvSpPr>
          <p:cNvPr id="366" name="TextShape 2"/>
          <p:cNvSpPr txBox="1"/>
          <p:nvPr/>
        </p:nvSpPr>
        <p:spPr>
          <a:xfrm>
            <a:off x="8556840" y="0"/>
            <a:ext cx="548280" cy="393120"/>
          </a:xfrm>
          <a:prstGeom prst="rect">
            <a:avLst/>
          </a:prstGeom>
          <a:noFill/>
          <a:ln>
            <a:noFill/>
          </a:ln>
        </p:spPr>
        <p:txBody>
          <a:bodyPr tIns="91440" bIns="91440"/>
          <a:lstStyle/>
          <a:p>
            <a:pPr algn="r">
              <a:lnSpc>
                <a:spcPct val="100000"/>
              </a:lnSpc>
            </a:pPr>
            <a:fld id="{A3FF35BA-91A9-4844-8035-D49FB91FF840}" type="slidenum">
              <a:rPr lang="en-US" sz="1300" b="0" strike="noStrike" spc="-1">
                <a:solidFill>
                  <a:srgbClr val="FFFFFF"/>
                </a:solidFill>
                <a:latin typeface="Roboto Condensed"/>
                <a:ea typeface="Roboto Condensed"/>
              </a:rPr>
              <a:t>3</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b="0" strike="noStrike" spc="-1">
                <a:solidFill>
                  <a:srgbClr val="3796BF"/>
                </a:solidFill>
                <a:latin typeface="Oswald"/>
                <a:ea typeface="Oswald"/>
              </a:rPr>
              <a:t>5.</a:t>
            </a:r>
            <a:br/>
            <a:r>
              <a:rPr lang="en-US" sz="3600" b="1" strike="noStrike" spc="-1">
                <a:solidFill>
                  <a:srgbClr val="FFFFFF"/>
                </a:solidFill>
                <a:latin typeface="Oswald"/>
                <a:ea typeface="Oswald"/>
              </a:rPr>
              <a:t>DISEÑO</a:t>
            </a:r>
            <a:endParaRPr lang="en-US" sz="3600" b="0" strike="noStrike" spc="-1">
              <a:solidFill>
                <a:srgbClr val="000000"/>
              </a:solidFill>
              <a:latin typeface="Arial"/>
            </a:endParaRPr>
          </a:p>
        </p:txBody>
      </p:sp>
      <p:sp>
        <p:nvSpPr>
          <p:cNvPr id="451" name="TextShape 2"/>
          <p:cNvSpPr txBox="1"/>
          <p:nvPr/>
        </p:nvSpPr>
        <p:spPr>
          <a:xfrm>
            <a:off x="8556840" y="0"/>
            <a:ext cx="548280" cy="393120"/>
          </a:xfrm>
          <a:prstGeom prst="rect">
            <a:avLst/>
          </a:prstGeom>
          <a:noFill/>
          <a:ln>
            <a:noFill/>
          </a:ln>
        </p:spPr>
        <p:txBody>
          <a:bodyPr tIns="91440" bIns="91440"/>
          <a:lstStyle/>
          <a:p>
            <a:pPr algn="r">
              <a:lnSpc>
                <a:spcPct val="100000"/>
              </a:lnSpc>
            </a:pPr>
            <a:fld id="{EC72270A-A087-47EB-BE29-20FAACC7F49E}" type="slidenum">
              <a:rPr lang="en-US" sz="1300" b="0" strike="noStrike" spc="-1">
                <a:solidFill>
                  <a:srgbClr val="FFFFFF"/>
                </a:solidFill>
                <a:latin typeface="Roboto Condensed"/>
                <a:ea typeface="Roboto Condensed"/>
              </a:rPr>
              <a:t>30</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8556840" y="0"/>
            <a:ext cx="548280" cy="393120"/>
          </a:xfrm>
          <a:prstGeom prst="rect">
            <a:avLst/>
          </a:prstGeom>
          <a:noFill/>
          <a:ln>
            <a:noFill/>
          </a:ln>
        </p:spPr>
        <p:txBody>
          <a:bodyPr tIns="91440" bIns="91440"/>
          <a:lstStyle/>
          <a:p>
            <a:pPr algn="r">
              <a:lnSpc>
                <a:spcPct val="100000"/>
              </a:lnSpc>
            </a:pPr>
            <a:fld id="{4BDA378C-8EB0-4A45-B195-45D7E9B5B39F}" type="slidenum">
              <a:rPr lang="en-US" sz="1300" b="0" strike="noStrike" spc="-1">
                <a:solidFill>
                  <a:srgbClr val="4BB5D9"/>
                </a:solidFill>
                <a:latin typeface="Roboto Condensed"/>
                <a:ea typeface="Roboto Condensed"/>
              </a:rPr>
              <a:t>31</a:t>
            </a:fld>
            <a:endParaRPr lang="en-US" sz="1300" b="0" strike="noStrike" spc="-1">
              <a:latin typeface="Times New Roman"/>
            </a:endParaRPr>
          </a:p>
        </p:txBody>
      </p:sp>
      <p:sp>
        <p:nvSpPr>
          <p:cNvPr id="453" name="TextShape 2"/>
          <p:cNvSpPr txBox="1"/>
          <p:nvPr/>
        </p:nvSpPr>
        <p:spPr>
          <a:xfrm>
            <a:off x="2288880" y="0"/>
            <a:ext cx="4566240" cy="680400"/>
          </a:xfrm>
          <a:prstGeom prst="rect">
            <a:avLst/>
          </a:prstGeom>
          <a:noFill/>
          <a:ln>
            <a:noFill/>
          </a:ln>
        </p:spPr>
        <p:txBody>
          <a:bodyPr tIns="91440" bIns="91440" anchor="b"/>
          <a:lstStyle/>
          <a:p>
            <a:r>
              <a:rPr lang="en-US" sz="1400" b="0" strike="noStrike" spc="-1">
                <a:solidFill>
                  <a:srgbClr val="000000"/>
                </a:solidFill>
                <a:latin typeface="Arial"/>
              </a:rPr>
              <a:t>Proceso de autenticación</a:t>
            </a:r>
          </a:p>
        </p:txBody>
      </p:sp>
      <p:sp>
        <p:nvSpPr>
          <p:cNvPr id="454" name="TextShape 3"/>
          <p:cNvSpPr txBox="1"/>
          <p:nvPr/>
        </p:nvSpPr>
        <p:spPr>
          <a:xfrm>
            <a:off x="317880" y="511200"/>
            <a:ext cx="7719120" cy="1805760"/>
          </a:xfrm>
          <a:prstGeom prst="rect">
            <a:avLst/>
          </a:prstGeom>
          <a:noFill/>
          <a:ln>
            <a:noFill/>
          </a:ln>
        </p:spPr>
        <p:txBody>
          <a:bodyPr tIns="91440" bIns="91440"/>
          <a:lstStyle/>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 </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p:txBody>
      </p:sp>
      <p:pic>
        <p:nvPicPr>
          <p:cNvPr id="455" name="Picture 454"/>
          <p:cNvPicPr/>
          <p:nvPr/>
        </p:nvPicPr>
        <p:blipFill>
          <a:blip r:embed="rId2"/>
          <a:stretch/>
        </p:blipFill>
        <p:spPr>
          <a:xfrm>
            <a:off x="32040" y="615960"/>
            <a:ext cx="9143640" cy="3956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8556840" y="0"/>
            <a:ext cx="548280" cy="393120"/>
          </a:xfrm>
          <a:prstGeom prst="rect">
            <a:avLst/>
          </a:prstGeom>
          <a:noFill/>
          <a:ln>
            <a:noFill/>
          </a:ln>
        </p:spPr>
        <p:txBody>
          <a:bodyPr tIns="91440" bIns="91440"/>
          <a:lstStyle/>
          <a:p>
            <a:pPr algn="r">
              <a:lnSpc>
                <a:spcPct val="100000"/>
              </a:lnSpc>
            </a:pPr>
            <a:fld id="{9880E9E0-68D2-411F-9D0D-3373DBAC1DA1}" type="slidenum">
              <a:rPr lang="en-US" sz="1300" b="0" strike="noStrike" spc="-1">
                <a:solidFill>
                  <a:srgbClr val="4BB5D9"/>
                </a:solidFill>
                <a:latin typeface="Roboto Condensed"/>
                <a:ea typeface="Roboto Condensed"/>
              </a:rPr>
              <a:t>32</a:t>
            </a:fld>
            <a:endParaRPr lang="en-US" sz="1300" b="0" strike="noStrike" spc="-1">
              <a:latin typeface="Times New Roman"/>
            </a:endParaRPr>
          </a:p>
        </p:txBody>
      </p:sp>
      <p:sp>
        <p:nvSpPr>
          <p:cNvPr id="457" name="TextShape 2"/>
          <p:cNvSpPr txBox="1"/>
          <p:nvPr/>
        </p:nvSpPr>
        <p:spPr>
          <a:xfrm>
            <a:off x="2288880" y="0"/>
            <a:ext cx="4566240" cy="680400"/>
          </a:xfrm>
          <a:prstGeom prst="rect">
            <a:avLst/>
          </a:prstGeom>
          <a:noFill/>
          <a:ln>
            <a:noFill/>
          </a:ln>
        </p:spPr>
        <p:txBody>
          <a:bodyPr tIns="91440" bIns="91440" anchor="b"/>
          <a:lstStyle/>
          <a:p>
            <a:r>
              <a:rPr lang="en-US" sz="1400" b="0" strike="noStrike" spc="-1">
                <a:solidFill>
                  <a:srgbClr val="000000"/>
                </a:solidFill>
                <a:latin typeface="Arial"/>
              </a:rPr>
              <a:t>Proceso de facturación</a:t>
            </a:r>
          </a:p>
        </p:txBody>
      </p:sp>
      <p:sp>
        <p:nvSpPr>
          <p:cNvPr id="458" name="TextShape 3"/>
          <p:cNvSpPr txBox="1"/>
          <p:nvPr/>
        </p:nvSpPr>
        <p:spPr>
          <a:xfrm>
            <a:off x="317880" y="511200"/>
            <a:ext cx="7719120" cy="1805760"/>
          </a:xfrm>
          <a:prstGeom prst="rect">
            <a:avLst/>
          </a:prstGeom>
          <a:noFill/>
          <a:ln>
            <a:noFill/>
          </a:ln>
        </p:spPr>
        <p:txBody>
          <a:bodyPr tIns="91440" bIns="91440"/>
          <a:lstStyle/>
          <a:p>
            <a:pPr marL="457200" indent="-342720">
              <a:lnSpc>
                <a:spcPct val="100000"/>
              </a:lnSpc>
              <a:spcBef>
                <a:spcPts val="601"/>
              </a:spcBef>
              <a:buClr>
                <a:srgbClr val="4BB5D9"/>
              </a:buClr>
              <a:buFont typeface="Roboto Condensed"/>
              <a:buChar char="»"/>
            </a:pPr>
            <a:r>
              <a:rPr lang="en-US" sz="1800" b="0" strike="noStrike" spc="-1">
                <a:solidFill>
                  <a:srgbClr val="607896"/>
                </a:solidFill>
                <a:latin typeface="Roboto Condensed"/>
                <a:ea typeface="Roboto Condensed"/>
              </a:rPr>
              <a:t> </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p:txBody>
      </p:sp>
      <p:pic>
        <p:nvPicPr>
          <p:cNvPr id="459" name="Picture 458"/>
          <p:cNvPicPr/>
          <p:nvPr/>
        </p:nvPicPr>
        <p:blipFill>
          <a:blip r:embed="rId2"/>
          <a:stretch/>
        </p:blipFill>
        <p:spPr>
          <a:xfrm>
            <a:off x="32040" y="598320"/>
            <a:ext cx="9143640" cy="4796640"/>
          </a:xfrm>
          <a:prstGeom prst="rect">
            <a:avLst/>
          </a:prstGeom>
          <a:ln>
            <a:noFill/>
          </a:ln>
        </p:spPr>
      </p:pic>
      <p:sp>
        <p:nvSpPr>
          <p:cNvPr id="3" name="Rectangle 2">
            <a:extLst>
              <a:ext uri="{FF2B5EF4-FFF2-40B4-BE49-F238E27FC236}">
                <a16:creationId xmlns:a16="http://schemas.microsoft.com/office/drawing/2014/main" id="{1A28845F-FCB9-4FBD-B306-8E80F79236B7}"/>
              </a:ext>
            </a:extLst>
          </p:cNvPr>
          <p:cNvSpPr/>
          <p:nvPr/>
        </p:nvSpPr>
        <p:spPr>
          <a:xfrm>
            <a:off x="3833813" y="3652838"/>
            <a:ext cx="690562" cy="295275"/>
          </a:xfrm>
          <a:prstGeom prst="rect">
            <a:avLst/>
          </a:prstGeom>
          <a:solidFill>
            <a:srgbClr val="B7DDE8"/>
          </a:solidFill>
          <a:ln>
            <a:solidFill>
              <a:srgbClr val="B7D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NI" sz="400" dirty="0">
                <a:solidFill>
                  <a:schemeClr val="tx1"/>
                </a:solidFill>
              </a:rPr>
              <a:t>Se verifican los datos del producto existente</a:t>
            </a:r>
            <a:endParaRPr lang="en-US" sz="400" dirty="0">
              <a:solidFill>
                <a:schemeClr val="tx1"/>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2805120" y="196920"/>
            <a:ext cx="238068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Introducción </a:t>
            </a:r>
            <a:endParaRPr lang="en-US" sz="3000" b="0" strike="noStrike" spc="-1">
              <a:solidFill>
                <a:srgbClr val="000000"/>
              </a:solidFill>
              <a:latin typeface="Arial"/>
            </a:endParaRPr>
          </a:p>
        </p:txBody>
      </p:sp>
      <p:sp>
        <p:nvSpPr>
          <p:cNvPr id="368" name="TextShape 2"/>
          <p:cNvSpPr txBox="1"/>
          <p:nvPr/>
        </p:nvSpPr>
        <p:spPr>
          <a:xfrm>
            <a:off x="438840" y="1039320"/>
            <a:ext cx="7719120" cy="3064320"/>
          </a:xfrm>
          <a:prstGeom prst="rect">
            <a:avLst/>
          </a:prstGeom>
          <a:noFill/>
          <a:ln>
            <a:noFill/>
          </a:ln>
        </p:spPr>
        <p:txBody>
          <a:bodyPr tIns="91440" bIns="91440"/>
          <a:lstStyle/>
          <a:p>
            <a:pPr marL="114480">
              <a:lnSpc>
                <a:spcPct val="100000"/>
              </a:lnSpc>
              <a:spcBef>
                <a:spcPts val="601"/>
              </a:spcBef>
            </a:pPr>
            <a:r>
              <a:rPr lang="en-US" sz="1800" b="0" strike="noStrike" spc="-1">
                <a:solidFill>
                  <a:srgbClr val="607896"/>
                </a:solidFill>
                <a:latin typeface="Roboto Condensed"/>
                <a:ea typeface="Roboto Condensed"/>
              </a:rPr>
              <a:t>Panadería Ebenezer ha brindado sus servicios a la población nicaragüense por 14 años y durante todo ese tiempo ha procesado sus finanzas manualmente. Con la incursión de la computación en los negocios y una mayor accesibilidad a los equipos de hardware, una solución informática en la administración de los procesos contables de la panadería es factible, es por eso que se ha decidido elaborar un Sistema web para la gestión de dichos procesos.</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Cabe destacar que para el desarrollo del sistema web se utilizarán tecnologías: Oracle para gestión de base de datos, Angular.JS para desarrollo del Front-End y Node.JS para codificación del Back-End, además se utilizará el paradigma de desarrollo en espiral.</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 </a:t>
            </a:r>
            <a:endParaRPr lang="en-US" sz="1800" b="0" strike="noStrike" spc="-1">
              <a:solidFill>
                <a:srgbClr val="000000"/>
              </a:solidFill>
              <a:latin typeface="Arial"/>
            </a:endParaRPr>
          </a:p>
        </p:txBody>
      </p:sp>
      <p:sp>
        <p:nvSpPr>
          <p:cNvPr id="369" name="TextShape 3"/>
          <p:cNvSpPr txBox="1"/>
          <p:nvPr/>
        </p:nvSpPr>
        <p:spPr>
          <a:xfrm>
            <a:off x="8556840" y="0"/>
            <a:ext cx="548280" cy="393120"/>
          </a:xfrm>
          <a:prstGeom prst="rect">
            <a:avLst/>
          </a:prstGeom>
          <a:noFill/>
          <a:ln>
            <a:noFill/>
          </a:ln>
        </p:spPr>
        <p:txBody>
          <a:bodyPr tIns="91440" bIns="91440"/>
          <a:lstStyle/>
          <a:p>
            <a:pPr algn="r">
              <a:lnSpc>
                <a:spcPct val="100000"/>
              </a:lnSpc>
            </a:pPr>
            <a:fld id="{D753FB0A-B7AB-49EF-B87D-F13D420F05E5}" type="slidenum">
              <a:rPr lang="en-US" sz="1300" b="0" strike="noStrike" spc="-1">
                <a:solidFill>
                  <a:srgbClr val="4BB5D9"/>
                </a:solidFill>
                <a:latin typeface="Roboto Condensed"/>
                <a:ea typeface="Roboto Condensed"/>
              </a:rPr>
              <a:t>4</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2805120" y="196920"/>
            <a:ext cx="238068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Antecedentes </a:t>
            </a:r>
            <a:endParaRPr lang="en-US" sz="3000" b="0" strike="noStrike" spc="-1">
              <a:solidFill>
                <a:srgbClr val="000000"/>
              </a:solidFill>
              <a:latin typeface="Arial"/>
            </a:endParaRPr>
          </a:p>
        </p:txBody>
      </p:sp>
      <p:sp>
        <p:nvSpPr>
          <p:cNvPr id="371" name="TextShape 2"/>
          <p:cNvSpPr txBox="1"/>
          <p:nvPr/>
        </p:nvSpPr>
        <p:spPr>
          <a:xfrm>
            <a:off x="371160" y="877680"/>
            <a:ext cx="7719120" cy="3064320"/>
          </a:xfrm>
          <a:prstGeom prst="rect">
            <a:avLst/>
          </a:prstGeom>
          <a:noFill/>
          <a:ln>
            <a:noFill/>
          </a:ln>
        </p:spPr>
        <p:txBody>
          <a:bodyPr tIns="91440" bIns="91440"/>
          <a:lstStyle/>
          <a:p>
            <a:pPr marL="114480">
              <a:lnSpc>
                <a:spcPct val="100000"/>
              </a:lnSpc>
              <a:spcBef>
                <a:spcPts val="601"/>
              </a:spcBef>
            </a:pPr>
            <a:endParaRPr lang="en-US" sz="14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La panadería Ebenezer es una PYME fundada en el año 2005 en el barrio Jorge Dimitrov de Managua por la señora Carmen Chavarría Rivera, desde su fundación hasta la actualidad se han dedicado a la producción y distribución de pan a más de 35 pulperías en la capital.</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Actualmente la empresa carece de recursos tecnológicos y de software que puedan ayudar a llevar un control óptimo de los productos que se producen todos los días, las facturas realizadas a los clientes y el estado financiero de la misma, la gerencia de la panadería Ebenezer no ha optado aun por el uso de sistemas de información que permitan facilitar la toma de decisiones en el ámbito financiero en cambio se ha optado por una organización más clásica y arcaica.</a:t>
            </a:r>
            <a:endParaRPr lang="en-US" sz="1800" b="0" strike="noStrike" spc="-1">
              <a:solidFill>
                <a:srgbClr val="000000"/>
              </a:solidFill>
              <a:latin typeface="Arial"/>
            </a:endParaRPr>
          </a:p>
          <a:p>
            <a:pPr marL="114480" algn="just">
              <a:lnSpc>
                <a:spcPct val="100000"/>
              </a:lnSpc>
              <a:spcBef>
                <a:spcPts val="601"/>
              </a:spcBef>
            </a:pPr>
            <a:r>
              <a:rPr lang="en-US" sz="1600" b="0" strike="noStrike" spc="-1">
                <a:solidFill>
                  <a:srgbClr val="607896"/>
                </a:solidFill>
                <a:latin typeface="Roboto Condensed"/>
                <a:ea typeface="Roboto Condensed"/>
              </a:rPr>
              <a:t> </a:t>
            </a:r>
            <a:endParaRPr lang="en-US" sz="1600" b="0" strike="noStrike" spc="-1">
              <a:solidFill>
                <a:srgbClr val="000000"/>
              </a:solidFill>
              <a:latin typeface="Arial"/>
            </a:endParaRPr>
          </a:p>
        </p:txBody>
      </p:sp>
      <p:sp>
        <p:nvSpPr>
          <p:cNvPr id="372" name="TextShape 3"/>
          <p:cNvSpPr txBox="1"/>
          <p:nvPr/>
        </p:nvSpPr>
        <p:spPr>
          <a:xfrm>
            <a:off x="8556840" y="0"/>
            <a:ext cx="548280" cy="393120"/>
          </a:xfrm>
          <a:prstGeom prst="rect">
            <a:avLst/>
          </a:prstGeom>
          <a:noFill/>
          <a:ln>
            <a:noFill/>
          </a:ln>
        </p:spPr>
        <p:txBody>
          <a:bodyPr tIns="91440" bIns="91440"/>
          <a:lstStyle/>
          <a:p>
            <a:pPr algn="r">
              <a:lnSpc>
                <a:spcPct val="100000"/>
              </a:lnSpc>
            </a:pPr>
            <a:fld id="{50BDE67C-7DDC-42AC-9BE2-B283435BF37E}" type="slidenum">
              <a:rPr lang="en-US" sz="1300" b="0" strike="noStrike" spc="-1">
                <a:solidFill>
                  <a:srgbClr val="4BB5D9"/>
                </a:solidFill>
                <a:latin typeface="Roboto Condensed"/>
                <a:ea typeface="Roboto Condensed"/>
              </a:rPr>
              <a:t>5</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2811960" y="-74880"/>
            <a:ext cx="238068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Justificación  </a:t>
            </a:r>
            <a:endParaRPr lang="en-US" sz="3000" b="0" strike="noStrike" spc="-1">
              <a:solidFill>
                <a:srgbClr val="000000"/>
              </a:solidFill>
              <a:latin typeface="Arial"/>
            </a:endParaRPr>
          </a:p>
        </p:txBody>
      </p:sp>
      <p:sp>
        <p:nvSpPr>
          <p:cNvPr id="374" name="TextShape 2"/>
          <p:cNvSpPr txBox="1"/>
          <p:nvPr/>
        </p:nvSpPr>
        <p:spPr>
          <a:xfrm>
            <a:off x="371160" y="499680"/>
            <a:ext cx="7719120" cy="3064320"/>
          </a:xfrm>
          <a:prstGeom prst="rect">
            <a:avLst/>
          </a:prstGeom>
          <a:noFill/>
          <a:ln>
            <a:noFill/>
          </a:ln>
        </p:spPr>
        <p:txBody>
          <a:bodyPr tIns="91440" bIns="91440"/>
          <a:lstStyle/>
          <a:p>
            <a:pPr>
              <a:lnSpc>
                <a:spcPct val="100000"/>
              </a:lnSpc>
              <a:spcBef>
                <a:spcPts val="601"/>
              </a:spcBef>
            </a:pPr>
            <a:endParaRPr lang="en-US" sz="14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Este proyecto surgió de la necesidad de crear un sistema web moderno que sea capaz de solucionar los problemas de organización y de proyección financiera existentes en la panadería Ebenezer.</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Hoy en día la forma de trabajo es manual, es decir, que todo el proceso de control ya sea en la parte de inventario como en la parte de facturación son plasmados en archivos físicos, lo cual conlleva ciertos inconvenientes en la organización y agilidad de los servicios.</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Por lo tanto, se determinó que todos estos inconvenientes pueden ser resueltos con la implementación de un sistema de información para el control cuentas, activos de la empresa y facturación de los productos, la implementación de dicho sistema reducirá los problemas de organización existentes dentro de la empresa, lo que traerá una mejora en la productividad de la misma.</a:t>
            </a:r>
            <a:endParaRPr lang="en-US" sz="1800" b="0" strike="noStrike" spc="-1">
              <a:solidFill>
                <a:srgbClr val="000000"/>
              </a:solidFill>
              <a:latin typeface="Arial"/>
            </a:endParaRPr>
          </a:p>
          <a:p>
            <a:pPr marL="114480" algn="just">
              <a:lnSpc>
                <a:spcPct val="100000"/>
              </a:lnSpc>
              <a:spcBef>
                <a:spcPts val="601"/>
              </a:spcBef>
            </a:pPr>
            <a:endParaRPr lang="en-US" sz="1800" b="0" strike="noStrike" spc="-1">
              <a:solidFill>
                <a:srgbClr val="000000"/>
              </a:solidFill>
              <a:latin typeface="Arial"/>
            </a:endParaRPr>
          </a:p>
        </p:txBody>
      </p:sp>
      <p:sp>
        <p:nvSpPr>
          <p:cNvPr id="375" name="TextShape 3"/>
          <p:cNvSpPr txBox="1"/>
          <p:nvPr/>
        </p:nvSpPr>
        <p:spPr>
          <a:xfrm>
            <a:off x="8556840" y="0"/>
            <a:ext cx="548280" cy="393120"/>
          </a:xfrm>
          <a:prstGeom prst="rect">
            <a:avLst/>
          </a:prstGeom>
          <a:noFill/>
          <a:ln>
            <a:noFill/>
          </a:ln>
        </p:spPr>
        <p:txBody>
          <a:bodyPr tIns="91440" bIns="91440"/>
          <a:lstStyle/>
          <a:p>
            <a:pPr algn="r">
              <a:lnSpc>
                <a:spcPct val="100000"/>
              </a:lnSpc>
            </a:pPr>
            <a:fld id="{70E82CBD-2191-4A02-B7C3-E8ED46D75656}" type="slidenum">
              <a:rPr lang="en-US" sz="1300" b="0" strike="noStrike" spc="-1">
                <a:solidFill>
                  <a:srgbClr val="4BB5D9"/>
                </a:solidFill>
                <a:latin typeface="Roboto Condensed"/>
                <a:ea typeface="Roboto Condensed"/>
              </a:rPr>
              <a:t>6</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2811960" y="-74880"/>
            <a:ext cx="238068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  </a:t>
            </a:r>
            <a:endParaRPr lang="en-US" sz="3000" b="0" strike="noStrike" spc="-1">
              <a:solidFill>
                <a:srgbClr val="000000"/>
              </a:solidFill>
              <a:latin typeface="Arial"/>
            </a:endParaRPr>
          </a:p>
        </p:txBody>
      </p:sp>
      <p:sp>
        <p:nvSpPr>
          <p:cNvPr id="377" name="TextShape 2"/>
          <p:cNvSpPr txBox="1"/>
          <p:nvPr/>
        </p:nvSpPr>
        <p:spPr>
          <a:xfrm>
            <a:off x="629640" y="1122840"/>
            <a:ext cx="7719120" cy="3064320"/>
          </a:xfrm>
          <a:prstGeom prst="rect">
            <a:avLst/>
          </a:prstGeom>
          <a:noFill/>
          <a:ln>
            <a:noFill/>
          </a:ln>
        </p:spPr>
        <p:txBody>
          <a:bodyPr tIns="91440" bIns="91440"/>
          <a:lstStyle/>
          <a:p>
            <a:pPr marL="114480">
              <a:lnSpc>
                <a:spcPct val="100000"/>
              </a:lnSpc>
              <a:spcBef>
                <a:spcPts val="601"/>
              </a:spcBef>
            </a:pPr>
            <a:r>
              <a:rPr lang="en-US" sz="3600" b="1" strike="noStrike" spc="-1">
                <a:solidFill>
                  <a:srgbClr val="607896"/>
                </a:solidFill>
                <a:latin typeface="Roboto Condensed"/>
                <a:ea typeface="Roboto Condensed"/>
              </a:rPr>
              <a:t>Objetivo general</a:t>
            </a:r>
            <a:endParaRPr lang="en-US" sz="36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Desarrollar un sistema de información (SI) para la sistematización de los procesos contables, inventario y facturación para la panadería Ebenezer.</a:t>
            </a:r>
            <a:endParaRPr lang="en-US" sz="1800" b="0" strike="noStrike" spc="-1">
              <a:solidFill>
                <a:srgbClr val="000000"/>
              </a:solidFill>
              <a:latin typeface="Arial"/>
            </a:endParaRPr>
          </a:p>
          <a:p>
            <a:pPr marL="114480">
              <a:lnSpc>
                <a:spcPct val="100000"/>
              </a:lnSpc>
              <a:spcBef>
                <a:spcPts val="601"/>
              </a:spcBef>
            </a:pPr>
            <a:endParaRPr lang="en-US" sz="1800" b="0" strike="noStrike" spc="-1">
              <a:solidFill>
                <a:srgbClr val="000000"/>
              </a:solidFill>
              <a:latin typeface="Arial"/>
            </a:endParaRPr>
          </a:p>
        </p:txBody>
      </p:sp>
      <p:sp>
        <p:nvSpPr>
          <p:cNvPr id="378" name="TextShape 3"/>
          <p:cNvSpPr txBox="1"/>
          <p:nvPr/>
        </p:nvSpPr>
        <p:spPr>
          <a:xfrm>
            <a:off x="8556840" y="0"/>
            <a:ext cx="548280" cy="393120"/>
          </a:xfrm>
          <a:prstGeom prst="rect">
            <a:avLst/>
          </a:prstGeom>
          <a:noFill/>
          <a:ln>
            <a:noFill/>
          </a:ln>
        </p:spPr>
        <p:txBody>
          <a:bodyPr tIns="91440" bIns="91440"/>
          <a:lstStyle/>
          <a:p>
            <a:pPr algn="r">
              <a:lnSpc>
                <a:spcPct val="100000"/>
              </a:lnSpc>
            </a:pPr>
            <a:fld id="{EBE35B5A-F530-4466-964B-170241CA9481}" type="slidenum">
              <a:rPr lang="en-US" sz="1300" b="0" strike="noStrike" spc="-1">
                <a:solidFill>
                  <a:srgbClr val="4BB5D9"/>
                </a:solidFill>
                <a:latin typeface="Roboto Condensed"/>
                <a:ea typeface="Roboto Condensed"/>
              </a:rPr>
              <a:t>7</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2811960" y="-74880"/>
            <a:ext cx="238068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  </a:t>
            </a:r>
            <a:endParaRPr lang="en-US" sz="3000" b="0" strike="noStrike" spc="-1">
              <a:solidFill>
                <a:srgbClr val="000000"/>
              </a:solidFill>
              <a:latin typeface="Arial"/>
            </a:endParaRPr>
          </a:p>
        </p:txBody>
      </p:sp>
      <p:sp>
        <p:nvSpPr>
          <p:cNvPr id="380" name="TextShape 2"/>
          <p:cNvSpPr txBox="1"/>
          <p:nvPr/>
        </p:nvSpPr>
        <p:spPr>
          <a:xfrm>
            <a:off x="550080" y="519840"/>
            <a:ext cx="7719120" cy="3064320"/>
          </a:xfrm>
          <a:prstGeom prst="rect">
            <a:avLst/>
          </a:prstGeom>
          <a:noFill/>
          <a:ln>
            <a:noFill/>
          </a:ln>
        </p:spPr>
        <p:txBody>
          <a:bodyPr tIns="91440" bIns="91440"/>
          <a:lstStyle/>
          <a:p>
            <a:pPr marL="114480">
              <a:lnSpc>
                <a:spcPct val="100000"/>
              </a:lnSpc>
              <a:spcBef>
                <a:spcPts val="601"/>
              </a:spcBef>
            </a:pPr>
            <a:r>
              <a:rPr lang="en-US" sz="3600" b="1" strike="noStrike" spc="-1">
                <a:solidFill>
                  <a:srgbClr val="607896"/>
                </a:solidFill>
                <a:latin typeface="Roboto Condensed"/>
                <a:ea typeface="Roboto Condensed"/>
              </a:rPr>
              <a:t>Objetivos específicos</a:t>
            </a:r>
            <a:endParaRPr lang="en-US" sz="3600" b="0" strike="noStrike" spc="-1">
              <a:solidFill>
                <a:srgbClr val="000000"/>
              </a:solidFill>
              <a:latin typeface="Arial"/>
            </a:endParaRPr>
          </a:p>
          <a:p>
            <a:pPr marL="114480">
              <a:lnSpc>
                <a:spcPct val="100000"/>
              </a:lnSpc>
              <a:spcBef>
                <a:spcPts val="601"/>
              </a:spcBef>
            </a:pPr>
            <a:endParaRPr lang="en-US" sz="36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Analizar los requerimientos recopilados para definir el alcance del sistema gerencial para la panadería Ebenezer.</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Diseñar un sistema de información mediante herramientas de modelado y diagramas de UML, usando la metodología de desarrollo en espiral para la elaboración del software.</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Codificar una </a:t>
            </a:r>
            <a:r>
              <a:rPr lang="en-US" sz="1800" b="1" strike="noStrike" spc="-1">
                <a:solidFill>
                  <a:srgbClr val="607896"/>
                </a:solidFill>
                <a:latin typeface="Roboto Condensed"/>
                <a:ea typeface="Roboto Condensed"/>
              </a:rPr>
              <a:t>API REST</a:t>
            </a:r>
            <a:r>
              <a:rPr lang="en-US" sz="1800" b="0" strike="noStrike" spc="-1">
                <a:solidFill>
                  <a:srgbClr val="607896"/>
                </a:solidFill>
                <a:latin typeface="Roboto Condensed"/>
                <a:ea typeface="Roboto Condensed"/>
              </a:rPr>
              <a:t> que funcionará como interfaz del sistema, para realizar operaciones con los datos, mediante la tecnología </a:t>
            </a:r>
            <a:r>
              <a:rPr lang="en-US" sz="1800" b="1" strike="noStrike" spc="-1">
                <a:solidFill>
                  <a:srgbClr val="607896"/>
                </a:solidFill>
                <a:latin typeface="Roboto Condensed"/>
                <a:ea typeface="Roboto Condensed"/>
              </a:rPr>
              <a:t>NODE.JS</a:t>
            </a:r>
            <a:r>
              <a:rPr lang="en-US" sz="1800" b="0" strike="noStrike" spc="-1">
                <a:solidFill>
                  <a:srgbClr val="607896"/>
                </a:solidFill>
                <a:latin typeface="Roboto Condensed"/>
                <a:ea typeface="Roboto Condensed"/>
              </a:rPr>
              <a:t> que será utilizada por el sistema web desarrollado en </a:t>
            </a:r>
            <a:r>
              <a:rPr lang="en-US" sz="1800" b="1" strike="noStrike" spc="-1">
                <a:solidFill>
                  <a:srgbClr val="607896"/>
                </a:solidFill>
                <a:latin typeface="Roboto Condensed"/>
                <a:ea typeface="Roboto Condensed"/>
              </a:rPr>
              <a:t>ANGULAR.JS.</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Realizar la implementación del sistema web en base a los componentes codificados.</a:t>
            </a:r>
            <a:endParaRPr lang="en-US" sz="1800" b="0" strike="noStrike" spc="-1">
              <a:solidFill>
                <a:srgbClr val="000000"/>
              </a:solidFill>
              <a:latin typeface="Arial"/>
            </a:endParaRPr>
          </a:p>
          <a:p>
            <a:pPr marL="114480">
              <a:lnSpc>
                <a:spcPct val="100000"/>
              </a:lnSpc>
              <a:spcBef>
                <a:spcPts val="601"/>
              </a:spcBef>
            </a:pPr>
            <a:r>
              <a:rPr lang="en-US" sz="1800" b="0" strike="noStrike" spc="-1">
                <a:solidFill>
                  <a:srgbClr val="607896"/>
                </a:solidFill>
                <a:latin typeface="Roboto Condensed"/>
                <a:ea typeface="Roboto Condensed"/>
              </a:rPr>
              <a:t> </a:t>
            </a:r>
            <a:endParaRPr lang="en-US" sz="1800" b="0" strike="noStrike" spc="-1">
              <a:solidFill>
                <a:srgbClr val="000000"/>
              </a:solidFill>
              <a:latin typeface="Arial"/>
            </a:endParaRPr>
          </a:p>
          <a:p>
            <a:pPr marL="114480" algn="just">
              <a:lnSpc>
                <a:spcPct val="100000"/>
              </a:lnSpc>
              <a:spcBef>
                <a:spcPts val="601"/>
              </a:spcBef>
            </a:pPr>
            <a:r>
              <a:rPr lang="en-US" sz="1600" b="0" strike="noStrike" spc="-1">
                <a:solidFill>
                  <a:srgbClr val="607896"/>
                </a:solidFill>
                <a:latin typeface="Roboto Condensed"/>
                <a:ea typeface="Roboto Condensed"/>
              </a:rPr>
              <a:t> </a:t>
            </a:r>
            <a:endParaRPr lang="en-US" sz="1600" b="0" strike="noStrike" spc="-1">
              <a:solidFill>
                <a:srgbClr val="000000"/>
              </a:solidFill>
              <a:latin typeface="Arial"/>
            </a:endParaRPr>
          </a:p>
          <a:p>
            <a:pPr marL="114480">
              <a:lnSpc>
                <a:spcPct val="100000"/>
              </a:lnSpc>
              <a:spcBef>
                <a:spcPts val="601"/>
              </a:spcBef>
            </a:pPr>
            <a:endParaRPr lang="en-US" sz="1600" b="0" strike="noStrike" spc="-1">
              <a:solidFill>
                <a:srgbClr val="000000"/>
              </a:solidFill>
              <a:latin typeface="Arial"/>
            </a:endParaRPr>
          </a:p>
        </p:txBody>
      </p:sp>
      <p:sp>
        <p:nvSpPr>
          <p:cNvPr id="381" name="TextShape 3"/>
          <p:cNvSpPr txBox="1"/>
          <p:nvPr/>
        </p:nvSpPr>
        <p:spPr>
          <a:xfrm>
            <a:off x="8556840" y="0"/>
            <a:ext cx="548280" cy="393120"/>
          </a:xfrm>
          <a:prstGeom prst="rect">
            <a:avLst/>
          </a:prstGeom>
          <a:noFill/>
          <a:ln>
            <a:noFill/>
          </a:ln>
        </p:spPr>
        <p:txBody>
          <a:bodyPr tIns="91440" bIns="91440"/>
          <a:lstStyle/>
          <a:p>
            <a:pPr algn="r">
              <a:lnSpc>
                <a:spcPct val="100000"/>
              </a:lnSpc>
            </a:pPr>
            <a:fld id="{A24422AE-2B77-4734-AE89-46920063B9F1}" type="slidenum">
              <a:rPr lang="en-US" sz="1300" b="0" strike="noStrike" spc="-1">
                <a:solidFill>
                  <a:srgbClr val="4BB5D9"/>
                </a:solidFill>
                <a:latin typeface="Roboto Condensed"/>
                <a:ea typeface="Roboto Condensed"/>
              </a:rPr>
              <a:t>8</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2202120" y="53280"/>
            <a:ext cx="469512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Planteamiento del problema  </a:t>
            </a:r>
            <a:endParaRPr lang="en-US" sz="3000" b="0" strike="noStrike" spc="-1">
              <a:solidFill>
                <a:srgbClr val="000000"/>
              </a:solidFill>
              <a:latin typeface="Arial"/>
            </a:endParaRPr>
          </a:p>
        </p:txBody>
      </p:sp>
      <p:sp>
        <p:nvSpPr>
          <p:cNvPr id="383" name="TextShape 2"/>
          <p:cNvSpPr txBox="1"/>
          <p:nvPr/>
        </p:nvSpPr>
        <p:spPr>
          <a:xfrm>
            <a:off x="463680" y="1043280"/>
            <a:ext cx="7719120" cy="1805760"/>
          </a:xfrm>
          <a:prstGeom prst="rect">
            <a:avLst/>
          </a:prstGeom>
          <a:noFill/>
          <a:ln>
            <a:noFill/>
          </a:ln>
        </p:spPr>
        <p:txBody>
          <a:bodyPr tIns="91440" bIns="91440"/>
          <a:lstStyle/>
          <a:p>
            <a:pPr marL="114480" algn="just">
              <a:lnSpc>
                <a:spcPct val="100000"/>
              </a:lnSpc>
              <a:spcBef>
                <a:spcPts val="601"/>
              </a:spcBef>
            </a:pPr>
            <a:r>
              <a:rPr lang="en-US" sz="1800" b="0" strike="noStrike" spc="-1">
                <a:solidFill>
                  <a:srgbClr val="607896"/>
                </a:solidFill>
                <a:latin typeface="Roboto Condensed"/>
                <a:ea typeface="Roboto Condensed"/>
              </a:rPr>
              <a:t>En la actualidad la panadería </a:t>
            </a:r>
            <a:r>
              <a:rPr lang="en-US" sz="1800" b="1" strike="noStrike" spc="-1">
                <a:solidFill>
                  <a:srgbClr val="607896"/>
                </a:solidFill>
                <a:latin typeface="Roboto Condensed"/>
                <a:ea typeface="Roboto Condensed"/>
              </a:rPr>
              <a:t>Ebenezer</a:t>
            </a:r>
            <a:r>
              <a:rPr lang="en-US" sz="1800" b="0" strike="noStrike" spc="-1">
                <a:solidFill>
                  <a:srgbClr val="607896"/>
                </a:solidFill>
                <a:latin typeface="Roboto Condensed"/>
                <a:ea typeface="Roboto Condensed"/>
              </a:rPr>
              <a:t> abastece a más de 35 pulperías en total con su producto. Llevando a cabo el control de las compras que efectúan (con factura o sin factura), los pagos a los proveedores (quincenal) y a los trabajadores de dicha empresa, siendo dichos pagos calculados en base a la producción de los mismos diariamente. </a:t>
            </a:r>
            <a:endParaRPr lang="en-US" sz="1800" b="0" strike="noStrike" spc="-1">
              <a:solidFill>
                <a:srgbClr val="000000"/>
              </a:solidFill>
              <a:latin typeface="Arial"/>
            </a:endParaRPr>
          </a:p>
          <a:p>
            <a:pPr marL="114480" algn="just">
              <a:lnSpc>
                <a:spcPct val="100000"/>
              </a:lnSpc>
              <a:spcBef>
                <a:spcPts val="601"/>
              </a:spcBef>
            </a:pPr>
            <a:r>
              <a:rPr lang="en-US" sz="1800" b="0" strike="noStrike" spc="-1">
                <a:solidFill>
                  <a:srgbClr val="607896"/>
                </a:solidFill>
                <a:latin typeface="Roboto Condensed"/>
                <a:ea typeface="Roboto Condensed"/>
              </a:rPr>
              <a:t>Sumando a todo esto, el control y registro de información mediante documentos es ineficiente. archivos de suma importancia tales como comprobantes de pagos, facturas pagadas, facturas pendientes por pagar, y listas de compras. Están documentadas todas físicamente dentro de un folder, careciendo de una organización propicia y eficiente que permita una comprensión acertada de estos escritos, Esta carencia de organización afecta directamente a la toma de decisiones</a:t>
            </a:r>
            <a:endParaRPr lang="en-US" sz="1800" b="0" strike="noStrike" spc="-1">
              <a:solidFill>
                <a:srgbClr val="000000"/>
              </a:solidFill>
              <a:latin typeface="Arial"/>
            </a:endParaRPr>
          </a:p>
        </p:txBody>
      </p:sp>
      <p:sp>
        <p:nvSpPr>
          <p:cNvPr id="384" name="TextShape 3"/>
          <p:cNvSpPr txBox="1"/>
          <p:nvPr/>
        </p:nvSpPr>
        <p:spPr>
          <a:xfrm>
            <a:off x="8556840" y="0"/>
            <a:ext cx="548280" cy="393120"/>
          </a:xfrm>
          <a:prstGeom prst="rect">
            <a:avLst/>
          </a:prstGeom>
          <a:noFill/>
          <a:ln>
            <a:noFill/>
          </a:ln>
        </p:spPr>
        <p:txBody>
          <a:bodyPr tIns="91440" bIns="91440"/>
          <a:lstStyle/>
          <a:p>
            <a:pPr algn="r">
              <a:lnSpc>
                <a:spcPct val="100000"/>
              </a:lnSpc>
            </a:pPr>
            <a:fld id="{ADE3CC70-1AA7-482F-8A55-6CC20192C382}" type="slidenum">
              <a:rPr lang="en-US" sz="1300" b="0" strike="noStrike" spc="-1">
                <a:solidFill>
                  <a:srgbClr val="4BB5D9"/>
                </a:solidFill>
                <a:latin typeface="Roboto Condensed"/>
                <a:ea typeface="Roboto Condensed"/>
              </a:rPr>
              <a:t>9</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TM10001115[[fn=Paquete]]</Template>
  <TotalTime>184</TotalTime>
  <Words>1768</Words>
  <Application>Microsoft Office PowerPoint</Application>
  <PresentationFormat>On-screen Show (16:9)</PresentationFormat>
  <Paragraphs>263</Paragraphs>
  <Slides>32</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32</vt:i4>
      </vt:variant>
    </vt:vector>
  </HeadingPairs>
  <TitlesOfParts>
    <vt:vector size="44" baseType="lpstr">
      <vt:lpstr>Arial</vt:lpstr>
      <vt:lpstr>Oswald</vt:lpstr>
      <vt:lpstr>Roboto Condensed</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PUNTOS Y RECTAS NOTABLES DEL TRIANGULO</dc:title>
  <dc:subject/>
  <dc:creator>Acer Nitro</dc:creator>
  <dc:description/>
  <cp:lastModifiedBy>Yader David Castillo Hurtado</cp:lastModifiedBy>
  <cp:revision>25</cp:revision>
  <dcterms:modified xsi:type="dcterms:W3CDTF">2019-08-28T01:56:49Z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30</vt:i4>
  </property>
  <property fmtid="{D5CDD505-2E9C-101B-9397-08002B2CF9AE}" pid="8" name="PresentationFormat">
    <vt:lpwstr>Presentación en pantalla (16:9)</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