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Open Sauce Bold" charset="1" panose="00000800000000000000"/>
      <p:regular r:id="rId15"/>
    </p:embeddedFont>
    <p:embeddedFont>
      <p:font typeface="Open Sauce" charset="1" panose="00000500000000000000"/>
      <p:regular r:id="rId16"/>
    </p:embeddedFont>
    <p:embeddedFont>
      <p:font typeface="Montserrat Classic Bold" charset="1" panose="00000800000000000000"/>
      <p:regular r:id="rId17"/>
    </p:embeddedFont>
    <p:embeddedFont>
      <p:font typeface="Montserrat Classic" charset="1" panose="000005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https://www.google.com/url?sa=i&amp;url=https%3A%2F%2Fcompanieslogo.com%2Fltimindtree%2Flogo%2F&amp;psig=AOvVaw0QU9D-agD2B3HX0oh9C1-6&amp;ust=1716188582703000&amp;source=images&amp;cd=vfe&amp;opi=89978449&amp;ved=0CBIQjRxqFwoTCJiVqOmSmYYDFQAAAAAdAAAAABAZ" TargetMode="External" Type="http://schemas.openxmlformats.org/officeDocument/2006/relationships/hyperlink"/></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 Id="rId3"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 Id="rId3"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148" r="0" b="-9148"/>
            </a:stretch>
          </a:blipFill>
        </p:spPr>
      </p:sp>
      <p:grpSp>
        <p:nvGrpSpPr>
          <p:cNvPr name="Group 3" id="3"/>
          <p:cNvGrpSpPr/>
          <p:nvPr/>
        </p:nvGrpSpPr>
        <p:grpSpPr>
          <a:xfrm rot="0">
            <a:off x="1717675" y="-936824"/>
            <a:ext cx="805519" cy="2673350"/>
            <a:chOff x="0" y="0"/>
            <a:chExt cx="212153" cy="704092"/>
          </a:xfrm>
        </p:grpSpPr>
        <p:sp>
          <p:nvSpPr>
            <p:cNvPr name="Freeform 4" id="4"/>
            <p:cNvSpPr/>
            <p:nvPr/>
          </p:nvSpPr>
          <p:spPr>
            <a:xfrm flipH="false" flipV="false" rot="0">
              <a:off x="0" y="0"/>
              <a:ext cx="212153" cy="704092"/>
            </a:xfrm>
            <a:custGeom>
              <a:avLst/>
              <a:gdLst/>
              <a:ahLst/>
              <a:cxnLst/>
              <a:rect r="r" b="b" t="t" l="l"/>
              <a:pathLst>
                <a:path h="704092" w="212153">
                  <a:moveTo>
                    <a:pt x="0" y="0"/>
                  </a:moveTo>
                  <a:lnTo>
                    <a:pt x="212153" y="0"/>
                  </a:lnTo>
                  <a:lnTo>
                    <a:pt x="212153" y="704092"/>
                  </a:lnTo>
                  <a:lnTo>
                    <a:pt x="0" y="704092"/>
                  </a:lnTo>
                  <a:close/>
                </a:path>
              </a:pathLst>
            </a:custGeom>
            <a:solidFill>
              <a:srgbClr val="04469F"/>
            </a:solidFill>
          </p:spPr>
        </p:sp>
        <p:sp>
          <p:nvSpPr>
            <p:cNvPr name="TextBox 5" id="5"/>
            <p:cNvSpPr txBox="true"/>
            <p:nvPr/>
          </p:nvSpPr>
          <p:spPr>
            <a:xfrm>
              <a:off x="0" y="-38100"/>
              <a:ext cx="212153" cy="742192"/>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717675" y="7613650"/>
            <a:ext cx="805519" cy="2673350"/>
            <a:chOff x="0" y="0"/>
            <a:chExt cx="212153" cy="704092"/>
          </a:xfrm>
        </p:grpSpPr>
        <p:sp>
          <p:nvSpPr>
            <p:cNvPr name="Freeform 7" id="7"/>
            <p:cNvSpPr/>
            <p:nvPr/>
          </p:nvSpPr>
          <p:spPr>
            <a:xfrm flipH="false" flipV="false" rot="0">
              <a:off x="0" y="0"/>
              <a:ext cx="212153" cy="704092"/>
            </a:xfrm>
            <a:custGeom>
              <a:avLst/>
              <a:gdLst/>
              <a:ahLst/>
              <a:cxnLst/>
              <a:rect r="r" b="b" t="t" l="l"/>
              <a:pathLst>
                <a:path h="704092" w="212153">
                  <a:moveTo>
                    <a:pt x="0" y="0"/>
                  </a:moveTo>
                  <a:lnTo>
                    <a:pt x="212153" y="0"/>
                  </a:lnTo>
                  <a:lnTo>
                    <a:pt x="212153" y="704092"/>
                  </a:lnTo>
                  <a:lnTo>
                    <a:pt x="0" y="704092"/>
                  </a:lnTo>
                  <a:close/>
                </a:path>
              </a:pathLst>
            </a:custGeom>
            <a:solidFill>
              <a:srgbClr val="04469F"/>
            </a:solidFill>
          </p:spPr>
        </p:sp>
        <p:sp>
          <p:nvSpPr>
            <p:cNvPr name="TextBox 8" id="8"/>
            <p:cNvSpPr txBox="true"/>
            <p:nvPr/>
          </p:nvSpPr>
          <p:spPr>
            <a:xfrm>
              <a:off x="0" y="-38100"/>
              <a:ext cx="212153" cy="742192"/>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4300200" y="3190875"/>
            <a:ext cx="2546350" cy="7410450"/>
            <a:chOff x="0" y="0"/>
            <a:chExt cx="670644" cy="1951723"/>
          </a:xfrm>
        </p:grpSpPr>
        <p:sp>
          <p:nvSpPr>
            <p:cNvPr name="Freeform 10" id="10"/>
            <p:cNvSpPr/>
            <p:nvPr/>
          </p:nvSpPr>
          <p:spPr>
            <a:xfrm flipH="false" flipV="false" rot="0">
              <a:off x="0" y="0"/>
              <a:ext cx="670644" cy="1951724"/>
            </a:xfrm>
            <a:custGeom>
              <a:avLst/>
              <a:gdLst/>
              <a:ahLst/>
              <a:cxnLst/>
              <a:rect r="r" b="b" t="t" l="l"/>
              <a:pathLst>
                <a:path h="1951724" w="670644">
                  <a:moveTo>
                    <a:pt x="155060" y="0"/>
                  </a:moveTo>
                  <a:lnTo>
                    <a:pt x="515583" y="0"/>
                  </a:lnTo>
                  <a:cubicBezTo>
                    <a:pt x="601221" y="0"/>
                    <a:pt x="670644" y="69423"/>
                    <a:pt x="670644" y="155060"/>
                  </a:cubicBezTo>
                  <a:lnTo>
                    <a:pt x="670644" y="1796663"/>
                  </a:lnTo>
                  <a:cubicBezTo>
                    <a:pt x="670644" y="1882301"/>
                    <a:pt x="601221" y="1951724"/>
                    <a:pt x="515583" y="1951724"/>
                  </a:cubicBezTo>
                  <a:lnTo>
                    <a:pt x="155060" y="1951724"/>
                  </a:lnTo>
                  <a:cubicBezTo>
                    <a:pt x="113936" y="1951724"/>
                    <a:pt x="74496" y="1935387"/>
                    <a:pt x="45416" y="1906307"/>
                  </a:cubicBezTo>
                  <a:cubicBezTo>
                    <a:pt x="16337" y="1877228"/>
                    <a:pt x="0" y="1837788"/>
                    <a:pt x="0" y="1796663"/>
                  </a:cubicBezTo>
                  <a:lnTo>
                    <a:pt x="0" y="155060"/>
                  </a:lnTo>
                  <a:cubicBezTo>
                    <a:pt x="0" y="69423"/>
                    <a:pt x="69423" y="0"/>
                    <a:pt x="155060" y="0"/>
                  </a:cubicBezTo>
                  <a:close/>
                </a:path>
              </a:pathLst>
            </a:custGeom>
            <a:solidFill>
              <a:srgbClr val="04469F"/>
            </a:solidFill>
          </p:spPr>
        </p:sp>
        <p:sp>
          <p:nvSpPr>
            <p:cNvPr name="TextBox 11" id="11"/>
            <p:cNvSpPr txBox="true"/>
            <p:nvPr/>
          </p:nvSpPr>
          <p:spPr>
            <a:xfrm>
              <a:off x="0" y="-38100"/>
              <a:ext cx="670644" cy="1989823"/>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10392705" y="0"/>
            <a:ext cx="7814990" cy="1499388"/>
          </a:xfrm>
          <a:custGeom>
            <a:avLst/>
            <a:gdLst/>
            <a:ahLst/>
            <a:cxnLst/>
            <a:rect r="r" b="b" t="t" l="l"/>
            <a:pathLst>
              <a:path h="1499388" w="7814990">
                <a:moveTo>
                  <a:pt x="0" y="0"/>
                </a:moveTo>
                <a:lnTo>
                  <a:pt x="7814990" y="0"/>
                </a:lnTo>
                <a:lnTo>
                  <a:pt x="7814990" y="1499388"/>
                </a:lnTo>
                <a:lnTo>
                  <a:pt x="0" y="1499388"/>
                </a:lnTo>
                <a:lnTo>
                  <a:pt x="0" y="0"/>
                </a:lnTo>
                <a:close/>
              </a:path>
            </a:pathLst>
          </a:custGeom>
          <a:blipFill>
            <a:blip r:embed="rId3"/>
            <a:stretch>
              <a:fillRect l="0" t="0" r="0" b="0"/>
            </a:stretch>
          </a:blipFill>
        </p:spPr>
      </p:sp>
      <p:sp>
        <p:nvSpPr>
          <p:cNvPr name="Freeform 13" id="13"/>
          <p:cNvSpPr/>
          <p:nvPr/>
        </p:nvSpPr>
        <p:spPr>
          <a:xfrm flipH="false" flipV="false" rot="0">
            <a:off x="10582953" y="3466772"/>
            <a:ext cx="2438814" cy="1411464"/>
          </a:xfrm>
          <a:custGeom>
            <a:avLst/>
            <a:gdLst/>
            <a:ahLst/>
            <a:cxnLst/>
            <a:rect r="r" b="b" t="t" l="l"/>
            <a:pathLst>
              <a:path h="1411464" w="2438814">
                <a:moveTo>
                  <a:pt x="0" y="0"/>
                </a:moveTo>
                <a:lnTo>
                  <a:pt x="2438815" y="0"/>
                </a:lnTo>
                <a:lnTo>
                  <a:pt x="2438815" y="1411463"/>
                </a:lnTo>
                <a:lnTo>
                  <a:pt x="0" y="1411463"/>
                </a:lnTo>
                <a:lnTo>
                  <a:pt x="0" y="0"/>
                </a:lnTo>
                <a:close/>
              </a:path>
            </a:pathLst>
          </a:custGeom>
          <a:blipFill>
            <a:blip r:embed="rId4"/>
            <a:stretch>
              <a:fillRect l="0" t="0" r="0" b="0"/>
            </a:stretch>
          </a:blipFill>
        </p:spPr>
      </p:sp>
      <p:sp>
        <p:nvSpPr>
          <p:cNvPr name="TextBox 14" id="14"/>
          <p:cNvSpPr txBox="true"/>
          <p:nvPr/>
        </p:nvSpPr>
        <p:spPr>
          <a:xfrm rot="0">
            <a:off x="608126" y="2454036"/>
            <a:ext cx="8696395" cy="2742267"/>
          </a:xfrm>
          <a:prstGeom prst="rect">
            <a:avLst/>
          </a:prstGeom>
        </p:spPr>
        <p:txBody>
          <a:bodyPr anchor="t" rtlCol="false" tIns="0" lIns="0" bIns="0" rIns="0">
            <a:spAutoFit/>
          </a:bodyPr>
          <a:lstStyle/>
          <a:p>
            <a:pPr algn="l">
              <a:lnSpc>
                <a:spcPts val="11076"/>
              </a:lnSpc>
            </a:pPr>
            <a:r>
              <a:rPr lang="en-US" sz="7911" spc="-158">
                <a:solidFill>
                  <a:srgbClr val="191919"/>
                </a:solidFill>
                <a:latin typeface="Open Sauce Bold"/>
              </a:rPr>
              <a:t>ACCENT</a:t>
            </a:r>
          </a:p>
          <a:p>
            <a:pPr algn="l">
              <a:lnSpc>
                <a:spcPts val="11076"/>
              </a:lnSpc>
              <a:spcBef>
                <a:spcPct val="0"/>
              </a:spcBef>
            </a:pPr>
            <a:r>
              <a:rPr lang="en-US" sz="7911" spc="-158">
                <a:solidFill>
                  <a:srgbClr val="191919"/>
                </a:solidFill>
                <a:latin typeface="Open Sauce Bold"/>
              </a:rPr>
              <a:t>NEUTRALIZATION</a:t>
            </a:r>
          </a:p>
        </p:txBody>
      </p:sp>
      <p:sp>
        <p:nvSpPr>
          <p:cNvPr name="TextBox 15" id="15"/>
          <p:cNvSpPr txBox="true"/>
          <p:nvPr/>
        </p:nvSpPr>
        <p:spPr>
          <a:xfrm rot="0">
            <a:off x="608126" y="5590009"/>
            <a:ext cx="12653254" cy="1563259"/>
          </a:xfrm>
          <a:prstGeom prst="rect">
            <a:avLst/>
          </a:prstGeom>
        </p:spPr>
        <p:txBody>
          <a:bodyPr anchor="t" rtlCol="false" tIns="0" lIns="0" bIns="0" rIns="0">
            <a:spAutoFit/>
          </a:bodyPr>
          <a:lstStyle/>
          <a:p>
            <a:pPr algn="l">
              <a:lnSpc>
                <a:spcPts val="4136"/>
              </a:lnSpc>
              <a:spcBef>
                <a:spcPct val="0"/>
              </a:spcBef>
            </a:pPr>
            <a:r>
              <a:rPr lang="en-US" sz="2954">
                <a:solidFill>
                  <a:srgbClr val="191919"/>
                </a:solidFill>
                <a:latin typeface="Open Sauce"/>
              </a:rPr>
              <a:t>Accent is the soul of language; the way we speak reflects our identity, but the way we neutralize our accents reflects our openness to connect with the world. </a:t>
            </a:r>
          </a:p>
        </p:txBody>
      </p:sp>
      <p:sp>
        <p:nvSpPr>
          <p:cNvPr name="TextBox 16" id="16"/>
          <p:cNvSpPr txBox="true"/>
          <p:nvPr/>
        </p:nvSpPr>
        <p:spPr>
          <a:xfrm rot="0">
            <a:off x="7355817" y="9163050"/>
            <a:ext cx="9059999" cy="788716"/>
          </a:xfrm>
          <a:prstGeom prst="rect">
            <a:avLst/>
          </a:prstGeom>
        </p:spPr>
        <p:txBody>
          <a:bodyPr anchor="t" rtlCol="false" tIns="0" lIns="0" bIns="0" rIns="0">
            <a:spAutoFit/>
          </a:bodyPr>
          <a:lstStyle/>
          <a:p>
            <a:pPr algn="l">
              <a:lnSpc>
                <a:spcPts val="6402"/>
              </a:lnSpc>
              <a:spcBef>
                <a:spcPct val="0"/>
              </a:spcBef>
            </a:pPr>
            <a:r>
              <a:rPr lang="en-US" sz="4573">
                <a:solidFill>
                  <a:srgbClr val="000000"/>
                </a:solidFill>
                <a:latin typeface="Open Sauce Bold"/>
              </a:rPr>
              <a:t>Prepared By: K Akshara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053739"/>
            <a:chOff x="0" y="0"/>
            <a:chExt cx="4816593" cy="1067651"/>
          </a:xfrm>
        </p:grpSpPr>
        <p:sp>
          <p:nvSpPr>
            <p:cNvPr name="Freeform 3" id="3"/>
            <p:cNvSpPr/>
            <p:nvPr/>
          </p:nvSpPr>
          <p:spPr>
            <a:xfrm flipH="false" flipV="false" rot="0">
              <a:off x="0" y="0"/>
              <a:ext cx="4816592" cy="1067651"/>
            </a:xfrm>
            <a:custGeom>
              <a:avLst/>
              <a:gdLst/>
              <a:ahLst/>
              <a:cxnLst/>
              <a:rect r="r" b="b" t="t" l="l"/>
              <a:pathLst>
                <a:path h="1067651" w="4816592">
                  <a:moveTo>
                    <a:pt x="0" y="0"/>
                  </a:moveTo>
                  <a:lnTo>
                    <a:pt x="4816592" y="0"/>
                  </a:lnTo>
                  <a:lnTo>
                    <a:pt x="4816592" y="1067651"/>
                  </a:lnTo>
                  <a:lnTo>
                    <a:pt x="0" y="1067651"/>
                  </a:lnTo>
                  <a:close/>
                </a:path>
              </a:pathLst>
            </a:custGeom>
            <a:solidFill>
              <a:srgbClr val="04469F"/>
            </a:solidFill>
            <a:ln cap="sq">
              <a:noFill/>
              <a:prstDash val="solid"/>
              <a:miter/>
            </a:ln>
          </p:spPr>
        </p:sp>
        <p:sp>
          <p:nvSpPr>
            <p:cNvPr name="TextBox 4" id="4"/>
            <p:cNvSpPr txBox="true"/>
            <p:nvPr/>
          </p:nvSpPr>
          <p:spPr>
            <a:xfrm>
              <a:off x="0" y="-47625"/>
              <a:ext cx="4816593" cy="1115276"/>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306956" y="1376199"/>
            <a:ext cx="7578207" cy="1020162"/>
          </a:xfrm>
          <a:prstGeom prst="rect">
            <a:avLst/>
          </a:prstGeom>
        </p:spPr>
        <p:txBody>
          <a:bodyPr anchor="t" rtlCol="false" tIns="0" lIns="0" bIns="0" rIns="0">
            <a:spAutoFit/>
          </a:bodyPr>
          <a:lstStyle/>
          <a:p>
            <a:pPr algn="l" marL="0" indent="0" lvl="0">
              <a:lnSpc>
                <a:spcPts val="8010"/>
              </a:lnSpc>
              <a:spcBef>
                <a:spcPct val="0"/>
              </a:spcBef>
            </a:pPr>
            <a:r>
              <a:rPr lang="en-US" sz="6675" spc="240">
                <a:solidFill>
                  <a:srgbClr val="FFFBFB"/>
                </a:solidFill>
                <a:latin typeface="Montserrat Classic Bold"/>
              </a:rPr>
              <a:t>Agenda:</a:t>
            </a:r>
          </a:p>
        </p:txBody>
      </p:sp>
      <p:sp>
        <p:nvSpPr>
          <p:cNvPr name="Freeform 6" id="6"/>
          <p:cNvSpPr/>
          <p:nvPr/>
        </p:nvSpPr>
        <p:spPr>
          <a:xfrm flipH="false" flipV="false" rot="0">
            <a:off x="9374818" y="-2586212"/>
            <a:ext cx="9619282" cy="5963955"/>
          </a:xfrm>
          <a:custGeom>
            <a:avLst/>
            <a:gdLst/>
            <a:ahLst/>
            <a:cxnLst/>
            <a:rect r="r" b="b" t="t" l="l"/>
            <a:pathLst>
              <a:path h="5963955" w="9619282">
                <a:moveTo>
                  <a:pt x="0" y="0"/>
                </a:moveTo>
                <a:lnTo>
                  <a:pt x="9619282" y="0"/>
                </a:lnTo>
                <a:lnTo>
                  <a:pt x="9619282" y="5963954"/>
                </a:lnTo>
                <a:lnTo>
                  <a:pt x="0" y="59639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7" id="7"/>
          <p:cNvGrpSpPr/>
          <p:nvPr/>
        </p:nvGrpSpPr>
        <p:grpSpPr>
          <a:xfrm rot="0">
            <a:off x="6220387" y="6186510"/>
            <a:ext cx="5847225" cy="856259"/>
            <a:chOff x="0" y="0"/>
            <a:chExt cx="1540010" cy="225517"/>
          </a:xfrm>
        </p:grpSpPr>
        <p:sp>
          <p:nvSpPr>
            <p:cNvPr name="Freeform 8" id="8"/>
            <p:cNvSpPr/>
            <p:nvPr/>
          </p:nvSpPr>
          <p:spPr>
            <a:xfrm flipH="false" flipV="false" rot="0">
              <a:off x="0" y="0"/>
              <a:ext cx="1540010" cy="225517"/>
            </a:xfrm>
            <a:custGeom>
              <a:avLst/>
              <a:gdLst/>
              <a:ahLst/>
              <a:cxnLst/>
              <a:rect r="r" b="b" t="t" l="l"/>
              <a:pathLst>
                <a:path h="225517" w="1540010">
                  <a:moveTo>
                    <a:pt x="112758" y="0"/>
                  </a:moveTo>
                  <a:lnTo>
                    <a:pt x="1427252" y="0"/>
                  </a:lnTo>
                  <a:cubicBezTo>
                    <a:pt x="1457157" y="0"/>
                    <a:pt x="1485838" y="11880"/>
                    <a:pt x="1506984" y="33026"/>
                  </a:cubicBezTo>
                  <a:cubicBezTo>
                    <a:pt x="1528130" y="54172"/>
                    <a:pt x="1540010" y="82853"/>
                    <a:pt x="1540010" y="112758"/>
                  </a:cubicBezTo>
                  <a:lnTo>
                    <a:pt x="1540010" y="112758"/>
                  </a:lnTo>
                  <a:cubicBezTo>
                    <a:pt x="1540010" y="142664"/>
                    <a:pt x="1528130" y="171344"/>
                    <a:pt x="1506984" y="192491"/>
                  </a:cubicBezTo>
                  <a:cubicBezTo>
                    <a:pt x="1485838" y="213637"/>
                    <a:pt x="1457157" y="225517"/>
                    <a:pt x="1427252" y="225517"/>
                  </a:cubicBezTo>
                  <a:lnTo>
                    <a:pt x="112758" y="225517"/>
                  </a:lnTo>
                  <a:cubicBezTo>
                    <a:pt x="82853" y="225517"/>
                    <a:pt x="54172" y="213637"/>
                    <a:pt x="33026" y="192491"/>
                  </a:cubicBezTo>
                  <a:cubicBezTo>
                    <a:pt x="11880" y="171344"/>
                    <a:pt x="0" y="142664"/>
                    <a:pt x="0" y="112758"/>
                  </a:cubicBezTo>
                  <a:lnTo>
                    <a:pt x="0" y="112758"/>
                  </a:lnTo>
                  <a:cubicBezTo>
                    <a:pt x="0" y="82853"/>
                    <a:pt x="11880" y="54172"/>
                    <a:pt x="33026" y="33026"/>
                  </a:cubicBezTo>
                  <a:cubicBezTo>
                    <a:pt x="54172" y="11880"/>
                    <a:pt x="82853" y="0"/>
                    <a:pt x="112758" y="0"/>
                  </a:cubicBezTo>
                  <a:close/>
                </a:path>
              </a:pathLst>
            </a:custGeom>
            <a:solidFill>
              <a:srgbClr val="04469F"/>
            </a:solidFill>
            <a:ln cap="rnd">
              <a:noFill/>
              <a:prstDash val="solid"/>
              <a:round/>
            </a:ln>
          </p:spPr>
        </p:sp>
        <p:sp>
          <p:nvSpPr>
            <p:cNvPr name="TextBox 9" id="9"/>
            <p:cNvSpPr txBox="true"/>
            <p:nvPr/>
          </p:nvSpPr>
          <p:spPr>
            <a:xfrm>
              <a:off x="0" y="-19050"/>
              <a:ext cx="1540010" cy="244567"/>
            </a:xfrm>
            <a:prstGeom prst="rect">
              <a:avLst/>
            </a:prstGeom>
          </p:spPr>
          <p:txBody>
            <a:bodyPr anchor="ctr" rtlCol="false" tIns="50800" lIns="50800" bIns="50800" rIns="50800"/>
            <a:lstStyle/>
            <a:p>
              <a:pPr algn="ctr" marL="0" indent="0" lvl="0">
                <a:lnSpc>
                  <a:spcPts val="2859"/>
                </a:lnSpc>
                <a:spcBef>
                  <a:spcPct val="0"/>
                </a:spcBef>
              </a:pPr>
              <a:r>
                <a:rPr lang="en-US" sz="2199">
                  <a:solidFill>
                    <a:srgbClr val="FFFFFF"/>
                  </a:solidFill>
                  <a:latin typeface="Montserrat Classic"/>
                </a:rPr>
                <a:t>Approach to Improve Accent Neutralization</a:t>
              </a:r>
            </a:p>
          </p:txBody>
        </p:sp>
      </p:grpSp>
      <p:sp>
        <p:nvSpPr>
          <p:cNvPr name="Freeform 10" id="10"/>
          <p:cNvSpPr/>
          <p:nvPr/>
        </p:nvSpPr>
        <p:spPr>
          <a:xfrm flipH="false" flipV="false" rot="0">
            <a:off x="8345096" y="-1016743"/>
            <a:ext cx="5903940" cy="3660443"/>
          </a:xfrm>
          <a:custGeom>
            <a:avLst/>
            <a:gdLst/>
            <a:ahLst/>
            <a:cxnLst/>
            <a:rect r="r" b="b" t="t" l="l"/>
            <a:pathLst>
              <a:path h="3660443" w="5903940">
                <a:moveTo>
                  <a:pt x="0" y="0"/>
                </a:moveTo>
                <a:lnTo>
                  <a:pt x="5903940" y="0"/>
                </a:lnTo>
                <a:lnTo>
                  <a:pt x="5903940" y="3660443"/>
                </a:lnTo>
                <a:lnTo>
                  <a:pt x="0" y="36604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11" id="11"/>
          <p:cNvGrpSpPr/>
          <p:nvPr/>
        </p:nvGrpSpPr>
        <p:grpSpPr>
          <a:xfrm rot="0">
            <a:off x="6220387" y="7397354"/>
            <a:ext cx="5847225" cy="622575"/>
            <a:chOff x="0" y="0"/>
            <a:chExt cx="1540010" cy="163970"/>
          </a:xfrm>
        </p:grpSpPr>
        <p:sp>
          <p:nvSpPr>
            <p:cNvPr name="Freeform 12" id="12"/>
            <p:cNvSpPr/>
            <p:nvPr/>
          </p:nvSpPr>
          <p:spPr>
            <a:xfrm flipH="false" flipV="false" rot="0">
              <a:off x="0" y="0"/>
              <a:ext cx="1540010" cy="163970"/>
            </a:xfrm>
            <a:custGeom>
              <a:avLst/>
              <a:gdLst/>
              <a:ahLst/>
              <a:cxnLst/>
              <a:rect r="r" b="b" t="t" l="l"/>
              <a:pathLst>
                <a:path h="163970" w="1540010">
                  <a:moveTo>
                    <a:pt x="81985" y="0"/>
                  </a:moveTo>
                  <a:lnTo>
                    <a:pt x="1458025" y="0"/>
                  </a:lnTo>
                  <a:cubicBezTo>
                    <a:pt x="1479769" y="0"/>
                    <a:pt x="1500622" y="8638"/>
                    <a:pt x="1515997" y="24013"/>
                  </a:cubicBezTo>
                  <a:cubicBezTo>
                    <a:pt x="1531372" y="39388"/>
                    <a:pt x="1540010" y="60241"/>
                    <a:pt x="1540010" y="81985"/>
                  </a:cubicBezTo>
                  <a:lnTo>
                    <a:pt x="1540010" y="81985"/>
                  </a:lnTo>
                  <a:cubicBezTo>
                    <a:pt x="1540010" y="127264"/>
                    <a:pt x="1503304" y="163970"/>
                    <a:pt x="1458025" y="163970"/>
                  </a:cubicBezTo>
                  <a:lnTo>
                    <a:pt x="81985" y="163970"/>
                  </a:lnTo>
                  <a:cubicBezTo>
                    <a:pt x="36706" y="163970"/>
                    <a:pt x="0" y="127264"/>
                    <a:pt x="0" y="81985"/>
                  </a:cubicBezTo>
                  <a:lnTo>
                    <a:pt x="0" y="81985"/>
                  </a:lnTo>
                  <a:cubicBezTo>
                    <a:pt x="0" y="36706"/>
                    <a:pt x="36706" y="0"/>
                    <a:pt x="81985" y="0"/>
                  </a:cubicBezTo>
                  <a:close/>
                </a:path>
              </a:pathLst>
            </a:custGeom>
            <a:solidFill>
              <a:srgbClr val="04469F"/>
            </a:solidFill>
            <a:ln cap="rnd">
              <a:noFill/>
              <a:prstDash val="solid"/>
              <a:round/>
            </a:ln>
          </p:spPr>
        </p:sp>
        <p:sp>
          <p:nvSpPr>
            <p:cNvPr name="TextBox 13" id="13"/>
            <p:cNvSpPr txBox="true"/>
            <p:nvPr/>
          </p:nvSpPr>
          <p:spPr>
            <a:xfrm>
              <a:off x="0" y="-19050"/>
              <a:ext cx="1540010" cy="183020"/>
            </a:xfrm>
            <a:prstGeom prst="rect">
              <a:avLst/>
            </a:prstGeom>
          </p:spPr>
          <p:txBody>
            <a:bodyPr anchor="ctr" rtlCol="false" tIns="50800" lIns="50800" bIns="50800" rIns="50800"/>
            <a:lstStyle/>
            <a:p>
              <a:pPr algn="ctr" marL="0" indent="0" lvl="0">
                <a:lnSpc>
                  <a:spcPts val="2859"/>
                </a:lnSpc>
                <a:spcBef>
                  <a:spcPct val="0"/>
                </a:spcBef>
              </a:pPr>
              <a:r>
                <a:rPr lang="en-US" sz="2199">
                  <a:solidFill>
                    <a:srgbClr val="FFFFFF"/>
                  </a:solidFill>
                  <a:latin typeface="Montserrat Classic"/>
                </a:rPr>
                <a:t>Email</a:t>
              </a:r>
            </a:p>
          </p:txBody>
        </p:sp>
      </p:grpSp>
      <p:grpSp>
        <p:nvGrpSpPr>
          <p:cNvPr name="Group 14" id="14"/>
          <p:cNvGrpSpPr/>
          <p:nvPr/>
        </p:nvGrpSpPr>
        <p:grpSpPr>
          <a:xfrm rot="0">
            <a:off x="6220387" y="4971004"/>
            <a:ext cx="5847225" cy="639344"/>
            <a:chOff x="0" y="0"/>
            <a:chExt cx="1540010" cy="168387"/>
          </a:xfrm>
        </p:grpSpPr>
        <p:sp>
          <p:nvSpPr>
            <p:cNvPr name="Freeform 15" id="15"/>
            <p:cNvSpPr/>
            <p:nvPr/>
          </p:nvSpPr>
          <p:spPr>
            <a:xfrm flipH="false" flipV="false" rot="0">
              <a:off x="0" y="0"/>
              <a:ext cx="1540010" cy="168387"/>
            </a:xfrm>
            <a:custGeom>
              <a:avLst/>
              <a:gdLst/>
              <a:ahLst/>
              <a:cxnLst/>
              <a:rect r="r" b="b" t="t" l="l"/>
              <a:pathLst>
                <a:path h="168387" w="1540010">
                  <a:moveTo>
                    <a:pt x="84193" y="0"/>
                  </a:moveTo>
                  <a:lnTo>
                    <a:pt x="1455817" y="0"/>
                  </a:lnTo>
                  <a:cubicBezTo>
                    <a:pt x="1502315" y="0"/>
                    <a:pt x="1540010" y="37695"/>
                    <a:pt x="1540010" y="84193"/>
                  </a:cubicBezTo>
                  <a:lnTo>
                    <a:pt x="1540010" y="84193"/>
                  </a:lnTo>
                  <a:cubicBezTo>
                    <a:pt x="1540010" y="130692"/>
                    <a:pt x="1502315" y="168387"/>
                    <a:pt x="1455817" y="168387"/>
                  </a:cubicBezTo>
                  <a:lnTo>
                    <a:pt x="84193" y="168387"/>
                  </a:lnTo>
                  <a:cubicBezTo>
                    <a:pt x="37695" y="168387"/>
                    <a:pt x="0" y="130692"/>
                    <a:pt x="0" y="84193"/>
                  </a:cubicBezTo>
                  <a:lnTo>
                    <a:pt x="0" y="84193"/>
                  </a:lnTo>
                  <a:cubicBezTo>
                    <a:pt x="0" y="37695"/>
                    <a:pt x="37695" y="0"/>
                    <a:pt x="84193" y="0"/>
                  </a:cubicBezTo>
                  <a:close/>
                </a:path>
              </a:pathLst>
            </a:custGeom>
            <a:solidFill>
              <a:srgbClr val="04469F"/>
            </a:solidFill>
            <a:ln cap="rnd">
              <a:noFill/>
              <a:prstDash val="solid"/>
              <a:round/>
            </a:ln>
          </p:spPr>
        </p:sp>
        <p:sp>
          <p:nvSpPr>
            <p:cNvPr name="TextBox 16" id="16"/>
            <p:cNvSpPr txBox="true"/>
            <p:nvPr/>
          </p:nvSpPr>
          <p:spPr>
            <a:xfrm>
              <a:off x="0" y="-19050"/>
              <a:ext cx="1540010" cy="187437"/>
            </a:xfrm>
            <a:prstGeom prst="rect">
              <a:avLst/>
            </a:prstGeom>
          </p:spPr>
          <p:txBody>
            <a:bodyPr anchor="ctr" rtlCol="false" tIns="50800" lIns="50800" bIns="50800" rIns="50800"/>
            <a:lstStyle/>
            <a:p>
              <a:pPr algn="ctr" marL="0" indent="0" lvl="0">
                <a:lnSpc>
                  <a:spcPts val="2859"/>
                </a:lnSpc>
                <a:spcBef>
                  <a:spcPct val="0"/>
                </a:spcBef>
              </a:pPr>
              <a:r>
                <a:rPr lang="en-US" sz="2199">
                  <a:solidFill>
                    <a:srgbClr val="FFFFFF"/>
                  </a:solidFill>
                  <a:latin typeface="Montserrat Classic"/>
                </a:rPr>
                <a:t>What is Accent Neutralization</a:t>
              </a:r>
            </a:p>
          </p:txBody>
        </p:sp>
      </p:grpSp>
      <p:grpSp>
        <p:nvGrpSpPr>
          <p:cNvPr name="Group 17" id="17"/>
          <p:cNvGrpSpPr/>
          <p:nvPr/>
        </p:nvGrpSpPr>
        <p:grpSpPr>
          <a:xfrm rot="0">
            <a:off x="14712950" y="5553075"/>
            <a:ext cx="2546350" cy="7410450"/>
            <a:chOff x="0" y="0"/>
            <a:chExt cx="670644" cy="1951723"/>
          </a:xfrm>
        </p:grpSpPr>
        <p:sp>
          <p:nvSpPr>
            <p:cNvPr name="Freeform 18" id="18"/>
            <p:cNvSpPr/>
            <p:nvPr/>
          </p:nvSpPr>
          <p:spPr>
            <a:xfrm flipH="false" flipV="false" rot="0">
              <a:off x="0" y="0"/>
              <a:ext cx="670644" cy="1951724"/>
            </a:xfrm>
            <a:custGeom>
              <a:avLst/>
              <a:gdLst/>
              <a:ahLst/>
              <a:cxnLst/>
              <a:rect r="r" b="b" t="t" l="l"/>
              <a:pathLst>
                <a:path h="1951724" w="670644">
                  <a:moveTo>
                    <a:pt x="155060" y="0"/>
                  </a:moveTo>
                  <a:lnTo>
                    <a:pt x="515583" y="0"/>
                  </a:lnTo>
                  <a:cubicBezTo>
                    <a:pt x="601221" y="0"/>
                    <a:pt x="670644" y="69423"/>
                    <a:pt x="670644" y="155060"/>
                  </a:cubicBezTo>
                  <a:lnTo>
                    <a:pt x="670644" y="1796663"/>
                  </a:lnTo>
                  <a:cubicBezTo>
                    <a:pt x="670644" y="1882301"/>
                    <a:pt x="601221" y="1951724"/>
                    <a:pt x="515583" y="1951724"/>
                  </a:cubicBezTo>
                  <a:lnTo>
                    <a:pt x="155060" y="1951724"/>
                  </a:lnTo>
                  <a:cubicBezTo>
                    <a:pt x="113936" y="1951724"/>
                    <a:pt x="74496" y="1935387"/>
                    <a:pt x="45416" y="1906307"/>
                  </a:cubicBezTo>
                  <a:cubicBezTo>
                    <a:pt x="16337" y="1877228"/>
                    <a:pt x="0" y="1837788"/>
                    <a:pt x="0" y="1796663"/>
                  </a:cubicBezTo>
                  <a:lnTo>
                    <a:pt x="0" y="155060"/>
                  </a:lnTo>
                  <a:cubicBezTo>
                    <a:pt x="0" y="69423"/>
                    <a:pt x="69423" y="0"/>
                    <a:pt x="155060" y="0"/>
                  </a:cubicBezTo>
                  <a:close/>
                </a:path>
              </a:pathLst>
            </a:custGeom>
            <a:solidFill>
              <a:srgbClr val="04469F"/>
            </a:solidFill>
          </p:spPr>
        </p:sp>
        <p:sp>
          <p:nvSpPr>
            <p:cNvPr name="TextBox 19" id="19"/>
            <p:cNvSpPr txBox="true"/>
            <p:nvPr/>
          </p:nvSpPr>
          <p:spPr>
            <a:xfrm>
              <a:off x="0" y="-38100"/>
              <a:ext cx="670644" cy="1989823"/>
            </a:xfrm>
            <a:prstGeom prst="rect">
              <a:avLst/>
            </a:prstGeom>
          </p:spPr>
          <p:txBody>
            <a:bodyPr anchor="ctr" rtlCol="false" tIns="50800" lIns="50800" bIns="50800" rIns="50800"/>
            <a:lstStyle/>
            <a:p>
              <a:pPr algn="ctr">
                <a:lnSpc>
                  <a:spcPts val="2659"/>
                </a:lnSpc>
              </a:pPr>
            </a:p>
          </p:txBody>
        </p:sp>
      </p:grpSp>
      <p:sp>
        <p:nvSpPr>
          <p:cNvPr name="Freeform 20" id="20"/>
          <p:cNvSpPr/>
          <p:nvPr/>
        </p:nvSpPr>
        <p:spPr>
          <a:xfrm flipH="false" flipV="false" rot="0">
            <a:off x="1554973" y="4873022"/>
            <a:ext cx="3820256" cy="3266319"/>
          </a:xfrm>
          <a:custGeom>
            <a:avLst/>
            <a:gdLst/>
            <a:ahLst/>
            <a:cxnLst/>
            <a:rect r="r" b="b" t="t" l="l"/>
            <a:pathLst>
              <a:path h="3266319" w="3820256">
                <a:moveTo>
                  <a:pt x="0" y="0"/>
                </a:moveTo>
                <a:lnTo>
                  <a:pt x="3820256" y="0"/>
                </a:lnTo>
                <a:lnTo>
                  <a:pt x="3820256" y="3266319"/>
                </a:lnTo>
                <a:lnTo>
                  <a:pt x="0" y="326631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1" id="21"/>
          <p:cNvGrpSpPr/>
          <p:nvPr/>
        </p:nvGrpSpPr>
        <p:grpSpPr>
          <a:xfrm rot="0">
            <a:off x="6220387" y="8591429"/>
            <a:ext cx="5847225" cy="622575"/>
            <a:chOff x="0" y="0"/>
            <a:chExt cx="1540010" cy="163970"/>
          </a:xfrm>
        </p:grpSpPr>
        <p:sp>
          <p:nvSpPr>
            <p:cNvPr name="Freeform 22" id="22"/>
            <p:cNvSpPr/>
            <p:nvPr/>
          </p:nvSpPr>
          <p:spPr>
            <a:xfrm flipH="false" flipV="false" rot="0">
              <a:off x="0" y="0"/>
              <a:ext cx="1540010" cy="163970"/>
            </a:xfrm>
            <a:custGeom>
              <a:avLst/>
              <a:gdLst/>
              <a:ahLst/>
              <a:cxnLst/>
              <a:rect r="r" b="b" t="t" l="l"/>
              <a:pathLst>
                <a:path h="163970" w="1540010">
                  <a:moveTo>
                    <a:pt x="81985" y="0"/>
                  </a:moveTo>
                  <a:lnTo>
                    <a:pt x="1458025" y="0"/>
                  </a:lnTo>
                  <a:cubicBezTo>
                    <a:pt x="1479769" y="0"/>
                    <a:pt x="1500622" y="8638"/>
                    <a:pt x="1515997" y="24013"/>
                  </a:cubicBezTo>
                  <a:cubicBezTo>
                    <a:pt x="1531372" y="39388"/>
                    <a:pt x="1540010" y="60241"/>
                    <a:pt x="1540010" y="81985"/>
                  </a:cubicBezTo>
                  <a:lnTo>
                    <a:pt x="1540010" y="81985"/>
                  </a:lnTo>
                  <a:cubicBezTo>
                    <a:pt x="1540010" y="127264"/>
                    <a:pt x="1503304" y="163970"/>
                    <a:pt x="1458025" y="163970"/>
                  </a:cubicBezTo>
                  <a:lnTo>
                    <a:pt x="81985" y="163970"/>
                  </a:lnTo>
                  <a:cubicBezTo>
                    <a:pt x="36706" y="163970"/>
                    <a:pt x="0" y="127264"/>
                    <a:pt x="0" y="81985"/>
                  </a:cubicBezTo>
                  <a:lnTo>
                    <a:pt x="0" y="81985"/>
                  </a:lnTo>
                  <a:cubicBezTo>
                    <a:pt x="0" y="36706"/>
                    <a:pt x="36706" y="0"/>
                    <a:pt x="81985" y="0"/>
                  </a:cubicBezTo>
                  <a:close/>
                </a:path>
              </a:pathLst>
            </a:custGeom>
            <a:solidFill>
              <a:srgbClr val="04469F"/>
            </a:solidFill>
            <a:ln cap="rnd">
              <a:noFill/>
              <a:prstDash val="solid"/>
              <a:round/>
            </a:ln>
          </p:spPr>
        </p:sp>
        <p:sp>
          <p:nvSpPr>
            <p:cNvPr name="TextBox 23" id="23"/>
            <p:cNvSpPr txBox="true"/>
            <p:nvPr/>
          </p:nvSpPr>
          <p:spPr>
            <a:xfrm>
              <a:off x="0" y="-19050"/>
              <a:ext cx="1540010" cy="183020"/>
            </a:xfrm>
            <a:prstGeom prst="rect">
              <a:avLst/>
            </a:prstGeom>
          </p:spPr>
          <p:txBody>
            <a:bodyPr anchor="ctr" rtlCol="false" tIns="50800" lIns="50800" bIns="50800" rIns="50800"/>
            <a:lstStyle/>
            <a:p>
              <a:pPr algn="ctr" marL="0" indent="0" lvl="0">
                <a:lnSpc>
                  <a:spcPts val="2859"/>
                </a:lnSpc>
                <a:spcBef>
                  <a:spcPct val="0"/>
                </a:spcBef>
              </a:pPr>
              <a:r>
                <a:rPr lang="en-US" sz="2199">
                  <a:solidFill>
                    <a:srgbClr val="FFFFFF"/>
                  </a:solidFill>
                  <a:latin typeface="Montserrat Classic"/>
                </a:rPr>
                <a:t>Conclusion</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sp>
        <p:nvSpPr>
          <p:cNvPr name="Freeform 2" id="2"/>
          <p:cNvSpPr/>
          <p:nvPr/>
        </p:nvSpPr>
        <p:spPr>
          <a:xfrm flipH="false" flipV="false" rot="0">
            <a:off x="14592460" y="2868946"/>
            <a:ext cx="3695540" cy="7418054"/>
          </a:xfrm>
          <a:custGeom>
            <a:avLst/>
            <a:gdLst/>
            <a:ahLst/>
            <a:cxnLst/>
            <a:rect r="r" b="b" t="t" l="l"/>
            <a:pathLst>
              <a:path h="7418054" w="3695540">
                <a:moveTo>
                  <a:pt x="0" y="0"/>
                </a:moveTo>
                <a:lnTo>
                  <a:pt x="3695540" y="0"/>
                </a:lnTo>
                <a:lnTo>
                  <a:pt x="3695540" y="7418054"/>
                </a:lnTo>
                <a:lnTo>
                  <a:pt x="0" y="74180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3516580" y="5146438"/>
            <a:ext cx="2146380" cy="1000429"/>
          </a:xfrm>
          <a:custGeom>
            <a:avLst/>
            <a:gdLst/>
            <a:ahLst/>
            <a:cxnLst/>
            <a:rect r="r" b="b" t="t" l="l"/>
            <a:pathLst>
              <a:path h="1000429" w="2146380">
                <a:moveTo>
                  <a:pt x="0" y="0"/>
                </a:moveTo>
                <a:lnTo>
                  <a:pt x="2146380" y="0"/>
                </a:lnTo>
                <a:lnTo>
                  <a:pt x="2146380" y="1000430"/>
                </a:lnTo>
                <a:lnTo>
                  <a:pt x="0" y="1000430"/>
                </a:lnTo>
                <a:lnTo>
                  <a:pt x="0" y="0"/>
                </a:lnTo>
                <a:close/>
              </a:path>
            </a:pathLst>
          </a:custGeom>
          <a:blipFill>
            <a:blip r:embed="rId4">
              <a:extLst>
                <a:ext uri="{96DAC541-7B7A-43D3-8B79-37D633B846F1}">
                  <asvg:svgBlip xmlns:asvg="http://schemas.microsoft.com/office/drawing/2016/SVG/main" r:embed="rId5"/>
                </a:ext>
              </a:extLst>
            </a:blip>
            <a:stretch>
              <a:fillRect l="0" t="-114545" r="0" b="0"/>
            </a:stretch>
          </a:blipFill>
          <a:ln cap="sq">
            <a:noFill/>
            <a:prstDash val="solid"/>
            <a:miter/>
          </a:ln>
        </p:spPr>
      </p:sp>
      <p:sp>
        <p:nvSpPr>
          <p:cNvPr name="Freeform 4" id="4"/>
          <p:cNvSpPr/>
          <p:nvPr/>
        </p:nvSpPr>
        <p:spPr>
          <a:xfrm flipH="false" flipV="false" rot="0">
            <a:off x="7027975" y="5146438"/>
            <a:ext cx="2146380" cy="1000429"/>
          </a:xfrm>
          <a:custGeom>
            <a:avLst/>
            <a:gdLst/>
            <a:ahLst/>
            <a:cxnLst/>
            <a:rect r="r" b="b" t="t" l="l"/>
            <a:pathLst>
              <a:path h="1000429" w="2146380">
                <a:moveTo>
                  <a:pt x="0" y="0"/>
                </a:moveTo>
                <a:lnTo>
                  <a:pt x="2146380" y="0"/>
                </a:lnTo>
                <a:lnTo>
                  <a:pt x="2146380" y="1000430"/>
                </a:lnTo>
                <a:lnTo>
                  <a:pt x="0" y="1000430"/>
                </a:lnTo>
                <a:lnTo>
                  <a:pt x="0" y="0"/>
                </a:lnTo>
                <a:close/>
              </a:path>
            </a:pathLst>
          </a:custGeom>
          <a:blipFill>
            <a:blip r:embed="rId4">
              <a:extLst>
                <a:ext uri="{96DAC541-7B7A-43D3-8B79-37D633B846F1}">
                  <asvg:svgBlip xmlns:asvg="http://schemas.microsoft.com/office/drawing/2016/SVG/main" r:embed="rId5"/>
                </a:ext>
              </a:extLst>
            </a:blip>
            <a:stretch>
              <a:fillRect l="0" t="-114545" r="0" b="0"/>
            </a:stretch>
          </a:blipFill>
          <a:ln cap="sq">
            <a:noFill/>
            <a:prstDash val="solid"/>
            <a:miter/>
          </a:ln>
        </p:spPr>
      </p:sp>
      <p:sp>
        <p:nvSpPr>
          <p:cNvPr name="Freeform 5" id="5"/>
          <p:cNvSpPr/>
          <p:nvPr/>
        </p:nvSpPr>
        <p:spPr>
          <a:xfrm flipH="false" flipV="false" rot="0">
            <a:off x="10537368" y="5146438"/>
            <a:ext cx="2146380" cy="1000429"/>
          </a:xfrm>
          <a:custGeom>
            <a:avLst/>
            <a:gdLst/>
            <a:ahLst/>
            <a:cxnLst/>
            <a:rect r="r" b="b" t="t" l="l"/>
            <a:pathLst>
              <a:path h="1000429" w="2146380">
                <a:moveTo>
                  <a:pt x="0" y="0"/>
                </a:moveTo>
                <a:lnTo>
                  <a:pt x="2146380" y="0"/>
                </a:lnTo>
                <a:lnTo>
                  <a:pt x="2146380" y="1000430"/>
                </a:lnTo>
                <a:lnTo>
                  <a:pt x="0" y="1000430"/>
                </a:lnTo>
                <a:lnTo>
                  <a:pt x="0" y="0"/>
                </a:lnTo>
                <a:close/>
              </a:path>
            </a:pathLst>
          </a:custGeom>
          <a:blipFill>
            <a:blip r:embed="rId4">
              <a:extLst>
                <a:ext uri="{96DAC541-7B7A-43D3-8B79-37D633B846F1}">
                  <asvg:svgBlip xmlns:asvg="http://schemas.microsoft.com/office/drawing/2016/SVG/main" r:embed="rId5"/>
                </a:ext>
              </a:extLst>
            </a:blip>
            <a:stretch>
              <a:fillRect l="0" t="-114545" r="0" b="0"/>
            </a:stretch>
          </a:blipFill>
          <a:ln cap="sq">
            <a:noFill/>
            <a:prstDash val="solid"/>
            <a:miter/>
          </a:ln>
        </p:spPr>
      </p:sp>
      <p:grpSp>
        <p:nvGrpSpPr>
          <p:cNvPr name="Group 6" id="6"/>
          <p:cNvGrpSpPr/>
          <p:nvPr/>
        </p:nvGrpSpPr>
        <p:grpSpPr>
          <a:xfrm rot="-10800000">
            <a:off x="2785408" y="6004956"/>
            <a:ext cx="3284227" cy="2893431"/>
            <a:chOff x="0" y="0"/>
            <a:chExt cx="2143304" cy="1888268"/>
          </a:xfrm>
        </p:grpSpPr>
        <p:sp>
          <p:nvSpPr>
            <p:cNvPr name="Freeform 7" id="7"/>
            <p:cNvSpPr/>
            <p:nvPr/>
          </p:nvSpPr>
          <p:spPr>
            <a:xfrm flipH="false" flipV="false" rot="0">
              <a:off x="0" y="0"/>
              <a:ext cx="2143304" cy="1888268"/>
            </a:xfrm>
            <a:custGeom>
              <a:avLst/>
              <a:gdLst/>
              <a:ahLst/>
              <a:cxnLst/>
              <a:rect r="r" b="b" t="t" l="l"/>
              <a:pathLst>
                <a:path h="1888268" w="2143304">
                  <a:moveTo>
                    <a:pt x="75434" y="0"/>
                  </a:moveTo>
                  <a:lnTo>
                    <a:pt x="2067870" y="0"/>
                  </a:lnTo>
                  <a:cubicBezTo>
                    <a:pt x="2109531" y="0"/>
                    <a:pt x="2143304" y="33773"/>
                    <a:pt x="2143304" y="75434"/>
                  </a:cubicBezTo>
                  <a:lnTo>
                    <a:pt x="2143304" y="1812834"/>
                  </a:lnTo>
                  <a:cubicBezTo>
                    <a:pt x="2143304" y="1854495"/>
                    <a:pt x="2109531" y="1888268"/>
                    <a:pt x="2067870" y="1888268"/>
                  </a:cubicBezTo>
                  <a:lnTo>
                    <a:pt x="75434" y="1888268"/>
                  </a:lnTo>
                  <a:cubicBezTo>
                    <a:pt x="33773" y="1888268"/>
                    <a:pt x="0" y="1854495"/>
                    <a:pt x="0" y="1812834"/>
                  </a:cubicBezTo>
                  <a:lnTo>
                    <a:pt x="0" y="75434"/>
                  </a:lnTo>
                  <a:cubicBezTo>
                    <a:pt x="0" y="33773"/>
                    <a:pt x="33773" y="0"/>
                    <a:pt x="75434" y="0"/>
                  </a:cubicBezTo>
                  <a:close/>
                </a:path>
              </a:pathLst>
            </a:custGeom>
            <a:solidFill>
              <a:srgbClr val="FFFFFF"/>
            </a:solidFill>
            <a:ln w="123825" cap="rnd">
              <a:solidFill>
                <a:srgbClr val="04469F"/>
              </a:solidFill>
              <a:prstDash val="solid"/>
              <a:round/>
            </a:ln>
          </p:spPr>
        </p:sp>
        <p:sp>
          <p:nvSpPr>
            <p:cNvPr name="TextBox 8" id="8"/>
            <p:cNvSpPr txBox="true"/>
            <p:nvPr/>
          </p:nvSpPr>
          <p:spPr>
            <a:xfrm>
              <a:off x="0" y="-38100"/>
              <a:ext cx="2143304" cy="1926368"/>
            </a:xfrm>
            <a:prstGeom prst="rect">
              <a:avLst/>
            </a:prstGeom>
          </p:spPr>
          <p:txBody>
            <a:bodyPr anchor="ctr" rtlCol="false" tIns="50800" lIns="50800" bIns="50800" rIns="50800"/>
            <a:lstStyle/>
            <a:p>
              <a:pPr algn="ctr" marL="0" indent="0" lvl="0">
                <a:lnSpc>
                  <a:spcPts val="2756"/>
                </a:lnSpc>
                <a:spcBef>
                  <a:spcPct val="0"/>
                </a:spcBef>
              </a:pPr>
            </a:p>
          </p:txBody>
        </p:sp>
      </p:grpSp>
      <p:grpSp>
        <p:nvGrpSpPr>
          <p:cNvPr name="Group 9" id="9"/>
          <p:cNvGrpSpPr/>
          <p:nvPr/>
        </p:nvGrpSpPr>
        <p:grpSpPr>
          <a:xfrm rot="-10800000">
            <a:off x="6358080" y="6004956"/>
            <a:ext cx="3597850" cy="2893431"/>
            <a:chOff x="0" y="0"/>
            <a:chExt cx="2347976" cy="1888268"/>
          </a:xfrm>
        </p:grpSpPr>
        <p:sp>
          <p:nvSpPr>
            <p:cNvPr name="Freeform 10" id="10"/>
            <p:cNvSpPr/>
            <p:nvPr/>
          </p:nvSpPr>
          <p:spPr>
            <a:xfrm flipH="false" flipV="false" rot="0">
              <a:off x="0" y="0"/>
              <a:ext cx="2347976" cy="1888268"/>
            </a:xfrm>
            <a:custGeom>
              <a:avLst/>
              <a:gdLst/>
              <a:ahLst/>
              <a:cxnLst/>
              <a:rect r="r" b="b" t="t" l="l"/>
              <a:pathLst>
                <a:path h="1888268" w="2347976">
                  <a:moveTo>
                    <a:pt x="68858" y="0"/>
                  </a:moveTo>
                  <a:lnTo>
                    <a:pt x="2279117" y="0"/>
                  </a:lnTo>
                  <a:cubicBezTo>
                    <a:pt x="2297380" y="0"/>
                    <a:pt x="2314894" y="7255"/>
                    <a:pt x="2327808" y="20168"/>
                  </a:cubicBezTo>
                  <a:cubicBezTo>
                    <a:pt x="2340721" y="33082"/>
                    <a:pt x="2347976" y="50596"/>
                    <a:pt x="2347976" y="68858"/>
                  </a:cubicBezTo>
                  <a:lnTo>
                    <a:pt x="2347976" y="1819410"/>
                  </a:lnTo>
                  <a:cubicBezTo>
                    <a:pt x="2347976" y="1837672"/>
                    <a:pt x="2340721" y="1855187"/>
                    <a:pt x="2327808" y="1868100"/>
                  </a:cubicBezTo>
                  <a:cubicBezTo>
                    <a:pt x="2314894" y="1881013"/>
                    <a:pt x="2297380" y="1888268"/>
                    <a:pt x="2279117" y="1888268"/>
                  </a:cubicBezTo>
                  <a:lnTo>
                    <a:pt x="68858" y="1888268"/>
                  </a:lnTo>
                  <a:cubicBezTo>
                    <a:pt x="50596" y="1888268"/>
                    <a:pt x="33082" y="1881013"/>
                    <a:pt x="20168" y="1868100"/>
                  </a:cubicBezTo>
                  <a:cubicBezTo>
                    <a:pt x="7255" y="1855187"/>
                    <a:pt x="0" y="1837672"/>
                    <a:pt x="0" y="1819410"/>
                  </a:cubicBezTo>
                  <a:lnTo>
                    <a:pt x="0" y="68858"/>
                  </a:lnTo>
                  <a:cubicBezTo>
                    <a:pt x="0" y="50596"/>
                    <a:pt x="7255" y="33082"/>
                    <a:pt x="20168" y="20168"/>
                  </a:cubicBezTo>
                  <a:cubicBezTo>
                    <a:pt x="33082" y="7255"/>
                    <a:pt x="50596" y="0"/>
                    <a:pt x="68858" y="0"/>
                  </a:cubicBezTo>
                  <a:close/>
                </a:path>
              </a:pathLst>
            </a:custGeom>
            <a:solidFill>
              <a:srgbClr val="FFFFFF"/>
            </a:solidFill>
            <a:ln w="123825" cap="rnd">
              <a:solidFill>
                <a:srgbClr val="04469F"/>
              </a:solidFill>
              <a:prstDash val="solid"/>
              <a:round/>
            </a:ln>
          </p:spPr>
        </p:sp>
        <p:sp>
          <p:nvSpPr>
            <p:cNvPr name="TextBox 11" id="11"/>
            <p:cNvSpPr txBox="true"/>
            <p:nvPr/>
          </p:nvSpPr>
          <p:spPr>
            <a:xfrm>
              <a:off x="0" y="-38100"/>
              <a:ext cx="2347976" cy="1926368"/>
            </a:xfrm>
            <a:prstGeom prst="rect">
              <a:avLst/>
            </a:prstGeom>
          </p:spPr>
          <p:txBody>
            <a:bodyPr anchor="ctr" rtlCol="false" tIns="50800" lIns="50800" bIns="50800" rIns="50800"/>
            <a:lstStyle/>
            <a:p>
              <a:pPr algn="ctr" marL="0" indent="0" lvl="0">
                <a:lnSpc>
                  <a:spcPts val="2756"/>
                </a:lnSpc>
                <a:spcBef>
                  <a:spcPct val="0"/>
                </a:spcBef>
              </a:pPr>
            </a:p>
          </p:txBody>
        </p:sp>
      </p:grpSp>
      <p:grpSp>
        <p:nvGrpSpPr>
          <p:cNvPr name="Group 12" id="12"/>
          <p:cNvGrpSpPr/>
          <p:nvPr/>
        </p:nvGrpSpPr>
        <p:grpSpPr>
          <a:xfrm rot="-10800000">
            <a:off x="10155920" y="6004956"/>
            <a:ext cx="3284227" cy="2893431"/>
            <a:chOff x="0" y="0"/>
            <a:chExt cx="2143304" cy="1888268"/>
          </a:xfrm>
        </p:grpSpPr>
        <p:sp>
          <p:nvSpPr>
            <p:cNvPr name="Freeform 13" id="13">
              <a:hlinkClick r:id="rId6" tooltip="https://www.google.com/url?sa=i&amp;url=https%3A%2F%2Fcompanieslogo.com%2Fltimindtree%2Flogo%2F&amp;psig=AOvVaw0QU9D-agD2B3HX0oh9C1-6&amp;ust=1716188582703000&amp;source=images&amp;cd=vfe&amp;opi=89978449&amp;ved=0CBIQjRxqFwoTCJiVqOmSmYYDFQAAAAAdAAAAABAZ"/>
            </p:cNvPr>
            <p:cNvSpPr/>
            <p:nvPr/>
          </p:nvSpPr>
          <p:spPr>
            <a:xfrm flipH="false" flipV="false" rot="0">
              <a:off x="0" y="0"/>
              <a:ext cx="2143304" cy="1888268"/>
            </a:xfrm>
            <a:custGeom>
              <a:avLst/>
              <a:gdLst/>
              <a:ahLst/>
              <a:cxnLst/>
              <a:rect r="r" b="b" t="t" l="l"/>
              <a:pathLst>
                <a:path h="1888268" w="2143304">
                  <a:moveTo>
                    <a:pt x="75434" y="0"/>
                  </a:moveTo>
                  <a:lnTo>
                    <a:pt x="2067870" y="0"/>
                  </a:lnTo>
                  <a:cubicBezTo>
                    <a:pt x="2109531" y="0"/>
                    <a:pt x="2143304" y="33773"/>
                    <a:pt x="2143304" y="75434"/>
                  </a:cubicBezTo>
                  <a:lnTo>
                    <a:pt x="2143304" y="1812834"/>
                  </a:lnTo>
                  <a:cubicBezTo>
                    <a:pt x="2143304" y="1854495"/>
                    <a:pt x="2109531" y="1888268"/>
                    <a:pt x="2067870" y="1888268"/>
                  </a:cubicBezTo>
                  <a:lnTo>
                    <a:pt x="75434" y="1888268"/>
                  </a:lnTo>
                  <a:cubicBezTo>
                    <a:pt x="33773" y="1888268"/>
                    <a:pt x="0" y="1854495"/>
                    <a:pt x="0" y="1812834"/>
                  </a:cubicBezTo>
                  <a:lnTo>
                    <a:pt x="0" y="75434"/>
                  </a:lnTo>
                  <a:cubicBezTo>
                    <a:pt x="0" y="33773"/>
                    <a:pt x="33773" y="0"/>
                    <a:pt x="75434" y="0"/>
                  </a:cubicBezTo>
                  <a:close/>
                </a:path>
              </a:pathLst>
            </a:custGeom>
            <a:solidFill>
              <a:srgbClr val="FFFFFF"/>
            </a:solidFill>
            <a:ln w="123825" cap="rnd">
              <a:solidFill>
                <a:srgbClr val="04469F"/>
              </a:solidFill>
              <a:prstDash val="solid"/>
              <a:round/>
            </a:ln>
          </p:spPr>
        </p:sp>
        <p:sp>
          <p:nvSpPr>
            <p:cNvPr name="TextBox 14" id="14"/>
            <p:cNvSpPr txBox="true"/>
            <p:nvPr/>
          </p:nvSpPr>
          <p:spPr>
            <a:xfrm>
              <a:off x="0" y="-38100"/>
              <a:ext cx="2143304" cy="1926368"/>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TextBox 15" id="15"/>
          <p:cNvSpPr txBox="true"/>
          <p:nvPr/>
        </p:nvSpPr>
        <p:spPr>
          <a:xfrm rot="0">
            <a:off x="1163504" y="1617559"/>
            <a:ext cx="15960991" cy="3712812"/>
          </a:xfrm>
          <a:prstGeom prst="rect">
            <a:avLst/>
          </a:prstGeom>
        </p:spPr>
        <p:txBody>
          <a:bodyPr anchor="t" rtlCol="false" tIns="0" lIns="0" bIns="0" rIns="0">
            <a:spAutoFit/>
          </a:bodyPr>
          <a:lstStyle/>
          <a:p>
            <a:pPr algn="l">
              <a:lnSpc>
                <a:spcPts val="4201"/>
              </a:lnSpc>
            </a:pPr>
            <a:r>
              <a:rPr lang="en-US" sz="2800">
                <a:solidFill>
                  <a:srgbClr val="343432"/>
                </a:solidFill>
                <a:latin typeface="Open Sauce Bold"/>
              </a:rPr>
              <a:t>Accent neutralization is designed to soften strong regional accents to improve global communication, not to eliminate someone's native accent.</a:t>
            </a:r>
          </a:p>
          <a:p>
            <a:pPr algn="l">
              <a:lnSpc>
                <a:spcPts val="4201"/>
              </a:lnSpc>
            </a:pPr>
          </a:p>
          <a:p>
            <a:pPr algn="l">
              <a:lnSpc>
                <a:spcPts val="4201"/>
              </a:lnSpc>
            </a:pPr>
            <a:r>
              <a:rPr lang="en-US" sz="2800">
                <a:solidFill>
                  <a:srgbClr val="343432"/>
                </a:solidFill>
                <a:latin typeface="Open Sauce Bold"/>
              </a:rPr>
              <a:t>Accent modification goes beyond simply changing the way you pronounce words. It's a comprehensive approach to enhancing communication skills in a target language or dialect. Here's a breakdown of the key areas:  </a:t>
            </a:r>
          </a:p>
          <a:p>
            <a:pPr algn="l" marL="0" indent="0" lvl="0">
              <a:lnSpc>
                <a:spcPts val="4201"/>
              </a:lnSpc>
            </a:pPr>
          </a:p>
        </p:txBody>
      </p:sp>
      <p:sp>
        <p:nvSpPr>
          <p:cNvPr name="Freeform 16" id="16"/>
          <p:cNvSpPr/>
          <p:nvPr/>
        </p:nvSpPr>
        <p:spPr>
          <a:xfrm flipH="false" flipV="false" rot="-10800000">
            <a:off x="-465877" y="-4635036"/>
            <a:ext cx="3695540" cy="7418054"/>
          </a:xfrm>
          <a:custGeom>
            <a:avLst/>
            <a:gdLst/>
            <a:ahLst/>
            <a:cxnLst/>
            <a:rect r="r" b="b" t="t" l="l"/>
            <a:pathLst>
              <a:path h="7418054" w="3695540">
                <a:moveTo>
                  <a:pt x="0" y="0"/>
                </a:moveTo>
                <a:lnTo>
                  <a:pt x="3695540" y="0"/>
                </a:lnTo>
                <a:lnTo>
                  <a:pt x="3695540" y="7418054"/>
                </a:lnTo>
                <a:lnTo>
                  <a:pt x="0" y="74180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17" id="17"/>
          <p:cNvSpPr txBox="true"/>
          <p:nvPr/>
        </p:nvSpPr>
        <p:spPr>
          <a:xfrm rot="0">
            <a:off x="3707521" y="162633"/>
            <a:ext cx="12496818" cy="866067"/>
          </a:xfrm>
          <a:prstGeom prst="rect">
            <a:avLst/>
          </a:prstGeom>
        </p:spPr>
        <p:txBody>
          <a:bodyPr anchor="t" rtlCol="false" tIns="0" lIns="0" bIns="0" rIns="0">
            <a:spAutoFit/>
          </a:bodyPr>
          <a:lstStyle/>
          <a:p>
            <a:pPr algn="l">
              <a:lnSpc>
                <a:spcPts val="7178"/>
              </a:lnSpc>
            </a:pPr>
            <a:r>
              <a:rPr lang="en-US" sz="5127" spc="-102">
                <a:solidFill>
                  <a:srgbClr val="191919"/>
                </a:solidFill>
                <a:latin typeface="Open Sauce Bold"/>
              </a:rPr>
              <a:t>Accent Neutralization</a:t>
            </a:r>
          </a:p>
        </p:txBody>
      </p:sp>
      <p:sp>
        <p:nvSpPr>
          <p:cNvPr name="TextBox 18" id="18"/>
          <p:cNvSpPr txBox="true"/>
          <p:nvPr/>
        </p:nvSpPr>
        <p:spPr>
          <a:xfrm rot="0">
            <a:off x="3155845" y="6998662"/>
            <a:ext cx="2507115" cy="793955"/>
          </a:xfrm>
          <a:prstGeom prst="rect">
            <a:avLst/>
          </a:prstGeom>
        </p:spPr>
        <p:txBody>
          <a:bodyPr anchor="t" rtlCol="false" tIns="0" lIns="0" bIns="0" rIns="0">
            <a:spAutoFit/>
          </a:bodyPr>
          <a:lstStyle/>
          <a:p>
            <a:pPr algn="ctr" marL="0" indent="0" lvl="0">
              <a:lnSpc>
                <a:spcPts val="3174"/>
              </a:lnSpc>
              <a:spcBef>
                <a:spcPct val="0"/>
              </a:spcBef>
            </a:pPr>
            <a:r>
              <a:rPr lang="en-US" sz="2479">
                <a:solidFill>
                  <a:srgbClr val="343432"/>
                </a:solidFill>
                <a:latin typeface="Open Sauce Bold"/>
              </a:rPr>
              <a:t> Intonation: Pitch Matters!</a:t>
            </a:r>
          </a:p>
        </p:txBody>
      </p:sp>
      <p:sp>
        <p:nvSpPr>
          <p:cNvPr name="TextBox 19" id="19"/>
          <p:cNvSpPr txBox="true"/>
          <p:nvPr/>
        </p:nvSpPr>
        <p:spPr>
          <a:xfrm rot="0">
            <a:off x="4098641" y="5218547"/>
            <a:ext cx="937482" cy="595909"/>
          </a:xfrm>
          <a:prstGeom prst="rect">
            <a:avLst/>
          </a:prstGeom>
        </p:spPr>
        <p:txBody>
          <a:bodyPr anchor="t" rtlCol="false" tIns="0" lIns="0" bIns="0" rIns="0">
            <a:spAutoFit/>
          </a:bodyPr>
          <a:lstStyle/>
          <a:p>
            <a:pPr algn="ctr" marL="0" indent="0" lvl="0">
              <a:lnSpc>
                <a:spcPts val="4895"/>
              </a:lnSpc>
              <a:spcBef>
                <a:spcPct val="0"/>
              </a:spcBef>
            </a:pPr>
            <a:r>
              <a:rPr lang="en-US" sz="3824">
                <a:solidFill>
                  <a:srgbClr val="F8F8F8"/>
                </a:solidFill>
                <a:latin typeface="Open Sauce Bold"/>
              </a:rPr>
              <a:t>01</a:t>
            </a:r>
          </a:p>
        </p:txBody>
      </p:sp>
      <p:sp>
        <p:nvSpPr>
          <p:cNvPr name="TextBox 20" id="20"/>
          <p:cNvSpPr txBox="true"/>
          <p:nvPr/>
        </p:nvSpPr>
        <p:spPr>
          <a:xfrm rot="0">
            <a:off x="6402309" y="7045119"/>
            <a:ext cx="3509394" cy="794055"/>
          </a:xfrm>
          <a:prstGeom prst="rect">
            <a:avLst/>
          </a:prstGeom>
        </p:spPr>
        <p:txBody>
          <a:bodyPr anchor="t" rtlCol="false" tIns="0" lIns="0" bIns="0" rIns="0">
            <a:spAutoFit/>
          </a:bodyPr>
          <a:lstStyle/>
          <a:p>
            <a:pPr algn="ctr">
              <a:lnSpc>
                <a:spcPts val="3161"/>
              </a:lnSpc>
            </a:pPr>
            <a:r>
              <a:rPr lang="en-US" sz="2469">
                <a:solidFill>
                  <a:srgbClr val="343432"/>
                </a:solidFill>
                <a:latin typeface="Open Sauce Bold"/>
              </a:rPr>
              <a:t>Linking the Words: </a:t>
            </a:r>
          </a:p>
          <a:p>
            <a:pPr algn="ctr" marL="0" indent="0" lvl="0">
              <a:lnSpc>
                <a:spcPts val="3161"/>
              </a:lnSpc>
              <a:spcBef>
                <a:spcPct val="0"/>
              </a:spcBef>
            </a:pPr>
            <a:r>
              <a:rPr lang="en-US" sz="2469">
                <a:solidFill>
                  <a:srgbClr val="343432"/>
                </a:solidFill>
                <a:latin typeface="Open Sauce Bold"/>
              </a:rPr>
              <a:t>It’s Like Music</a:t>
            </a:r>
          </a:p>
        </p:txBody>
      </p:sp>
      <p:sp>
        <p:nvSpPr>
          <p:cNvPr name="TextBox 21" id="21"/>
          <p:cNvSpPr txBox="true"/>
          <p:nvPr/>
        </p:nvSpPr>
        <p:spPr>
          <a:xfrm rot="0">
            <a:off x="7610035" y="5218547"/>
            <a:ext cx="937482" cy="595909"/>
          </a:xfrm>
          <a:prstGeom prst="rect">
            <a:avLst/>
          </a:prstGeom>
        </p:spPr>
        <p:txBody>
          <a:bodyPr anchor="t" rtlCol="false" tIns="0" lIns="0" bIns="0" rIns="0">
            <a:spAutoFit/>
          </a:bodyPr>
          <a:lstStyle/>
          <a:p>
            <a:pPr algn="ctr" marL="0" indent="0" lvl="0">
              <a:lnSpc>
                <a:spcPts val="4895"/>
              </a:lnSpc>
              <a:spcBef>
                <a:spcPct val="0"/>
              </a:spcBef>
            </a:pPr>
            <a:r>
              <a:rPr lang="en-US" sz="3824">
                <a:solidFill>
                  <a:srgbClr val="F8F8F8"/>
                </a:solidFill>
                <a:latin typeface="Open Sauce Bold"/>
              </a:rPr>
              <a:t>02</a:t>
            </a:r>
          </a:p>
        </p:txBody>
      </p:sp>
      <p:sp>
        <p:nvSpPr>
          <p:cNvPr name="TextBox 22" id="22"/>
          <p:cNvSpPr txBox="true"/>
          <p:nvPr/>
        </p:nvSpPr>
        <p:spPr>
          <a:xfrm rot="0">
            <a:off x="10347213" y="7198688"/>
            <a:ext cx="2901640" cy="393903"/>
          </a:xfrm>
          <a:prstGeom prst="rect">
            <a:avLst/>
          </a:prstGeom>
        </p:spPr>
        <p:txBody>
          <a:bodyPr anchor="t" rtlCol="false" tIns="0" lIns="0" bIns="0" rIns="0">
            <a:spAutoFit/>
          </a:bodyPr>
          <a:lstStyle/>
          <a:p>
            <a:pPr algn="ctr" marL="0" indent="0" lvl="0">
              <a:lnSpc>
                <a:spcPts val="3174"/>
              </a:lnSpc>
              <a:spcBef>
                <a:spcPct val="0"/>
              </a:spcBef>
            </a:pPr>
            <a:r>
              <a:rPr lang="en-US" sz="2480">
                <a:solidFill>
                  <a:srgbClr val="343432"/>
                </a:solidFill>
                <a:latin typeface="Open Sauce Bold"/>
              </a:rPr>
              <a:t>Pronunciation</a:t>
            </a:r>
          </a:p>
        </p:txBody>
      </p:sp>
      <p:sp>
        <p:nvSpPr>
          <p:cNvPr name="TextBox 23" id="23"/>
          <p:cNvSpPr txBox="true"/>
          <p:nvPr/>
        </p:nvSpPr>
        <p:spPr>
          <a:xfrm rot="0">
            <a:off x="11119429" y="5218547"/>
            <a:ext cx="937482" cy="595909"/>
          </a:xfrm>
          <a:prstGeom prst="rect">
            <a:avLst/>
          </a:prstGeom>
        </p:spPr>
        <p:txBody>
          <a:bodyPr anchor="t" rtlCol="false" tIns="0" lIns="0" bIns="0" rIns="0">
            <a:spAutoFit/>
          </a:bodyPr>
          <a:lstStyle/>
          <a:p>
            <a:pPr algn="ctr" marL="0" indent="0" lvl="0">
              <a:lnSpc>
                <a:spcPts val="4895"/>
              </a:lnSpc>
              <a:spcBef>
                <a:spcPct val="0"/>
              </a:spcBef>
            </a:pPr>
            <a:r>
              <a:rPr lang="en-US" sz="3824">
                <a:solidFill>
                  <a:srgbClr val="F8F8F8"/>
                </a:solidFill>
                <a:latin typeface="Open Sauce Bold"/>
              </a:rPr>
              <a:t>03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622614" y="2593812"/>
            <a:ext cx="9955575" cy="2203355"/>
            <a:chOff x="0" y="0"/>
            <a:chExt cx="2179523" cy="482369"/>
          </a:xfrm>
        </p:grpSpPr>
        <p:sp>
          <p:nvSpPr>
            <p:cNvPr name="Freeform 3" id="3"/>
            <p:cNvSpPr/>
            <p:nvPr/>
          </p:nvSpPr>
          <p:spPr>
            <a:xfrm flipH="false" flipV="false" rot="0">
              <a:off x="0" y="0"/>
              <a:ext cx="2179523" cy="482369"/>
            </a:xfrm>
            <a:custGeom>
              <a:avLst/>
              <a:gdLst/>
              <a:ahLst/>
              <a:cxnLst/>
              <a:rect r="r" b="b" t="t" l="l"/>
              <a:pathLst>
                <a:path h="482369" w="2179523">
                  <a:moveTo>
                    <a:pt x="24885" y="0"/>
                  </a:moveTo>
                  <a:lnTo>
                    <a:pt x="2154638" y="0"/>
                  </a:lnTo>
                  <a:cubicBezTo>
                    <a:pt x="2161238" y="0"/>
                    <a:pt x="2167567" y="2622"/>
                    <a:pt x="2172234" y="7289"/>
                  </a:cubicBezTo>
                  <a:cubicBezTo>
                    <a:pt x="2176901" y="11955"/>
                    <a:pt x="2179523" y="18285"/>
                    <a:pt x="2179523" y="24885"/>
                  </a:cubicBezTo>
                  <a:lnTo>
                    <a:pt x="2179523" y="457484"/>
                  </a:lnTo>
                  <a:cubicBezTo>
                    <a:pt x="2179523" y="471228"/>
                    <a:pt x="2168381" y="482369"/>
                    <a:pt x="2154638" y="482369"/>
                  </a:cubicBezTo>
                  <a:lnTo>
                    <a:pt x="24885" y="482369"/>
                  </a:lnTo>
                  <a:cubicBezTo>
                    <a:pt x="18285" y="482369"/>
                    <a:pt x="11955" y="479747"/>
                    <a:pt x="7289" y="475081"/>
                  </a:cubicBezTo>
                  <a:cubicBezTo>
                    <a:pt x="2622" y="470414"/>
                    <a:pt x="0" y="464084"/>
                    <a:pt x="0" y="457484"/>
                  </a:cubicBezTo>
                  <a:lnTo>
                    <a:pt x="0" y="24885"/>
                  </a:lnTo>
                  <a:cubicBezTo>
                    <a:pt x="0" y="11141"/>
                    <a:pt x="11141" y="0"/>
                    <a:pt x="24885" y="0"/>
                  </a:cubicBezTo>
                  <a:close/>
                </a:path>
              </a:pathLst>
            </a:custGeom>
            <a:solidFill>
              <a:srgbClr val="FFFFFF"/>
            </a:solidFill>
            <a:ln w="104775" cap="rnd">
              <a:solidFill>
                <a:srgbClr val="04469F"/>
              </a:solidFill>
              <a:prstDash val="solid"/>
              <a:round/>
            </a:ln>
          </p:spPr>
        </p:sp>
        <p:sp>
          <p:nvSpPr>
            <p:cNvPr name="TextBox 4" id="4"/>
            <p:cNvSpPr txBox="true"/>
            <p:nvPr/>
          </p:nvSpPr>
          <p:spPr>
            <a:xfrm>
              <a:off x="0" y="-38100"/>
              <a:ext cx="2179523" cy="520469"/>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TextBox 5" id="5"/>
          <p:cNvSpPr txBox="true"/>
          <p:nvPr/>
        </p:nvSpPr>
        <p:spPr>
          <a:xfrm rot="0">
            <a:off x="278191" y="3166346"/>
            <a:ext cx="6064231" cy="1623887"/>
          </a:xfrm>
          <a:prstGeom prst="rect">
            <a:avLst/>
          </a:prstGeom>
        </p:spPr>
        <p:txBody>
          <a:bodyPr anchor="t" rtlCol="false" tIns="0" lIns="0" bIns="0" rIns="0">
            <a:spAutoFit/>
          </a:bodyPr>
          <a:lstStyle/>
          <a:p>
            <a:pPr algn="l" marL="0" indent="0" lvl="0">
              <a:lnSpc>
                <a:spcPts val="6569"/>
              </a:lnSpc>
              <a:spcBef>
                <a:spcPct val="0"/>
              </a:spcBef>
            </a:pPr>
            <a:r>
              <a:rPr lang="en-US" sz="4692" spc="-93">
                <a:solidFill>
                  <a:srgbClr val="191919"/>
                </a:solidFill>
                <a:latin typeface="Open Sauce Bold"/>
              </a:rPr>
              <a:t>Intonation: Pitch Matters!</a:t>
            </a:r>
          </a:p>
        </p:txBody>
      </p:sp>
      <p:grpSp>
        <p:nvGrpSpPr>
          <p:cNvPr name="Group 6" id="6"/>
          <p:cNvGrpSpPr/>
          <p:nvPr/>
        </p:nvGrpSpPr>
        <p:grpSpPr>
          <a:xfrm rot="0">
            <a:off x="-1997137" y="7075637"/>
            <a:ext cx="5578401" cy="557840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42950" cap="sq">
              <a:solidFill>
                <a:srgbClr val="04469F"/>
              </a:solidFill>
              <a:prstDash val="solid"/>
              <a:miter/>
            </a:ln>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marL="0" indent="0" lvl="0">
                <a:lnSpc>
                  <a:spcPts val="2756"/>
                </a:lnSpc>
                <a:spcBef>
                  <a:spcPct val="0"/>
                </a:spcBef>
              </a:pPr>
            </a:p>
          </p:txBody>
        </p:sp>
      </p:grpSp>
      <p:grpSp>
        <p:nvGrpSpPr>
          <p:cNvPr name="Group 9" id="9"/>
          <p:cNvGrpSpPr/>
          <p:nvPr/>
        </p:nvGrpSpPr>
        <p:grpSpPr>
          <a:xfrm rot="0">
            <a:off x="3684175" y="7005833"/>
            <a:ext cx="452472" cy="452472"/>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4469F"/>
            </a:solidFill>
            <a:ln w="742950" cap="sq">
              <a:solidFill>
                <a:srgbClr val="04469F"/>
              </a:solidFill>
              <a:prstDash val="solid"/>
              <a:miter/>
            </a:ln>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marL="0" indent="0" lvl="0">
                <a:lnSpc>
                  <a:spcPts val="2756"/>
                </a:lnSpc>
                <a:spcBef>
                  <a:spcPct val="0"/>
                </a:spcBef>
              </a:pPr>
            </a:p>
          </p:txBody>
        </p:sp>
      </p:grpSp>
      <p:grpSp>
        <p:nvGrpSpPr>
          <p:cNvPr name="Group 12" id="12"/>
          <p:cNvGrpSpPr/>
          <p:nvPr/>
        </p:nvGrpSpPr>
        <p:grpSpPr>
          <a:xfrm rot="0">
            <a:off x="5622614" y="37479"/>
            <a:ext cx="9955575" cy="2480133"/>
            <a:chOff x="0" y="0"/>
            <a:chExt cx="2179523" cy="542963"/>
          </a:xfrm>
        </p:grpSpPr>
        <p:sp>
          <p:nvSpPr>
            <p:cNvPr name="Freeform 13" id="13"/>
            <p:cNvSpPr/>
            <p:nvPr/>
          </p:nvSpPr>
          <p:spPr>
            <a:xfrm flipH="false" flipV="false" rot="0">
              <a:off x="0" y="0"/>
              <a:ext cx="2179523" cy="542963"/>
            </a:xfrm>
            <a:custGeom>
              <a:avLst/>
              <a:gdLst/>
              <a:ahLst/>
              <a:cxnLst/>
              <a:rect r="r" b="b" t="t" l="l"/>
              <a:pathLst>
                <a:path h="542963" w="2179523">
                  <a:moveTo>
                    <a:pt x="24885" y="0"/>
                  </a:moveTo>
                  <a:lnTo>
                    <a:pt x="2154638" y="0"/>
                  </a:lnTo>
                  <a:cubicBezTo>
                    <a:pt x="2161238" y="0"/>
                    <a:pt x="2167567" y="2622"/>
                    <a:pt x="2172234" y="7289"/>
                  </a:cubicBezTo>
                  <a:cubicBezTo>
                    <a:pt x="2176901" y="11955"/>
                    <a:pt x="2179523" y="18285"/>
                    <a:pt x="2179523" y="24885"/>
                  </a:cubicBezTo>
                  <a:lnTo>
                    <a:pt x="2179523" y="518078"/>
                  </a:lnTo>
                  <a:cubicBezTo>
                    <a:pt x="2179523" y="531821"/>
                    <a:pt x="2168381" y="542963"/>
                    <a:pt x="2154638" y="542963"/>
                  </a:cubicBezTo>
                  <a:lnTo>
                    <a:pt x="24885" y="542963"/>
                  </a:lnTo>
                  <a:cubicBezTo>
                    <a:pt x="11141" y="542963"/>
                    <a:pt x="0" y="531821"/>
                    <a:pt x="0" y="518078"/>
                  </a:cubicBezTo>
                  <a:lnTo>
                    <a:pt x="0" y="24885"/>
                  </a:lnTo>
                  <a:cubicBezTo>
                    <a:pt x="0" y="11141"/>
                    <a:pt x="11141" y="0"/>
                    <a:pt x="24885" y="0"/>
                  </a:cubicBezTo>
                  <a:close/>
                </a:path>
              </a:pathLst>
            </a:custGeom>
            <a:solidFill>
              <a:srgbClr val="FFFFFF"/>
            </a:solidFill>
            <a:ln w="104775" cap="rnd">
              <a:solidFill>
                <a:srgbClr val="04469F"/>
              </a:solidFill>
              <a:prstDash val="solid"/>
              <a:round/>
            </a:ln>
          </p:spPr>
        </p:sp>
        <p:sp>
          <p:nvSpPr>
            <p:cNvPr name="TextBox 14" id="14"/>
            <p:cNvSpPr txBox="true"/>
            <p:nvPr/>
          </p:nvSpPr>
          <p:spPr>
            <a:xfrm>
              <a:off x="0" y="-38100"/>
              <a:ext cx="2179523" cy="581063"/>
            </a:xfrm>
            <a:prstGeom prst="rect">
              <a:avLst/>
            </a:prstGeom>
          </p:spPr>
          <p:txBody>
            <a:bodyPr anchor="ctr" rtlCol="false" tIns="50800" lIns="50800" bIns="50800" rIns="50800"/>
            <a:lstStyle/>
            <a:p>
              <a:pPr algn="ctr" marL="0" indent="0" lvl="0">
                <a:lnSpc>
                  <a:spcPts val="2756"/>
                </a:lnSpc>
                <a:spcBef>
                  <a:spcPct val="0"/>
                </a:spcBef>
              </a:pPr>
            </a:p>
          </p:txBody>
        </p:sp>
      </p:grpSp>
      <p:grpSp>
        <p:nvGrpSpPr>
          <p:cNvPr name="Group 15" id="15"/>
          <p:cNvGrpSpPr/>
          <p:nvPr/>
        </p:nvGrpSpPr>
        <p:grpSpPr>
          <a:xfrm rot="0">
            <a:off x="15075330" y="-2467789"/>
            <a:ext cx="5002094" cy="5002094"/>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4469F">
                <a:alpha val="32941"/>
              </a:srgbClr>
            </a:solidFill>
            <a:ln w="742950" cap="sq">
              <a:solidFill>
                <a:srgbClr val="04469F">
                  <a:alpha val="32941"/>
                </a:srgbClr>
              </a:solidFill>
              <a:prstDash val="solid"/>
              <a:miter/>
            </a:ln>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marL="0" indent="0" lvl="0">
                <a:lnSpc>
                  <a:spcPts val="2756"/>
                </a:lnSpc>
                <a:spcBef>
                  <a:spcPct val="0"/>
                </a:spcBef>
              </a:pPr>
            </a:p>
          </p:txBody>
        </p:sp>
      </p:grpSp>
      <p:grpSp>
        <p:nvGrpSpPr>
          <p:cNvPr name="Group 18" id="18"/>
          <p:cNvGrpSpPr/>
          <p:nvPr/>
        </p:nvGrpSpPr>
        <p:grpSpPr>
          <a:xfrm rot="0">
            <a:off x="9487935" y="1900611"/>
            <a:ext cx="47625" cy="1204077"/>
            <a:chOff x="0" y="0"/>
            <a:chExt cx="12543" cy="317123"/>
          </a:xfrm>
        </p:grpSpPr>
        <p:sp>
          <p:nvSpPr>
            <p:cNvPr name="Freeform 19" id="19"/>
            <p:cNvSpPr/>
            <p:nvPr/>
          </p:nvSpPr>
          <p:spPr>
            <a:xfrm flipH="false" flipV="false" rot="0">
              <a:off x="0" y="0"/>
              <a:ext cx="12543" cy="317123"/>
            </a:xfrm>
            <a:custGeom>
              <a:avLst/>
              <a:gdLst/>
              <a:ahLst/>
              <a:cxnLst/>
              <a:rect r="r" b="b" t="t" l="l"/>
              <a:pathLst>
                <a:path h="317123" w="12543">
                  <a:moveTo>
                    <a:pt x="0" y="0"/>
                  </a:moveTo>
                  <a:lnTo>
                    <a:pt x="12543" y="0"/>
                  </a:lnTo>
                  <a:lnTo>
                    <a:pt x="12543" y="317123"/>
                  </a:lnTo>
                  <a:lnTo>
                    <a:pt x="0" y="317123"/>
                  </a:lnTo>
                  <a:close/>
                </a:path>
              </a:pathLst>
            </a:custGeom>
            <a:solidFill>
              <a:srgbClr val="FFFFFF"/>
            </a:solidFill>
          </p:spPr>
        </p:sp>
        <p:sp>
          <p:nvSpPr>
            <p:cNvPr name="TextBox 20" id="20"/>
            <p:cNvSpPr txBox="true"/>
            <p:nvPr/>
          </p:nvSpPr>
          <p:spPr>
            <a:xfrm>
              <a:off x="0" y="-114300"/>
              <a:ext cx="12543" cy="431423"/>
            </a:xfrm>
            <a:prstGeom prst="rect">
              <a:avLst/>
            </a:prstGeom>
          </p:spPr>
          <p:txBody>
            <a:bodyPr anchor="ctr" rtlCol="false" tIns="50800" lIns="50800" bIns="50800" rIns="50800"/>
            <a:lstStyle/>
            <a:p>
              <a:pPr algn="ctr">
                <a:lnSpc>
                  <a:spcPts val="8076"/>
                </a:lnSpc>
              </a:pPr>
            </a:p>
          </p:txBody>
        </p:sp>
      </p:grpSp>
      <p:sp>
        <p:nvSpPr>
          <p:cNvPr name="TextBox 21" id="21"/>
          <p:cNvSpPr txBox="true"/>
          <p:nvPr/>
        </p:nvSpPr>
        <p:spPr>
          <a:xfrm rot="0">
            <a:off x="6114740" y="909693"/>
            <a:ext cx="9627391" cy="1104537"/>
          </a:xfrm>
          <a:prstGeom prst="rect">
            <a:avLst/>
          </a:prstGeom>
        </p:spPr>
        <p:txBody>
          <a:bodyPr anchor="t" rtlCol="false" tIns="0" lIns="0" bIns="0" rIns="0">
            <a:spAutoFit/>
          </a:bodyPr>
          <a:lstStyle/>
          <a:p>
            <a:pPr algn="l">
              <a:lnSpc>
                <a:spcPts val="2120"/>
              </a:lnSpc>
            </a:pPr>
            <a:r>
              <a:rPr lang="en-US" sz="1514" spc="80">
                <a:solidFill>
                  <a:srgbClr val="231F20"/>
                </a:solidFill>
                <a:latin typeface="Open Sauce"/>
              </a:rPr>
              <a:t>Raise your pitch at the end of yes/no questions to indicate you are asking a question.</a:t>
            </a:r>
          </a:p>
          <a:p>
            <a:pPr algn="l">
              <a:lnSpc>
                <a:spcPts val="2539"/>
              </a:lnSpc>
            </a:pPr>
            <a:r>
              <a:rPr lang="en-US" sz="1814" spc="96">
                <a:solidFill>
                  <a:srgbClr val="231F20"/>
                </a:solidFill>
                <a:latin typeface="Open Sauce Bold"/>
              </a:rPr>
              <a:t>Example: Are you coming?</a:t>
            </a:r>
          </a:p>
          <a:p>
            <a:pPr algn="l">
              <a:lnSpc>
                <a:spcPts val="2120"/>
              </a:lnSpc>
            </a:pPr>
            <a:r>
              <a:rPr lang="en-US" sz="1514" spc="80">
                <a:solidFill>
                  <a:srgbClr val="231F20"/>
                </a:solidFill>
                <a:latin typeface="Open Sauce"/>
              </a:rPr>
              <a:t>Indian English: Often uses a flat or downward intonation.</a:t>
            </a:r>
          </a:p>
          <a:p>
            <a:pPr algn="l" marL="0" indent="0" lvl="0">
              <a:lnSpc>
                <a:spcPts val="2120"/>
              </a:lnSpc>
            </a:pPr>
            <a:r>
              <a:rPr lang="en-US" sz="1514" spc="80">
                <a:solidFill>
                  <a:srgbClr val="231F20"/>
                </a:solidFill>
                <a:latin typeface="Open Sauce"/>
              </a:rPr>
              <a:t>Neutralized: Start with a normal pitch and raise it at the end: Are you **coming?**</a:t>
            </a:r>
          </a:p>
        </p:txBody>
      </p:sp>
      <p:sp>
        <p:nvSpPr>
          <p:cNvPr name="TextBox 22" id="22"/>
          <p:cNvSpPr txBox="true"/>
          <p:nvPr/>
        </p:nvSpPr>
        <p:spPr>
          <a:xfrm rot="0">
            <a:off x="8101040" y="483704"/>
            <a:ext cx="6232065" cy="686673"/>
          </a:xfrm>
          <a:prstGeom prst="rect">
            <a:avLst/>
          </a:prstGeom>
        </p:spPr>
        <p:txBody>
          <a:bodyPr anchor="t" rtlCol="false" tIns="0" lIns="0" bIns="0" rIns="0">
            <a:spAutoFit/>
          </a:bodyPr>
          <a:lstStyle/>
          <a:p>
            <a:pPr algn="l">
              <a:lnSpc>
                <a:spcPts val="2768"/>
              </a:lnSpc>
            </a:pPr>
            <a:r>
              <a:rPr lang="en-US" sz="2163">
                <a:solidFill>
                  <a:srgbClr val="333231"/>
                </a:solidFill>
                <a:latin typeface="Open Sauce Bold"/>
              </a:rPr>
              <a:t>1) High Pitch for Yes/No Questions</a:t>
            </a:r>
          </a:p>
          <a:p>
            <a:pPr algn="l" marL="0" indent="0" lvl="0">
              <a:lnSpc>
                <a:spcPts val="2768"/>
              </a:lnSpc>
              <a:spcBef>
                <a:spcPct val="0"/>
              </a:spcBef>
            </a:pPr>
          </a:p>
        </p:txBody>
      </p:sp>
      <p:grpSp>
        <p:nvGrpSpPr>
          <p:cNvPr name="Group 23" id="23"/>
          <p:cNvGrpSpPr/>
          <p:nvPr/>
        </p:nvGrpSpPr>
        <p:grpSpPr>
          <a:xfrm rot="0">
            <a:off x="5748265" y="4882891"/>
            <a:ext cx="9955575" cy="2480133"/>
            <a:chOff x="0" y="0"/>
            <a:chExt cx="2179523" cy="542963"/>
          </a:xfrm>
        </p:grpSpPr>
        <p:sp>
          <p:nvSpPr>
            <p:cNvPr name="Freeform 24" id="24"/>
            <p:cNvSpPr/>
            <p:nvPr/>
          </p:nvSpPr>
          <p:spPr>
            <a:xfrm flipH="false" flipV="false" rot="0">
              <a:off x="0" y="0"/>
              <a:ext cx="2179523" cy="542963"/>
            </a:xfrm>
            <a:custGeom>
              <a:avLst/>
              <a:gdLst/>
              <a:ahLst/>
              <a:cxnLst/>
              <a:rect r="r" b="b" t="t" l="l"/>
              <a:pathLst>
                <a:path h="542963" w="2179523">
                  <a:moveTo>
                    <a:pt x="24885" y="0"/>
                  </a:moveTo>
                  <a:lnTo>
                    <a:pt x="2154638" y="0"/>
                  </a:lnTo>
                  <a:cubicBezTo>
                    <a:pt x="2161238" y="0"/>
                    <a:pt x="2167567" y="2622"/>
                    <a:pt x="2172234" y="7289"/>
                  </a:cubicBezTo>
                  <a:cubicBezTo>
                    <a:pt x="2176901" y="11955"/>
                    <a:pt x="2179523" y="18285"/>
                    <a:pt x="2179523" y="24885"/>
                  </a:cubicBezTo>
                  <a:lnTo>
                    <a:pt x="2179523" y="518078"/>
                  </a:lnTo>
                  <a:cubicBezTo>
                    <a:pt x="2179523" y="531821"/>
                    <a:pt x="2168381" y="542963"/>
                    <a:pt x="2154638" y="542963"/>
                  </a:cubicBezTo>
                  <a:lnTo>
                    <a:pt x="24885" y="542963"/>
                  </a:lnTo>
                  <a:cubicBezTo>
                    <a:pt x="11141" y="542963"/>
                    <a:pt x="0" y="531821"/>
                    <a:pt x="0" y="518078"/>
                  </a:cubicBezTo>
                  <a:lnTo>
                    <a:pt x="0" y="24885"/>
                  </a:lnTo>
                  <a:cubicBezTo>
                    <a:pt x="0" y="11141"/>
                    <a:pt x="11141" y="0"/>
                    <a:pt x="24885" y="0"/>
                  </a:cubicBezTo>
                  <a:close/>
                </a:path>
              </a:pathLst>
            </a:custGeom>
            <a:solidFill>
              <a:srgbClr val="FFFFFF"/>
            </a:solidFill>
            <a:ln w="104775" cap="rnd">
              <a:solidFill>
                <a:srgbClr val="04469F"/>
              </a:solidFill>
              <a:prstDash val="solid"/>
              <a:round/>
            </a:ln>
          </p:spPr>
        </p:sp>
        <p:sp>
          <p:nvSpPr>
            <p:cNvPr name="TextBox 25" id="25"/>
            <p:cNvSpPr txBox="true"/>
            <p:nvPr/>
          </p:nvSpPr>
          <p:spPr>
            <a:xfrm>
              <a:off x="0" y="-38100"/>
              <a:ext cx="2179523" cy="581063"/>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Freeform 26" id="26"/>
          <p:cNvSpPr/>
          <p:nvPr/>
        </p:nvSpPr>
        <p:spPr>
          <a:xfrm flipH="false" flipV="false" rot="-10800000">
            <a:off x="7142655" y="4693420"/>
            <a:ext cx="8435533" cy="378942"/>
          </a:xfrm>
          <a:custGeom>
            <a:avLst/>
            <a:gdLst/>
            <a:ahLst/>
            <a:cxnLst/>
            <a:rect r="r" b="b" t="t" l="l"/>
            <a:pathLst>
              <a:path h="378942" w="8435533">
                <a:moveTo>
                  <a:pt x="0" y="0"/>
                </a:moveTo>
                <a:lnTo>
                  <a:pt x="8435533" y="0"/>
                </a:lnTo>
                <a:lnTo>
                  <a:pt x="8435533" y="378942"/>
                </a:lnTo>
                <a:lnTo>
                  <a:pt x="0" y="378942"/>
                </a:lnTo>
                <a:lnTo>
                  <a:pt x="0" y="0"/>
                </a:lnTo>
                <a:close/>
              </a:path>
            </a:pathLst>
          </a:custGeom>
          <a:blipFill>
            <a:blip r:embed="rId2">
              <a:alphaModFix amt="72000"/>
            </a:blip>
            <a:stretch>
              <a:fillRect l="0" t="-32825" r="0" b="-507170"/>
            </a:stretch>
          </a:blipFill>
        </p:spPr>
      </p:sp>
      <p:grpSp>
        <p:nvGrpSpPr>
          <p:cNvPr name="Group 27" id="27"/>
          <p:cNvGrpSpPr/>
          <p:nvPr/>
        </p:nvGrpSpPr>
        <p:grpSpPr>
          <a:xfrm rot="0">
            <a:off x="9481682" y="4374347"/>
            <a:ext cx="53878" cy="1226514"/>
            <a:chOff x="0" y="0"/>
            <a:chExt cx="14190" cy="323032"/>
          </a:xfrm>
        </p:grpSpPr>
        <p:sp>
          <p:nvSpPr>
            <p:cNvPr name="Freeform 28" id="28"/>
            <p:cNvSpPr/>
            <p:nvPr/>
          </p:nvSpPr>
          <p:spPr>
            <a:xfrm flipH="false" flipV="false" rot="0">
              <a:off x="0" y="0"/>
              <a:ext cx="14190" cy="323032"/>
            </a:xfrm>
            <a:custGeom>
              <a:avLst/>
              <a:gdLst/>
              <a:ahLst/>
              <a:cxnLst/>
              <a:rect r="r" b="b" t="t" l="l"/>
              <a:pathLst>
                <a:path h="323032" w="14190">
                  <a:moveTo>
                    <a:pt x="0" y="0"/>
                  </a:moveTo>
                  <a:lnTo>
                    <a:pt x="14190" y="0"/>
                  </a:lnTo>
                  <a:lnTo>
                    <a:pt x="14190" y="323032"/>
                  </a:lnTo>
                  <a:lnTo>
                    <a:pt x="0" y="323032"/>
                  </a:lnTo>
                  <a:close/>
                </a:path>
              </a:pathLst>
            </a:custGeom>
            <a:solidFill>
              <a:srgbClr val="FFFFFF"/>
            </a:solidFill>
          </p:spPr>
        </p:sp>
        <p:sp>
          <p:nvSpPr>
            <p:cNvPr name="TextBox 29" id="29"/>
            <p:cNvSpPr txBox="true"/>
            <p:nvPr/>
          </p:nvSpPr>
          <p:spPr>
            <a:xfrm>
              <a:off x="0" y="-114300"/>
              <a:ext cx="14190" cy="437332"/>
            </a:xfrm>
            <a:prstGeom prst="rect">
              <a:avLst/>
            </a:prstGeom>
          </p:spPr>
          <p:txBody>
            <a:bodyPr anchor="ctr" rtlCol="false" tIns="50800" lIns="50800" bIns="50800" rIns="50800"/>
            <a:lstStyle/>
            <a:p>
              <a:pPr algn="ctr">
                <a:lnSpc>
                  <a:spcPts val="8076"/>
                </a:lnSpc>
              </a:pPr>
            </a:p>
          </p:txBody>
        </p:sp>
      </p:grpSp>
      <p:sp>
        <p:nvSpPr>
          <p:cNvPr name="TextBox 30" id="30"/>
          <p:cNvSpPr txBox="true"/>
          <p:nvPr/>
        </p:nvSpPr>
        <p:spPr>
          <a:xfrm rot="0">
            <a:off x="6114740" y="3401100"/>
            <a:ext cx="9287212" cy="1086866"/>
          </a:xfrm>
          <a:prstGeom prst="rect">
            <a:avLst/>
          </a:prstGeom>
        </p:spPr>
        <p:txBody>
          <a:bodyPr anchor="t" rtlCol="false" tIns="0" lIns="0" bIns="0" rIns="0">
            <a:spAutoFit/>
          </a:bodyPr>
          <a:lstStyle/>
          <a:p>
            <a:pPr algn="l">
              <a:lnSpc>
                <a:spcPts val="2114"/>
              </a:lnSpc>
            </a:pPr>
            <a:r>
              <a:rPr lang="en-US" sz="1510" spc="80">
                <a:solidFill>
                  <a:srgbClr val="231F20"/>
                </a:solidFill>
                <a:latin typeface="Open Sauce"/>
              </a:rPr>
              <a:t>Use a steady or slightly falling pitch for statements to show certainty and completeness.</a:t>
            </a:r>
          </a:p>
          <a:p>
            <a:pPr algn="l">
              <a:lnSpc>
                <a:spcPts val="2533"/>
              </a:lnSpc>
            </a:pPr>
            <a:r>
              <a:rPr lang="en-US" sz="1809" spc="95">
                <a:solidFill>
                  <a:srgbClr val="231F20"/>
                </a:solidFill>
                <a:latin typeface="Open Sauce Bold"/>
              </a:rPr>
              <a:t>Example: I am going to the market.</a:t>
            </a:r>
          </a:p>
          <a:p>
            <a:pPr algn="l">
              <a:lnSpc>
                <a:spcPts val="2114"/>
              </a:lnSpc>
            </a:pPr>
            <a:r>
              <a:rPr lang="en-US" sz="1510" spc="80">
                <a:solidFill>
                  <a:srgbClr val="231F20"/>
                </a:solidFill>
                <a:latin typeface="Open Sauce"/>
              </a:rPr>
              <a:t>Indian English: May sometimes have a rising intonation, sounding like a question.</a:t>
            </a:r>
          </a:p>
          <a:p>
            <a:pPr algn="l" marL="0" indent="0" lvl="0">
              <a:lnSpc>
                <a:spcPts val="1974"/>
              </a:lnSpc>
            </a:pPr>
            <a:r>
              <a:rPr lang="en-US" sz="1410" spc="74">
                <a:solidFill>
                  <a:srgbClr val="231F20"/>
                </a:solidFill>
                <a:latin typeface="Open Sauce"/>
              </a:rPr>
              <a:t>Neutralized: Maintain a neutral or slightly falling pitch: I am going to the **market.**</a:t>
            </a:r>
          </a:p>
        </p:txBody>
      </p:sp>
      <p:sp>
        <p:nvSpPr>
          <p:cNvPr name="TextBox 31" id="31"/>
          <p:cNvSpPr txBox="true"/>
          <p:nvPr/>
        </p:nvSpPr>
        <p:spPr>
          <a:xfrm rot="0">
            <a:off x="8003567" y="2981913"/>
            <a:ext cx="6232065" cy="686673"/>
          </a:xfrm>
          <a:prstGeom prst="rect">
            <a:avLst/>
          </a:prstGeom>
        </p:spPr>
        <p:txBody>
          <a:bodyPr anchor="t" rtlCol="false" tIns="0" lIns="0" bIns="0" rIns="0">
            <a:spAutoFit/>
          </a:bodyPr>
          <a:lstStyle/>
          <a:p>
            <a:pPr algn="l">
              <a:lnSpc>
                <a:spcPts val="2768"/>
              </a:lnSpc>
            </a:pPr>
            <a:r>
              <a:rPr lang="en-US" sz="2163">
                <a:solidFill>
                  <a:srgbClr val="333231"/>
                </a:solidFill>
                <a:latin typeface="Open Sauce Bold"/>
              </a:rPr>
              <a:t> 2) Neutral Pitch for Statements</a:t>
            </a:r>
          </a:p>
          <a:p>
            <a:pPr algn="l" marL="0" indent="0" lvl="0">
              <a:lnSpc>
                <a:spcPts val="2768"/>
              </a:lnSpc>
              <a:spcBef>
                <a:spcPct val="0"/>
              </a:spcBef>
            </a:pPr>
          </a:p>
        </p:txBody>
      </p:sp>
      <p:sp>
        <p:nvSpPr>
          <p:cNvPr name="Freeform 32" id="32"/>
          <p:cNvSpPr/>
          <p:nvPr/>
        </p:nvSpPr>
        <p:spPr>
          <a:xfrm flipH="false" flipV="false" rot="-10800000">
            <a:off x="7142655" y="7332753"/>
            <a:ext cx="8435533" cy="378942"/>
          </a:xfrm>
          <a:custGeom>
            <a:avLst/>
            <a:gdLst/>
            <a:ahLst/>
            <a:cxnLst/>
            <a:rect r="r" b="b" t="t" l="l"/>
            <a:pathLst>
              <a:path h="378942" w="8435533">
                <a:moveTo>
                  <a:pt x="0" y="0"/>
                </a:moveTo>
                <a:lnTo>
                  <a:pt x="8435533" y="0"/>
                </a:lnTo>
                <a:lnTo>
                  <a:pt x="8435533" y="378942"/>
                </a:lnTo>
                <a:lnTo>
                  <a:pt x="0" y="378942"/>
                </a:lnTo>
                <a:lnTo>
                  <a:pt x="0" y="0"/>
                </a:lnTo>
                <a:close/>
              </a:path>
            </a:pathLst>
          </a:custGeom>
          <a:blipFill>
            <a:blip r:embed="rId2">
              <a:alphaModFix amt="72000"/>
            </a:blip>
            <a:stretch>
              <a:fillRect l="0" t="-32825" r="0" b="-507170"/>
            </a:stretch>
          </a:blipFill>
        </p:spPr>
      </p:sp>
      <p:grpSp>
        <p:nvGrpSpPr>
          <p:cNvPr name="Group 33" id="33"/>
          <p:cNvGrpSpPr/>
          <p:nvPr/>
        </p:nvGrpSpPr>
        <p:grpSpPr>
          <a:xfrm rot="0">
            <a:off x="9487935" y="6648610"/>
            <a:ext cx="47625" cy="1610348"/>
            <a:chOff x="0" y="0"/>
            <a:chExt cx="12543" cy="424125"/>
          </a:xfrm>
        </p:grpSpPr>
        <p:sp>
          <p:nvSpPr>
            <p:cNvPr name="Freeform 34" id="34"/>
            <p:cNvSpPr/>
            <p:nvPr/>
          </p:nvSpPr>
          <p:spPr>
            <a:xfrm flipH="false" flipV="false" rot="0">
              <a:off x="0" y="0"/>
              <a:ext cx="12543" cy="424124"/>
            </a:xfrm>
            <a:custGeom>
              <a:avLst/>
              <a:gdLst/>
              <a:ahLst/>
              <a:cxnLst/>
              <a:rect r="r" b="b" t="t" l="l"/>
              <a:pathLst>
                <a:path h="424124" w="12543">
                  <a:moveTo>
                    <a:pt x="0" y="0"/>
                  </a:moveTo>
                  <a:lnTo>
                    <a:pt x="12543" y="0"/>
                  </a:lnTo>
                  <a:lnTo>
                    <a:pt x="12543" y="424124"/>
                  </a:lnTo>
                  <a:lnTo>
                    <a:pt x="0" y="424124"/>
                  </a:lnTo>
                  <a:close/>
                </a:path>
              </a:pathLst>
            </a:custGeom>
            <a:solidFill>
              <a:srgbClr val="FFFFFF"/>
            </a:solidFill>
          </p:spPr>
        </p:sp>
        <p:sp>
          <p:nvSpPr>
            <p:cNvPr name="TextBox 35" id="35"/>
            <p:cNvSpPr txBox="true"/>
            <p:nvPr/>
          </p:nvSpPr>
          <p:spPr>
            <a:xfrm>
              <a:off x="0" y="-114300"/>
              <a:ext cx="12543" cy="538425"/>
            </a:xfrm>
            <a:prstGeom prst="rect">
              <a:avLst/>
            </a:prstGeom>
          </p:spPr>
          <p:txBody>
            <a:bodyPr anchor="ctr" rtlCol="false" tIns="50800" lIns="50800" bIns="50800" rIns="50800"/>
            <a:lstStyle/>
            <a:p>
              <a:pPr algn="ctr">
                <a:lnSpc>
                  <a:spcPts val="8076"/>
                </a:lnSpc>
              </a:pPr>
            </a:p>
          </p:txBody>
        </p:sp>
      </p:grpSp>
      <p:sp>
        <p:nvSpPr>
          <p:cNvPr name="TextBox 36" id="36"/>
          <p:cNvSpPr txBox="true"/>
          <p:nvPr/>
        </p:nvSpPr>
        <p:spPr>
          <a:xfrm rot="0">
            <a:off x="6130153" y="5521216"/>
            <a:ext cx="9448035" cy="1591166"/>
          </a:xfrm>
          <a:prstGeom prst="rect">
            <a:avLst/>
          </a:prstGeom>
        </p:spPr>
        <p:txBody>
          <a:bodyPr anchor="t" rtlCol="false" tIns="0" lIns="0" bIns="0" rIns="0">
            <a:spAutoFit/>
          </a:bodyPr>
          <a:lstStyle/>
          <a:p>
            <a:pPr algn="l">
              <a:lnSpc>
                <a:spcPts val="2072"/>
              </a:lnSpc>
            </a:pPr>
            <a:r>
              <a:rPr lang="en-US" sz="1480" spc="78">
                <a:solidFill>
                  <a:srgbClr val="231F20"/>
                </a:solidFill>
                <a:latin typeface="Open Sauce"/>
              </a:rPr>
              <a:t>Use rising intonation for items in a list, with a falling pitch on the final item to indicate completion.</a:t>
            </a:r>
          </a:p>
          <a:p>
            <a:pPr algn="l">
              <a:lnSpc>
                <a:spcPts val="2533"/>
              </a:lnSpc>
            </a:pPr>
            <a:r>
              <a:rPr lang="en-US" sz="1809" spc="95">
                <a:solidFill>
                  <a:srgbClr val="231F20"/>
                </a:solidFill>
                <a:latin typeface="Open Sauce Bold"/>
              </a:rPr>
              <a:t>Example: I bought apples, bananas, and oranges.</a:t>
            </a:r>
          </a:p>
          <a:p>
            <a:pPr algn="l">
              <a:lnSpc>
                <a:spcPts val="2072"/>
              </a:lnSpc>
            </a:pPr>
            <a:r>
              <a:rPr lang="en-US" sz="1480" spc="78">
                <a:solidFill>
                  <a:srgbClr val="231F20"/>
                </a:solidFill>
                <a:latin typeface="Open Sauce"/>
              </a:rPr>
              <a:t> Indian English: Might use a flat intonation throughout.</a:t>
            </a:r>
          </a:p>
          <a:p>
            <a:pPr algn="l" marL="0" indent="0" lvl="0">
              <a:lnSpc>
                <a:spcPts val="2072"/>
              </a:lnSpc>
            </a:pPr>
            <a:r>
              <a:rPr lang="en-US" sz="1480" spc="78">
                <a:solidFill>
                  <a:srgbClr val="231F20"/>
                </a:solidFill>
                <a:latin typeface="Open Sauce"/>
              </a:rPr>
              <a:t> Neutralized:  Raise the pitch for "apples," "bananas," and lower it on "oranges": "I bought **apples**, **bananas**, and **oranges**."</a:t>
            </a:r>
          </a:p>
        </p:txBody>
      </p:sp>
      <p:sp>
        <p:nvSpPr>
          <p:cNvPr name="TextBox 37" id="37"/>
          <p:cNvSpPr txBox="true"/>
          <p:nvPr/>
        </p:nvSpPr>
        <p:spPr>
          <a:xfrm rot="0">
            <a:off x="7860218" y="5137759"/>
            <a:ext cx="6232065" cy="337110"/>
          </a:xfrm>
          <a:prstGeom prst="rect">
            <a:avLst/>
          </a:prstGeom>
        </p:spPr>
        <p:txBody>
          <a:bodyPr anchor="t" rtlCol="false" tIns="0" lIns="0" bIns="0" rIns="0">
            <a:spAutoFit/>
          </a:bodyPr>
          <a:lstStyle/>
          <a:p>
            <a:pPr algn="l" marL="0" indent="0" lvl="0">
              <a:lnSpc>
                <a:spcPts val="2768"/>
              </a:lnSpc>
              <a:spcBef>
                <a:spcPct val="0"/>
              </a:spcBef>
            </a:pPr>
            <a:r>
              <a:rPr lang="en-US" sz="2163">
                <a:solidFill>
                  <a:srgbClr val="333231"/>
                </a:solidFill>
                <a:latin typeface="Open Sauce Bold"/>
              </a:rPr>
              <a:t> 3) Rising Intonation for List Items</a:t>
            </a:r>
          </a:p>
        </p:txBody>
      </p:sp>
      <p:grpSp>
        <p:nvGrpSpPr>
          <p:cNvPr name="Group 38" id="38"/>
          <p:cNvGrpSpPr/>
          <p:nvPr/>
        </p:nvGrpSpPr>
        <p:grpSpPr>
          <a:xfrm rot="0">
            <a:off x="3910411" y="8258958"/>
            <a:ext cx="1183417" cy="1183417"/>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4469F"/>
            </a:solidFill>
            <a:ln w="742950" cap="sq">
              <a:solidFill>
                <a:srgbClr val="04469F"/>
              </a:solidFill>
              <a:prstDash val="solid"/>
              <a:miter/>
            </a:ln>
          </p:spPr>
        </p:sp>
        <p:sp>
          <p:nvSpPr>
            <p:cNvPr name="TextBox 40" id="40"/>
            <p:cNvSpPr txBox="true"/>
            <p:nvPr/>
          </p:nvSpPr>
          <p:spPr>
            <a:xfrm>
              <a:off x="76200" y="38100"/>
              <a:ext cx="660400" cy="698500"/>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Freeform 41" id="41"/>
          <p:cNvSpPr/>
          <p:nvPr/>
        </p:nvSpPr>
        <p:spPr>
          <a:xfrm flipH="false" flipV="false" rot="-10800000">
            <a:off x="6844431" y="9691283"/>
            <a:ext cx="8435533" cy="378942"/>
          </a:xfrm>
          <a:custGeom>
            <a:avLst/>
            <a:gdLst/>
            <a:ahLst/>
            <a:cxnLst/>
            <a:rect r="r" b="b" t="t" l="l"/>
            <a:pathLst>
              <a:path h="378942" w="8435533">
                <a:moveTo>
                  <a:pt x="0" y="0"/>
                </a:moveTo>
                <a:lnTo>
                  <a:pt x="8435533" y="0"/>
                </a:lnTo>
                <a:lnTo>
                  <a:pt x="8435533" y="378942"/>
                </a:lnTo>
                <a:lnTo>
                  <a:pt x="0" y="378942"/>
                </a:lnTo>
                <a:lnTo>
                  <a:pt x="0" y="0"/>
                </a:lnTo>
                <a:close/>
              </a:path>
            </a:pathLst>
          </a:custGeom>
          <a:blipFill>
            <a:blip r:embed="rId2">
              <a:alphaModFix amt="72000"/>
            </a:blip>
            <a:stretch>
              <a:fillRect l="0" t="-32825" r="0" b="-507170"/>
            </a:stretch>
          </a:blipFill>
        </p:spPr>
      </p:sp>
      <p:grpSp>
        <p:nvGrpSpPr>
          <p:cNvPr name="Group 42" id="42"/>
          <p:cNvGrpSpPr/>
          <p:nvPr/>
        </p:nvGrpSpPr>
        <p:grpSpPr>
          <a:xfrm rot="0">
            <a:off x="5774562" y="7484805"/>
            <a:ext cx="9967569" cy="2395949"/>
            <a:chOff x="0" y="0"/>
            <a:chExt cx="2323152" cy="558427"/>
          </a:xfrm>
        </p:grpSpPr>
        <p:sp>
          <p:nvSpPr>
            <p:cNvPr name="Freeform 43" id="43"/>
            <p:cNvSpPr/>
            <p:nvPr/>
          </p:nvSpPr>
          <p:spPr>
            <a:xfrm flipH="false" flipV="false" rot="0">
              <a:off x="0" y="0"/>
              <a:ext cx="2323152" cy="558427"/>
            </a:xfrm>
            <a:custGeom>
              <a:avLst/>
              <a:gdLst/>
              <a:ahLst/>
              <a:cxnLst/>
              <a:rect r="r" b="b" t="t" l="l"/>
              <a:pathLst>
                <a:path h="558427" w="2323152">
                  <a:moveTo>
                    <a:pt x="24855" y="0"/>
                  </a:moveTo>
                  <a:lnTo>
                    <a:pt x="2298298" y="0"/>
                  </a:lnTo>
                  <a:cubicBezTo>
                    <a:pt x="2304890" y="0"/>
                    <a:pt x="2311211" y="2619"/>
                    <a:pt x="2315873" y="7280"/>
                  </a:cubicBezTo>
                  <a:cubicBezTo>
                    <a:pt x="2320534" y="11941"/>
                    <a:pt x="2323152" y="18263"/>
                    <a:pt x="2323152" y="24855"/>
                  </a:cubicBezTo>
                  <a:lnTo>
                    <a:pt x="2323152" y="533572"/>
                  </a:lnTo>
                  <a:cubicBezTo>
                    <a:pt x="2323152" y="540164"/>
                    <a:pt x="2320534" y="546486"/>
                    <a:pt x="2315873" y="551147"/>
                  </a:cubicBezTo>
                  <a:cubicBezTo>
                    <a:pt x="2311211" y="555808"/>
                    <a:pt x="2304890" y="558427"/>
                    <a:pt x="2298298" y="558427"/>
                  </a:cubicBezTo>
                  <a:lnTo>
                    <a:pt x="24855" y="558427"/>
                  </a:lnTo>
                  <a:cubicBezTo>
                    <a:pt x="18263" y="558427"/>
                    <a:pt x="11941" y="555808"/>
                    <a:pt x="7280" y="551147"/>
                  </a:cubicBezTo>
                  <a:cubicBezTo>
                    <a:pt x="2619" y="546486"/>
                    <a:pt x="0" y="540164"/>
                    <a:pt x="0" y="533572"/>
                  </a:cubicBezTo>
                  <a:lnTo>
                    <a:pt x="0" y="24855"/>
                  </a:lnTo>
                  <a:cubicBezTo>
                    <a:pt x="0" y="18263"/>
                    <a:pt x="2619" y="11941"/>
                    <a:pt x="7280" y="7280"/>
                  </a:cubicBezTo>
                  <a:cubicBezTo>
                    <a:pt x="11941" y="2619"/>
                    <a:pt x="18263" y="0"/>
                    <a:pt x="24855" y="0"/>
                  </a:cubicBezTo>
                  <a:close/>
                </a:path>
              </a:pathLst>
            </a:custGeom>
            <a:solidFill>
              <a:srgbClr val="FFFFFF"/>
            </a:solidFill>
            <a:ln w="104775" cap="rnd">
              <a:solidFill>
                <a:srgbClr val="04469F"/>
              </a:solidFill>
              <a:prstDash val="solid"/>
              <a:round/>
            </a:ln>
          </p:spPr>
        </p:sp>
        <p:sp>
          <p:nvSpPr>
            <p:cNvPr name="TextBox 44" id="44"/>
            <p:cNvSpPr txBox="true"/>
            <p:nvPr/>
          </p:nvSpPr>
          <p:spPr>
            <a:xfrm>
              <a:off x="0" y="-38100"/>
              <a:ext cx="2323152" cy="596527"/>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TextBox 45" id="45"/>
          <p:cNvSpPr txBox="true"/>
          <p:nvPr/>
        </p:nvSpPr>
        <p:spPr>
          <a:xfrm rot="0">
            <a:off x="6242858" y="8108385"/>
            <a:ext cx="9222625" cy="1333991"/>
          </a:xfrm>
          <a:prstGeom prst="rect">
            <a:avLst/>
          </a:prstGeom>
        </p:spPr>
        <p:txBody>
          <a:bodyPr anchor="t" rtlCol="false" tIns="0" lIns="0" bIns="0" rIns="0">
            <a:spAutoFit/>
          </a:bodyPr>
          <a:lstStyle/>
          <a:p>
            <a:pPr algn="l">
              <a:lnSpc>
                <a:spcPts val="2072"/>
              </a:lnSpc>
            </a:pPr>
            <a:r>
              <a:rPr lang="en-US" sz="1480" spc="78">
                <a:solidFill>
                  <a:srgbClr val="231F20"/>
                </a:solidFill>
                <a:latin typeface="Open Sauce"/>
              </a:rPr>
              <a:t> Use a falling pitch for questions that begin with "who," "what," "where," "when," "why," and "how" to convey that you are asking for information.</a:t>
            </a:r>
          </a:p>
          <a:p>
            <a:pPr algn="l">
              <a:lnSpc>
                <a:spcPts val="2533"/>
              </a:lnSpc>
            </a:pPr>
            <a:r>
              <a:rPr lang="en-US" sz="1809" spc="95">
                <a:solidFill>
                  <a:srgbClr val="231F20"/>
                </a:solidFill>
                <a:latin typeface="Open Sauce Bold"/>
              </a:rPr>
              <a:t>Example: "Where are you going?"</a:t>
            </a:r>
          </a:p>
          <a:p>
            <a:pPr algn="l">
              <a:lnSpc>
                <a:spcPts val="2072"/>
              </a:lnSpc>
            </a:pPr>
            <a:r>
              <a:rPr lang="en-US" sz="1480" spc="78">
                <a:solidFill>
                  <a:srgbClr val="231F20"/>
                </a:solidFill>
                <a:latin typeface="Open Sauce"/>
              </a:rPr>
              <a:t>Indian English: May use a rising intonation.</a:t>
            </a:r>
          </a:p>
          <a:p>
            <a:pPr algn="l" marL="0" indent="0" lvl="0">
              <a:lnSpc>
                <a:spcPts val="2072"/>
              </a:lnSpc>
            </a:pPr>
            <a:r>
              <a:rPr lang="en-US" sz="1480" spc="78">
                <a:solidFill>
                  <a:srgbClr val="231F20"/>
                </a:solidFill>
                <a:latin typeface="Open Sauce"/>
              </a:rPr>
              <a:t>Neutralized: Start with a normal pitch and lower it at the end: "Where are you **going?**</a:t>
            </a:r>
          </a:p>
        </p:txBody>
      </p:sp>
      <p:sp>
        <p:nvSpPr>
          <p:cNvPr name="TextBox 46" id="46"/>
          <p:cNvSpPr txBox="true"/>
          <p:nvPr/>
        </p:nvSpPr>
        <p:spPr>
          <a:xfrm rot="0">
            <a:off x="7860218" y="7637205"/>
            <a:ext cx="6232065" cy="337110"/>
          </a:xfrm>
          <a:prstGeom prst="rect">
            <a:avLst/>
          </a:prstGeom>
        </p:spPr>
        <p:txBody>
          <a:bodyPr anchor="t" rtlCol="false" tIns="0" lIns="0" bIns="0" rIns="0">
            <a:spAutoFit/>
          </a:bodyPr>
          <a:lstStyle/>
          <a:p>
            <a:pPr algn="l" marL="0" indent="0" lvl="0">
              <a:lnSpc>
                <a:spcPts val="2768"/>
              </a:lnSpc>
              <a:spcBef>
                <a:spcPct val="0"/>
              </a:spcBef>
            </a:pPr>
            <a:r>
              <a:rPr lang="en-US" sz="2163">
                <a:solidFill>
                  <a:srgbClr val="333231"/>
                </a:solidFill>
                <a:latin typeface="Open Sauce Bold"/>
              </a:rPr>
              <a:t>4) Falling Intonation for WH- Questions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78191" y="3166346"/>
            <a:ext cx="6064231" cy="1623887"/>
          </a:xfrm>
          <a:prstGeom prst="rect">
            <a:avLst/>
          </a:prstGeom>
        </p:spPr>
        <p:txBody>
          <a:bodyPr anchor="t" rtlCol="false" tIns="0" lIns="0" bIns="0" rIns="0">
            <a:spAutoFit/>
          </a:bodyPr>
          <a:lstStyle/>
          <a:p>
            <a:pPr algn="l">
              <a:lnSpc>
                <a:spcPts val="6569"/>
              </a:lnSpc>
            </a:pPr>
            <a:r>
              <a:rPr lang="en-US" sz="4692" spc="-93">
                <a:solidFill>
                  <a:srgbClr val="191919"/>
                </a:solidFill>
                <a:latin typeface="Open Sauce Bold"/>
              </a:rPr>
              <a:t>Linking the Words: </a:t>
            </a:r>
          </a:p>
          <a:p>
            <a:pPr algn="l" marL="0" indent="0" lvl="0">
              <a:lnSpc>
                <a:spcPts val="6569"/>
              </a:lnSpc>
              <a:spcBef>
                <a:spcPct val="0"/>
              </a:spcBef>
            </a:pPr>
            <a:r>
              <a:rPr lang="en-US" sz="4692" spc="-93">
                <a:solidFill>
                  <a:srgbClr val="191919"/>
                </a:solidFill>
                <a:latin typeface="Open Sauce Bold"/>
              </a:rPr>
              <a:t>It’s Like Music</a:t>
            </a:r>
          </a:p>
        </p:txBody>
      </p:sp>
      <p:grpSp>
        <p:nvGrpSpPr>
          <p:cNvPr name="Group 3" id="3"/>
          <p:cNvGrpSpPr/>
          <p:nvPr/>
        </p:nvGrpSpPr>
        <p:grpSpPr>
          <a:xfrm rot="0">
            <a:off x="-1997137" y="7075637"/>
            <a:ext cx="5578401" cy="557840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42950" cap="sq">
              <a:solidFill>
                <a:srgbClr val="04469F"/>
              </a:solidFill>
              <a:prstDash val="solid"/>
              <a:miter/>
            </a:ln>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marL="0" indent="0" lvl="0">
                <a:lnSpc>
                  <a:spcPts val="2756"/>
                </a:lnSpc>
                <a:spcBef>
                  <a:spcPct val="0"/>
                </a:spcBef>
              </a:pPr>
            </a:p>
          </p:txBody>
        </p:sp>
      </p:grpSp>
      <p:grpSp>
        <p:nvGrpSpPr>
          <p:cNvPr name="Group 6" id="6"/>
          <p:cNvGrpSpPr/>
          <p:nvPr/>
        </p:nvGrpSpPr>
        <p:grpSpPr>
          <a:xfrm rot="0">
            <a:off x="3684175" y="7005833"/>
            <a:ext cx="452472" cy="45247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4469F"/>
            </a:solidFill>
            <a:ln w="742950" cap="sq">
              <a:solidFill>
                <a:srgbClr val="04469F"/>
              </a:solidFill>
              <a:prstDash val="solid"/>
              <a:miter/>
            </a:ln>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marL="0" indent="0" lvl="0">
                <a:lnSpc>
                  <a:spcPts val="2756"/>
                </a:lnSpc>
                <a:spcBef>
                  <a:spcPct val="0"/>
                </a:spcBef>
              </a:pPr>
            </a:p>
          </p:txBody>
        </p:sp>
      </p:grpSp>
      <p:grpSp>
        <p:nvGrpSpPr>
          <p:cNvPr name="Group 9" id="9"/>
          <p:cNvGrpSpPr/>
          <p:nvPr/>
        </p:nvGrpSpPr>
        <p:grpSpPr>
          <a:xfrm rot="0">
            <a:off x="15017929" y="-2533783"/>
            <a:ext cx="5002094" cy="5002094"/>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4469F">
                <a:alpha val="32941"/>
              </a:srgbClr>
            </a:solidFill>
            <a:ln w="742950" cap="sq">
              <a:solidFill>
                <a:srgbClr val="04469F">
                  <a:alpha val="32941"/>
                </a:srgbClr>
              </a:solidFill>
              <a:prstDash val="solid"/>
              <a:miter/>
            </a:ln>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Freeform 12" id="12"/>
          <p:cNvSpPr/>
          <p:nvPr/>
        </p:nvSpPr>
        <p:spPr>
          <a:xfrm flipH="false" flipV="false" rot="-10800000">
            <a:off x="7287558" y="3748803"/>
            <a:ext cx="8980612" cy="403428"/>
          </a:xfrm>
          <a:custGeom>
            <a:avLst/>
            <a:gdLst/>
            <a:ahLst/>
            <a:cxnLst/>
            <a:rect r="r" b="b" t="t" l="l"/>
            <a:pathLst>
              <a:path h="403428" w="8980612">
                <a:moveTo>
                  <a:pt x="0" y="0"/>
                </a:moveTo>
                <a:lnTo>
                  <a:pt x="8980612" y="0"/>
                </a:lnTo>
                <a:lnTo>
                  <a:pt x="8980612" y="403428"/>
                </a:lnTo>
                <a:lnTo>
                  <a:pt x="0" y="403428"/>
                </a:lnTo>
                <a:lnTo>
                  <a:pt x="0" y="0"/>
                </a:lnTo>
                <a:close/>
              </a:path>
            </a:pathLst>
          </a:custGeom>
          <a:blipFill>
            <a:blip r:embed="rId2">
              <a:alphaModFix amt="72000"/>
            </a:blip>
            <a:stretch>
              <a:fillRect l="0" t="-32825" r="0" b="-507170"/>
            </a:stretch>
          </a:blipFill>
        </p:spPr>
      </p:sp>
      <p:grpSp>
        <p:nvGrpSpPr>
          <p:cNvPr name="Group 13" id="13"/>
          <p:cNvGrpSpPr/>
          <p:nvPr/>
        </p:nvGrpSpPr>
        <p:grpSpPr>
          <a:xfrm rot="0">
            <a:off x="9845494" y="3484496"/>
            <a:ext cx="50702" cy="1281881"/>
            <a:chOff x="0" y="0"/>
            <a:chExt cx="12543" cy="317123"/>
          </a:xfrm>
        </p:grpSpPr>
        <p:sp>
          <p:nvSpPr>
            <p:cNvPr name="Freeform 14" id="14"/>
            <p:cNvSpPr/>
            <p:nvPr/>
          </p:nvSpPr>
          <p:spPr>
            <a:xfrm flipH="false" flipV="false" rot="0">
              <a:off x="0" y="0"/>
              <a:ext cx="12543" cy="317123"/>
            </a:xfrm>
            <a:custGeom>
              <a:avLst/>
              <a:gdLst/>
              <a:ahLst/>
              <a:cxnLst/>
              <a:rect r="r" b="b" t="t" l="l"/>
              <a:pathLst>
                <a:path h="317123" w="12543">
                  <a:moveTo>
                    <a:pt x="0" y="0"/>
                  </a:moveTo>
                  <a:lnTo>
                    <a:pt x="12543" y="0"/>
                  </a:lnTo>
                  <a:lnTo>
                    <a:pt x="12543" y="317123"/>
                  </a:lnTo>
                  <a:lnTo>
                    <a:pt x="0" y="317123"/>
                  </a:lnTo>
                  <a:close/>
                </a:path>
              </a:pathLst>
            </a:custGeom>
            <a:solidFill>
              <a:srgbClr val="FFFFFF"/>
            </a:solidFill>
          </p:spPr>
        </p:sp>
        <p:sp>
          <p:nvSpPr>
            <p:cNvPr name="TextBox 15" id="15"/>
            <p:cNvSpPr txBox="true"/>
            <p:nvPr/>
          </p:nvSpPr>
          <p:spPr>
            <a:xfrm>
              <a:off x="0" y="-114300"/>
              <a:ext cx="12543" cy="431423"/>
            </a:xfrm>
            <a:prstGeom prst="rect">
              <a:avLst/>
            </a:prstGeom>
          </p:spPr>
          <p:txBody>
            <a:bodyPr anchor="ctr" rtlCol="false" tIns="50800" lIns="50800" bIns="50800" rIns="50800"/>
            <a:lstStyle/>
            <a:p>
              <a:pPr algn="ctr">
                <a:lnSpc>
                  <a:spcPts val="8076"/>
                </a:lnSpc>
              </a:pPr>
            </a:p>
          </p:txBody>
        </p:sp>
      </p:grpSp>
      <p:grpSp>
        <p:nvGrpSpPr>
          <p:cNvPr name="Group 16" id="16"/>
          <p:cNvGrpSpPr/>
          <p:nvPr/>
        </p:nvGrpSpPr>
        <p:grpSpPr>
          <a:xfrm rot="0">
            <a:off x="5831063" y="1470384"/>
            <a:ext cx="10611643" cy="2480133"/>
            <a:chOff x="0" y="0"/>
            <a:chExt cx="2323152" cy="542963"/>
          </a:xfrm>
        </p:grpSpPr>
        <p:sp>
          <p:nvSpPr>
            <p:cNvPr name="Freeform 17" id="17"/>
            <p:cNvSpPr/>
            <p:nvPr/>
          </p:nvSpPr>
          <p:spPr>
            <a:xfrm flipH="false" flipV="false" rot="0">
              <a:off x="0" y="0"/>
              <a:ext cx="2323152" cy="542963"/>
            </a:xfrm>
            <a:custGeom>
              <a:avLst/>
              <a:gdLst/>
              <a:ahLst/>
              <a:cxnLst/>
              <a:rect r="r" b="b" t="t" l="l"/>
              <a:pathLst>
                <a:path h="542963" w="2323152">
                  <a:moveTo>
                    <a:pt x="23346" y="0"/>
                  </a:moveTo>
                  <a:lnTo>
                    <a:pt x="2299806" y="0"/>
                  </a:lnTo>
                  <a:cubicBezTo>
                    <a:pt x="2312700" y="0"/>
                    <a:pt x="2323152" y="10452"/>
                    <a:pt x="2323152" y="23346"/>
                  </a:cubicBezTo>
                  <a:lnTo>
                    <a:pt x="2323152" y="519616"/>
                  </a:lnTo>
                  <a:cubicBezTo>
                    <a:pt x="2323152" y="532510"/>
                    <a:pt x="2312700" y="542963"/>
                    <a:pt x="2299806" y="542963"/>
                  </a:cubicBezTo>
                  <a:lnTo>
                    <a:pt x="23346" y="542963"/>
                  </a:lnTo>
                  <a:cubicBezTo>
                    <a:pt x="17154" y="542963"/>
                    <a:pt x="11216" y="540503"/>
                    <a:pt x="6838" y="536125"/>
                  </a:cubicBezTo>
                  <a:cubicBezTo>
                    <a:pt x="2460" y="531747"/>
                    <a:pt x="0" y="525808"/>
                    <a:pt x="0" y="519616"/>
                  </a:cubicBezTo>
                  <a:lnTo>
                    <a:pt x="0" y="23346"/>
                  </a:lnTo>
                  <a:cubicBezTo>
                    <a:pt x="0" y="17154"/>
                    <a:pt x="2460" y="11216"/>
                    <a:pt x="6838" y="6838"/>
                  </a:cubicBezTo>
                  <a:cubicBezTo>
                    <a:pt x="11216" y="2460"/>
                    <a:pt x="17154" y="0"/>
                    <a:pt x="23346" y="0"/>
                  </a:cubicBezTo>
                  <a:close/>
                </a:path>
              </a:pathLst>
            </a:custGeom>
            <a:solidFill>
              <a:srgbClr val="FFFFFF"/>
            </a:solidFill>
            <a:ln w="104775" cap="rnd">
              <a:solidFill>
                <a:srgbClr val="04469F"/>
              </a:solidFill>
              <a:prstDash val="solid"/>
              <a:round/>
            </a:ln>
          </p:spPr>
        </p:sp>
        <p:sp>
          <p:nvSpPr>
            <p:cNvPr name="TextBox 18" id="18"/>
            <p:cNvSpPr txBox="true"/>
            <p:nvPr/>
          </p:nvSpPr>
          <p:spPr>
            <a:xfrm>
              <a:off x="0" y="-38100"/>
              <a:ext cx="2323152" cy="581063"/>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TextBox 19" id="19"/>
          <p:cNvSpPr txBox="true"/>
          <p:nvPr/>
        </p:nvSpPr>
        <p:spPr>
          <a:xfrm rot="0">
            <a:off x="8307871" y="1906390"/>
            <a:ext cx="6634762" cy="358278"/>
          </a:xfrm>
          <a:prstGeom prst="rect">
            <a:avLst/>
          </a:prstGeom>
        </p:spPr>
        <p:txBody>
          <a:bodyPr anchor="t" rtlCol="false" tIns="0" lIns="0" bIns="0" rIns="0">
            <a:spAutoFit/>
          </a:bodyPr>
          <a:lstStyle/>
          <a:p>
            <a:pPr algn="l" marL="0" indent="0" lvl="0">
              <a:lnSpc>
                <a:spcPts val="2947"/>
              </a:lnSpc>
              <a:spcBef>
                <a:spcPct val="0"/>
              </a:spcBef>
            </a:pPr>
            <a:r>
              <a:rPr lang="en-US" sz="2302">
                <a:solidFill>
                  <a:srgbClr val="333231"/>
                </a:solidFill>
                <a:latin typeface="Open Sauce Bold"/>
              </a:rPr>
              <a:t>1) Linking Consonant to Vowel</a:t>
            </a:r>
          </a:p>
        </p:txBody>
      </p:sp>
      <p:sp>
        <p:nvSpPr>
          <p:cNvPr name="Freeform 20" id="20"/>
          <p:cNvSpPr/>
          <p:nvPr/>
        </p:nvSpPr>
        <p:spPr>
          <a:xfrm flipH="false" flipV="false" rot="-10800000">
            <a:off x="7287558" y="6387510"/>
            <a:ext cx="8980612" cy="403428"/>
          </a:xfrm>
          <a:custGeom>
            <a:avLst/>
            <a:gdLst/>
            <a:ahLst/>
            <a:cxnLst/>
            <a:rect r="r" b="b" t="t" l="l"/>
            <a:pathLst>
              <a:path h="403428" w="8980612">
                <a:moveTo>
                  <a:pt x="0" y="0"/>
                </a:moveTo>
                <a:lnTo>
                  <a:pt x="8980612" y="0"/>
                </a:lnTo>
                <a:lnTo>
                  <a:pt x="8980612" y="403429"/>
                </a:lnTo>
                <a:lnTo>
                  <a:pt x="0" y="403429"/>
                </a:lnTo>
                <a:lnTo>
                  <a:pt x="0" y="0"/>
                </a:lnTo>
                <a:close/>
              </a:path>
            </a:pathLst>
          </a:custGeom>
          <a:blipFill>
            <a:blip r:embed="rId2">
              <a:alphaModFix amt="72000"/>
            </a:blip>
            <a:stretch>
              <a:fillRect l="0" t="-32825" r="0" b="-507170"/>
            </a:stretch>
          </a:blipFill>
        </p:spPr>
      </p:sp>
      <p:grpSp>
        <p:nvGrpSpPr>
          <p:cNvPr name="Group 21" id="21"/>
          <p:cNvGrpSpPr/>
          <p:nvPr/>
        </p:nvGrpSpPr>
        <p:grpSpPr>
          <a:xfrm rot="0">
            <a:off x="9838837" y="6118077"/>
            <a:ext cx="57359" cy="1305767"/>
            <a:chOff x="0" y="0"/>
            <a:chExt cx="14190" cy="323032"/>
          </a:xfrm>
        </p:grpSpPr>
        <p:sp>
          <p:nvSpPr>
            <p:cNvPr name="Freeform 22" id="22"/>
            <p:cNvSpPr/>
            <p:nvPr/>
          </p:nvSpPr>
          <p:spPr>
            <a:xfrm flipH="false" flipV="false" rot="0">
              <a:off x="0" y="0"/>
              <a:ext cx="14190" cy="323032"/>
            </a:xfrm>
            <a:custGeom>
              <a:avLst/>
              <a:gdLst/>
              <a:ahLst/>
              <a:cxnLst/>
              <a:rect r="r" b="b" t="t" l="l"/>
              <a:pathLst>
                <a:path h="323032" w="14190">
                  <a:moveTo>
                    <a:pt x="0" y="0"/>
                  </a:moveTo>
                  <a:lnTo>
                    <a:pt x="14190" y="0"/>
                  </a:lnTo>
                  <a:lnTo>
                    <a:pt x="14190" y="323032"/>
                  </a:lnTo>
                  <a:lnTo>
                    <a:pt x="0" y="323032"/>
                  </a:lnTo>
                  <a:close/>
                </a:path>
              </a:pathLst>
            </a:custGeom>
            <a:solidFill>
              <a:srgbClr val="FFFFFF"/>
            </a:solidFill>
          </p:spPr>
        </p:sp>
        <p:sp>
          <p:nvSpPr>
            <p:cNvPr name="TextBox 23" id="23"/>
            <p:cNvSpPr txBox="true"/>
            <p:nvPr/>
          </p:nvSpPr>
          <p:spPr>
            <a:xfrm>
              <a:off x="0" y="-114300"/>
              <a:ext cx="14190" cy="437332"/>
            </a:xfrm>
            <a:prstGeom prst="rect">
              <a:avLst/>
            </a:prstGeom>
          </p:spPr>
          <p:txBody>
            <a:bodyPr anchor="ctr" rtlCol="false" tIns="50800" lIns="50800" bIns="50800" rIns="50800"/>
            <a:lstStyle/>
            <a:p>
              <a:pPr algn="ctr">
                <a:lnSpc>
                  <a:spcPts val="8076"/>
                </a:lnSpc>
              </a:pPr>
            </a:p>
          </p:txBody>
        </p:sp>
      </p:grpSp>
      <p:grpSp>
        <p:nvGrpSpPr>
          <p:cNvPr name="Group 24" id="24"/>
          <p:cNvGrpSpPr/>
          <p:nvPr/>
        </p:nvGrpSpPr>
        <p:grpSpPr>
          <a:xfrm rot="0">
            <a:off x="5831063" y="4058491"/>
            <a:ext cx="10611643" cy="2550768"/>
            <a:chOff x="0" y="0"/>
            <a:chExt cx="2323152" cy="558427"/>
          </a:xfrm>
        </p:grpSpPr>
        <p:sp>
          <p:nvSpPr>
            <p:cNvPr name="Freeform 25" id="25"/>
            <p:cNvSpPr/>
            <p:nvPr/>
          </p:nvSpPr>
          <p:spPr>
            <a:xfrm flipH="false" flipV="false" rot="0">
              <a:off x="0" y="0"/>
              <a:ext cx="2323152" cy="558427"/>
            </a:xfrm>
            <a:custGeom>
              <a:avLst/>
              <a:gdLst/>
              <a:ahLst/>
              <a:cxnLst/>
              <a:rect r="r" b="b" t="t" l="l"/>
              <a:pathLst>
                <a:path h="558427" w="2323152">
                  <a:moveTo>
                    <a:pt x="23346" y="0"/>
                  </a:moveTo>
                  <a:lnTo>
                    <a:pt x="2299806" y="0"/>
                  </a:lnTo>
                  <a:cubicBezTo>
                    <a:pt x="2312700" y="0"/>
                    <a:pt x="2323152" y="10452"/>
                    <a:pt x="2323152" y="23346"/>
                  </a:cubicBezTo>
                  <a:lnTo>
                    <a:pt x="2323152" y="535080"/>
                  </a:lnTo>
                  <a:cubicBezTo>
                    <a:pt x="2323152" y="541272"/>
                    <a:pt x="2320693" y="547210"/>
                    <a:pt x="2316314" y="551589"/>
                  </a:cubicBezTo>
                  <a:cubicBezTo>
                    <a:pt x="2311936" y="555967"/>
                    <a:pt x="2305998" y="558427"/>
                    <a:pt x="2299806" y="558427"/>
                  </a:cubicBezTo>
                  <a:lnTo>
                    <a:pt x="23346" y="558427"/>
                  </a:lnTo>
                  <a:cubicBezTo>
                    <a:pt x="10452" y="558427"/>
                    <a:pt x="0" y="547974"/>
                    <a:pt x="0" y="535080"/>
                  </a:cubicBezTo>
                  <a:lnTo>
                    <a:pt x="0" y="23346"/>
                  </a:lnTo>
                  <a:cubicBezTo>
                    <a:pt x="0" y="17154"/>
                    <a:pt x="2460" y="11216"/>
                    <a:pt x="6838" y="6838"/>
                  </a:cubicBezTo>
                  <a:cubicBezTo>
                    <a:pt x="11216" y="2460"/>
                    <a:pt x="17154" y="0"/>
                    <a:pt x="23346" y="0"/>
                  </a:cubicBezTo>
                  <a:close/>
                </a:path>
              </a:pathLst>
            </a:custGeom>
            <a:solidFill>
              <a:srgbClr val="FFFFFF"/>
            </a:solidFill>
            <a:ln w="104775" cap="rnd">
              <a:solidFill>
                <a:srgbClr val="04469F"/>
              </a:solidFill>
              <a:prstDash val="solid"/>
              <a:round/>
            </a:ln>
          </p:spPr>
        </p:sp>
        <p:sp>
          <p:nvSpPr>
            <p:cNvPr name="TextBox 26" id="26"/>
            <p:cNvSpPr txBox="true"/>
            <p:nvPr/>
          </p:nvSpPr>
          <p:spPr>
            <a:xfrm>
              <a:off x="0" y="-38100"/>
              <a:ext cx="2323152" cy="596527"/>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TextBox 27" id="27"/>
          <p:cNvSpPr txBox="true"/>
          <p:nvPr/>
        </p:nvSpPr>
        <p:spPr>
          <a:xfrm rot="0">
            <a:off x="7913315" y="4443220"/>
            <a:ext cx="6634762" cy="358278"/>
          </a:xfrm>
          <a:prstGeom prst="rect">
            <a:avLst/>
          </a:prstGeom>
        </p:spPr>
        <p:txBody>
          <a:bodyPr anchor="t" rtlCol="false" tIns="0" lIns="0" bIns="0" rIns="0">
            <a:spAutoFit/>
          </a:bodyPr>
          <a:lstStyle/>
          <a:p>
            <a:pPr algn="l" marL="0" indent="0" lvl="0">
              <a:lnSpc>
                <a:spcPts val="2947"/>
              </a:lnSpc>
              <a:spcBef>
                <a:spcPct val="0"/>
              </a:spcBef>
            </a:pPr>
            <a:r>
              <a:rPr lang="en-US" sz="2302">
                <a:solidFill>
                  <a:srgbClr val="333231"/>
                </a:solidFill>
                <a:latin typeface="Open Sauce Bold"/>
              </a:rPr>
              <a:t>2) Linking Consonant to Consonant</a:t>
            </a:r>
          </a:p>
        </p:txBody>
      </p:sp>
      <p:sp>
        <p:nvSpPr>
          <p:cNvPr name="Freeform 28" id="28"/>
          <p:cNvSpPr/>
          <p:nvPr/>
        </p:nvSpPr>
        <p:spPr>
          <a:xfrm flipH="false" flipV="false" rot="-10800000">
            <a:off x="7287558" y="9197389"/>
            <a:ext cx="8980612" cy="403428"/>
          </a:xfrm>
          <a:custGeom>
            <a:avLst/>
            <a:gdLst/>
            <a:ahLst/>
            <a:cxnLst/>
            <a:rect r="r" b="b" t="t" l="l"/>
            <a:pathLst>
              <a:path h="403428" w="8980612">
                <a:moveTo>
                  <a:pt x="0" y="0"/>
                </a:moveTo>
                <a:lnTo>
                  <a:pt x="8980612" y="0"/>
                </a:lnTo>
                <a:lnTo>
                  <a:pt x="8980612" y="403428"/>
                </a:lnTo>
                <a:lnTo>
                  <a:pt x="0" y="403428"/>
                </a:lnTo>
                <a:lnTo>
                  <a:pt x="0" y="0"/>
                </a:lnTo>
                <a:close/>
              </a:path>
            </a:pathLst>
          </a:custGeom>
          <a:blipFill>
            <a:blip r:embed="rId2">
              <a:alphaModFix amt="72000"/>
            </a:blip>
            <a:stretch>
              <a:fillRect l="0" t="-32825" r="0" b="-507170"/>
            </a:stretch>
          </a:blipFill>
        </p:spPr>
      </p:sp>
      <p:grpSp>
        <p:nvGrpSpPr>
          <p:cNvPr name="Group 29" id="29"/>
          <p:cNvGrpSpPr/>
          <p:nvPr/>
        </p:nvGrpSpPr>
        <p:grpSpPr>
          <a:xfrm rot="0">
            <a:off x="5831063" y="6717234"/>
            <a:ext cx="10611643" cy="2550768"/>
            <a:chOff x="0" y="0"/>
            <a:chExt cx="2323152" cy="558427"/>
          </a:xfrm>
        </p:grpSpPr>
        <p:sp>
          <p:nvSpPr>
            <p:cNvPr name="Freeform 30" id="30"/>
            <p:cNvSpPr/>
            <p:nvPr/>
          </p:nvSpPr>
          <p:spPr>
            <a:xfrm flipH="false" flipV="false" rot="0">
              <a:off x="0" y="0"/>
              <a:ext cx="2323152" cy="558427"/>
            </a:xfrm>
            <a:custGeom>
              <a:avLst/>
              <a:gdLst/>
              <a:ahLst/>
              <a:cxnLst/>
              <a:rect r="r" b="b" t="t" l="l"/>
              <a:pathLst>
                <a:path h="558427" w="2323152">
                  <a:moveTo>
                    <a:pt x="23346" y="0"/>
                  </a:moveTo>
                  <a:lnTo>
                    <a:pt x="2299806" y="0"/>
                  </a:lnTo>
                  <a:cubicBezTo>
                    <a:pt x="2312700" y="0"/>
                    <a:pt x="2323152" y="10452"/>
                    <a:pt x="2323152" y="23346"/>
                  </a:cubicBezTo>
                  <a:lnTo>
                    <a:pt x="2323152" y="535080"/>
                  </a:lnTo>
                  <a:cubicBezTo>
                    <a:pt x="2323152" y="541272"/>
                    <a:pt x="2320693" y="547210"/>
                    <a:pt x="2316314" y="551589"/>
                  </a:cubicBezTo>
                  <a:cubicBezTo>
                    <a:pt x="2311936" y="555967"/>
                    <a:pt x="2305998" y="558427"/>
                    <a:pt x="2299806" y="558427"/>
                  </a:cubicBezTo>
                  <a:lnTo>
                    <a:pt x="23346" y="558427"/>
                  </a:lnTo>
                  <a:cubicBezTo>
                    <a:pt x="10452" y="558427"/>
                    <a:pt x="0" y="547974"/>
                    <a:pt x="0" y="535080"/>
                  </a:cubicBezTo>
                  <a:lnTo>
                    <a:pt x="0" y="23346"/>
                  </a:lnTo>
                  <a:cubicBezTo>
                    <a:pt x="0" y="17154"/>
                    <a:pt x="2460" y="11216"/>
                    <a:pt x="6838" y="6838"/>
                  </a:cubicBezTo>
                  <a:cubicBezTo>
                    <a:pt x="11216" y="2460"/>
                    <a:pt x="17154" y="0"/>
                    <a:pt x="23346" y="0"/>
                  </a:cubicBezTo>
                  <a:close/>
                </a:path>
              </a:pathLst>
            </a:custGeom>
            <a:solidFill>
              <a:srgbClr val="FFFFFF"/>
            </a:solidFill>
            <a:ln w="104775" cap="rnd">
              <a:solidFill>
                <a:srgbClr val="04469F"/>
              </a:solidFill>
              <a:prstDash val="solid"/>
              <a:round/>
            </a:ln>
          </p:spPr>
        </p:sp>
        <p:sp>
          <p:nvSpPr>
            <p:cNvPr name="TextBox 31" id="31"/>
            <p:cNvSpPr txBox="true"/>
            <p:nvPr/>
          </p:nvSpPr>
          <p:spPr>
            <a:xfrm>
              <a:off x="0" y="-38100"/>
              <a:ext cx="2323152" cy="596527"/>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TextBox 32" id="32"/>
          <p:cNvSpPr txBox="true"/>
          <p:nvPr/>
        </p:nvSpPr>
        <p:spPr>
          <a:xfrm rot="0">
            <a:off x="6321414" y="2430211"/>
            <a:ext cx="9818564" cy="1327582"/>
          </a:xfrm>
          <a:prstGeom prst="rect">
            <a:avLst/>
          </a:prstGeom>
        </p:spPr>
        <p:txBody>
          <a:bodyPr anchor="t" rtlCol="false" tIns="0" lIns="0" bIns="0" rIns="0">
            <a:spAutoFit/>
          </a:bodyPr>
          <a:lstStyle/>
          <a:p>
            <a:pPr algn="l">
              <a:lnSpc>
                <a:spcPts val="2704"/>
              </a:lnSpc>
            </a:pPr>
            <a:r>
              <a:rPr lang="en-US" sz="1931" spc="102">
                <a:solidFill>
                  <a:srgbClr val="231F20"/>
                </a:solidFill>
                <a:latin typeface="Open Sauce"/>
              </a:rPr>
              <a:t>When a word ending in a consonant sound is followed by a word starting with a vowel sound, link them smoothly</a:t>
            </a:r>
          </a:p>
          <a:p>
            <a:pPr algn="l">
              <a:lnSpc>
                <a:spcPts val="2704"/>
              </a:lnSpc>
            </a:pPr>
            <a:r>
              <a:rPr lang="en-US" sz="1931" spc="102">
                <a:solidFill>
                  <a:srgbClr val="231F20"/>
                </a:solidFill>
                <a:latin typeface="Open Sauce Bold"/>
              </a:rPr>
              <a:t>Example: - Take an umbrella → Takean umbrella</a:t>
            </a:r>
          </a:p>
          <a:p>
            <a:pPr algn="l" marL="0" indent="0" lvl="0">
              <a:lnSpc>
                <a:spcPts val="2704"/>
              </a:lnSpc>
            </a:pPr>
            <a:r>
              <a:rPr lang="en-US" sz="1931" spc="102">
                <a:solidFill>
                  <a:srgbClr val="231F20"/>
                </a:solidFill>
                <a:latin typeface="Open Sauce Bold"/>
              </a:rPr>
              <a:t>Read an article → Readan article</a:t>
            </a:r>
          </a:p>
        </p:txBody>
      </p:sp>
      <p:sp>
        <p:nvSpPr>
          <p:cNvPr name="TextBox 33" id="33"/>
          <p:cNvSpPr txBox="true"/>
          <p:nvPr/>
        </p:nvSpPr>
        <p:spPr>
          <a:xfrm rot="0">
            <a:off x="6321414" y="4991998"/>
            <a:ext cx="9818564" cy="1299244"/>
          </a:xfrm>
          <a:prstGeom prst="rect">
            <a:avLst/>
          </a:prstGeom>
        </p:spPr>
        <p:txBody>
          <a:bodyPr anchor="t" rtlCol="false" tIns="0" lIns="0" bIns="0" rIns="0">
            <a:spAutoFit/>
          </a:bodyPr>
          <a:lstStyle/>
          <a:p>
            <a:pPr algn="l">
              <a:lnSpc>
                <a:spcPts val="2697"/>
              </a:lnSpc>
            </a:pPr>
            <a:r>
              <a:rPr lang="en-US" sz="1926" spc="102">
                <a:solidFill>
                  <a:srgbClr val="231F20"/>
                </a:solidFill>
                <a:latin typeface="Open Sauce"/>
              </a:rPr>
              <a:t>When a word ending in a consonant sound is followed by a word starting with the same or similar consonant sound, merge the sounds.</a:t>
            </a:r>
          </a:p>
          <a:p>
            <a:pPr algn="l">
              <a:lnSpc>
                <a:spcPts val="2697"/>
              </a:lnSpc>
            </a:pPr>
            <a:r>
              <a:rPr lang="en-US" sz="1926" spc="102">
                <a:solidFill>
                  <a:srgbClr val="231F20"/>
                </a:solidFill>
                <a:latin typeface="Open Sauce Bold"/>
              </a:rPr>
              <a:t>Example:- Good day → Gooday</a:t>
            </a:r>
          </a:p>
          <a:p>
            <a:pPr algn="l" marL="0" indent="0" lvl="0">
              <a:lnSpc>
                <a:spcPts val="2548"/>
              </a:lnSpc>
            </a:pPr>
            <a:r>
              <a:rPr lang="en-US" sz="1820" spc="96">
                <a:solidFill>
                  <a:srgbClr val="231F20"/>
                </a:solidFill>
                <a:latin typeface="Open Sauce Bold"/>
              </a:rPr>
              <a:t>Last stop → Lasstop</a:t>
            </a:r>
          </a:p>
        </p:txBody>
      </p:sp>
      <p:sp>
        <p:nvSpPr>
          <p:cNvPr name="TextBox 34" id="34"/>
          <p:cNvSpPr txBox="true"/>
          <p:nvPr/>
        </p:nvSpPr>
        <p:spPr>
          <a:xfrm rot="0">
            <a:off x="6193222" y="7490520"/>
            <a:ext cx="10074948" cy="1328426"/>
          </a:xfrm>
          <a:prstGeom prst="rect">
            <a:avLst/>
          </a:prstGeom>
        </p:spPr>
        <p:txBody>
          <a:bodyPr anchor="t" rtlCol="false" tIns="0" lIns="0" bIns="0" rIns="0">
            <a:spAutoFit/>
          </a:bodyPr>
          <a:lstStyle/>
          <a:p>
            <a:pPr algn="l">
              <a:lnSpc>
                <a:spcPts val="2657"/>
              </a:lnSpc>
            </a:pPr>
            <a:r>
              <a:rPr lang="en-US" sz="1898" spc="100">
                <a:solidFill>
                  <a:srgbClr val="231F20"/>
                </a:solidFill>
                <a:latin typeface="Open Sauce"/>
              </a:rPr>
              <a:t>When a word ending in a vowel sound is followed by a word starting with a vowel sound, add a slight glide (a 'y' or 'w' sound) to link them.</a:t>
            </a:r>
          </a:p>
          <a:p>
            <a:pPr algn="l">
              <a:lnSpc>
                <a:spcPts val="2657"/>
              </a:lnSpc>
            </a:pPr>
            <a:r>
              <a:rPr lang="en-US" sz="1898" spc="100">
                <a:solidFill>
                  <a:srgbClr val="231F20"/>
                </a:solidFill>
                <a:latin typeface="Open Sauce Bold"/>
              </a:rPr>
              <a:t>Example: - Go on → Go(w)on</a:t>
            </a:r>
          </a:p>
          <a:p>
            <a:pPr algn="l" marL="0" indent="0" lvl="0">
              <a:lnSpc>
                <a:spcPts val="2657"/>
              </a:lnSpc>
            </a:pPr>
            <a:r>
              <a:rPr lang="en-US" sz="1898" spc="100">
                <a:solidFill>
                  <a:srgbClr val="231F20"/>
                </a:solidFill>
                <a:latin typeface="Open Sauce Bold"/>
              </a:rPr>
              <a:t>See it → See(y)it</a:t>
            </a:r>
          </a:p>
        </p:txBody>
      </p:sp>
      <p:sp>
        <p:nvSpPr>
          <p:cNvPr name="TextBox 35" id="35"/>
          <p:cNvSpPr txBox="true"/>
          <p:nvPr/>
        </p:nvSpPr>
        <p:spPr>
          <a:xfrm rot="0">
            <a:off x="8307871" y="6996308"/>
            <a:ext cx="6634762" cy="358278"/>
          </a:xfrm>
          <a:prstGeom prst="rect">
            <a:avLst/>
          </a:prstGeom>
        </p:spPr>
        <p:txBody>
          <a:bodyPr anchor="t" rtlCol="false" tIns="0" lIns="0" bIns="0" rIns="0">
            <a:spAutoFit/>
          </a:bodyPr>
          <a:lstStyle/>
          <a:p>
            <a:pPr algn="l" marL="0" indent="0" lvl="0">
              <a:lnSpc>
                <a:spcPts val="2947"/>
              </a:lnSpc>
              <a:spcBef>
                <a:spcPct val="0"/>
              </a:spcBef>
            </a:pPr>
            <a:r>
              <a:rPr lang="en-US" sz="2302">
                <a:solidFill>
                  <a:srgbClr val="333231"/>
                </a:solidFill>
                <a:latin typeface="Open Sauce Bold"/>
              </a:rPr>
              <a:t>3) Linking Vowel to Vowel</a:t>
            </a:r>
          </a:p>
        </p:txBody>
      </p:sp>
      <p:grpSp>
        <p:nvGrpSpPr>
          <p:cNvPr name="Group 36" id="36"/>
          <p:cNvGrpSpPr/>
          <p:nvPr/>
        </p:nvGrpSpPr>
        <p:grpSpPr>
          <a:xfrm rot="0">
            <a:off x="3910411" y="8258958"/>
            <a:ext cx="1183417" cy="1183417"/>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4469F"/>
            </a:solidFill>
            <a:ln w="742950" cap="sq">
              <a:solidFill>
                <a:srgbClr val="04469F"/>
              </a:solidFill>
              <a:prstDash val="solid"/>
              <a:miter/>
            </a:ln>
          </p:spPr>
        </p:sp>
        <p:sp>
          <p:nvSpPr>
            <p:cNvPr name="TextBox 38" id="38"/>
            <p:cNvSpPr txBox="true"/>
            <p:nvPr/>
          </p:nvSpPr>
          <p:spPr>
            <a:xfrm>
              <a:off x="76200" y="38100"/>
              <a:ext cx="660400" cy="698500"/>
            </a:xfrm>
            <a:prstGeom prst="rect">
              <a:avLst/>
            </a:prstGeom>
          </p:spPr>
          <p:txBody>
            <a:bodyPr anchor="ctr" rtlCol="false" tIns="50800" lIns="50800" bIns="50800" rIns="50800"/>
            <a:lstStyle/>
            <a:p>
              <a:pPr algn="ctr" marL="0" indent="0" lvl="0">
                <a:lnSpc>
                  <a:spcPts val="2756"/>
                </a:lnSpc>
                <a:spcBef>
                  <a:spcPct val="0"/>
                </a:spcBef>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167179" y="2889728"/>
            <a:ext cx="10611643" cy="2373049"/>
            <a:chOff x="0" y="0"/>
            <a:chExt cx="2323152" cy="519519"/>
          </a:xfrm>
        </p:grpSpPr>
        <p:sp>
          <p:nvSpPr>
            <p:cNvPr name="Freeform 3" id="3"/>
            <p:cNvSpPr/>
            <p:nvPr/>
          </p:nvSpPr>
          <p:spPr>
            <a:xfrm flipH="false" flipV="false" rot="0">
              <a:off x="0" y="0"/>
              <a:ext cx="2323152" cy="519519"/>
            </a:xfrm>
            <a:custGeom>
              <a:avLst/>
              <a:gdLst/>
              <a:ahLst/>
              <a:cxnLst/>
              <a:rect r="r" b="b" t="t" l="l"/>
              <a:pathLst>
                <a:path h="519519" w="2323152">
                  <a:moveTo>
                    <a:pt x="23346" y="0"/>
                  </a:moveTo>
                  <a:lnTo>
                    <a:pt x="2299806" y="0"/>
                  </a:lnTo>
                  <a:cubicBezTo>
                    <a:pt x="2312700" y="0"/>
                    <a:pt x="2323152" y="10452"/>
                    <a:pt x="2323152" y="23346"/>
                  </a:cubicBezTo>
                  <a:lnTo>
                    <a:pt x="2323152" y="496173"/>
                  </a:lnTo>
                  <a:cubicBezTo>
                    <a:pt x="2323152" y="502365"/>
                    <a:pt x="2320693" y="508303"/>
                    <a:pt x="2316314" y="512681"/>
                  </a:cubicBezTo>
                  <a:cubicBezTo>
                    <a:pt x="2311936" y="517060"/>
                    <a:pt x="2305998" y="519519"/>
                    <a:pt x="2299806" y="519519"/>
                  </a:cubicBezTo>
                  <a:lnTo>
                    <a:pt x="23346" y="519519"/>
                  </a:lnTo>
                  <a:cubicBezTo>
                    <a:pt x="10452" y="519519"/>
                    <a:pt x="0" y="509067"/>
                    <a:pt x="0" y="496173"/>
                  </a:cubicBezTo>
                  <a:lnTo>
                    <a:pt x="0" y="23346"/>
                  </a:lnTo>
                  <a:cubicBezTo>
                    <a:pt x="0" y="17154"/>
                    <a:pt x="2460" y="11216"/>
                    <a:pt x="6838" y="6838"/>
                  </a:cubicBezTo>
                  <a:cubicBezTo>
                    <a:pt x="11216" y="2460"/>
                    <a:pt x="17154" y="0"/>
                    <a:pt x="23346" y="0"/>
                  </a:cubicBezTo>
                  <a:close/>
                </a:path>
              </a:pathLst>
            </a:custGeom>
            <a:solidFill>
              <a:srgbClr val="FFFFFF"/>
            </a:solidFill>
            <a:ln w="104775" cap="rnd">
              <a:solidFill>
                <a:srgbClr val="04469F"/>
              </a:solidFill>
              <a:prstDash val="solid"/>
              <a:round/>
            </a:ln>
          </p:spPr>
        </p:sp>
        <p:sp>
          <p:nvSpPr>
            <p:cNvPr name="TextBox 4" id="4"/>
            <p:cNvSpPr txBox="true"/>
            <p:nvPr/>
          </p:nvSpPr>
          <p:spPr>
            <a:xfrm>
              <a:off x="0" y="-38100"/>
              <a:ext cx="2323152" cy="557619"/>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TextBox 5" id="5"/>
          <p:cNvSpPr txBox="true"/>
          <p:nvPr/>
        </p:nvSpPr>
        <p:spPr>
          <a:xfrm rot="0">
            <a:off x="792063" y="4776354"/>
            <a:ext cx="6064231" cy="795212"/>
          </a:xfrm>
          <a:prstGeom prst="rect">
            <a:avLst/>
          </a:prstGeom>
        </p:spPr>
        <p:txBody>
          <a:bodyPr anchor="t" rtlCol="false" tIns="0" lIns="0" bIns="0" rIns="0">
            <a:spAutoFit/>
          </a:bodyPr>
          <a:lstStyle/>
          <a:p>
            <a:pPr algn="l" marL="0" indent="0" lvl="0">
              <a:lnSpc>
                <a:spcPts val="6569"/>
              </a:lnSpc>
              <a:spcBef>
                <a:spcPct val="0"/>
              </a:spcBef>
            </a:pPr>
            <a:r>
              <a:rPr lang="en-US" sz="4692" spc="-93">
                <a:solidFill>
                  <a:srgbClr val="191919"/>
                </a:solidFill>
                <a:latin typeface="Open Sauce Bold"/>
              </a:rPr>
              <a:t>Pronunciation</a:t>
            </a:r>
          </a:p>
        </p:txBody>
      </p:sp>
      <p:grpSp>
        <p:nvGrpSpPr>
          <p:cNvPr name="Group 6" id="6"/>
          <p:cNvGrpSpPr/>
          <p:nvPr/>
        </p:nvGrpSpPr>
        <p:grpSpPr>
          <a:xfrm rot="0">
            <a:off x="-1997137" y="7075637"/>
            <a:ext cx="5578401" cy="557840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42950" cap="sq">
              <a:solidFill>
                <a:srgbClr val="04469F"/>
              </a:solidFill>
              <a:prstDash val="solid"/>
              <a:miter/>
            </a:ln>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marL="0" indent="0" lvl="0">
                <a:lnSpc>
                  <a:spcPts val="2756"/>
                </a:lnSpc>
                <a:spcBef>
                  <a:spcPct val="0"/>
                </a:spcBef>
              </a:pPr>
            </a:p>
          </p:txBody>
        </p:sp>
      </p:grpSp>
      <p:grpSp>
        <p:nvGrpSpPr>
          <p:cNvPr name="Group 9" id="9"/>
          <p:cNvGrpSpPr/>
          <p:nvPr/>
        </p:nvGrpSpPr>
        <p:grpSpPr>
          <a:xfrm rot="0">
            <a:off x="3684175" y="7005833"/>
            <a:ext cx="452472" cy="452472"/>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4469F"/>
            </a:solidFill>
            <a:ln w="742950" cap="sq">
              <a:solidFill>
                <a:srgbClr val="04469F"/>
              </a:solidFill>
              <a:prstDash val="solid"/>
              <a:miter/>
            </a:ln>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marL="0" indent="0" lvl="0">
                <a:lnSpc>
                  <a:spcPts val="2756"/>
                </a:lnSpc>
                <a:spcBef>
                  <a:spcPct val="0"/>
                </a:spcBef>
              </a:pPr>
            </a:p>
          </p:txBody>
        </p:sp>
      </p:grpSp>
      <p:grpSp>
        <p:nvGrpSpPr>
          <p:cNvPr name="Group 12" id="12"/>
          <p:cNvGrpSpPr/>
          <p:nvPr/>
        </p:nvGrpSpPr>
        <p:grpSpPr>
          <a:xfrm rot="0">
            <a:off x="15017929" y="-2533783"/>
            <a:ext cx="5002094" cy="5002094"/>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4469F">
                <a:alpha val="32941"/>
              </a:srgbClr>
            </a:solidFill>
            <a:ln w="742950" cap="sq">
              <a:solidFill>
                <a:srgbClr val="04469F">
                  <a:alpha val="32941"/>
                </a:srgbClr>
              </a:solidFill>
              <a:prstDash val="solid"/>
              <a:miter/>
            </a:ln>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Freeform 15" id="15"/>
          <p:cNvSpPr/>
          <p:nvPr/>
        </p:nvSpPr>
        <p:spPr>
          <a:xfrm flipH="false" flipV="false" rot="-10800000">
            <a:off x="7529863" y="5216822"/>
            <a:ext cx="8980612" cy="403428"/>
          </a:xfrm>
          <a:custGeom>
            <a:avLst/>
            <a:gdLst/>
            <a:ahLst/>
            <a:cxnLst/>
            <a:rect r="r" b="b" t="t" l="l"/>
            <a:pathLst>
              <a:path h="403428" w="8980612">
                <a:moveTo>
                  <a:pt x="0" y="0"/>
                </a:moveTo>
                <a:lnTo>
                  <a:pt x="8980612" y="0"/>
                </a:lnTo>
                <a:lnTo>
                  <a:pt x="8980612" y="403429"/>
                </a:lnTo>
                <a:lnTo>
                  <a:pt x="0" y="403429"/>
                </a:lnTo>
                <a:lnTo>
                  <a:pt x="0" y="0"/>
                </a:lnTo>
                <a:close/>
              </a:path>
            </a:pathLst>
          </a:custGeom>
          <a:blipFill>
            <a:blip r:embed="rId2">
              <a:alphaModFix amt="72000"/>
            </a:blip>
            <a:stretch>
              <a:fillRect l="0" t="-32825" r="0" b="-507170"/>
            </a:stretch>
          </a:blipFill>
        </p:spPr>
      </p:sp>
      <p:grpSp>
        <p:nvGrpSpPr>
          <p:cNvPr name="Group 16" id="16"/>
          <p:cNvGrpSpPr/>
          <p:nvPr/>
        </p:nvGrpSpPr>
        <p:grpSpPr>
          <a:xfrm rot="0">
            <a:off x="10087798" y="4952516"/>
            <a:ext cx="50702" cy="1281881"/>
            <a:chOff x="0" y="0"/>
            <a:chExt cx="12543" cy="317123"/>
          </a:xfrm>
        </p:grpSpPr>
        <p:sp>
          <p:nvSpPr>
            <p:cNvPr name="Freeform 17" id="17"/>
            <p:cNvSpPr/>
            <p:nvPr/>
          </p:nvSpPr>
          <p:spPr>
            <a:xfrm flipH="false" flipV="false" rot="0">
              <a:off x="0" y="0"/>
              <a:ext cx="12543" cy="317123"/>
            </a:xfrm>
            <a:custGeom>
              <a:avLst/>
              <a:gdLst/>
              <a:ahLst/>
              <a:cxnLst/>
              <a:rect r="r" b="b" t="t" l="l"/>
              <a:pathLst>
                <a:path h="317123" w="12543">
                  <a:moveTo>
                    <a:pt x="0" y="0"/>
                  </a:moveTo>
                  <a:lnTo>
                    <a:pt x="12543" y="0"/>
                  </a:lnTo>
                  <a:lnTo>
                    <a:pt x="12543" y="317123"/>
                  </a:lnTo>
                  <a:lnTo>
                    <a:pt x="0" y="317123"/>
                  </a:lnTo>
                  <a:close/>
                </a:path>
              </a:pathLst>
            </a:custGeom>
            <a:solidFill>
              <a:srgbClr val="FFFFFF"/>
            </a:solidFill>
          </p:spPr>
        </p:sp>
        <p:sp>
          <p:nvSpPr>
            <p:cNvPr name="TextBox 18" id="18"/>
            <p:cNvSpPr txBox="true"/>
            <p:nvPr/>
          </p:nvSpPr>
          <p:spPr>
            <a:xfrm>
              <a:off x="0" y="-114300"/>
              <a:ext cx="12543" cy="431423"/>
            </a:xfrm>
            <a:prstGeom prst="rect">
              <a:avLst/>
            </a:prstGeom>
          </p:spPr>
          <p:txBody>
            <a:bodyPr anchor="ctr" rtlCol="false" tIns="50800" lIns="50800" bIns="50800" rIns="50800"/>
            <a:lstStyle/>
            <a:p>
              <a:pPr algn="ctr">
                <a:lnSpc>
                  <a:spcPts val="8076"/>
                </a:lnSpc>
              </a:pPr>
            </a:p>
          </p:txBody>
        </p:sp>
      </p:grpSp>
      <p:sp>
        <p:nvSpPr>
          <p:cNvPr name="TextBox 19" id="19"/>
          <p:cNvSpPr txBox="true"/>
          <p:nvPr/>
        </p:nvSpPr>
        <p:spPr>
          <a:xfrm rot="0">
            <a:off x="8155620" y="3377854"/>
            <a:ext cx="6634762" cy="358278"/>
          </a:xfrm>
          <a:prstGeom prst="rect">
            <a:avLst/>
          </a:prstGeom>
        </p:spPr>
        <p:txBody>
          <a:bodyPr anchor="t" rtlCol="false" tIns="0" lIns="0" bIns="0" rIns="0">
            <a:spAutoFit/>
          </a:bodyPr>
          <a:lstStyle/>
          <a:p>
            <a:pPr algn="l" marL="0" indent="0" lvl="0">
              <a:lnSpc>
                <a:spcPts val="2947"/>
              </a:lnSpc>
              <a:spcBef>
                <a:spcPct val="0"/>
              </a:spcBef>
            </a:pPr>
            <a:r>
              <a:rPr lang="en-US" sz="2302">
                <a:solidFill>
                  <a:srgbClr val="333231"/>
                </a:solidFill>
                <a:latin typeface="Open Sauce Bold"/>
              </a:rPr>
              <a:t>1) Short and Long Vowel Sounds</a:t>
            </a:r>
          </a:p>
        </p:txBody>
      </p:sp>
      <p:sp>
        <p:nvSpPr>
          <p:cNvPr name="Freeform 20" id="20"/>
          <p:cNvSpPr/>
          <p:nvPr/>
        </p:nvSpPr>
        <p:spPr>
          <a:xfrm flipH="false" flipV="false" rot="-10800000">
            <a:off x="7529863" y="7855530"/>
            <a:ext cx="8980612" cy="403428"/>
          </a:xfrm>
          <a:custGeom>
            <a:avLst/>
            <a:gdLst/>
            <a:ahLst/>
            <a:cxnLst/>
            <a:rect r="r" b="b" t="t" l="l"/>
            <a:pathLst>
              <a:path h="403428" w="8980612">
                <a:moveTo>
                  <a:pt x="0" y="0"/>
                </a:moveTo>
                <a:lnTo>
                  <a:pt x="8980612" y="0"/>
                </a:lnTo>
                <a:lnTo>
                  <a:pt x="8980612" y="403428"/>
                </a:lnTo>
                <a:lnTo>
                  <a:pt x="0" y="403428"/>
                </a:lnTo>
                <a:lnTo>
                  <a:pt x="0" y="0"/>
                </a:lnTo>
                <a:close/>
              </a:path>
            </a:pathLst>
          </a:custGeom>
          <a:blipFill>
            <a:blip r:embed="rId2">
              <a:alphaModFix amt="72000"/>
            </a:blip>
            <a:stretch>
              <a:fillRect l="0" t="-32825" r="0" b="-507170"/>
            </a:stretch>
          </a:blipFill>
        </p:spPr>
      </p:sp>
      <p:grpSp>
        <p:nvGrpSpPr>
          <p:cNvPr name="Group 21" id="21"/>
          <p:cNvGrpSpPr/>
          <p:nvPr/>
        </p:nvGrpSpPr>
        <p:grpSpPr>
          <a:xfrm rot="0">
            <a:off x="6167179" y="5684195"/>
            <a:ext cx="10611643" cy="2373049"/>
            <a:chOff x="0" y="0"/>
            <a:chExt cx="2323152" cy="519519"/>
          </a:xfrm>
        </p:grpSpPr>
        <p:sp>
          <p:nvSpPr>
            <p:cNvPr name="Freeform 22" id="22"/>
            <p:cNvSpPr/>
            <p:nvPr/>
          </p:nvSpPr>
          <p:spPr>
            <a:xfrm flipH="false" flipV="false" rot="0">
              <a:off x="0" y="0"/>
              <a:ext cx="2323152" cy="519519"/>
            </a:xfrm>
            <a:custGeom>
              <a:avLst/>
              <a:gdLst/>
              <a:ahLst/>
              <a:cxnLst/>
              <a:rect r="r" b="b" t="t" l="l"/>
              <a:pathLst>
                <a:path h="519519" w="2323152">
                  <a:moveTo>
                    <a:pt x="23346" y="0"/>
                  </a:moveTo>
                  <a:lnTo>
                    <a:pt x="2299806" y="0"/>
                  </a:lnTo>
                  <a:cubicBezTo>
                    <a:pt x="2312700" y="0"/>
                    <a:pt x="2323152" y="10452"/>
                    <a:pt x="2323152" y="23346"/>
                  </a:cubicBezTo>
                  <a:lnTo>
                    <a:pt x="2323152" y="496173"/>
                  </a:lnTo>
                  <a:cubicBezTo>
                    <a:pt x="2323152" y="502365"/>
                    <a:pt x="2320693" y="508303"/>
                    <a:pt x="2316314" y="512681"/>
                  </a:cubicBezTo>
                  <a:cubicBezTo>
                    <a:pt x="2311936" y="517060"/>
                    <a:pt x="2305998" y="519519"/>
                    <a:pt x="2299806" y="519519"/>
                  </a:cubicBezTo>
                  <a:lnTo>
                    <a:pt x="23346" y="519519"/>
                  </a:lnTo>
                  <a:cubicBezTo>
                    <a:pt x="10452" y="519519"/>
                    <a:pt x="0" y="509067"/>
                    <a:pt x="0" y="496173"/>
                  </a:cubicBezTo>
                  <a:lnTo>
                    <a:pt x="0" y="23346"/>
                  </a:lnTo>
                  <a:cubicBezTo>
                    <a:pt x="0" y="17154"/>
                    <a:pt x="2460" y="11216"/>
                    <a:pt x="6838" y="6838"/>
                  </a:cubicBezTo>
                  <a:cubicBezTo>
                    <a:pt x="11216" y="2460"/>
                    <a:pt x="17154" y="0"/>
                    <a:pt x="23346" y="0"/>
                  </a:cubicBezTo>
                  <a:close/>
                </a:path>
              </a:pathLst>
            </a:custGeom>
            <a:solidFill>
              <a:srgbClr val="FFFFFF"/>
            </a:solidFill>
            <a:ln w="104775" cap="rnd">
              <a:solidFill>
                <a:srgbClr val="04469F"/>
              </a:solidFill>
              <a:prstDash val="solid"/>
              <a:round/>
            </a:ln>
          </p:spPr>
        </p:sp>
        <p:sp>
          <p:nvSpPr>
            <p:cNvPr name="TextBox 23" id="23"/>
            <p:cNvSpPr txBox="true"/>
            <p:nvPr/>
          </p:nvSpPr>
          <p:spPr>
            <a:xfrm>
              <a:off x="0" y="-38100"/>
              <a:ext cx="2323152" cy="557619"/>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TextBox 24" id="24"/>
          <p:cNvSpPr txBox="true"/>
          <p:nvPr/>
        </p:nvSpPr>
        <p:spPr>
          <a:xfrm rot="0">
            <a:off x="8383167" y="6050495"/>
            <a:ext cx="6634762" cy="358278"/>
          </a:xfrm>
          <a:prstGeom prst="rect">
            <a:avLst/>
          </a:prstGeom>
        </p:spPr>
        <p:txBody>
          <a:bodyPr anchor="t" rtlCol="false" tIns="0" lIns="0" bIns="0" rIns="0">
            <a:spAutoFit/>
          </a:bodyPr>
          <a:lstStyle/>
          <a:p>
            <a:pPr algn="l" marL="0" indent="0" lvl="0">
              <a:lnSpc>
                <a:spcPts val="2947"/>
              </a:lnSpc>
              <a:spcBef>
                <a:spcPct val="0"/>
              </a:spcBef>
            </a:pPr>
            <a:r>
              <a:rPr lang="en-US" sz="2302">
                <a:solidFill>
                  <a:srgbClr val="333231"/>
                </a:solidFill>
                <a:latin typeface="Open Sauce Bold"/>
              </a:rPr>
              <a:t>2) "Th" Sounds</a:t>
            </a:r>
          </a:p>
        </p:txBody>
      </p:sp>
      <p:sp>
        <p:nvSpPr>
          <p:cNvPr name="Freeform 25" id="25"/>
          <p:cNvSpPr/>
          <p:nvPr/>
        </p:nvSpPr>
        <p:spPr>
          <a:xfrm flipH="false" flipV="false" rot="-10800000">
            <a:off x="7287558" y="9197389"/>
            <a:ext cx="8980612" cy="403428"/>
          </a:xfrm>
          <a:custGeom>
            <a:avLst/>
            <a:gdLst/>
            <a:ahLst/>
            <a:cxnLst/>
            <a:rect r="r" b="b" t="t" l="l"/>
            <a:pathLst>
              <a:path h="403428" w="8980612">
                <a:moveTo>
                  <a:pt x="0" y="0"/>
                </a:moveTo>
                <a:lnTo>
                  <a:pt x="8980612" y="0"/>
                </a:lnTo>
                <a:lnTo>
                  <a:pt x="8980612" y="403428"/>
                </a:lnTo>
                <a:lnTo>
                  <a:pt x="0" y="403428"/>
                </a:lnTo>
                <a:lnTo>
                  <a:pt x="0" y="0"/>
                </a:lnTo>
                <a:close/>
              </a:path>
            </a:pathLst>
          </a:custGeom>
          <a:blipFill>
            <a:blip r:embed="rId2">
              <a:alphaModFix amt="72000"/>
            </a:blip>
            <a:stretch>
              <a:fillRect l="0" t="-32825" r="0" b="-507170"/>
            </a:stretch>
          </a:blipFill>
        </p:spPr>
      </p:sp>
      <p:sp>
        <p:nvSpPr>
          <p:cNvPr name="TextBox 26" id="26"/>
          <p:cNvSpPr txBox="true"/>
          <p:nvPr/>
        </p:nvSpPr>
        <p:spPr>
          <a:xfrm rot="0">
            <a:off x="6563719" y="4012357"/>
            <a:ext cx="9818564" cy="992947"/>
          </a:xfrm>
          <a:prstGeom prst="rect">
            <a:avLst/>
          </a:prstGeom>
        </p:spPr>
        <p:txBody>
          <a:bodyPr anchor="t" rtlCol="false" tIns="0" lIns="0" bIns="0" rIns="0">
            <a:spAutoFit/>
          </a:bodyPr>
          <a:lstStyle/>
          <a:p>
            <a:pPr algn="l">
              <a:lnSpc>
                <a:spcPts val="2704"/>
              </a:lnSpc>
            </a:pPr>
            <a:r>
              <a:rPr lang="en-US" sz="1931" spc="102">
                <a:solidFill>
                  <a:srgbClr val="231F20"/>
                </a:solidFill>
                <a:latin typeface="Open Sauce"/>
              </a:rPr>
              <a:t>Differentiate between short and long vowel sounds, which can change the meaning of words.</a:t>
            </a:r>
          </a:p>
          <a:p>
            <a:pPr algn="l" marL="0" indent="0" lvl="0">
              <a:lnSpc>
                <a:spcPts val="2704"/>
              </a:lnSpc>
            </a:pPr>
            <a:r>
              <a:rPr lang="en-US" sz="1931" spc="102">
                <a:solidFill>
                  <a:srgbClr val="231F20"/>
                </a:solidFill>
                <a:latin typeface="Open Sauce Bold"/>
              </a:rPr>
              <a:t>Example: - Bit vs Beat</a:t>
            </a:r>
          </a:p>
        </p:txBody>
      </p:sp>
      <p:sp>
        <p:nvSpPr>
          <p:cNvPr name="TextBox 27" id="27"/>
          <p:cNvSpPr txBox="true"/>
          <p:nvPr/>
        </p:nvSpPr>
        <p:spPr>
          <a:xfrm rot="0">
            <a:off x="6469907" y="6554249"/>
            <a:ext cx="9818564" cy="983538"/>
          </a:xfrm>
          <a:prstGeom prst="rect">
            <a:avLst/>
          </a:prstGeom>
        </p:spPr>
        <p:txBody>
          <a:bodyPr anchor="t" rtlCol="false" tIns="0" lIns="0" bIns="0" rIns="0">
            <a:spAutoFit/>
          </a:bodyPr>
          <a:lstStyle/>
          <a:p>
            <a:pPr algn="l">
              <a:lnSpc>
                <a:spcPts val="2697"/>
              </a:lnSpc>
            </a:pPr>
            <a:r>
              <a:rPr lang="en-US" sz="1926" spc="102">
                <a:solidFill>
                  <a:srgbClr val="231F20"/>
                </a:solidFill>
                <a:latin typeface="Open Sauce"/>
              </a:rPr>
              <a:t>Accurately pronounce the soft "th" /θ/ and the hard "th" /ð/, which are often replaced with "t" or "d" sounds in Indian English.</a:t>
            </a:r>
          </a:p>
          <a:p>
            <a:pPr algn="l" marL="0" indent="0" lvl="0">
              <a:lnSpc>
                <a:spcPts val="2697"/>
              </a:lnSpc>
            </a:pPr>
            <a:r>
              <a:rPr lang="en-US" sz="1926" spc="102">
                <a:solidFill>
                  <a:srgbClr val="231F20"/>
                </a:solidFill>
                <a:latin typeface="Open Sauce Bold"/>
              </a:rPr>
              <a:t>Example:- Think vs This</a:t>
            </a:r>
          </a:p>
        </p:txBody>
      </p:sp>
      <p:grpSp>
        <p:nvGrpSpPr>
          <p:cNvPr name="Group 28" id="28"/>
          <p:cNvGrpSpPr/>
          <p:nvPr/>
        </p:nvGrpSpPr>
        <p:grpSpPr>
          <a:xfrm rot="0">
            <a:off x="3910411" y="8258958"/>
            <a:ext cx="1183417" cy="1183417"/>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4469F"/>
            </a:solidFill>
            <a:ln w="742950" cap="sq">
              <a:solidFill>
                <a:srgbClr val="04469F"/>
              </a:solidFill>
              <a:prstDash val="solid"/>
              <a:miter/>
            </a:ln>
          </p:spPr>
        </p:sp>
        <p:sp>
          <p:nvSpPr>
            <p:cNvPr name="TextBox 30" id="30"/>
            <p:cNvSpPr txBox="true"/>
            <p:nvPr/>
          </p:nvSpPr>
          <p:spPr>
            <a:xfrm>
              <a:off x="76200" y="38100"/>
              <a:ext cx="660400" cy="698500"/>
            </a:xfrm>
            <a:prstGeom prst="rect">
              <a:avLst/>
            </a:prstGeom>
          </p:spPr>
          <p:txBody>
            <a:bodyPr anchor="ctr" rtlCol="false" tIns="50800" lIns="50800" bIns="50800" rIns="50800"/>
            <a:lstStyle/>
            <a:p>
              <a:pPr algn="ctr" marL="0" indent="0" lvl="0">
                <a:lnSpc>
                  <a:spcPts val="2756"/>
                </a:lnSpc>
                <a:spcBef>
                  <a:spcPct val="0"/>
                </a:spcBef>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683899" y="651596"/>
            <a:ext cx="16920201" cy="9152016"/>
            <a:chOff x="0" y="0"/>
            <a:chExt cx="4456349" cy="2410408"/>
          </a:xfrm>
        </p:grpSpPr>
        <p:sp>
          <p:nvSpPr>
            <p:cNvPr name="Freeform 4" id="4"/>
            <p:cNvSpPr/>
            <p:nvPr/>
          </p:nvSpPr>
          <p:spPr>
            <a:xfrm flipH="false" flipV="false" rot="0">
              <a:off x="0" y="0"/>
              <a:ext cx="4456349" cy="2410408"/>
            </a:xfrm>
            <a:custGeom>
              <a:avLst/>
              <a:gdLst/>
              <a:ahLst/>
              <a:cxnLst/>
              <a:rect r="r" b="b" t="t" l="l"/>
              <a:pathLst>
                <a:path h="2410408" w="4456349">
                  <a:moveTo>
                    <a:pt x="11439" y="0"/>
                  </a:moveTo>
                  <a:lnTo>
                    <a:pt x="4444910" y="0"/>
                  </a:lnTo>
                  <a:cubicBezTo>
                    <a:pt x="4447944" y="0"/>
                    <a:pt x="4450854" y="1205"/>
                    <a:pt x="4452999" y="3350"/>
                  </a:cubicBezTo>
                  <a:cubicBezTo>
                    <a:pt x="4455144" y="5496"/>
                    <a:pt x="4456349" y="8405"/>
                    <a:pt x="4456349" y="11439"/>
                  </a:cubicBezTo>
                  <a:lnTo>
                    <a:pt x="4456349" y="2398969"/>
                  </a:lnTo>
                  <a:cubicBezTo>
                    <a:pt x="4456349" y="2402002"/>
                    <a:pt x="4455144" y="2404912"/>
                    <a:pt x="4452999" y="2407057"/>
                  </a:cubicBezTo>
                  <a:cubicBezTo>
                    <a:pt x="4450854" y="2409202"/>
                    <a:pt x="4447944" y="2410408"/>
                    <a:pt x="4444910" y="2410408"/>
                  </a:cubicBezTo>
                  <a:lnTo>
                    <a:pt x="11439" y="2410408"/>
                  </a:lnTo>
                  <a:cubicBezTo>
                    <a:pt x="8405" y="2410408"/>
                    <a:pt x="5496" y="2409202"/>
                    <a:pt x="3350" y="2407057"/>
                  </a:cubicBezTo>
                  <a:cubicBezTo>
                    <a:pt x="1205" y="2404912"/>
                    <a:pt x="0" y="2402002"/>
                    <a:pt x="0" y="2398969"/>
                  </a:cubicBezTo>
                  <a:lnTo>
                    <a:pt x="0" y="11439"/>
                  </a:lnTo>
                  <a:cubicBezTo>
                    <a:pt x="0" y="8405"/>
                    <a:pt x="1205" y="5496"/>
                    <a:pt x="3350" y="3350"/>
                  </a:cubicBezTo>
                  <a:cubicBezTo>
                    <a:pt x="5496" y="1205"/>
                    <a:pt x="8405" y="0"/>
                    <a:pt x="11439" y="0"/>
                  </a:cubicBezTo>
                  <a:close/>
                </a:path>
              </a:pathLst>
            </a:custGeom>
            <a:solidFill>
              <a:srgbClr val="FDFBFB">
                <a:alpha val="98824"/>
              </a:srgbClr>
            </a:solidFill>
            <a:ln cap="rnd">
              <a:noFill/>
              <a:prstDash val="solid"/>
              <a:round/>
            </a:ln>
          </p:spPr>
        </p:sp>
        <p:sp>
          <p:nvSpPr>
            <p:cNvPr name="TextBox 5" id="5"/>
            <p:cNvSpPr txBox="true"/>
            <p:nvPr/>
          </p:nvSpPr>
          <p:spPr>
            <a:xfrm>
              <a:off x="0" y="-19050"/>
              <a:ext cx="4456349" cy="2429458"/>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TextBox 6" id="6"/>
          <p:cNvSpPr txBox="true"/>
          <p:nvPr/>
        </p:nvSpPr>
        <p:spPr>
          <a:xfrm rot="0">
            <a:off x="7255329" y="862171"/>
            <a:ext cx="8721434" cy="861880"/>
          </a:xfrm>
          <a:prstGeom prst="rect">
            <a:avLst/>
          </a:prstGeom>
        </p:spPr>
        <p:txBody>
          <a:bodyPr anchor="t" rtlCol="false" tIns="0" lIns="0" bIns="0" rIns="0">
            <a:spAutoFit/>
          </a:bodyPr>
          <a:lstStyle/>
          <a:p>
            <a:pPr algn="l" marL="0" indent="0" lvl="0">
              <a:lnSpc>
                <a:spcPts val="7178"/>
              </a:lnSpc>
              <a:spcBef>
                <a:spcPct val="0"/>
              </a:spcBef>
            </a:pPr>
            <a:r>
              <a:rPr lang="en-US" sz="5127" spc="-102">
                <a:solidFill>
                  <a:srgbClr val="004AAD"/>
                </a:solidFill>
                <a:latin typeface="Open Sauce Bold"/>
              </a:rPr>
              <a:t>Email</a:t>
            </a:r>
          </a:p>
        </p:txBody>
      </p:sp>
      <p:sp>
        <p:nvSpPr>
          <p:cNvPr name="TextBox 7" id="7"/>
          <p:cNvSpPr txBox="true"/>
          <p:nvPr/>
        </p:nvSpPr>
        <p:spPr>
          <a:xfrm rot="0">
            <a:off x="1028700" y="1747705"/>
            <a:ext cx="16019881" cy="7416907"/>
          </a:xfrm>
          <a:prstGeom prst="rect">
            <a:avLst/>
          </a:prstGeom>
        </p:spPr>
        <p:txBody>
          <a:bodyPr anchor="t" rtlCol="false" tIns="0" lIns="0" bIns="0" rIns="0">
            <a:spAutoFit/>
          </a:bodyPr>
          <a:lstStyle/>
          <a:p>
            <a:pPr algn="l">
              <a:lnSpc>
                <a:spcPts val="3495"/>
              </a:lnSpc>
            </a:pPr>
            <a:r>
              <a:rPr lang="en-US" sz="2330" spc="23">
                <a:solidFill>
                  <a:srgbClr val="343432"/>
                </a:solidFill>
                <a:latin typeface="Open Sauce Bold"/>
              </a:rPr>
              <a:t>Subject: Unlock Clear Communication with Accent Neutralization!</a:t>
            </a:r>
          </a:p>
          <a:p>
            <a:pPr algn="l">
              <a:lnSpc>
                <a:spcPts val="3496"/>
              </a:lnSpc>
            </a:pPr>
          </a:p>
          <a:p>
            <a:pPr algn="l">
              <a:lnSpc>
                <a:spcPts val="3496"/>
              </a:lnSpc>
            </a:pPr>
            <a:r>
              <a:rPr lang="en-US" sz="2331" spc="23">
                <a:solidFill>
                  <a:srgbClr val="343432"/>
                </a:solidFill>
                <a:latin typeface="Open Sauce Bold"/>
              </a:rPr>
              <a:t>Dear Team,</a:t>
            </a:r>
          </a:p>
          <a:p>
            <a:pPr algn="l">
              <a:lnSpc>
                <a:spcPts val="3496"/>
              </a:lnSpc>
            </a:pPr>
            <a:r>
              <a:rPr lang="en-US" sz="2331" spc="23">
                <a:solidFill>
                  <a:srgbClr val="343432"/>
                </a:solidFill>
                <a:latin typeface="Open Sauce Bold"/>
              </a:rPr>
              <a:t>I’m excited to introduce accent neutralization, a powerful tool to enhance our communication by minimizing regional or foreign accents. This technique will significantly improve our clarity and intelligibility, which are vital for professional interactions.</a:t>
            </a:r>
          </a:p>
          <a:p>
            <a:pPr algn="l">
              <a:lnSpc>
                <a:spcPts val="3496"/>
              </a:lnSpc>
            </a:pPr>
          </a:p>
          <a:p>
            <a:pPr algn="l">
              <a:lnSpc>
                <a:spcPts val="3496"/>
              </a:lnSpc>
            </a:pPr>
            <a:r>
              <a:rPr lang="en-US" sz="2331" spc="23">
                <a:solidFill>
                  <a:srgbClr val="343432"/>
                </a:solidFill>
                <a:latin typeface="Open Sauce Bold"/>
              </a:rPr>
              <a:t>Our training will cover phonetic skills such as vowel and consonant modification, intonation practice, and stress pattern adjustment. By mastering rhythm, pace, and inflection, we’ll align with desired accent norms. Engaging listening exercises will also sharpen our ability to discern subtle sound differences.</a:t>
            </a:r>
          </a:p>
          <a:p>
            <a:pPr algn="l">
              <a:lnSpc>
                <a:spcPts val="3496"/>
              </a:lnSpc>
            </a:pPr>
          </a:p>
          <a:p>
            <a:pPr algn="l">
              <a:lnSpc>
                <a:spcPts val="3496"/>
              </a:lnSpc>
            </a:pPr>
            <a:r>
              <a:rPr lang="en-US" sz="2331" spc="23">
                <a:solidFill>
                  <a:srgbClr val="343432"/>
                </a:solidFill>
                <a:latin typeface="Open Sauce Bold"/>
              </a:rPr>
              <a:t>Consistent practice and feedback will help us achieve clearer speech while retaining our unique identities. Detailed information about the program will be shared soon. Let’s embark on this journey towards confident communication together!</a:t>
            </a:r>
          </a:p>
          <a:p>
            <a:pPr algn="l">
              <a:lnSpc>
                <a:spcPts val="3496"/>
              </a:lnSpc>
            </a:pPr>
          </a:p>
          <a:p>
            <a:pPr algn="l">
              <a:lnSpc>
                <a:spcPts val="3496"/>
              </a:lnSpc>
            </a:pPr>
            <a:r>
              <a:rPr lang="en-US" sz="2331" spc="23">
                <a:solidFill>
                  <a:srgbClr val="343432"/>
                </a:solidFill>
                <a:latin typeface="Open Sauce Bold"/>
              </a:rPr>
              <a:t>Best regards,  </a:t>
            </a:r>
          </a:p>
          <a:p>
            <a:pPr algn="l">
              <a:lnSpc>
                <a:spcPts val="3496"/>
              </a:lnSpc>
            </a:pPr>
            <a:r>
              <a:rPr lang="en-US" sz="2331" spc="23">
                <a:solidFill>
                  <a:srgbClr val="343432"/>
                </a:solidFill>
                <a:latin typeface="Open Sauce Bold"/>
              </a:rPr>
              <a:t>Kadire Akshara</a:t>
            </a:r>
          </a:p>
        </p:txBody>
      </p:sp>
      <p:sp>
        <p:nvSpPr>
          <p:cNvPr name="Freeform 8" id="8"/>
          <p:cNvSpPr/>
          <p:nvPr/>
        </p:nvSpPr>
        <p:spPr>
          <a:xfrm flipH="false" flipV="false" rot="0">
            <a:off x="15457848" y="651596"/>
            <a:ext cx="2146253" cy="2144908"/>
          </a:xfrm>
          <a:custGeom>
            <a:avLst/>
            <a:gdLst/>
            <a:ahLst/>
            <a:cxnLst/>
            <a:rect r="r" b="b" t="t" l="l"/>
            <a:pathLst>
              <a:path h="2144908" w="2146253">
                <a:moveTo>
                  <a:pt x="0" y="0"/>
                </a:moveTo>
                <a:lnTo>
                  <a:pt x="2146253" y="0"/>
                </a:lnTo>
                <a:lnTo>
                  <a:pt x="2146253" y="2144908"/>
                </a:lnTo>
                <a:lnTo>
                  <a:pt x="0" y="2144908"/>
                </a:lnTo>
                <a:lnTo>
                  <a:pt x="0" y="0"/>
                </a:lnTo>
                <a:close/>
              </a:path>
            </a:pathLst>
          </a:custGeom>
          <a:blipFill>
            <a:blip r:embed="rId3"/>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683899" y="651596"/>
            <a:ext cx="16920201" cy="9152016"/>
            <a:chOff x="0" y="0"/>
            <a:chExt cx="4456349" cy="2410408"/>
          </a:xfrm>
        </p:grpSpPr>
        <p:sp>
          <p:nvSpPr>
            <p:cNvPr name="Freeform 4" id="4"/>
            <p:cNvSpPr/>
            <p:nvPr/>
          </p:nvSpPr>
          <p:spPr>
            <a:xfrm flipH="false" flipV="false" rot="0">
              <a:off x="0" y="0"/>
              <a:ext cx="4456349" cy="2410408"/>
            </a:xfrm>
            <a:custGeom>
              <a:avLst/>
              <a:gdLst/>
              <a:ahLst/>
              <a:cxnLst/>
              <a:rect r="r" b="b" t="t" l="l"/>
              <a:pathLst>
                <a:path h="2410408" w="4456349">
                  <a:moveTo>
                    <a:pt x="11439" y="0"/>
                  </a:moveTo>
                  <a:lnTo>
                    <a:pt x="4444910" y="0"/>
                  </a:lnTo>
                  <a:cubicBezTo>
                    <a:pt x="4447944" y="0"/>
                    <a:pt x="4450854" y="1205"/>
                    <a:pt x="4452999" y="3350"/>
                  </a:cubicBezTo>
                  <a:cubicBezTo>
                    <a:pt x="4455144" y="5496"/>
                    <a:pt x="4456349" y="8405"/>
                    <a:pt x="4456349" y="11439"/>
                  </a:cubicBezTo>
                  <a:lnTo>
                    <a:pt x="4456349" y="2398969"/>
                  </a:lnTo>
                  <a:cubicBezTo>
                    <a:pt x="4456349" y="2402002"/>
                    <a:pt x="4455144" y="2404912"/>
                    <a:pt x="4452999" y="2407057"/>
                  </a:cubicBezTo>
                  <a:cubicBezTo>
                    <a:pt x="4450854" y="2409202"/>
                    <a:pt x="4447944" y="2410408"/>
                    <a:pt x="4444910" y="2410408"/>
                  </a:cubicBezTo>
                  <a:lnTo>
                    <a:pt x="11439" y="2410408"/>
                  </a:lnTo>
                  <a:cubicBezTo>
                    <a:pt x="8405" y="2410408"/>
                    <a:pt x="5496" y="2409202"/>
                    <a:pt x="3350" y="2407057"/>
                  </a:cubicBezTo>
                  <a:cubicBezTo>
                    <a:pt x="1205" y="2404912"/>
                    <a:pt x="0" y="2402002"/>
                    <a:pt x="0" y="2398969"/>
                  </a:cubicBezTo>
                  <a:lnTo>
                    <a:pt x="0" y="11439"/>
                  </a:lnTo>
                  <a:cubicBezTo>
                    <a:pt x="0" y="8405"/>
                    <a:pt x="1205" y="5496"/>
                    <a:pt x="3350" y="3350"/>
                  </a:cubicBezTo>
                  <a:cubicBezTo>
                    <a:pt x="5496" y="1205"/>
                    <a:pt x="8405" y="0"/>
                    <a:pt x="11439" y="0"/>
                  </a:cubicBezTo>
                  <a:close/>
                </a:path>
              </a:pathLst>
            </a:custGeom>
            <a:solidFill>
              <a:srgbClr val="FDFBFB">
                <a:alpha val="98824"/>
              </a:srgbClr>
            </a:solidFill>
            <a:ln cap="rnd">
              <a:noFill/>
              <a:prstDash val="solid"/>
              <a:round/>
            </a:ln>
          </p:spPr>
        </p:sp>
        <p:sp>
          <p:nvSpPr>
            <p:cNvPr name="TextBox 5" id="5"/>
            <p:cNvSpPr txBox="true"/>
            <p:nvPr/>
          </p:nvSpPr>
          <p:spPr>
            <a:xfrm>
              <a:off x="0" y="-19050"/>
              <a:ext cx="4456349" cy="2429458"/>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TextBox 6" id="6"/>
          <p:cNvSpPr txBox="true"/>
          <p:nvPr/>
        </p:nvSpPr>
        <p:spPr>
          <a:xfrm rot="0">
            <a:off x="6736414" y="862171"/>
            <a:ext cx="8721434" cy="861880"/>
          </a:xfrm>
          <a:prstGeom prst="rect">
            <a:avLst/>
          </a:prstGeom>
        </p:spPr>
        <p:txBody>
          <a:bodyPr anchor="t" rtlCol="false" tIns="0" lIns="0" bIns="0" rIns="0">
            <a:spAutoFit/>
          </a:bodyPr>
          <a:lstStyle/>
          <a:p>
            <a:pPr algn="l" marL="0" indent="0" lvl="0">
              <a:lnSpc>
                <a:spcPts val="7178"/>
              </a:lnSpc>
              <a:spcBef>
                <a:spcPct val="0"/>
              </a:spcBef>
            </a:pPr>
            <a:r>
              <a:rPr lang="en-US" sz="5127" spc="-102">
                <a:solidFill>
                  <a:srgbClr val="004AAD"/>
                </a:solidFill>
                <a:latin typeface="Open Sauce Bold"/>
              </a:rPr>
              <a:t>Conclusion</a:t>
            </a:r>
          </a:p>
        </p:txBody>
      </p:sp>
      <p:sp>
        <p:nvSpPr>
          <p:cNvPr name="TextBox 7" id="7"/>
          <p:cNvSpPr txBox="true"/>
          <p:nvPr/>
        </p:nvSpPr>
        <p:spPr>
          <a:xfrm rot="0">
            <a:off x="1240603" y="1738180"/>
            <a:ext cx="15806794" cy="6973730"/>
          </a:xfrm>
          <a:prstGeom prst="rect">
            <a:avLst/>
          </a:prstGeom>
        </p:spPr>
        <p:txBody>
          <a:bodyPr anchor="t" rtlCol="false" tIns="0" lIns="0" bIns="0" rIns="0">
            <a:spAutoFit/>
          </a:bodyPr>
          <a:lstStyle/>
          <a:p>
            <a:pPr algn="l">
              <a:lnSpc>
                <a:spcPts val="3693"/>
              </a:lnSpc>
            </a:pPr>
            <a:r>
              <a:rPr lang="en-US" sz="2462" spc="24">
                <a:solidFill>
                  <a:srgbClr val="343432"/>
                </a:solidFill>
                <a:latin typeface="Open Sauce Bold"/>
              </a:rPr>
              <a:t>The more you listen to native speakers on TV or in recordings, the more these subtle</a:t>
            </a:r>
          </a:p>
          <a:p>
            <a:pPr algn="l">
              <a:lnSpc>
                <a:spcPts val="3693"/>
              </a:lnSpc>
            </a:pPr>
            <a:r>
              <a:rPr lang="en-US" sz="2462" spc="24">
                <a:solidFill>
                  <a:srgbClr val="343432"/>
                </a:solidFill>
                <a:latin typeface="Open Sauce Bold"/>
              </a:rPr>
              <a:t>nuances will help you with your pronunciation. </a:t>
            </a:r>
          </a:p>
          <a:p>
            <a:pPr algn="l">
              <a:lnSpc>
                <a:spcPts val="3693"/>
              </a:lnSpc>
            </a:pPr>
          </a:p>
          <a:p>
            <a:pPr algn="l">
              <a:lnSpc>
                <a:spcPts val="3693"/>
              </a:lnSpc>
            </a:pPr>
            <a:r>
              <a:rPr lang="en-US" sz="2462" spc="24">
                <a:solidFill>
                  <a:srgbClr val="343432"/>
                </a:solidFill>
                <a:latin typeface="Open Sauce Bold"/>
              </a:rPr>
              <a:t>Here are ten quick tips to keep in mind to help you sound like a native English speaker.</a:t>
            </a:r>
          </a:p>
          <a:p>
            <a:pPr algn="l">
              <a:lnSpc>
                <a:spcPts val="3693"/>
              </a:lnSpc>
            </a:pPr>
          </a:p>
          <a:p>
            <a:pPr algn="l" marL="531648" indent="-265824" lvl="1">
              <a:lnSpc>
                <a:spcPts val="3693"/>
              </a:lnSpc>
              <a:buAutoNum type="arabicPeriod" startAt="1"/>
            </a:pPr>
            <a:r>
              <a:rPr lang="en-US" sz="2462">
                <a:solidFill>
                  <a:srgbClr val="343432"/>
                </a:solidFill>
                <a:latin typeface="Open Sauce"/>
              </a:rPr>
              <a:t>Pr</a:t>
            </a:r>
            <a:r>
              <a:rPr lang="en-US" sz="2462">
                <a:solidFill>
                  <a:srgbClr val="343432"/>
                </a:solidFill>
                <a:latin typeface="Open Sauce"/>
              </a:rPr>
              <a:t>actice reading out loud.</a:t>
            </a:r>
          </a:p>
          <a:p>
            <a:pPr algn="l" marL="531648" indent="-265824" lvl="1">
              <a:lnSpc>
                <a:spcPts val="3693"/>
              </a:lnSpc>
              <a:buAutoNum type="arabicPeriod" startAt="1"/>
            </a:pPr>
            <a:r>
              <a:rPr lang="en-US" sz="2462">
                <a:solidFill>
                  <a:srgbClr val="343432"/>
                </a:solidFill>
                <a:latin typeface="Open Sauce"/>
              </a:rPr>
              <a:t>Record yourself speaking over and over.</a:t>
            </a:r>
          </a:p>
          <a:p>
            <a:pPr algn="l" marL="531648" indent="-265824" lvl="1">
              <a:lnSpc>
                <a:spcPts val="3693"/>
              </a:lnSpc>
              <a:buAutoNum type="arabicPeriod" startAt="1"/>
            </a:pPr>
            <a:r>
              <a:rPr lang="en-US" sz="2462">
                <a:solidFill>
                  <a:srgbClr val="343432"/>
                </a:solidFill>
                <a:latin typeface="Open Sauce"/>
              </a:rPr>
              <a:t>Pay attention to what words are emphasized.</a:t>
            </a:r>
          </a:p>
          <a:p>
            <a:pPr algn="l" marL="531648" indent="-265824" lvl="1">
              <a:lnSpc>
                <a:spcPts val="3693"/>
              </a:lnSpc>
              <a:buAutoNum type="arabicPeriod" startAt="1"/>
            </a:pPr>
            <a:r>
              <a:rPr lang="en-US" sz="2462">
                <a:solidFill>
                  <a:srgbClr val="343432"/>
                </a:solidFill>
                <a:latin typeface="Open Sauce"/>
              </a:rPr>
              <a:t>Pay attention to what you are communicating through your intonation by practicing words with different tones.</a:t>
            </a:r>
          </a:p>
          <a:p>
            <a:pPr algn="l" marL="531648" indent="-265824" lvl="1">
              <a:lnSpc>
                <a:spcPts val="3693"/>
              </a:lnSpc>
              <a:buAutoNum type="arabicPeriod" startAt="1"/>
            </a:pPr>
            <a:r>
              <a:rPr lang="en-US" sz="2462">
                <a:solidFill>
                  <a:srgbClr val="343432"/>
                </a:solidFill>
                <a:latin typeface="Open Sauce"/>
              </a:rPr>
              <a:t>Don’t speak too fast or too slow.</a:t>
            </a:r>
          </a:p>
          <a:p>
            <a:pPr algn="l" marL="531648" indent="-265824" lvl="1">
              <a:lnSpc>
                <a:spcPts val="3693"/>
              </a:lnSpc>
              <a:buAutoNum type="arabicPeriod" startAt="1"/>
            </a:pPr>
            <a:r>
              <a:rPr lang="en-US" sz="2462">
                <a:solidFill>
                  <a:srgbClr val="343432"/>
                </a:solidFill>
                <a:latin typeface="Open Sauce"/>
              </a:rPr>
              <a:t>Be methodical by setting specific pronunciation goals (for example, to master b versus v.)</a:t>
            </a:r>
          </a:p>
          <a:p>
            <a:pPr algn="l" marL="531648" indent="-265824" lvl="1">
              <a:lnSpc>
                <a:spcPts val="3693"/>
              </a:lnSpc>
              <a:buAutoNum type="arabicPeriod" startAt="1"/>
            </a:pPr>
            <a:r>
              <a:rPr lang="en-US" sz="2462">
                <a:solidFill>
                  <a:srgbClr val="343432"/>
                </a:solidFill>
                <a:latin typeface="Open Sauce"/>
              </a:rPr>
              <a:t>Don’t be afraid to ask for feedback! Native speakers are much more likely to correct your pronunciation than your grammar.</a:t>
            </a:r>
          </a:p>
          <a:p>
            <a:pPr algn="l" marL="531648" indent="-265824" lvl="1">
              <a:lnSpc>
                <a:spcPts val="3693"/>
              </a:lnSpc>
              <a:buAutoNum type="arabicPeriod" startAt="1"/>
            </a:pPr>
            <a:r>
              <a:rPr lang="en-US" sz="2462">
                <a:solidFill>
                  <a:srgbClr val="343432"/>
                </a:solidFill>
                <a:latin typeface="Open Sauce"/>
              </a:rPr>
              <a:t>Be aware of how words change their sounds when they’re next to other sounds.</a:t>
            </a:r>
          </a:p>
        </p:txBody>
      </p:sp>
      <p:sp>
        <p:nvSpPr>
          <p:cNvPr name="Freeform 8" id="8"/>
          <p:cNvSpPr/>
          <p:nvPr/>
        </p:nvSpPr>
        <p:spPr>
          <a:xfrm flipH="false" flipV="false" rot="0">
            <a:off x="15457848" y="651596"/>
            <a:ext cx="2146253" cy="2144908"/>
          </a:xfrm>
          <a:custGeom>
            <a:avLst/>
            <a:gdLst/>
            <a:ahLst/>
            <a:cxnLst/>
            <a:rect r="r" b="b" t="t" l="l"/>
            <a:pathLst>
              <a:path h="2144908" w="2146253">
                <a:moveTo>
                  <a:pt x="0" y="0"/>
                </a:moveTo>
                <a:lnTo>
                  <a:pt x="2146253" y="0"/>
                </a:lnTo>
                <a:lnTo>
                  <a:pt x="2146253" y="2144908"/>
                </a:lnTo>
                <a:lnTo>
                  <a:pt x="0" y="2144908"/>
                </a:lnTo>
                <a:lnTo>
                  <a:pt x="0" y="0"/>
                </a:lnTo>
                <a:close/>
              </a:path>
            </a:pathLst>
          </a:custGeom>
          <a:blipFill>
            <a:blip r:embed="rId3"/>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080005" y="3086100"/>
            <a:ext cx="4979963" cy="4114800"/>
          </a:xfrm>
          <a:custGeom>
            <a:avLst/>
            <a:gdLst/>
            <a:ahLst/>
            <a:cxnLst/>
            <a:rect r="r" b="b" t="t" l="l"/>
            <a:pathLst>
              <a:path h="4114800" w="4979963">
                <a:moveTo>
                  <a:pt x="0" y="0"/>
                </a:moveTo>
                <a:lnTo>
                  <a:pt x="4979963" y="0"/>
                </a:lnTo>
                <a:lnTo>
                  <a:pt x="4979963"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DAGFlpdxWqo</dc:identifier>
  <dcterms:modified xsi:type="dcterms:W3CDTF">2011-08-01T06:04:30Z</dcterms:modified>
  <cp:revision>1</cp:revision>
  <dc:title>10738890 - Akshara - Accent Neutralization</dc:title>
</cp:coreProperties>
</file>