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8"/>
  </p:notesMasterIdLst>
  <p:handoutMasterIdLst>
    <p:handoutMasterId r:id="rId19"/>
  </p:handoutMasterIdLst>
  <p:sldIdLst>
    <p:sldId id="322" r:id="rId5"/>
    <p:sldId id="326" r:id="rId6"/>
    <p:sldId id="323" r:id="rId7"/>
    <p:sldId id="324" r:id="rId8"/>
    <p:sldId id="325" r:id="rId9"/>
    <p:sldId id="313" r:id="rId10"/>
    <p:sldId id="312" r:id="rId11"/>
    <p:sldId id="311" r:id="rId12"/>
    <p:sldId id="327" r:id="rId13"/>
    <p:sldId id="328" r:id="rId14"/>
    <p:sldId id="329" r:id="rId15"/>
    <p:sldId id="330" r:id="rId16"/>
    <p:sldId id="331" r:id="rId17"/>
  </p:sldIdLst>
  <p:sldSz cx="12188825" cy="6858000"/>
  <p:notesSz cx="6858000" cy="9144000"/>
  <p:custDataLst>
    <p:tags r:id="rId20"/>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81" autoAdjust="0"/>
  </p:normalViewPr>
  <p:slideViewPr>
    <p:cSldViewPr showGuides="1">
      <p:cViewPr>
        <p:scale>
          <a:sx n="99" d="100"/>
          <a:sy n="99" d="100"/>
        </p:scale>
        <p:origin x="58" y="-422"/>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8" d="100"/>
          <a:sy n="88" d="100"/>
        </p:scale>
        <p:origin x="377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5" qsCatId="simple" csTypeId="urn:microsoft.com/office/officeart/2005/8/colors/accent1_1" csCatId="accent1" phldr="1"/>
      <dgm:spPr/>
      <dgm:t>
        <a:bodyPr rtlCol="0"/>
        <a:lstStyle/>
        <a:p>
          <a:pPr rtl="0"/>
          <a:endParaRPr lang="en-US"/>
        </a:p>
      </dgm:t>
    </dgm:pt>
    <dgm:pt modelId="{FB986F71-3126-4196-BD30-74AEDC39A1CA}">
      <dgm:prSet phldrT="[Text]" custT="1"/>
      <dgm:spPr/>
      <dgm:t>
        <a:bodyPr rtlCol="0"/>
        <a:lstStyle/>
        <a:p>
          <a:pPr rtl="0"/>
          <a:r>
            <a:rPr lang="es-ES" sz="3000" noProof="0" dirty="0"/>
            <a:t>Mayor Préstamo</a:t>
          </a:r>
        </a:p>
      </dgm:t>
      <dgm:extLst>
        <a:ext uri="{E40237B7-FDA0-4F09-8148-C483321AD2D9}">
          <dgm14:cNvPr xmlns:dgm14="http://schemas.microsoft.com/office/drawing/2010/diagram" id="0" name="" title="Step 1 title"/>
        </a:ext>
      </dgm:extLst>
    </dgm:pt>
    <dgm:pt modelId="{9B3CE34A-9B3E-4D5F-94E0-DFBB94FF5A03}" type="parTrans" cxnId="{1423FC72-83C7-4510-8021-28EAEA493E68}">
      <dgm:prSet/>
      <dgm:spPr/>
      <dgm:t>
        <a:bodyPr rtlCol="0"/>
        <a:lstStyle/>
        <a:p>
          <a:pPr rtl="0"/>
          <a:endParaRPr lang="en-US"/>
        </a:p>
      </dgm:t>
    </dgm:pt>
    <dgm:pt modelId="{D0B150DF-3AA4-454C-8652-25880449C422}" type="sibTrans" cxnId="{1423FC72-83C7-4510-8021-28EAEA493E68}">
      <dgm:prSet/>
      <dgm:spPr/>
      <dgm:t>
        <a:bodyPr rtlCol="0"/>
        <a:lstStyle/>
        <a:p>
          <a:pPr rtl="0"/>
          <a:endParaRPr lang="es-ES" noProof="0" dirty="0"/>
        </a:p>
      </dgm:t>
      <dgm:extLst>
        <a:ext uri="{E40237B7-FDA0-4F09-8148-C483321AD2D9}">
          <dgm14:cNvPr xmlns:dgm14="http://schemas.microsoft.com/office/drawing/2010/diagram" id="0" name="" title="Arrow pointing from Step 1 to Step 2"/>
        </a:ext>
      </dgm:extLst>
    </dgm:pt>
    <dgm:pt modelId="{F6D27D1B-CDCB-481F-B8FA-AB31B2A119DE}">
      <dgm:prSet phldrT="[Text]" custT="1"/>
      <dgm:spPr/>
      <dgm:t>
        <a:bodyPr rtlCol="0"/>
        <a:lstStyle/>
        <a:p>
          <a:pPr rtl="0"/>
          <a:r>
            <a:rPr lang="es-ES" sz="3000" noProof="0" dirty="0"/>
            <a:t>Mayor Empleado</a:t>
          </a:r>
        </a:p>
      </dgm:t>
      <dgm:extLst>
        <a:ext uri="{E40237B7-FDA0-4F09-8148-C483321AD2D9}">
          <dgm14:cNvPr xmlns:dgm14="http://schemas.microsoft.com/office/drawing/2010/diagram" id="0" name="" title="Step 2 title"/>
        </a:ext>
      </dgm:extLst>
    </dgm:pt>
    <dgm:pt modelId="{8A7BF306-8E53-4B16-9E7E-A79AE3DF6BE2}" type="parTrans" cxnId="{A63D53AC-541A-4D09-9620-8B1C8D7B91DE}">
      <dgm:prSet/>
      <dgm:spPr/>
      <dgm:t>
        <a:bodyPr rtlCol="0"/>
        <a:lstStyle/>
        <a:p>
          <a:pPr rtl="0"/>
          <a:endParaRPr lang="en-US"/>
        </a:p>
      </dgm:t>
    </dgm:pt>
    <dgm:pt modelId="{7AEB6639-3258-49E8-8B1F-B4A9C61922BE}" type="sibTrans" cxnId="{A63D53AC-541A-4D09-9620-8B1C8D7B91DE}">
      <dgm:prSet/>
      <dgm:spPr/>
      <dgm:t>
        <a:bodyPr rtlCol="0"/>
        <a:lstStyle/>
        <a:p>
          <a:pPr rtl="0"/>
          <a:endParaRPr lang="es-ES" noProof="0" dirty="0"/>
        </a:p>
      </dgm:t>
      <dgm:extLst>
        <a:ext uri="{E40237B7-FDA0-4F09-8148-C483321AD2D9}">
          <dgm14:cNvPr xmlns:dgm14="http://schemas.microsoft.com/office/drawing/2010/diagram" id="0" name="" title="Arrow pointing from Step 2 to Step 3"/>
        </a:ext>
      </dgm:extLst>
    </dgm:pt>
    <dgm:pt modelId="{0B00F5A8-A0EF-4111-9D86-004317B4F49E}">
      <dgm:prSet phldrT="[Text]"/>
      <dgm:spPr/>
      <dgm:t>
        <a:bodyPr rtlCol="0"/>
        <a:lstStyle/>
        <a:p>
          <a:pPr rtl="0"/>
          <a:endParaRPr lang="es-ES" noProof="0" dirty="0"/>
        </a:p>
      </dgm:t>
      <dgm:extLst>
        <a:ext uri="{E40237B7-FDA0-4F09-8148-C483321AD2D9}">
          <dgm14:cNvPr xmlns:dgm14="http://schemas.microsoft.com/office/drawing/2010/diagram" id="0" name="" title="Step 2 task description"/>
        </a:ext>
      </dgm:extLst>
    </dgm:pt>
    <dgm:pt modelId="{EC916B99-8D26-4265-B7BE-BB461C68DA5C}" type="parTrans" cxnId="{86F910E7-C9D0-48E5-A3A3-C70127E96FC1}">
      <dgm:prSet/>
      <dgm:spPr/>
      <dgm:t>
        <a:bodyPr rtlCol="0"/>
        <a:lstStyle/>
        <a:p>
          <a:pPr rtl="0"/>
          <a:endParaRPr lang="en-US"/>
        </a:p>
      </dgm:t>
    </dgm:pt>
    <dgm:pt modelId="{CE48C676-980A-4BAC-A3C8-9ABC315DAE51}" type="sibTrans" cxnId="{86F910E7-C9D0-48E5-A3A3-C70127E96FC1}">
      <dgm:prSet/>
      <dgm:spPr/>
      <dgm:t>
        <a:bodyPr rtlCol="0"/>
        <a:lstStyle/>
        <a:p>
          <a:pPr rtl="0"/>
          <a:endParaRPr lang="en-US"/>
        </a:p>
      </dgm:t>
    </dgm:pt>
    <dgm:pt modelId="{58828492-5CEF-4AFE-95CB-5D7E6A18158B}">
      <dgm:prSet phldrT="[Text]" custT="1"/>
      <dgm:spPr/>
      <dgm:t>
        <a:bodyPr rtlCol="0"/>
        <a:lstStyle/>
        <a:p>
          <a:pPr rtl="0"/>
          <a:r>
            <a:rPr lang="es-ES" sz="3000" noProof="0" dirty="0"/>
            <a:t>Mayor Plazo</a:t>
          </a:r>
        </a:p>
      </dgm:t>
      <dgm:extLst>
        <a:ext uri="{E40237B7-FDA0-4F09-8148-C483321AD2D9}">
          <dgm14:cNvPr xmlns:dgm14="http://schemas.microsoft.com/office/drawing/2010/diagram" id="0" name="" title="Step 3 title"/>
        </a:ext>
      </dgm:extLst>
    </dgm:pt>
    <dgm:pt modelId="{F664BA43-1B81-496F-A04E-CE4B4A525697}" type="parTrans" cxnId="{ECE9152A-59A8-4A3A-9D34-DB38A074F636}">
      <dgm:prSet/>
      <dgm:spPr/>
      <dgm:t>
        <a:bodyPr rtlCol="0"/>
        <a:lstStyle/>
        <a:p>
          <a:pPr rtl="0"/>
          <a:endParaRPr lang="en-US"/>
        </a:p>
      </dgm:t>
    </dgm:pt>
    <dgm:pt modelId="{2D386477-EC66-449A-8D41-5F8A212C3D8E}" type="sibTrans" cxnId="{ECE9152A-59A8-4A3A-9D34-DB38A074F636}">
      <dgm:prSet/>
      <dgm:spPr/>
      <dgm:t>
        <a:bodyPr rtlCol="0"/>
        <a:lstStyle/>
        <a:p>
          <a:pPr rtl="0"/>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custScaleX="88187" custScaleY="92132">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custLinFactNeighborX="-40223" custLinFactNeighborY="51061">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custLinFactNeighborX="-17293" custLinFactNeighborY="-61137">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custLinFactNeighborX="22699" custLinFactNeighborY="-5240">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custLinFactNeighborX="6927" custLinFactNeighborY="59096">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0731A115-58A3-481B-8A1D-4C0F1D56F785}" type="presOf" srcId="{FB986F71-3126-4196-BD30-74AEDC39A1CA}" destId="{E18C6CF4-EDEB-4539-A36D-E0355B626199}"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300E722A-937B-4681-BF9C-7933B3C6956A}" type="presOf" srcId="{F6D27D1B-CDCB-481F-B8FA-AB31B2A119DE}" destId="{029D1FDE-4DD7-4FA5-8C70-0C747477B66C}" srcOrd="0"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878AE697-35FC-403D-92A3-0B92F7B7EB7A}" type="presOf" srcId="{0B00F5A8-A0EF-4111-9D86-004317B4F49E}" destId="{E83793B4-2C5C-4D90-82FA-E5EE4745664D}" srcOrd="0" destOrd="0" presId="urn:microsoft.com/office/officeart/2005/8/layout/hProcess4"/>
    <dgm:cxn modelId="{0DE04CA7-8D0A-42E1-B07A-0D64581626CA}" type="presOf" srcId="{7AEB6639-3258-49E8-8B1F-B4A9C61922BE}" destId="{DC2A0ADB-DCE3-4BF4-9952-0394865777AC}" srcOrd="0" destOrd="0" presId="urn:microsoft.com/office/officeart/2005/8/layout/hProcess4"/>
    <dgm:cxn modelId="{E113FEAA-1F7F-443C-BD88-38A807CEBD28}" type="presOf" srcId="{0B00F5A8-A0EF-4111-9D86-004317B4F49E}" destId="{67FFE978-6FBE-4424-80BE-B9E4B4DD0695}"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56878CDA-253E-4C45-8745-6F7C37074EAE}" type="presOf" srcId="{58828492-5CEF-4AFE-95CB-5D7E6A18158B}" destId="{047F5837-10E2-4FFC-A492-DB8A19EF48CA}" srcOrd="0" destOrd="0" presId="urn:microsoft.com/office/officeart/2005/8/layout/hProcess4"/>
    <dgm:cxn modelId="{C875BEE4-598B-4FE7-9AAC-474318887EB0}" type="presOf" srcId="{D0B150DF-3AA4-454C-8652-25880449C422}" destId="{6A63D16E-EEE6-4267-97EA-5AD7D2BC4E84}" srcOrd="0" destOrd="0" presId="urn:microsoft.com/office/officeart/2005/8/layout/hProcess4"/>
    <dgm:cxn modelId="{86F910E7-C9D0-48E5-A3A3-C70127E96FC1}" srcId="{F6D27D1B-CDCB-481F-B8FA-AB31B2A119DE}" destId="{0B00F5A8-A0EF-4111-9D86-004317B4F49E}" srcOrd="0" destOrd="0" parTransId="{EC916B99-8D26-4265-B7BE-BB461C68DA5C}" sibTransId="{CE48C676-980A-4BAC-A3C8-9ABC315DAE51}"/>
    <dgm:cxn modelId="{0C99A0E7-7B5A-462A-BC31-41CB3B1D1005}" type="presOf" srcId="{0E9DE493-19D7-4EC9-97C9-5F26233F1106}" destId="{3960CFF8-4383-4382-8D6D-F2A00F508E8D}" srcOrd="0" destOrd="0" presId="urn:microsoft.com/office/officeart/2005/8/layout/hProcess4"/>
    <dgm:cxn modelId="{7BE7AED0-385C-460E-A868-06962FF7BF4D}" type="presParOf" srcId="{3960CFF8-4383-4382-8D6D-F2A00F508E8D}" destId="{366CFF54-5C8F-47F9-BFD8-D9AF3EADDA3E}" srcOrd="0" destOrd="0" presId="urn:microsoft.com/office/officeart/2005/8/layout/hProcess4"/>
    <dgm:cxn modelId="{7C708C67-6B57-4F62-BFC8-44484A4BB8C4}" type="presParOf" srcId="{3960CFF8-4383-4382-8D6D-F2A00F508E8D}" destId="{13688FBD-4079-41FE-A6A2-B5B0F293E6BF}" srcOrd="1" destOrd="0" presId="urn:microsoft.com/office/officeart/2005/8/layout/hProcess4"/>
    <dgm:cxn modelId="{697CCE2B-9683-4DC0-A208-89C15D73093F}" type="presParOf" srcId="{3960CFF8-4383-4382-8D6D-F2A00F508E8D}" destId="{224851B6-C14D-49DE-883B-A13003DA4601}" srcOrd="2" destOrd="0" presId="urn:microsoft.com/office/officeart/2005/8/layout/hProcess4"/>
    <dgm:cxn modelId="{FB980B6C-7B77-4691-82C5-788FE8D96E48}" type="presParOf" srcId="{224851B6-C14D-49DE-883B-A13003DA4601}" destId="{1439717B-283C-48FF-AF62-1990F52B6512}" srcOrd="0" destOrd="0" presId="urn:microsoft.com/office/officeart/2005/8/layout/hProcess4"/>
    <dgm:cxn modelId="{77B1C0E7-D435-456C-A00F-39975DCDAA0B}" type="presParOf" srcId="{1439717B-283C-48FF-AF62-1990F52B6512}" destId="{BCCE6711-D1D8-4B2C-917E-41AB5A6114A8}" srcOrd="0" destOrd="0" presId="urn:microsoft.com/office/officeart/2005/8/layout/hProcess4"/>
    <dgm:cxn modelId="{983A13E1-DBFA-4048-8932-72A07B33F957}" type="presParOf" srcId="{1439717B-283C-48FF-AF62-1990F52B6512}" destId="{96015622-8A46-45CF-A72A-2856B699B374}" srcOrd="1" destOrd="0" presId="urn:microsoft.com/office/officeart/2005/8/layout/hProcess4"/>
    <dgm:cxn modelId="{9E4D9DC2-5878-4DF4-8197-C19BA06D0937}" type="presParOf" srcId="{1439717B-283C-48FF-AF62-1990F52B6512}" destId="{BFE859F2-A9E8-4F95-9161-8EC68F2D30C4}" srcOrd="2" destOrd="0" presId="urn:microsoft.com/office/officeart/2005/8/layout/hProcess4"/>
    <dgm:cxn modelId="{5175F6D1-9CB0-4593-BAC3-692D80EF050C}" type="presParOf" srcId="{1439717B-283C-48FF-AF62-1990F52B6512}" destId="{E18C6CF4-EDEB-4539-A36D-E0355B626199}" srcOrd="3" destOrd="0" presId="urn:microsoft.com/office/officeart/2005/8/layout/hProcess4"/>
    <dgm:cxn modelId="{43BDCF09-31AC-43B0-805E-DD1025F260DD}" type="presParOf" srcId="{1439717B-283C-48FF-AF62-1990F52B6512}" destId="{D9FCD5E9-9E94-4534-BAB4-3DB8EB44E7D0}" srcOrd="4" destOrd="0" presId="urn:microsoft.com/office/officeart/2005/8/layout/hProcess4"/>
    <dgm:cxn modelId="{6A5928FD-0A79-4F7E-879C-5F088F4602E9}" type="presParOf" srcId="{224851B6-C14D-49DE-883B-A13003DA4601}" destId="{6A63D16E-EEE6-4267-97EA-5AD7D2BC4E84}" srcOrd="1" destOrd="0" presId="urn:microsoft.com/office/officeart/2005/8/layout/hProcess4"/>
    <dgm:cxn modelId="{1C0B2966-A4D5-49CC-B7F2-A121C5C9817C}" type="presParOf" srcId="{224851B6-C14D-49DE-883B-A13003DA4601}" destId="{59BAED1E-A4FE-4FA3-8716-57917AF47F38}" srcOrd="2" destOrd="0" presId="urn:microsoft.com/office/officeart/2005/8/layout/hProcess4"/>
    <dgm:cxn modelId="{FE2DC098-A539-4BB8-8D74-C108718A6D23}" type="presParOf" srcId="{59BAED1E-A4FE-4FA3-8716-57917AF47F38}" destId="{5C833856-7FAF-4B27-932C-67C7D08339F2}" srcOrd="0" destOrd="0" presId="urn:microsoft.com/office/officeart/2005/8/layout/hProcess4"/>
    <dgm:cxn modelId="{16AAA183-E1A3-4ECF-997A-81333DC4EFCA}" type="presParOf" srcId="{59BAED1E-A4FE-4FA3-8716-57917AF47F38}" destId="{E83793B4-2C5C-4D90-82FA-E5EE4745664D}" srcOrd="1" destOrd="0" presId="urn:microsoft.com/office/officeart/2005/8/layout/hProcess4"/>
    <dgm:cxn modelId="{A310F834-0A95-4F4E-9CFF-8ED098D6F853}" type="presParOf" srcId="{59BAED1E-A4FE-4FA3-8716-57917AF47F38}" destId="{67FFE978-6FBE-4424-80BE-B9E4B4DD0695}" srcOrd="2" destOrd="0" presId="urn:microsoft.com/office/officeart/2005/8/layout/hProcess4"/>
    <dgm:cxn modelId="{FC3C9877-F1AB-4630-B09D-E2422D71C1B2}" type="presParOf" srcId="{59BAED1E-A4FE-4FA3-8716-57917AF47F38}" destId="{029D1FDE-4DD7-4FA5-8C70-0C747477B66C}" srcOrd="3" destOrd="0" presId="urn:microsoft.com/office/officeart/2005/8/layout/hProcess4"/>
    <dgm:cxn modelId="{0C23CC14-2827-4D42-B3F2-24A9658D4CA9}" type="presParOf" srcId="{59BAED1E-A4FE-4FA3-8716-57917AF47F38}" destId="{C2556EF6-41FF-46C6-8829-911BFA533FFE}" srcOrd="4" destOrd="0" presId="urn:microsoft.com/office/officeart/2005/8/layout/hProcess4"/>
    <dgm:cxn modelId="{03B78875-546F-4B9E-B138-1C0FF132346D}" type="presParOf" srcId="{224851B6-C14D-49DE-883B-A13003DA4601}" destId="{DC2A0ADB-DCE3-4BF4-9952-0394865777AC}" srcOrd="3" destOrd="0" presId="urn:microsoft.com/office/officeart/2005/8/layout/hProcess4"/>
    <dgm:cxn modelId="{470A6CA6-A9CE-464F-84DB-5DC13565A2C8}" type="presParOf" srcId="{224851B6-C14D-49DE-883B-A13003DA4601}" destId="{A874A3A3-A340-4ABC-99B5-7529D4415335}" srcOrd="4" destOrd="0" presId="urn:microsoft.com/office/officeart/2005/8/layout/hProcess4"/>
    <dgm:cxn modelId="{F6B1C4DA-988E-4055-9765-306F5A98CD06}" type="presParOf" srcId="{A874A3A3-A340-4ABC-99B5-7529D4415335}" destId="{14032C0B-60AE-432B-A713-F993D1C4BA8F}" srcOrd="0" destOrd="0" presId="urn:microsoft.com/office/officeart/2005/8/layout/hProcess4"/>
    <dgm:cxn modelId="{F9FB30AF-82A1-4872-8383-99625B6C2D69}" type="presParOf" srcId="{A874A3A3-A340-4ABC-99B5-7529D4415335}" destId="{69C28D3B-E083-42DF-9EA0-916CA12125A9}" srcOrd="1" destOrd="0" presId="urn:microsoft.com/office/officeart/2005/8/layout/hProcess4"/>
    <dgm:cxn modelId="{16665CFF-3E48-4ABD-A683-4C6BF569EDAE}" type="presParOf" srcId="{A874A3A3-A340-4ABC-99B5-7529D4415335}" destId="{843715D2-C2C2-41EB-BDA3-21230FBA46DB}" srcOrd="2" destOrd="0" presId="urn:microsoft.com/office/officeart/2005/8/layout/hProcess4"/>
    <dgm:cxn modelId="{A27E2538-F421-4EB9-A2F6-3C451A831951}" type="presParOf" srcId="{A874A3A3-A340-4ABC-99B5-7529D4415335}" destId="{047F5837-10E2-4FFC-A492-DB8A19EF48CA}" srcOrd="3" destOrd="0" presId="urn:microsoft.com/office/officeart/2005/8/layout/hProcess4"/>
    <dgm:cxn modelId="{043CCFDB-C988-4DED-8C9A-2A3B586895E5}"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1076739" y="1170393"/>
          <a:ext cx="2235629" cy="1926413"/>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6A63D16E-EEE6-4267-97EA-5AD7D2BC4E84}">
      <dsp:nvSpPr>
        <dsp:cNvPr id="0" name=""/>
        <dsp:cNvSpPr/>
      </dsp:nvSpPr>
      <dsp:spPr>
        <a:xfrm>
          <a:off x="1183205" y="852638"/>
          <a:ext cx="4118944" cy="4118944"/>
        </a:xfrm>
        <a:prstGeom prst="leftCircularArrow">
          <a:avLst>
            <a:gd name="adj1" fmla="val 2919"/>
            <a:gd name="adj2" fmla="val 357190"/>
            <a:gd name="adj3" fmla="val 1662414"/>
            <a:gd name="adj4" fmla="val 8554202"/>
            <a:gd name="adj5" fmla="val 3405"/>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18C6CF4-EDEB-4539-A36D-E0355B626199}">
      <dsp:nvSpPr>
        <dsp:cNvPr id="0" name=""/>
        <dsp:cNvSpPr/>
      </dsp:nvSpPr>
      <dsp:spPr>
        <a:xfrm>
          <a:off x="583965" y="3188571"/>
          <a:ext cx="2253422" cy="89611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38100" rIns="57150" bIns="38100" numCol="1" spcCol="1270" rtlCol="0" anchor="ctr" anchorCtr="0">
          <a:noAutofit/>
        </a:bodyPr>
        <a:lstStyle/>
        <a:p>
          <a:pPr marL="0" lvl="0" indent="0" algn="ctr" defTabSz="1333500" rtl="0">
            <a:lnSpc>
              <a:spcPct val="90000"/>
            </a:lnSpc>
            <a:spcBef>
              <a:spcPct val="0"/>
            </a:spcBef>
            <a:spcAft>
              <a:spcPct val="35000"/>
            </a:spcAft>
            <a:buNone/>
          </a:pPr>
          <a:r>
            <a:rPr lang="es-ES" sz="3000" kern="1200" noProof="0" dirty="0"/>
            <a:t>Mayor Préstamo</a:t>
          </a:r>
        </a:p>
      </dsp:txBody>
      <dsp:txXfrm>
        <a:off x="610211" y="3214817"/>
        <a:ext cx="2200930" cy="843620"/>
      </dsp:txXfrm>
    </dsp:sp>
    <dsp:sp modelId="{E83793B4-2C5C-4D90-82FA-E5EE4745664D}">
      <dsp:nvSpPr>
        <dsp:cNvPr id="0" name=""/>
        <dsp:cNvSpPr/>
      </dsp:nvSpPr>
      <dsp:spPr>
        <a:xfrm>
          <a:off x="4316246" y="1088136"/>
          <a:ext cx="2535100" cy="2090928"/>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rtlCol="0" anchor="t" anchorCtr="0">
          <a:noAutofit/>
        </a:bodyPr>
        <a:lstStyle/>
        <a:p>
          <a:pPr marL="285750" lvl="1" indent="-285750" algn="l" defTabSz="2889250" rtl="0">
            <a:lnSpc>
              <a:spcPct val="90000"/>
            </a:lnSpc>
            <a:spcBef>
              <a:spcPct val="0"/>
            </a:spcBef>
            <a:spcAft>
              <a:spcPct val="15000"/>
            </a:spcAft>
            <a:buChar char="•"/>
          </a:pPr>
          <a:endParaRPr lang="es-ES" sz="6500" kern="1200" noProof="0" dirty="0"/>
        </a:p>
      </dsp:txBody>
      <dsp:txXfrm>
        <a:off x="4364364" y="1584310"/>
        <a:ext cx="2438864" cy="1546636"/>
      </dsp:txXfrm>
    </dsp:sp>
    <dsp:sp modelId="{DC2A0ADB-DCE3-4BF4-9952-0394865777AC}">
      <dsp:nvSpPr>
        <dsp:cNvPr id="0" name=""/>
        <dsp:cNvSpPr/>
      </dsp:nvSpPr>
      <dsp:spPr>
        <a:xfrm>
          <a:off x="5072104" y="-900383"/>
          <a:ext cx="4504405" cy="4504405"/>
        </a:xfrm>
        <a:prstGeom prst="circularArrow">
          <a:avLst>
            <a:gd name="adj1" fmla="val 2669"/>
            <a:gd name="adj2" fmla="val 324723"/>
            <a:gd name="adj3" fmla="val 19909020"/>
            <a:gd name="adj4" fmla="val 12984764"/>
            <a:gd name="adj5" fmla="val 3114"/>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29D1FDE-4DD7-4FA5-8C70-0C747477B66C}">
      <dsp:nvSpPr>
        <dsp:cNvPr id="0" name=""/>
        <dsp:cNvSpPr/>
      </dsp:nvSpPr>
      <dsp:spPr>
        <a:xfrm>
          <a:off x="4489917" y="92224"/>
          <a:ext cx="2253422" cy="89611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38100" rIns="57150" bIns="38100" numCol="1" spcCol="1270" rtlCol="0" anchor="ctr" anchorCtr="0">
          <a:noAutofit/>
        </a:bodyPr>
        <a:lstStyle/>
        <a:p>
          <a:pPr marL="0" lvl="0" indent="0" algn="ctr" defTabSz="1333500" rtl="0">
            <a:lnSpc>
              <a:spcPct val="90000"/>
            </a:lnSpc>
            <a:spcBef>
              <a:spcPct val="0"/>
            </a:spcBef>
            <a:spcAft>
              <a:spcPct val="35000"/>
            </a:spcAft>
            <a:buNone/>
          </a:pPr>
          <a:r>
            <a:rPr lang="es-ES" sz="3000" kern="1200" noProof="0" dirty="0"/>
            <a:t>Mayor Empleado</a:t>
          </a:r>
        </a:p>
      </dsp:txBody>
      <dsp:txXfrm>
        <a:off x="4516163" y="118470"/>
        <a:ext cx="2200930" cy="843620"/>
      </dsp:txXfrm>
    </dsp:sp>
    <dsp:sp modelId="{69C28D3B-E083-42DF-9EA0-916CA12125A9}">
      <dsp:nvSpPr>
        <dsp:cNvPr id="0" name=""/>
        <dsp:cNvSpPr/>
      </dsp:nvSpPr>
      <dsp:spPr>
        <a:xfrm>
          <a:off x="8280930" y="978571"/>
          <a:ext cx="2535100" cy="2090928"/>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047F5837-10E2-4FFC-A492-DB8A19EF48CA}">
      <dsp:nvSpPr>
        <dsp:cNvPr id="0" name=""/>
        <dsp:cNvSpPr/>
      </dsp:nvSpPr>
      <dsp:spPr>
        <a:xfrm>
          <a:off x="8424938" y="3260574"/>
          <a:ext cx="2253422" cy="89611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38100" rIns="57150" bIns="38100" numCol="1" spcCol="1270" rtlCol="0" anchor="ctr" anchorCtr="0">
          <a:noAutofit/>
        </a:bodyPr>
        <a:lstStyle/>
        <a:p>
          <a:pPr marL="0" lvl="0" indent="0" algn="ctr" defTabSz="1333500" rtl="0">
            <a:lnSpc>
              <a:spcPct val="90000"/>
            </a:lnSpc>
            <a:spcBef>
              <a:spcPct val="0"/>
            </a:spcBef>
            <a:spcAft>
              <a:spcPct val="35000"/>
            </a:spcAft>
            <a:buNone/>
          </a:pPr>
          <a:r>
            <a:rPr lang="es-ES" sz="3000" kern="1200" noProof="0" dirty="0"/>
            <a:t>Mayor Plazo</a:t>
          </a:r>
        </a:p>
      </dsp:txBody>
      <dsp:txXfrm>
        <a:off x="8451184" y="3286820"/>
        <a:ext cx="2200930" cy="8436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F4AAA3D-52D1-4294-AAB9-7942871776C4}" type="datetime1">
              <a:rPr lang="es-ES" smtClean="0"/>
              <a:t>17/10/2024</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9F912AB-2776-42F2-A957-313FC7EFEDB9}" type="slidenum">
              <a:rPr lang="es-ES"/>
              <a:t>‹Nº›</a:t>
            </a:fld>
            <a:endParaRPr lang="es-ES"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FCA8260B-490B-4AFE-9665-B94CD98B4D2B}" type="datetime1">
              <a:rPr lang="es-ES" noProof="0" smtClean="0"/>
              <a:t>17/10/2024</a:t>
            </a:fld>
            <a:endParaRPr lang="es-ES" noProof="0" dirty="0"/>
          </a:p>
        </p:txBody>
      </p:sp>
      <p:sp>
        <p:nvSpPr>
          <p:cNvPr id="4" name="Marcador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es-ES" noProof="0"/>
              <a:t>‹Nº›</a:t>
            </a:fld>
            <a:endParaRPr lang="es-ES"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10"/>
          </p:nvPr>
        </p:nvSpPr>
        <p:spPr/>
        <p:txBody>
          <a:bodyPr rtlCol="0"/>
          <a:lstStyle/>
          <a:p>
            <a:pPr rtl="0"/>
            <a:fld id="{F93199CD-3E1B-4AE6-990F-76F925F5EA9F}" type="slidenum">
              <a:rPr lang="es-ES" smtClean="0"/>
              <a:t>1</a:t>
            </a:fld>
            <a:endParaRPr lang="es-ES" dirty="0"/>
          </a:p>
        </p:txBody>
      </p:sp>
    </p:spTree>
    <p:extLst>
      <p:ext uri="{BB962C8B-B14F-4D97-AF65-F5344CB8AC3E}">
        <p14:creationId xmlns:p14="http://schemas.microsoft.com/office/powerpoint/2010/main" val="3622955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3</a:t>
            </a:fld>
            <a:endParaRPr lang="es-ES" dirty="0"/>
          </a:p>
        </p:txBody>
      </p:sp>
    </p:spTree>
    <p:extLst>
      <p:ext uri="{BB962C8B-B14F-4D97-AF65-F5344CB8AC3E}">
        <p14:creationId xmlns:p14="http://schemas.microsoft.com/office/powerpoint/2010/main" val="889357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6</a:t>
            </a:fld>
            <a:endParaRPr lang="es-ES" dirty="0"/>
          </a:p>
        </p:txBody>
      </p:sp>
    </p:spTree>
    <p:extLst>
      <p:ext uri="{BB962C8B-B14F-4D97-AF65-F5344CB8AC3E}">
        <p14:creationId xmlns:p14="http://schemas.microsoft.com/office/powerpoint/2010/main" val="2023498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7</a:t>
            </a:fld>
            <a:endParaRPr lang="es-ES" dirty="0"/>
          </a:p>
        </p:txBody>
      </p:sp>
    </p:spTree>
    <p:extLst>
      <p:ext uri="{BB962C8B-B14F-4D97-AF65-F5344CB8AC3E}">
        <p14:creationId xmlns:p14="http://schemas.microsoft.com/office/powerpoint/2010/main" val="2734161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8</a:t>
            </a:fld>
            <a:endParaRPr lang="es-ES" dirty="0"/>
          </a:p>
        </p:txBody>
      </p:sp>
    </p:spTree>
    <p:extLst>
      <p:ext uri="{BB962C8B-B14F-4D97-AF65-F5344CB8AC3E}">
        <p14:creationId xmlns:p14="http://schemas.microsoft.com/office/powerpoint/2010/main" val="39669682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214" y="1828800"/>
            <a:ext cx="8229600" cy="2895600"/>
          </a:xfrm>
        </p:spPr>
        <p:txBody>
          <a:bodyPr rtlCol="0" anchor="b">
            <a:normAutofit/>
          </a:bodyPr>
          <a:lstStyle>
            <a:lvl1pPr>
              <a:lnSpc>
                <a:spcPct val="80000"/>
              </a:lnSpc>
              <a:defRPr sz="6600" b="1" cap="none" spc="0">
                <a:ln w="9525">
                  <a:noFill/>
                  <a:prstDash val="solid"/>
                </a:ln>
                <a:solidFill>
                  <a:schemeClr val="tx1"/>
                </a:solidFill>
                <a:effectLst/>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hasCustomPrompt="1"/>
          </p:nvPr>
        </p:nvSpPr>
        <p:spPr>
          <a:xfrm>
            <a:off x="1065213" y="4800600"/>
            <a:ext cx="8229600" cy="1219200"/>
          </a:xfrm>
        </p:spPr>
        <p:txBody>
          <a:bodyPr rtlCol="0">
            <a:normAutofit/>
          </a:bodyPr>
          <a:lstStyle>
            <a:lvl1pPr marL="0" indent="0" algn="l" rtl="0">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dirty="0"/>
              <a:t>Haga clic para modificar el estilo de subtítulo del patrón</a:t>
            </a:r>
          </a:p>
        </p:txBody>
      </p:sp>
      <p:sp>
        <p:nvSpPr>
          <p:cNvPr id="7" name="Marcador de fecha 6"/>
          <p:cNvSpPr>
            <a:spLocks noGrp="1"/>
          </p:cNvSpPr>
          <p:nvPr>
            <p:ph type="dt" sz="half" idx="10"/>
          </p:nvPr>
        </p:nvSpPr>
        <p:spPr/>
        <p:txBody>
          <a:bodyPr rtlCol="0"/>
          <a:lstStyle>
            <a:lvl1pPr>
              <a:defRPr sz="1100"/>
            </a:lvl1pPr>
          </a:lstStyle>
          <a:p>
            <a:pPr rtl="0"/>
            <a:fld id="{298F3879-6B7C-43BF-9D64-F6B5367C2A71}" type="datetime1">
              <a:rPr lang="es-ES" noProof="0" smtClean="0"/>
              <a:t>17/10/2024</a:t>
            </a:fld>
            <a:endParaRPr lang="es-ES" noProof="0" dirty="0"/>
          </a:p>
        </p:txBody>
      </p:sp>
      <p:sp>
        <p:nvSpPr>
          <p:cNvPr id="8" name="Marcador de pie de página 7"/>
          <p:cNvSpPr>
            <a:spLocks noGrp="1"/>
          </p:cNvSpPr>
          <p:nvPr>
            <p:ph type="ftr" sz="quarter" idx="11"/>
          </p:nvPr>
        </p:nvSpPr>
        <p:spPr/>
        <p:txBody>
          <a:bodyPr rtlCol="0"/>
          <a:lstStyle>
            <a:lvl1pPr>
              <a:defRPr sz="1100"/>
            </a:lvl1pPr>
          </a:lstStyle>
          <a:p>
            <a:pPr rtl="0"/>
            <a:r>
              <a:rPr lang="es-ES" noProof="0" dirty="0"/>
              <a:t>Agregar un pie de página</a:t>
            </a:r>
          </a:p>
        </p:txBody>
      </p:sp>
      <p:sp>
        <p:nvSpPr>
          <p:cNvPr id="9" name="Marcador de número de diapositiva 8"/>
          <p:cNvSpPr>
            <a:spLocks noGrp="1"/>
          </p:cNvSpPr>
          <p:nvPr>
            <p:ph type="sldNum" sz="quarter" idx="12"/>
          </p:nvPr>
        </p:nvSpPr>
        <p:spPr/>
        <p:txBody>
          <a:bodyPr rtlCol="0"/>
          <a:lstStyle>
            <a:lvl1pPr>
              <a:defRPr sz="1100"/>
            </a:lvl1pPr>
          </a:lstStyle>
          <a:p>
            <a:pPr rtl="0"/>
            <a:fld id="{2A013F82-EE5E-44EE-A61D-E31C6657F26F}" type="slidenum">
              <a:rPr lang="es-ES" noProof="0" smtClean="0"/>
              <a:pPr rtl="0"/>
              <a:t>‹Nº›</a:t>
            </a:fld>
            <a:endParaRPr lang="es-ES" noProof="0"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11419825-F585-48A5-9703-522BF1CBAF6D}" type="datetime1">
              <a:rPr lang="es-ES" noProof="0" smtClean="0"/>
              <a:t>17/10/2024</a:t>
            </a:fld>
            <a:endParaRPr lang="es-ES" noProof="0" dirty="0"/>
          </a:p>
        </p:txBody>
      </p:sp>
      <p:sp>
        <p:nvSpPr>
          <p:cNvPr id="6" name="Marcador de número de diapositiva 5"/>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42412" y="381001"/>
            <a:ext cx="1524001" cy="5638800"/>
          </a:xfrm>
        </p:spPr>
        <p:txBody>
          <a:bodyPr vert="eaVert" rtlCol="0"/>
          <a:lstStyle/>
          <a:p>
            <a:pPr rtl="0"/>
            <a:r>
              <a:rPr lang="es-ES" noProof="0"/>
              <a:t>Haga clic para modificar el estilo de título del patrón</a:t>
            </a:r>
            <a:endParaRPr lang="es-ES" noProof="0" dirty="0"/>
          </a:p>
        </p:txBody>
      </p:sp>
      <p:sp>
        <p:nvSpPr>
          <p:cNvPr id="3" name="Marcador de texto vertical 2"/>
          <p:cNvSpPr>
            <a:spLocks noGrp="1"/>
          </p:cNvSpPr>
          <p:nvPr>
            <p:ph type="body" orient="vert" idx="1"/>
          </p:nvPr>
        </p:nvSpPr>
        <p:spPr>
          <a:xfrm>
            <a:off x="1522412" y="381001"/>
            <a:ext cx="7391399" cy="56388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DA8DB490-C532-41BD-8BC2-9279B59DE5E6}" type="datetime1">
              <a:rPr lang="es-ES" noProof="0" smtClean="0"/>
              <a:t>17/10/2024</a:t>
            </a:fld>
            <a:endParaRPr lang="es-ES" noProof="0" dirty="0"/>
          </a:p>
        </p:txBody>
      </p:sp>
      <p:sp>
        <p:nvSpPr>
          <p:cNvPr id="6" name="Marcador de número de diapositiva 5"/>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contenido 2"/>
          <p:cNvSpPr>
            <a:spLocks noGrp="1"/>
          </p:cNvSpPr>
          <p:nvPr>
            <p:ph idx="1" hasCustomPrompt="1"/>
          </p:nvPr>
        </p:nvSpPr>
        <p:spPr/>
        <p:txBody>
          <a:bodyPr rtlCol="0"/>
          <a:lstStyle>
            <a:lvl1pPr>
              <a:defRPr/>
            </a:lvl1pPr>
            <a:lvl5pPr>
              <a:defRPr/>
            </a:lvl5pPr>
            <a:lvl6pPr>
              <a:defRPr/>
            </a:lvl6pPr>
          </a:lstStyle>
          <a:p>
            <a:pPr lvl="0" rtl="0"/>
            <a:r>
              <a:rPr lang="es-ES" noProof="0" dirty="0"/>
              <a:t>Haga clic para modificar el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42D86B5B-13A3-448C-9B7B-B3293E4E6963}" type="datetime1">
              <a:rPr lang="es-ES" noProof="0" smtClean="0"/>
              <a:t>17/10/2024</a:t>
            </a:fld>
            <a:endParaRPr lang="es-ES" noProof="0" dirty="0"/>
          </a:p>
        </p:txBody>
      </p:sp>
      <p:sp>
        <p:nvSpPr>
          <p:cNvPr id="6" name="Marcador de número de diapositiva 5"/>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059614" y="2514600"/>
            <a:ext cx="8692399" cy="2819400"/>
          </a:xfrm>
        </p:spPr>
        <p:txBody>
          <a:bodyPr rtlCol="0" anchor="b">
            <a:normAutofit/>
          </a:bodyPr>
          <a:lstStyle>
            <a:lvl1pPr algn="l">
              <a:lnSpc>
                <a:spcPct val="80000"/>
              </a:lnSpc>
              <a:defRPr sz="4800" b="0" cap="none" baseline="0">
                <a:effectLst/>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65213" y="5410200"/>
            <a:ext cx="8687333" cy="609601"/>
          </a:xfrm>
        </p:spPr>
        <p:txBody>
          <a:bodyPr rtlCol="0"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527F567C-902F-401B-AD81-4FD4A4B8F9A3}" type="datetime1">
              <a:rPr lang="es-ES" noProof="0" smtClean="0"/>
              <a:t>17/10/2024</a:t>
            </a:fld>
            <a:endParaRPr lang="es-ES" noProof="0" dirty="0"/>
          </a:p>
        </p:txBody>
      </p:sp>
      <p:sp>
        <p:nvSpPr>
          <p:cNvPr id="6" name="Marcador de número de diapositiva 5"/>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22412" y="381000"/>
            <a:ext cx="9144002" cy="1371600"/>
          </a:xfrm>
        </p:spPr>
        <p:txBody>
          <a:bodyPr rtlCol="0"/>
          <a:lstStyle/>
          <a:p>
            <a:pPr rtl="0"/>
            <a:r>
              <a:rPr lang="es-ES" noProof="0"/>
              <a:t>Haga clic para modificar el estilo de título del patrón</a:t>
            </a:r>
            <a:endParaRPr lang="es-ES" noProof="0" dirty="0"/>
          </a:p>
        </p:txBody>
      </p:sp>
      <p:sp>
        <p:nvSpPr>
          <p:cNvPr id="3" name="Marcador de contenido 2"/>
          <p:cNvSpPr>
            <a:spLocks noGrp="1"/>
          </p:cNvSpPr>
          <p:nvPr>
            <p:ph sz="half" idx="1" hasCustomPrompt="1"/>
          </p:nvPr>
        </p:nvSpPr>
        <p:spPr>
          <a:xfrm>
            <a:off x="1504781" y="1905001"/>
            <a:ext cx="4419599"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dirty="0"/>
              <a:t>Haga clic para modificar el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contenido 3"/>
          <p:cNvSpPr>
            <a:spLocks noGrp="1"/>
          </p:cNvSpPr>
          <p:nvPr>
            <p:ph sz="half" idx="2"/>
          </p:nvPr>
        </p:nvSpPr>
        <p:spPr>
          <a:xfrm>
            <a:off x="6229183" y="1905001"/>
            <a:ext cx="4419600"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fecha 4"/>
          <p:cNvSpPr>
            <a:spLocks noGrp="1"/>
          </p:cNvSpPr>
          <p:nvPr>
            <p:ph type="dt" sz="half" idx="10"/>
          </p:nvPr>
        </p:nvSpPr>
        <p:spPr/>
        <p:txBody>
          <a:bodyPr rtlCol="0"/>
          <a:lstStyle/>
          <a:p>
            <a:pPr rtl="0"/>
            <a:fld id="{36FCD470-85DE-4C41-802C-2D0E9C430A51}" type="datetime1">
              <a:rPr lang="es-ES" noProof="0" smtClean="0"/>
              <a:t>17/10/2024</a:t>
            </a:fld>
            <a:endParaRPr lang="es-ES" noProof="0" dirty="0"/>
          </a:p>
        </p:txBody>
      </p:sp>
      <p:sp>
        <p:nvSpPr>
          <p:cNvPr id="7" name="Marcador de número de diapositiva 6"/>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522412" y="381000"/>
            <a:ext cx="9144002" cy="1371600"/>
          </a:xfrm>
        </p:spPr>
        <p:txBody>
          <a:bodyPr rtlCol="0"/>
          <a:lstStyle>
            <a:lvl1pPr>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52241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52241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texto 4"/>
          <p:cNvSpPr>
            <a:spLocks noGrp="1"/>
          </p:cNvSpPr>
          <p:nvPr>
            <p:ph type="body" sz="quarter" idx="3"/>
          </p:nvPr>
        </p:nvSpPr>
        <p:spPr>
          <a:xfrm>
            <a:off x="624986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624986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ie de página 7"/>
          <p:cNvSpPr>
            <a:spLocks noGrp="1"/>
          </p:cNvSpPr>
          <p:nvPr>
            <p:ph type="ftr" sz="quarter" idx="11"/>
          </p:nvPr>
        </p:nvSpPr>
        <p:spPr/>
        <p:txBody>
          <a:bodyPr rtlCol="0"/>
          <a:lstStyle/>
          <a:p>
            <a:pPr rtl="0"/>
            <a:r>
              <a:rPr lang="es-ES" noProof="0" dirty="0"/>
              <a:t>Agregar un pie de página</a:t>
            </a:r>
          </a:p>
        </p:txBody>
      </p:sp>
      <p:sp>
        <p:nvSpPr>
          <p:cNvPr id="7" name="Marcador de fecha 6"/>
          <p:cNvSpPr>
            <a:spLocks noGrp="1"/>
          </p:cNvSpPr>
          <p:nvPr>
            <p:ph type="dt" sz="half" idx="10"/>
          </p:nvPr>
        </p:nvSpPr>
        <p:spPr/>
        <p:txBody>
          <a:bodyPr rtlCol="0"/>
          <a:lstStyle/>
          <a:p>
            <a:pPr rtl="0"/>
            <a:fld id="{7EAAB006-1FC6-4ACD-9776-393D8EA3E626}" type="datetime1">
              <a:rPr lang="es-ES" noProof="0" smtClean="0"/>
              <a:t>17/10/2024</a:t>
            </a:fld>
            <a:endParaRPr lang="es-ES" noProof="0" dirty="0"/>
          </a:p>
        </p:txBody>
      </p:sp>
      <p:sp>
        <p:nvSpPr>
          <p:cNvPr id="9" name="Marcador de número de diapositiva 8"/>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4" name="Marcador de pie de página 3"/>
          <p:cNvSpPr>
            <a:spLocks noGrp="1"/>
          </p:cNvSpPr>
          <p:nvPr>
            <p:ph type="ftr" sz="quarter" idx="11"/>
          </p:nvPr>
        </p:nvSpPr>
        <p:spPr/>
        <p:txBody>
          <a:bodyPr rtlCol="0"/>
          <a:lstStyle/>
          <a:p>
            <a:pPr rtl="0"/>
            <a:r>
              <a:rPr lang="es-ES" noProof="0" dirty="0"/>
              <a:t>Agregar un pie de página</a:t>
            </a:r>
          </a:p>
        </p:txBody>
      </p:sp>
      <p:sp>
        <p:nvSpPr>
          <p:cNvPr id="3" name="Marcador de fecha 2"/>
          <p:cNvSpPr>
            <a:spLocks noGrp="1"/>
          </p:cNvSpPr>
          <p:nvPr>
            <p:ph type="dt" sz="half" idx="10"/>
          </p:nvPr>
        </p:nvSpPr>
        <p:spPr/>
        <p:txBody>
          <a:bodyPr rtlCol="0"/>
          <a:lstStyle/>
          <a:p>
            <a:pPr rtl="0"/>
            <a:fld id="{0AA37DE3-2B0D-4805-9643-209CB6F412CB}" type="datetime1">
              <a:rPr lang="es-ES" noProof="0" smtClean="0"/>
              <a:t>17/10/2024</a:t>
            </a:fld>
            <a:endParaRPr lang="es-ES" noProof="0" dirty="0"/>
          </a:p>
        </p:txBody>
      </p:sp>
      <p:sp>
        <p:nvSpPr>
          <p:cNvPr id="5" name="Marcador de número de diapositiva 4"/>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ie de página 2"/>
          <p:cNvSpPr>
            <a:spLocks noGrp="1"/>
          </p:cNvSpPr>
          <p:nvPr>
            <p:ph type="ftr" sz="quarter" idx="11"/>
          </p:nvPr>
        </p:nvSpPr>
        <p:spPr/>
        <p:txBody>
          <a:bodyPr rtlCol="0"/>
          <a:lstStyle/>
          <a:p>
            <a:pPr rtl="0"/>
            <a:r>
              <a:rPr lang="es-ES" noProof="0" dirty="0"/>
              <a:t>Agregar un pie de página</a:t>
            </a:r>
          </a:p>
        </p:txBody>
      </p:sp>
      <p:sp>
        <p:nvSpPr>
          <p:cNvPr id="2" name="Marcador de fecha 1"/>
          <p:cNvSpPr>
            <a:spLocks noGrp="1"/>
          </p:cNvSpPr>
          <p:nvPr>
            <p:ph type="dt" sz="half" idx="10"/>
          </p:nvPr>
        </p:nvSpPr>
        <p:spPr/>
        <p:txBody>
          <a:bodyPr rtlCol="0"/>
          <a:lstStyle/>
          <a:p>
            <a:pPr rtl="0"/>
            <a:fld id="{E827C33A-7784-4FE0-A25E-97B9F10435AB}" type="datetime1">
              <a:rPr lang="es-ES" noProof="0" smtClean="0"/>
              <a:t>17/10/2024</a:t>
            </a:fld>
            <a:endParaRPr lang="es-ES" noProof="0" dirty="0"/>
          </a:p>
        </p:txBody>
      </p:sp>
      <p:sp>
        <p:nvSpPr>
          <p:cNvPr id="4" name="Marcador de número de diapositiva 3"/>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055604" y="1905000"/>
            <a:ext cx="3596607" cy="2667000"/>
          </a:xfrm>
        </p:spPr>
        <p:txBody>
          <a:bodyPr rtlCol="0" anchor="b">
            <a:noAutofit/>
          </a:bodyPr>
          <a:lstStyle>
            <a:lvl1pPr algn="l">
              <a:lnSpc>
                <a:spcPct val="90000"/>
              </a:lnSpc>
              <a:defRPr sz="3600" b="0" baseline="0">
                <a:solidFill>
                  <a:schemeClr val="tx1"/>
                </a:solidFill>
              </a:defRPr>
            </a:lvl1pPr>
          </a:lstStyle>
          <a:p>
            <a:pPr rtl="0"/>
            <a:r>
              <a:rPr lang="es-ES" noProof="0"/>
              <a:t>Haga clic para modificar el estilo de título del patrón</a:t>
            </a:r>
            <a:endParaRPr lang="es-ES" noProof="0" dirty="0"/>
          </a:p>
        </p:txBody>
      </p:sp>
      <p:sp>
        <p:nvSpPr>
          <p:cNvPr id="3" name="Marcador de contenido 2"/>
          <p:cNvSpPr>
            <a:spLocks noGrp="1"/>
          </p:cNvSpPr>
          <p:nvPr>
            <p:ph idx="1" hasCustomPrompt="1"/>
          </p:nvPr>
        </p:nvSpPr>
        <p:spPr>
          <a:xfrm>
            <a:off x="4951414" y="685800"/>
            <a:ext cx="6400800" cy="53340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dirty="0"/>
              <a:t>Haga clic para modificar el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texto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fecha 4"/>
          <p:cNvSpPr>
            <a:spLocks noGrp="1"/>
          </p:cNvSpPr>
          <p:nvPr>
            <p:ph type="dt" sz="half" idx="10"/>
          </p:nvPr>
        </p:nvSpPr>
        <p:spPr/>
        <p:txBody>
          <a:bodyPr rtlCol="0"/>
          <a:lstStyle/>
          <a:p>
            <a:pPr rtl="0"/>
            <a:fld id="{B680A9E2-B23A-4DAC-BE9F-24F28F011CCF}" type="datetime1">
              <a:rPr lang="es-ES" noProof="0" smtClean="0"/>
              <a:t>17/10/2024</a:t>
            </a:fld>
            <a:endParaRPr lang="es-ES" noProof="0" dirty="0"/>
          </a:p>
        </p:txBody>
      </p:sp>
      <p:sp>
        <p:nvSpPr>
          <p:cNvPr id="7" name="Marcador de número de diapositiva 6"/>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055604" y="1905000"/>
            <a:ext cx="3596607" cy="2667000"/>
          </a:xfrm>
        </p:spPr>
        <p:txBody>
          <a:bodyPr rtlCol="0" anchor="b">
            <a:normAutofit/>
          </a:bodyPr>
          <a:lstStyle>
            <a:lvl1pPr algn="l">
              <a:lnSpc>
                <a:spcPct val="90000"/>
              </a:lnSpc>
              <a:defRPr sz="3600" b="0" i="0" baseline="0">
                <a:solidFill>
                  <a:schemeClr val="tx1"/>
                </a:solidFill>
              </a:defRPr>
            </a:lvl1pPr>
          </a:lstStyle>
          <a:p>
            <a:pPr rtl="0"/>
            <a:r>
              <a:rPr lang="es-ES" noProof="0"/>
              <a:t>Haga clic para modificar el estilo de título del patrón</a:t>
            </a:r>
            <a:endParaRPr lang="es-ES" noProof="0" dirty="0"/>
          </a:p>
        </p:txBody>
      </p:sp>
      <p:sp>
        <p:nvSpPr>
          <p:cNvPr id="3" name="Marcador de imagen 2" descr="Marcador de posición vacío para agregar una imagen. Haga clic en el marcador de posición y seleccione la imagen que desee agregar"/>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texto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fecha 4"/>
          <p:cNvSpPr>
            <a:spLocks noGrp="1"/>
          </p:cNvSpPr>
          <p:nvPr>
            <p:ph type="dt" sz="half" idx="10"/>
          </p:nvPr>
        </p:nvSpPr>
        <p:spPr/>
        <p:txBody>
          <a:bodyPr rtlCol="0"/>
          <a:lstStyle/>
          <a:p>
            <a:pPr rtl="0"/>
            <a:fld id="{CED6A361-83B1-454E-B94E-74D52D1DB8A0}" type="datetime1">
              <a:rPr lang="es-ES" noProof="0" smtClean="0"/>
              <a:t>17/10/2024</a:t>
            </a:fld>
            <a:endParaRPr lang="es-ES" noProof="0" dirty="0"/>
          </a:p>
        </p:txBody>
      </p:sp>
      <p:sp>
        <p:nvSpPr>
          <p:cNvPr id="7" name="Marcador de número de diapositiva 6"/>
          <p:cNvSpPr>
            <a:spLocks noGrp="1"/>
          </p:cNvSpPr>
          <p:nvPr>
            <p:ph type="sldNum" sz="quarter" idx="12"/>
          </p:nvPr>
        </p:nvSpPr>
        <p:spPr/>
        <p:txBody>
          <a:bodyPr rtlCol="0"/>
          <a:lstStyle/>
          <a:p>
            <a:pPr rtl="0"/>
            <a:fld id="{2A013F82-EE5E-44EE-A61D-E31C6657F26F}" type="slidenum">
              <a:rPr lang="es-ES" noProof="0" smtClean="0"/>
              <a:pPr rtl="0"/>
              <a:t>‹Nº›</a:t>
            </a:fld>
            <a:endParaRPr lang="es-ES" noProof="0"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s-ES" noProof="0" dirty="0"/>
              <a:t>Haga clic para modificar el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pPr rtl="0"/>
            <a:r>
              <a:rPr lang="es-ES" noProof="0" dirty="0"/>
              <a:t>Agregar un pie de página</a:t>
            </a:r>
          </a:p>
        </p:txBody>
      </p:sp>
      <p:sp>
        <p:nvSpPr>
          <p:cNvPr id="4" name="Marcador de fecha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91031D71-4303-4DFE-94A5-56A24F7D4A00}" type="datetime1">
              <a:rPr lang="es-ES" noProof="0" smtClean="0"/>
              <a:t>17/10/2024</a:t>
            </a:fld>
            <a:endParaRPr lang="es-ES" noProof="0" dirty="0"/>
          </a:p>
        </p:txBody>
      </p:sp>
      <p:sp>
        <p:nvSpPr>
          <p:cNvPr id="6" name="Marcador de número de diapositiva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2A013F82-EE5E-44EE-A61D-E31C6657F26F}" type="slidenum">
              <a:rPr lang="es-ES" noProof="0" smtClean="0"/>
              <a:pPr rtl="0"/>
              <a:t>‹Nº›</a:t>
            </a:fld>
            <a:endParaRPr lang="es-ES" noProof="0"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8.png"/><Relationship Id="rId4" Type="http://schemas.openxmlformats.org/officeDocument/2006/relationships/diagramLayout" Target="../diagrams/layout1.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m/url?q=https%3A%2F%2Fwww.inegi.org.mx%2Fscian%2F"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normAutofit/>
          </a:bodyPr>
          <a:lstStyle/>
          <a:p>
            <a:r>
              <a:rPr lang="es-ES" b="1" dirty="0">
                <a:solidFill>
                  <a:srgbClr val="D4D4D4"/>
                </a:solidFill>
                <a:effectLst/>
                <a:latin typeface="Courier New" panose="02070309020205020404" pitchFamily="49" charset="0"/>
              </a:rPr>
              <a:t>Rechazo o Aprobación de Préstamo</a:t>
            </a:r>
            <a:endParaRPr lang="es-ES" b="0" dirty="0">
              <a:solidFill>
                <a:srgbClr val="D4D4D4"/>
              </a:solidFill>
              <a:effectLst/>
              <a:latin typeface="Courier New" panose="02070309020205020404" pitchFamily="49" charset="0"/>
            </a:endParaRPr>
          </a:p>
        </p:txBody>
      </p:sp>
      <p:sp>
        <p:nvSpPr>
          <p:cNvPr id="3" name="Subtítulo 2"/>
          <p:cNvSpPr>
            <a:spLocks noGrp="1"/>
          </p:cNvSpPr>
          <p:nvPr>
            <p:ph type="subTitle" idx="1"/>
          </p:nvPr>
        </p:nvSpPr>
        <p:spPr/>
        <p:txBody>
          <a:bodyPr rtlCol="0"/>
          <a:lstStyle/>
          <a:p>
            <a:r>
              <a:rPr lang="es-ES" b="0" dirty="0">
                <a:solidFill>
                  <a:srgbClr val="D4D4D4"/>
                </a:solidFill>
                <a:effectLst/>
                <a:latin typeface="Courier New" panose="02070309020205020404" pitchFamily="49" charset="0"/>
              </a:rPr>
              <a:t>Administración de Pequeñas Empresas de EE. UU</a:t>
            </a: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21AA4FF-4B31-D2C9-A7FE-5AD07450A2FA}"/>
              </a:ext>
            </a:extLst>
          </p:cNvPr>
          <p:cNvSpPr>
            <a:spLocks noGrp="1"/>
          </p:cNvSpPr>
          <p:nvPr>
            <p:ph type="title"/>
          </p:nvPr>
        </p:nvSpPr>
        <p:spPr/>
        <p:txBody>
          <a:bodyPr/>
          <a:lstStyle/>
          <a:p>
            <a:r>
              <a:rPr lang="es-MX" dirty="0"/>
              <a:t>4. Empresa nueva o existente</a:t>
            </a:r>
          </a:p>
        </p:txBody>
      </p:sp>
      <p:pic>
        <p:nvPicPr>
          <p:cNvPr id="23" name="Imagen 22" descr="Gráfico, Gráfico de barras&#10;&#10;Descripción generada automáticamente">
            <a:extLst>
              <a:ext uri="{FF2B5EF4-FFF2-40B4-BE49-F238E27FC236}">
                <a16:creationId xmlns:a16="http://schemas.microsoft.com/office/drawing/2014/main" id="{D351312D-1D6A-8E7F-49B1-E83FFBC00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6620" y="1742667"/>
            <a:ext cx="3471732" cy="2799009"/>
          </a:xfrm>
          <a:prstGeom prst="rect">
            <a:avLst/>
          </a:prstGeom>
        </p:spPr>
      </p:pic>
      <p:sp>
        <p:nvSpPr>
          <p:cNvPr id="24" name="CuadroTexto 23">
            <a:extLst>
              <a:ext uri="{FF2B5EF4-FFF2-40B4-BE49-F238E27FC236}">
                <a16:creationId xmlns:a16="http://schemas.microsoft.com/office/drawing/2014/main" id="{A199C47E-34A7-E873-036D-7799992E8BEE}"/>
              </a:ext>
            </a:extLst>
          </p:cNvPr>
          <p:cNvSpPr txBox="1"/>
          <p:nvPr/>
        </p:nvSpPr>
        <p:spPr>
          <a:xfrm>
            <a:off x="9047332" y="4653136"/>
            <a:ext cx="1584176" cy="646331"/>
          </a:xfrm>
          <a:prstGeom prst="rect">
            <a:avLst/>
          </a:prstGeom>
          <a:noFill/>
          <a:ln>
            <a:solidFill>
              <a:schemeClr val="bg2"/>
            </a:solidFill>
          </a:ln>
        </p:spPr>
        <p:txBody>
          <a:bodyPr wrap="square" rtlCol="0" anchor="ctr" anchorCtr="1">
            <a:spAutoFit/>
          </a:bodyPr>
          <a:lstStyle/>
          <a:p>
            <a:r>
              <a:rPr lang="es-MX" dirty="0"/>
              <a:t>1: Existente</a:t>
            </a:r>
          </a:p>
          <a:p>
            <a:r>
              <a:rPr lang="es-MX" dirty="0"/>
              <a:t>2:Nueva </a:t>
            </a:r>
          </a:p>
        </p:txBody>
      </p:sp>
      <p:sp>
        <p:nvSpPr>
          <p:cNvPr id="25" name="CuadroTexto 24">
            <a:extLst>
              <a:ext uri="{FF2B5EF4-FFF2-40B4-BE49-F238E27FC236}">
                <a16:creationId xmlns:a16="http://schemas.microsoft.com/office/drawing/2014/main" id="{E9CA6650-C9F1-E68F-23CB-28A252E9E209}"/>
              </a:ext>
            </a:extLst>
          </p:cNvPr>
          <p:cNvSpPr txBox="1"/>
          <p:nvPr/>
        </p:nvSpPr>
        <p:spPr>
          <a:xfrm>
            <a:off x="477788" y="1916832"/>
            <a:ext cx="6768752" cy="1384995"/>
          </a:xfrm>
          <a:prstGeom prst="rect">
            <a:avLst/>
          </a:prstGeom>
          <a:noFill/>
          <a:ln>
            <a:solidFill>
              <a:schemeClr val="bg2"/>
            </a:solidFill>
          </a:ln>
        </p:spPr>
        <p:txBody>
          <a:bodyPr wrap="square" rtlCol="0" anchor="ctr" anchorCtr="1">
            <a:spAutoFit/>
          </a:bodyPr>
          <a:lstStyle/>
          <a:p>
            <a:pPr algn="just"/>
            <a:r>
              <a:rPr lang="es-ES" sz="1400" b="0" dirty="0">
                <a:solidFill>
                  <a:srgbClr val="D4D4D4"/>
                </a:solidFill>
                <a:effectLst/>
                <a:latin typeface="Courier New" panose="02070309020205020404" pitchFamily="49" charset="0"/>
              </a:rPr>
              <a:t>Aquí podemos decir que tiene un poco más de riesgo la empresa que sea nueva aun que nos es mucho comparado por los que ya están existentes, claro tenemos que ver que hay más empresas existentes que nuevas por lo tanto tendremos más riesgo de incumplimiento en existentes.</a:t>
            </a:r>
          </a:p>
          <a:p>
            <a:endParaRPr lang="es-MX" sz="1400" dirty="0"/>
          </a:p>
        </p:txBody>
      </p:sp>
      <p:pic>
        <p:nvPicPr>
          <p:cNvPr id="27" name="Imagen 26" descr="Gráfico, Gráfico de burbujas&#10;&#10;Descripción generada automáticamente">
            <a:extLst>
              <a:ext uri="{FF2B5EF4-FFF2-40B4-BE49-F238E27FC236}">
                <a16:creationId xmlns:a16="http://schemas.microsoft.com/office/drawing/2014/main" id="{38F37FEF-44D8-50C8-29AF-1C773F7D91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56" y="3253319"/>
            <a:ext cx="7612534" cy="25275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93434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B3BC72-95F6-19C3-4981-D5E074DA7480}"/>
              </a:ext>
            </a:extLst>
          </p:cNvPr>
          <p:cNvSpPr>
            <a:spLocks noGrp="1"/>
          </p:cNvSpPr>
          <p:nvPr>
            <p:ph type="title"/>
          </p:nvPr>
        </p:nvSpPr>
        <p:spPr>
          <a:xfrm>
            <a:off x="549796" y="-243408"/>
            <a:ext cx="9144001" cy="1371600"/>
          </a:xfrm>
        </p:spPr>
        <p:txBody>
          <a:bodyPr/>
          <a:lstStyle/>
          <a:p>
            <a:r>
              <a:rPr lang="es-MX" dirty="0"/>
              <a:t>5. Línea de crédito renovable</a:t>
            </a:r>
          </a:p>
        </p:txBody>
      </p:sp>
      <p:pic>
        <p:nvPicPr>
          <p:cNvPr id="5" name="Imagen 4" descr="Gráfico, Gráfico de barras&#10;&#10;Descripción generada automáticamente">
            <a:extLst>
              <a:ext uri="{FF2B5EF4-FFF2-40B4-BE49-F238E27FC236}">
                <a16:creationId xmlns:a16="http://schemas.microsoft.com/office/drawing/2014/main" id="{9B717242-BBEB-8322-1D27-D15A43454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56" y="3041506"/>
            <a:ext cx="3923622" cy="28392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descr="Gráfico, Gráfico de burbujas&#10;&#10;Descripción generada automáticamente">
            <a:extLst>
              <a:ext uri="{FF2B5EF4-FFF2-40B4-BE49-F238E27FC236}">
                <a16:creationId xmlns:a16="http://schemas.microsoft.com/office/drawing/2014/main" id="{47AC5227-AA51-0AB2-6D96-62B633CF0E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244" y="1443528"/>
            <a:ext cx="7243854" cy="2428962"/>
          </a:xfrm>
          <a:prstGeom prst="rect">
            <a:avLst/>
          </a:prstGeom>
        </p:spPr>
      </p:pic>
      <p:sp>
        <p:nvSpPr>
          <p:cNvPr id="8" name="CuadroTexto 7">
            <a:extLst>
              <a:ext uri="{FF2B5EF4-FFF2-40B4-BE49-F238E27FC236}">
                <a16:creationId xmlns:a16="http://schemas.microsoft.com/office/drawing/2014/main" id="{056762FD-2A51-0E05-9EB1-6E6B3346121F}"/>
              </a:ext>
            </a:extLst>
          </p:cNvPr>
          <p:cNvSpPr txBox="1"/>
          <p:nvPr/>
        </p:nvSpPr>
        <p:spPr>
          <a:xfrm>
            <a:off x="4871092" y="4537309"/>
            <a:ext cx="6408712" cy="1754326"/>
          </a:xfrm>
          <a:prstGeom prst="rect">
            <a:avLst/>
          </a:prstGeom>
          <a:noFill/>
          <a:ln>
            <a:solidFill>
              <a:schemeClr val="bg2"/>
            </a:solidFill>
          </a:ln>
        </p:spPr>
        <p:txBody>
          <a:bodyPr wrap="square" rtlCol="0" anchor="ctr" anchorCtr="1">
            <a:spAutoFit/>
          </a:bodyPr>
          <a:lstStyle/>
          <a:p>
            <a:pPr algn="just"/>
            <a:r>
              <a:rPr lang="es-ES" b="0" dirty="0">
                <a:solidFill>
                  <a:srgbClr val="D4D4D4"/>
                </a:solidFill>
                <a:effectLst/>
                <a:latin typeface="Courier New" panose="02070309020205020404" pitchFamily="49" charset="0"/>
              </a:rPr>
              <a:t>Nos damos cuenta que es mas probable que o mas bien aumento el porcentaje de que se le volviera a dar un préstamo y este lo cancele por lo cual hay mayor riesgo en dar de nuevo el crédito.</a:t>
            </a:r>
          </a:p>
          <a:p>
            <a:endParaRPr lang="es-MX" dirty="0"/>
          </a:p>
        </p:txBody>
      </p:sp>
      <p:sp>
        <p:nvSpPr>
          <p:cNvPr id="9" name="CuadroTexto 8">
            <a:extLst>
              <a:ext uri="{FF2B5EF4-FFF2-40B4-BE49-F238E27FC236}">
                <a16:creationId xmlns:a16="http://schemas.microsoft.com/office/drawing/2014/main" id="{630C0241-897A-5C0E-A608-B6C3C3278521}"/>
              </a:ext>
            </a:extLst>
          </p:cNvPr>
          <p:cNvSpPr txBox="1"/>
          <p:nvPr/>
        </p:nvSpPr>
        <p:spPr>
          <a:xfrm>
            <a:off x="1683515" y="2074964"/>
            <a:ext cx="936104" cy="646331"/>
          </a:xfrm>
          <a:prstGeom prst="rect">
            <a:avLst/>
          </a:prstGeom>
          <a:noFill/>
          <a:ln>
            <a:solidFill>
              <a:schemeClr val="bg2"/>
            </a:solidFill>
          </a:ln>
        </p:spPr>
        <p:txBody>
          <a:bodyPr wrap="square" rtlCol="0" anchor="ctr" anchorCtr="1">
            <a:spAutoFit/>
          </a:bodyPr>
          <a:lstStyle/>
          <a:p>
            <a:r>
              <a:rPr lang="es-MX" dirty="0"/>
              <a:t>Y:Si</a:t>
            </a:r>
          </a:p>
          <a:p>
            <a:r>
              <a:rPr lang="es-MX" dirty="0"/>
              <a:t>N:No</a:t>
            </a:r>
          </a:p>
        </p:txBody>
      </p:sp>
    </p:spTree>
    <p:extLst>
      <p:ext uri="{BB962C8B-B14F-4D97-AF65-F5344CB8AC3E}">
        <p14:creationId xmlns:p14="http://schemas.microsoft.com/office/powerpoint/2010/main" val="49031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B140A0-DEF5-2FFA-F711-4EAF9C49217C}"/>
              </a:ext>
            </a:extLst>
          </p:cNvPr>
          <p:cNvSpPr>
            <a:spLocks noGrp="1"/>
          </p:cNvSpPr>
          <p:nvPr>
            <p:ph type="title"/>
          </p:nvPr>
        </p:nvSpPr>
        <p:spPr>
          <a:xfrm>
            <a:off x="2854052" y="-315416"/>
            <a:ext cx="9144001" cy="1371600"/>
          </a:xfrm>
        </p:spPr>
        <p:txBody>
          <a:bodyPr/>
          <a:lstStyle/>
          <a:p>
            <a:r>
              <a:rPr lang="es-MX" dirty="0"/>
              <a:t>6. Préstamo con poca Administración</a:t>
            </a:r>
          </a:p>
        </p:txBody>
      </p:sp>
      <p:pic>
        <p:nvPicPr>
          <p:cNvPr id="5" name="Imagen 4" descr="Gráfico, Gráfico de barras&#10;&#10;Descripción generada automáticamente">
            <a:extLst>
              <a:ext uri="{FF2B5EF4-FFF2-40B4-BE49-F238E27FC236}">
                <a16:creationId xmlns:a16="http://schemas.microsoft.com/office/drawing/2014/main" id="{DB0526DC-F717-F8AD-2DD1-7603D7BBE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99" y="1211757"/>
            <a:ext cx="3959424" cy="28651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descr="Gráfico&#10;&#10;Descripción generada automáticamente">
            <a:extLst>
              <a:ext uri="{FF2B5EF4-FFF2-40B4-BE49-F238E27FC236}">
                <a16:creationId xmlns:a16="http://schemas.microsoft.com/office/drawing/2014/main" id="{962EB2C3-BAEC-A832-30CA-6F7498F4D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9223" y="4054047"/>
            <a:ext cx="7603981" cy="2444824"/>
          </a:xfrm>
          <a:prstGeom prst="rect">
            <a:avLst/>
          </a:prstGeom>
        </p:spPr>
      </p:pic>
      <p:sp>
        <p:nvSpPr>
          <p:cNvPr id="8" name="CuadroTexto 7">
            <a:extLst>
              <a:ext uri="{FF2B5EF4-FFF2-40B4-BE49-F238E27FC236}">
                <a16:creationId xmlns:a16="http://schemas.microsoft.com/office/drawing/2014/main" id="{99142971-64D4-E1C5-2E17-3EF06676E411}"/>
              </a:ext>
            </a:extLst>
          </p:cNvPr>
          <p:cNvSpPr txBox="1"/>
          <p:nvPr/>
        </p:nvSpPr>
        <p:spPr>
          <a:xfrm>
            <a:off x="1433247" y="4365104"/>
            <a:ext cx="1439619" cy="369332"/>
          </a:xfrm>
          <a:prstGeom prst="rect">
            <a:avLst/>
          </a:prstGeom>
          <a:noFill/>
          <a:ln>
            <a:solidFill>
              <a:schemeClr val="bg2"/>
            </a:solidFill>
          </a:ln>
        </p:spPr>
        <p:txBody>
          <a:bodyPr wrap="square" rtlCol="0" anchor="ctr" anchorCtr="1">
            <a:spAutoFit/>
          </a:bodyPr>
          <a:lstStyle/>
          <a:p>
            <a:r>
              <a:rPr lang="es-MX" dirty="0"/>
              <a:t>Y:Si     N:No</a:t>
            </a:r>
          </a:p>
        </p:txBody>
      </p:sp>
      <p:sp>
        <p:nvSpPr>
          <p:cNvPr id="9" name="CuadroTexto 8">
            <a:extLst>
              <a:ext uri="{FF2B5EF4-FFF2-40B4-BE49-F238E27FC236}">
                <a16:creationId xmlns:a16="http://schemas.microsoft.com/office/drawing/2014/main" id="{4052C374-73ED-6065-6E6A-579481E07388}"/>
              </a:ext>
            </a:extLst>
          </p:cNvPr>
          <p:cNvSpPr txBox="1"/>
          <p:nvPr/>
        </p:nvSpPr>
        <p:spPr>
          <a:xfrm>
            <a:off x="4729310" y="1647449"/>
            <a:ext cx="6552728" cy="2031325"/>
          </a:xfrm>
          <a:prstGeom prst="rect">
            <a:avLst/>
          </a:prstGeom>
          <a:noFill/>
          <a:ln>
            <a:solidFill>
              <a:schemeClr val="bg2"/>
            </a:solidFill>
          </a:ln>
        </p:spPr>
        <p:txBody>
          <a:bodyPr wrap="square" rtlCol="0" anchor="ctr" anchorCtr="1">
            <a:spAutoFit/>
          </a:bodyPr>
          <a:lstStyle/>
          <a:p>
            <a:pPr algn="just"/>
            <a:r>
              <a:rPr lang="es-ES" b="0" dirty="0">
                <a:solidFill>
                  <a:srgbClr val="D4D4D4"/>
                </a:solidFill>
                <a:effectLst/>
                <a:latin typeface="Courier New" panose="02070309020205020404" pitchFamily="49" charset="0"/>
              </a:rPr>
              <a:t>Nos damos cuenta de que al tener poca administración baja mucho el porcentaje de las empresas que incumplen por cual el riesgo es menor. Aun que es mucho menor el número que las personas que son rechazadas esto nos damos cuenta con el grafico.</a:t>
            </a:r>
          </a:p>
          <a:p>
            <a:endParaRPr lang="es-MX" dirty="0"/>
          </a:p>
        </p:txBody>
      </p:sp>
    </p:spTree>
    <p:extLst>
      <p:ext uri="{BB962C8B-B14F-4D97-AF65-F5344CB8AC3E}">
        <p14:creationId xmlns:p14="http://schemas.microsoft.com/office/powerpoint/2010/main" val="146865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9CB6C-ED72-C633-7B1B-BBC9ADC5763F}"/>
              </a:ext>
            </a:extLst>
          </p:cNvPr>
          <p:cNvSpPr>
            <a:spLocks noGrp="1"/>
          </p:cNvSpPr>
          <p:nvPr>
            <p:ph type="title"/>
          </p:nvPr>
        </p:nvSpPr>
        <p:spPr/>
        <p:txBody>
          <a:bodyPr/>
          <a:lstStyle/>
          <a:p>
            <a:r>
              <a:rPr lang="es-MX" dirty="0"/>
              <a:t>Conclusión</a:t>
            </a:r>
          </a:p>
        </p:txBody>
      </p:sp>
      <p:sp>
        <p:nvSpPr>
          <p:cNvPr id="3" name="Marcador de contenido 2">
            <a:extLst>
              <a:ext uri="{FF2B5EF4-FFF2-40B4-BE49-F238E27FC236}">
                <a16:creationId xmlns:a16="http://schemas.microsoft.com/office/drawing/2014/main" id="{04D302B0-1890-BCF3-2DEB-B5D2ACA1C064}"/>
              </a:ext>
            </a:extLst>
          </p:cNvPr>
          <p:cNvSpPr>
            <a:spLocks noGrp="1"/>
          </p:cNvSpPr>
          <p:nvPr>
            <p:ph idx="1"/>
          </p:nvPr>
        </p:nvSpPr>
        <p:spPr>
          <a:xfrm>
            <a:off x="1522413" y="1904999"/>
            <a:ext cx="9134391" cy="1884041"/>
          </a:xfrm>
        </p:spPr>
        <p:txBody>
          <a:bodyPr>
            <a:normAutofit fontScale="92500" lnSpcReduction="10000"/>
          </a:bodyPr>
          <a:lstStyle/>
          <a:p>
            <a:pPr algn="just"/>
            <a:r>
              <a:rPr lang="es-MX" dirty="0"/>
              <a:t>Después de observar y sacar información relevante(</a:t>
            </a:r>
            <a:r>
              <a:rPr lang="es-MX" dirty="0" err="1"/>
              <a:t>Insights</a:t>
            </a:r>
            <a:r>
              <a:rPr lang="es-MX" dirty="0"/>
              <a:t>) del </a:t>
            </a:r>
            <a:r>
              <a:rPr lang="es-MX" dirty="0" err="1"/>
              <a:t>dataset</a:t>
            </a:r>
            <a:r>
              <a:rPr lang="es-MX" dirty="0"/>
              <a:t>, podemos decir que hay bastante riesgo en los créditos y por ellos tenemos que hacer un modelo para predecir a quien es candidato de dar y que no cancele, ocupamos mucho los gráficos de pastel porque son porcentajes los que queremos de cada sector y cuantos cancelan. </a:t>
            </a:r>
          </a:p>
        </p:txBody>
      </p:sp>
      <p:pic>
        <p:nvPicPr>
          <p:cNvPr id="5" name="Imagen 4" descr="Un dibujo de una caricatura&#10;&#10;Descripción generada automáticamente con confianza baja">
            <a:extLst>
              <a:ext uri="{FF2B5EF4-FFF2-40B4-BE49-F238E27FC236}">
                <a16:creationId xmlns:a16="http://schemas.microsoft.com/office/drawing/2014/main" id="{3BD55FBC-4DFA-7CC4-26B6-A9C02C4C7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180" y="3861048"/>
            <a:ext cx="3293647" cy="2064328"/>
          </a:xfrm>
          <a:prstGeom prst="rect">
            <a:avLst/>
          </a:prstGeom>
        </p:spPr>
      </p:pic>
    </p:spTree>
    <p:extLst>
      <p:ext uri="{BB962C8B-B14F-4D97-AF65-F5344CB8AC3E}">
        <p14:creationId xmlns:p14="http://schemas.microsoft.com/office/powerpoint/2010/main" val="2813161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78F604-27BC-9639-32BC-CDD8A58D2825}"/>
              </a:ext>
            </a:extLst>
          </p:cNvPr>
          <p:cNvSpPr>
            <a:spLocks noGrp="1"/>
          </p:cNvSpPr>
          <p:nvPr>
            <p:ph type="title"/>
          </p:nvPr>
        </p:nvSpPr>
        <p:spPr/>
        <p:txBody>
          <a:bodyPr/>
          <a:lstStyle/>
          <a:p>
            <a:r>
              <a:rPr lang="es-MX" dirty="0"/>
              <a:t>Contexto Comercial y Analítico</a:t>
            </a:r>
          </a:p>
        </p:txBody>
      </p:sp>
      <p:sp>
        <p:nvSpPr>
          <p:cNvPr id="3" name="Marcador de contenido 2">
            <a:extLst>
              <a:ext uri="{FF2B5EF4-FFF2-40B4-BE49-F238E27FC236}">
                <a16:creationId xmlns:a16="http://schemas.microsoft.com/office/drawing/2014/main" id="{B403A192-C1C1-967A-BABA-A7589D1FB3E4}"/>
              </a:ext>
            </a:extLst>
          </p:cNvPr>
          <p:cNvSpPr>
            <a:spLocks noGrp="1"/>
          </p:cNvSpPr>
          <p:nvPr>
            <p:ph idx="1"/>
          </p:nvPr>
        </p:nvSpPr>
        <p:spPr>
          <a:xfrm>
            <a:off x="1125860" y="1904999"/>
            <a:ext cx="5868143" cy="4572001"/>
          </a:xfrm>
        </p:spPr>
        <p:txBody>
          <a:bodyPr>
            <a:normAutofit lnSpcReduction="10000"/>
          </a:bodyPr>
          <a:lstStyle/>
          <a:p>
            <a:pPr algn="just"/>
            <a:r>
              <a:rPr lang="es-ES" b="0" dirty="0">
                <a:solidFill>
                  <a:srgbClr val="D4D4D4"/>
                </a:solidFill>
                <a:effectLst/>
                <a:latin typeface="Courier New" panose="02070309020205020404" pitchFamily="49" charset="0"/>
              </a:rPr>
              <a:t>Del conjunto de datos de la Administración de Pequeñas Empresas de EE. UU. Podemos saber que alrededor del 17,6% de los préstamos garantizados por La Administración de Pequeñas Empresas de EE. UU. tiene un problema financiero. Si esta condición ocurre con una gran frecuencia y monto de préstamo, puede generar una gran pérdida para la SBA y el banco como prestamista y llevar a quiebra de la institución.</a:t>
            </a:r>
          </a:p>
          <a:p>
            <a:endParaRPr lang="es-ES" b="0" dirty="0">
              <a:solidFill>
                <a:srgbClr val="D4D4D4"/>
              </a:solidFill>
              <a:effectLst/>
              <a:latin typeface="Courier New" panose="02070309020205020404" pitchFamily="49" charset="0"/>
            </a:endParaRPr>
          </a:p>
          <a:p>
            <a:endParaRPr lang="es-MX" dirty="0"/>
          </a:p>
        </p:txBody>
      </p:sp>
      <p:pic>
        <p:nvPicPr>
          <p:cNvPr id="5" name="Imagen 4">
            <a:extLst>
              <a:ext uri="{FF2B5EF4-FFF2-40B4-BE49-F238E27FC236}">
                <a16:creationId xmlns:a16="http://schemas.microsoft.com/office/drawing/2014/main" id="{7082B511-32C7-A613-7051-DBE579AD4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4572" y="2204864"/>
            <a:ext cx="3731096" cy="3731096"/>
          </a:xfrm>
          <a:prstGeom prst="rect">
            <a:avLst/>
          </a:prstGeom>
        </p:spPr>
      </p:pic>
    </p:spTree>
    <p:extLst>
      <p:ext uri="{BB962C8B-B14F-4D97-AF65-F5344CB8AC3E}">
        <p14:creationId xmlns:p14="http://schemas.microsoft.com/office/powerpoint/2010/main" val="70635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Objetivo</a:t>
            </a:r>
          </a:p>
        </p:txBody>
      </p:sp>
      <p:sp>
        <p:nvSpPr>
          <p:cNvPr id="14" name="Marcador de contenido 13"/>
          <p:cNvSpPr>
            <a:spLocks noGrp="1"/>
          </p:cNvSpPr>
          <p:nvPr>
            <p:ph idx="1"/>
          </p:nvPr>
        </p:nvSpPr>
        <p:spPr>
          <a:xfrm>
            <a:off x="1522413" y="1904999"/>
            <a:ext cx="9134391" cy="2172073"/>
          </a:xfrm>
        </p:spPr>
        <p:txBody>
          <a:bodyPr rtlCol="0">
            <a:normAutofit/>
          </a:bodyPr>
          <a:lstStyle/>
          <a:p>
            <a:r>
              <a:rPr lang="es-ES" b="0" dirty="0">
                <a:solidFill>
                  <a:srgbClr val="D4D4D4"/>
                </a:solidFill>
                <a:effectLst/>
                <a:latin typeface="Courier New" panose="02070309020205020404" pitchFamily="49" charset="0"/>
              </a:rPr>
              <a:t>Dadas ciertas características como Código del sistema de clasificación de industrias de América del Norte, Negocio existente o Negocio nuevo, Línea de crédito renovable, Programa de préstamos es posible predecir si esa persona tiene un riesgo de cancelación de crédito.</a:t>
            </a:r>
          </a:p>
        </p:txBody>
      </p:sp>
      <p:pic>
        <p:nvPicPr>
          <p:cNvPr id="5" name="Imagen 4" descr="Dibujo animado de un personaje de caricatura&#10;&#10;Descripción generada automáticamente con confianza media">
            <a:extLst>
              <a:ext uri="{FF2B5EF4-FFF2-40B4-BE49-F238E27FC236}">
                <a16:creationId xmlns:a16="http://schemas.microsoft.com/office/drawing/2014/main" id="{7AB8E661-81EA-9CD5-1B6C-00E7FA298B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172" y="4207963"/>
            <a:ext cx="3240360" cy="1814602"/>
          </a:xfrm>
          <a:prstGeom prst="rect">
            <a:avLst/>
          </a:prstGeom>
        </p:spPr>
      </p:pic>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4F16D9-311E-2B96-7A48-F57723B32FE1}"/>
              </a:ext>
            </a:extLst>
          </p:cNvPr>
          <p:cNvSpPr>
            <a:spLocks noGrp="1"/>
          </p:cNvSpPr>
          <p:nvPr>
            <p:ph type="title"/>
          </p:nvPr>
        </p:nvSpPr>
        <p:spPr/>
        <p:txBody>
          <a:bodyPr/>
          <a:lstStyle/>
          <a:p>
            <a:r>
              <a:rPr lang="es-MX" dirty="0"/>
              <a:t>Preguntas</a:t>
            </a:r>
          </a:p>
        </p:txBody>
      </p:sp>
      <p:sp>
        <p:nvSpPr>
          <p:cNvPr id="3" name="Marcador de contenido 2">
            <a:extLst>
              <a:ext uri="{FF2B5EF4-FFF2-40B4-BE49-F238E27FC236}">
                <a16:creationId xmlns:a16="http://schemas.microsoft.com/office/drawing/2014/main" id="{CDA40142-7093-9E95-D9B9-0D5D88A26241}"/>
              </a:ext>
            </a:extLst>
          </p:cNvPr>
          <p:cNvSpPr>
            <a:spLocks noGrp="1"/>
          </p:cNvSpPr>
          <p:nvPr>
            <p:ph idx="1"/>
          </p:nvPr>
        </p:nvSpPr>
        <p:spPr/>
        <p:txBody>
          <a:bodyPr>
            <a:normAutofit fontScale="70000" lnSpcReduction="20000"/>
          </a:bodyPr>
          <a:lstStyle/>
          <a:p>
            <a:pPr marL="457200" indent="-457200">
              <a:buFont typeface="+mj-lt"/>
              <a:buAutoNum type="arabicPeriod"/>
            </a:pPr>
            <a:r>
              <a:rPr lang="es-ES" b="0" dirty="0">
                <a:solidFill>
                  <a:srgbClr val="D4D4D4"/>
                </a:solidFill>
                <a:effectLst/>
                <a:latin typeface="Courier New" panose="02070309020205020404" pitchFamily="49" charset="0"/>
              </a:rPr>
              <a:t>Queremos saber el porcentaje de incumplimiento. ¿Habrá muchas empresas que cancelaran el crédito o no pagaran?</a:t>
            </a:r>
          </a:p>
          <a:p>
            <a:pPr marL="457200" indent="-457200">
              <a:buFont typeface="+mj-lt"/>
              <a:buAutoNum type="arabicPeriod"/>
            </a:pPr>
            <a:r>
              <a:rPr lang="es-ES" b="0" dirty="0">
                <a:solidFill>
                  <a:srgbClr val="D4D4D4"/>
                </a:solidFill>
                <a:effectLst/>
                <a:latin typeface="Courier New" panose="02070309020205020404" pitchFamily="49" charset="0"/>
              </a:rPr>
              <a:t>Sera que la empresa con mayor préstamo también tendrá el mayor número de empleado y así el mayor plazo?</a:t>
            </a:r>
          </a:p>
          <a:p>
            <a:pPr marL="457200" indent="-457200">
              <a:buFont typeface="+mj-lt"/>
              <a:buAutoNum type="arabicPeriod"/>
            </a:pPr>
            <a:r>
              <a:rPr lang="es-ES" dirty="0">
                <a:solidFill>
                  <a:srgbClr val="D4D4D4"/>
                </a:solidFill>
                <a:latin typeface="Courier New" panose="02070309020205020404" pitchFamily="49" charset="0"/>
              </a:rPr>
              <a:t>Queremos saber cuál es el sector con mas prestamos en todo el </a:t>
            </a:r>
            <a:r>
              <a:rPr lang="es-ES" dirty="0" err="1">
                <a:solidFill>
                  <a:srgbClr val="D4D4D4"/>
                </a:solidFill>
                <a:latin typeface="Courier New" panose="02070309020205020404" pitchFamily="49" charset="0"/>
              </a:rPr>
              <a:t>dataset</a:t>
            </a:r>
            <a:r>
              <a:rPr lang="es-ES" dirty="0">
                <a:solidFill>
                  <a:srgbClr val="D4D4D4"/>
                </a:solidFill>
                <a:latin typeface="Courier New" panose="02070309020205020404" pitchFamily="49" charset="0"/>
              </a:rPr>
              <a:t> será que el sector que quiere más prestamos es el de Agricultura? ya que es el más necesita.</a:t>
            </a:r>
          </a:p>
          <a:p>
            <a:pPr marL="457200" indent="-457200">
              <a:buFont typeface="+mj-lt"/>
              <a:buAutoNum type="arabicPeriod"/>
            </a:pPr>
            <a:r>
              <a:rPr lang="es-ES" b="0" dirty="0">
                <a:solidFill>
                  <a:srgbClr val="D4D4D4"/>
                </a:solidFill>
                <a:effectLst/>
                <a:latin typeface="Courier New" panose="02070309020205020404" pitchFamily="49" charset="0"/>
              </a:rPr>
              <a:t>Sera que por ser empresa nueva este va a tener mayor riesgo de incumplimiento?</a:t>
            </a:r>
          </a:p>
          <a:p>
            <a:pPr marL="457200" indent="-457200">
              <a:buFont typeface="+mj-lt"/>
              <a:buAutoNum type="arabicPeriod"/>
            </a:pPr>
            <a:r>
              <a:rPr lang="es-ES" b="0" dirty="0">
                <a:solidFill>
                  <a:srgbClr val="D4D4D4"/>
                </a:solidFill>
                <a:effectLst/>
                <a:latin typeface="Courier New" panose="02070309020205020404" pitchFamily="49" charset="0"/>
              </a:rPr>
              <a:t>¿Una vez que se ha pagado el crédito hay mayor posibilidad de que te den otro y este de que haya mayor incumplimiento?</a:t>
            </a:r>
          </a:p>
          <a:p>
            <a:pPr marL="457200" indent="-457200">
              <a:buFont typeface="+mj-lt"/>
              <a:buAutoNum type="arabicPeriod"/>
            </a:pPr>
            <a:r>
              <a:rPr lang="es-ES" dirty="0">
                <a:solidFill>
                  <a:srgbClr val="D4D4D4"/>
                </a:solidFill>
                <a:latin typeface="Courier New" panose="02070309020205020404" pitchFamily="49" charset="0"/>
              </a:rPr>
              <a:t>¿Queremos saber el riesgo de dar préstamo con poca administración y si se aceptaran a muchas empresas ?</a:t>
            </a:r>
            <a:r>
              <a:rPr lang="es-ES" b="0" dirty="0">
                <a:solidFill>
                  <a:srgbClr val="D4D4D4"/>
                </a:solidFill>
                <a:effectLst/>
                <a:latin typeface="Courier New" panose="02070309020205020404" pitchFamily="49" charset="0"/>
              </a:rPr>
              <a:t>, Creo serán muy pocas las empresas que les den el crédito con muy poca administración.</a:t>
            </a:r>
          </a:p>
          <a:p>
            <a:endParaRPr lang="es-ES" b="0" dirty="0">
              <a:solidFill>
                <a:srgbClr val="D4D4D4"/>
              </a:solidFill>
              <a:effectLst/>
              <a:latin typeface="Courier New" panose="02070309020205020404" pitchFamily="49" charset="0"/>
            </a:endParaRPr>
          </a:p>
          <a:p>
            <a:endParaRPr lang="es-ES" b="0" dirty="0">
              <a:solidFill>
                <a:srgbClr val="D4D4D4"/>
              </a:solidFill>
              <a:effectLst/>
              <a:latin typeface="Courier New" panose="02070309020205020404" pitchFamily="49" charset="0"/>
            </a:endParaRPr>
          </a:p>
          <a:p>
            <a:endParaRPr lang="es-ES" b="0" dirty="0">
              <a:solidFill>
                <a:srgbClr val="D4D4D4"/>
              </a:solidFill>
              <a:effectLst/>
              <a:latin typeface="Courier New" panose="02070309020205020404" pitchFamily="49" charset="0"/>
            </a:endParaRPr>
          </a:p>
          <a:p>
            <a:endParaRPr lang="es-ES" b="0" dirty="0">
              <a:solidFill>
                <a:srgbClr val="D4D4D4"/>
              </a:solidFill>
              <a:effectLst/>
              <a:latin typeface="Courier New" panose="02070309020205020404" pitchFamily="49" charset="0"/>
            </a:endParaRPr>
          </a:p>
          <a:p>
            <a:endParaRPr lang="es-ES" b="0" dirty="0">
              <a:solidFill>
                <a:srgbClr val="D4D4D4"/>
              </a:solidFill>
              <a:effectLst/>
              <a:latin typeface="Courier New" panose="02070309020205020404" pitchFamily="49" charset="0"/>
            </a:endParaRPr>
          </a:p>
          <a:p>
            <a:endParaRPr lang="es-MX" dirty="0"/>
          </a:p>
        </p:txBody>
      </p:sp>
    </p:spTree>
    <p:extLst>
      <p:ext uri="{BB962C8B-B14F-4D97-AF65-F5344CB8AC3E}">
        <p14:creationId xmlns:p14="http://schemas.microsoft.com/office/powerpoint/2010/main" val="153338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46C66C-55F5-A5D9-D9C5-90E2C8E4F46C}"/>
              </a:ext>
            </a:extLst>
          </p:cNvPr>
          <p:cNvSpPr>
            <a:spLocks noGrp="1"/>
          </p:cNvSpPr>
          <p:nvPr>
            <p:ph type="title"/>
          </p:nvPr>
        </p:nvSpPr>
        <p:spPr>
          <a:xfrm>
            <a:off x="1507681" y="0"/>
            <a:ext cx="2570508" cy="1371600"/>
          </a:xfrm>
        </p:spPr>
        <p:txBody>
          <a:bodyPr/>
          <a:lstStyle/>
          <a:p>
            <a:r>
              <a:rPr lang="es-MX" dirty="0" err="1"/>
              <a:t>Metadata</a:t>
            </a:r>
            <a:endParaRPr lang="es-MX" dirty="0"/>
          </a:p>
        </p:txBody>
      </p:sp>
      <p:sp>
        <p:nvSpPr>
          <p:cNvPr id="3" name="Marcador de contenido 2">
            <a:extLst>
              <a:ext uri="{FF2B5EF4-FFF2-40B4-BE49-F238E27FC236}">
                <a16:creationId xmlns:a16="http://schemas.microsoft.com/office/drawing/2014/main" id="{7D8D0485-39E4-EA3C-C00C-0F1094917FA2}"/>
              </a:ext>
            </a:extLst>
          </p:cNvPr>
          <p:cNvSpPr>
            <a:spLocks noGrp="1"/>
          </p:cNvSpPr>
          <p:nvPr>
            <p:ph idx="1"/>
          </p:nvPr>
        </p:nvSpPr>
        <p:spPr>
          <a:xfrm>
            <a:off x="333772" y="1772816"/>
            <a:ext cx="8280920" cy="4248472"/>
          </a:xfrm>
        </p:spPr>
        <p:txBody>
          <a:bodyPr>
            <a:normAutofit fontScale="55000" lnSpcReduction="20000"/>
          </a:bodyPr>
          <a:lstStyle/>
          <a:p>
            <a:r>
              <a:rPr lang="es-ES" b="0" dirty="0">
                <a:solidFill>
                  <a:srgbClr val="82C6FF"/>
                </a:solidFill>
                <a:effectLst/>
                <a:latin typeface="Courier New" panose="02070309020205020404" pitchFamily="49" charset="0"/>
              </a:rPr>
              <a:t>- </a:t>
            </a:r>
            <a:r>
              <a:rPr lang="es-ES" b="0" dirty="0" err="1">
                <a:solidFill>
                  <a:srgbClr val="D4D4D4"/>
                </a:solidFill>
                <a:effectLst/>
                <a:latin typeface="Courier New" panose="02070309020205020404" pitchFamily="49" charset="0"/>
              </a:rPr>
              <a:t>Name</a:t>
            </a:r>
            <a:r>
              <a:rPr lang="es-ES" b="0" dirty="0">
                <a:solidFill>
                  <a:srgbClr val="D4D4D4"/>
                </a:solidFill>
                <a:effectLst/>
                <a:latin typeface="Courier New" panose="02070309020205020404" pitchFamily="49" charset="0"/>
              </a:rPr>
              <a:t> : Nombre del prestatario</a:t>
            </a:r>
          </a:p>
          <a:p>
            <a:r>
              <a:rPr lang="es-ES" b="0" dirty="0">
                <a:solidFill>
                  <a:srgbClr val="82C6FF"/>
                </a:solidFill>
                <a:effectLst/>
                <a:latin typeface="Courier New" panose="02070309020205020404" pitchFamily="49" charset="0"/>
              </a:rPr>
              <a:t>- </a:t>
            </a:r>
            <a:r>
              <a:rPr lang="es-ES" b="0" dirty="0">
                <a:solidFill>
                  <a:srgbClr val="D4D4D4"/>
                </a:solidFill>
                <a:effectLst/>
                <a:latin typeface="Courier New" panose="02070309020205020404" pitchFamily="49" charset="0"/>
              </a:rPr>
              <a:t>NAICS : Código del sistema de clasificación de industrias de América del Norte.</a:t>
            </a:r>
          </a:p>
          <a:p>
            <a:r>
              <a:rPr lang="es-ES" b="0" dirty="0">
                <a:solidFill>
                  <a:srgbClr val="82C6FF"/>
                </a:solidFill>
                <a:effectLst/>
                <a:latin typeface="Courier New" panose="02070309020205020404" pitchFamily="49" charset="0"/>
              </a:rPr>
              <a:t>- </a:t>
            </a:r>
            <a:r>
              <a:rPr lang="es-ES" b="0" dirty="0" err="1">
                <a:solidFill>
                  <a:srgbClr val="D4D4D4"/>
                </a:solidFill>
                <a:effectLst/>
                <a:latin typeface="Courier New" panose="02070309020205020404" pitchFamily="49" charset="0"/>
              </a:rPr>
              <a:t>Term</a:t>
            </a:r>
            <a:r>
              <a:rPr lang="es-ES" b="0" dirty="0">
                <a:solidFill>
                  <a:srgbClr val="D4D4D4"/>
                </a:solidFill>
                <a:effectLst/>
                <a:latin typeface="Courier New" panose="02070309020205020404" pitchFamily="49" charset="0"/>
              </a:rPr>
              <a:t> : Plazo del préstamo en meses.</a:t>
            </a:r>
          </a:p>
          <a:p>
            <a:r>
              <a:rPr lang="es-ES" b="0" dirty="0">
                <a:solidFill>
                  <a:srgbClr val="82C6FF"/>
                </a:solidFill>
                <a:effectLst/>
                <a:latin typeface="Courier New" panose="02070309020205020404" pitchFamily="49" charset="0"/>
              </a:rPr>
              <a:t>- </a:t>
            </a:r>
            <a:r>
              <a:rPr lang="es-ES" b="0" dirty="0" err="1">
                <a:solidFill>
                  <a:srgbClr val="D4D4D4"/>
                </a:solidFill>
                <a:effectLst/>
                <a:latin typeface="Courier New" panose="02070309020205020404" pitchFamily="49" charset="0"/>
              </a:rPr>
              <a:t>NoEmp</a:t>
            </a:r>
            <a:r>
              <a:rPr lang="es-ES" b="0" dirty="0">
                <a:solidFill>
                  <a:srgbClr val="D4D4D4"/>
                </a:solidFill>
                <a:effectLst/>
                <a:latin typeface="Courier New" panose="02070309020205020404" pitchFamily="49" charset="0"/>
              </a:rPr>
              <a:t> : Número de empleados comerciales</a:t>
            </a:r>
          </a:p>
          <a:p>
            <a:r>
              <a:rPr lang="es-ES" b="0" dirty="0">
                <a:solidFill>
                  <a:srgbClr val="82C6FF"/>
                </a:solidFill>
                <a:effectLst/>
                <a:latin typeface="Courier New" panose="02070309020205020404" pitchFamily="49" charset="0"/>
              </a:rPr>
              <a:t>- </a:t>
            </a:r>
            <a:r>
              <a:rPr lang="es-ES" b="0" dirty="0" err="1">
                <a:solidFill>
                  <a:srgbClr val="D4D4D4"/>
                </a:solidFill>
                <a:effectLst/>
                <a:latin typeface="Courier New" panose="02070309020205020404" pitchFamily="49" charset="0"/>
              </a:rPr>
              <a:t>NewExist</a:t>
            </a:r>
            <a:r>
              <a:rPr lang="es-ES" b="0" dirty="0">
                <a:solidFill>
                  <a:srgbClr val="D4D4D4"/>
                </a:solidFill>
                <a:effectLst/>
                <a:latin typeface="Courier New" panose="02070309020205020404" pitchFamily="49" charset="0"/>
              </a:rPr>
              <a:t> : 1 = Negocio existente, 2 = Negocio nuevo</a:t>
            </a:r>
          </a:p>
          <a:p>
            <a:r>
              <a:rPr lang="es-ES" b="0" dirty="0">
                <a:solidFill>
                  <a:srgbClr val="82C6FF"/>
                </a:solidFill>
                <a:effectLst/>
                <a:latin typeface="Courier New" panose="02070309020205020404" pitchFamily="49" charset="0"/>
              </a:rPr>
              <a:t>- </a:t>
            </a:r>
            <a:r>
              <a:rPr lang="es-ES" b="0" dirty="0" err="1">
                <a:solidFill>
                  <a:srgbClr val="D4D4D4"/>
                </a:solidFill>
                <a:effectLst/>
                <a:latin typeface="Courier New" panose="02070309020205020404" pitchFamily="49" charset="0"/>
              </a:rPr>
              <a:t>RevLineCr</a:t>
            </a:r>
            <a:r>
              <a:rPr lang="es-ES" b="0" dirty="0">
                <a:solidFill>
                  <a:srgbClr val="D4D4D4"/>
                </a:solidFill>
                <a:effectLst/>
                <a:latin typeface="Courier New" panose="02070309020205020404" pitchFamily="49" charset="0"/>
              </a:rPr>
              <a:t> : Línea de crédito renovable: Y = Sí, N = No</a:t>
            </a:r>
          </a:p>
          <a:p>
            <a:r>
              <a:rPr lang="es-ES" b="0" dirty="0">
                <a:solidFill>
                  <a:srgbClr val="82C6FF"/>
                </a:solidFill>
                <a:effectLst/>
                <a:latin typeface="Courier New" panose="02070309020205020404" pitchFamily="49" charset="0"/>
              </a:rPr>
              <a:t>- </a:t>
            </a:r>
            <a:r>
              <a:rPr lang="es-ES" b="0" dirty="0" err="1">
                <a:solidFill>
                  <a:srgbClr val="D4D4D4"/>
                </a:solidFill>
                <a:effectLst/>
                <a:latin typeface="Courier New" panose="02070309020205020404" pitchFamily="49" charset="0"/>
              </a:rPr>
              <a:t>LowDoc</a:t>
            </a:r>
            <a:r>
              <a:rPr lang="es-ES" b="0" dirty="0">
                <a:solidFill>
                  <a:srgbClr val="D4D4D4"/>
                </a:solidFill>
                <a:effectLst/>
                <a:latin typeface="Courier New" panose="02070309020205020404" pitchFamily="49" charset="0"/>
              </a:rPr>
              <a:t> : Programa de préstamos </a:t>
            </a:r>
            <a:r>
              <a:rPr lang="es-ES" b="0" dirty="0" err="1">
                <a:solidFill>
                  <a:srgbClr val="D4D4D4"/>
                </a:solidFill>
                <a:effectLst/>
                <a:latin typeface="Courier New" panose="02070309020205020404" pitchFamily="49" charset="0"/>
              </a:rPr>
              <a:t>LowDoc</a:t>
            </a:r>
            <a:r>
              <a:rPr lang="es-ES" b="0" dirty="0">
                <a:solidFill>
                  <a:srgbClr val="D4D4D4"/>
                </a:solidFill>
                <a:effectLst/>
                <a:latin typeface="Courier New" panose="02070309020205020404" pitchFamily="49" charset="0"/>
              </a:rPr>
              <a:t>: Y = Sí, N = No</a:t>
            </a:r>
          </a:p>
          <a:p>
            <a:r>
              <a:rPr lang="es-ES" b="0" dirty="0">
                <a:solidFill>
                  <a:srgbClr val="82C6FF"/>
                </a:solidFill>
                <a:effectLst/>
                <a:latin typeface="Courier New" panose="02070309020205020404" pitchFamily="49" charset="0"/>
              </a:rPr>
              <a:t>- </a:t>
            </a:r>
            <a:r>
              <a:rPr lang="es-ES" b="0" dirty="0" err="1">
                <a:solidFill>
                  <a:srgbClr val="D4D4D4"/>
                </a:solidFill>
                <a:effectLst/>
                <a:latin typeface="Courier New" panose="02070309020205020404" pitchFamily="49" charset="0"/>
              </a:rPr>
              <a:t>MIS_Status</a:t>
            </a:r>
            <a:r>
              <a:rPr lang="es-ES" b="0" dirty="0">
                <a:solidFill>
                  <a:srgbClr val="D4D4D4"/>
                </a:solidFill>
                <a:effectLst/>
                <a:latin typeface="Courier New" panose="02070309020205020404" pitchFamily="49" charset="0"/>
              </a:rPr>
              <a:t> : estado del préstamo cancelado = CHGOFF, pagado en su totalidad = PIF</a:t>
            </a:r>
          </a:p>
          <a:p>
            <a:r>
              <a:rPr lang="es-ES" b="0" dirty="0">
                <a:solidFill>
                  <a:srgbClr val="82C6FF"/>
                </a:solidFill>
                <a:effectLst/>
                <a:latin typeface="Courier New" panose="02070309020205020404" pitchFamily="49" charset="0"/>
              </a:rPr>
              <a:t>- </a:t>
            </a:r>
            <a:r>
              <a:rPr lang="es-ES" b="0" dirty="0" err="1">
                <a:solidFill>
                  <a:srgbClr val="D4D4D4"/>
                </a:solidFill>
                <a:effectLst/>
                <a:latin typeface="Courier New" panose="02070309020205020404" pitchFamily="49" charset="0"/>
              </a:rPr>
              <a:t>ChgOffPrinGr</a:t>
            </a:r>
            <a:r>
              <a:rPr lang="es-ES" b="0" dirty="0">
                <a:solidFill>
                  <a:srgbClr val="D4D4D4"/>
                </a:solidFill>
                <a:effectLst/>
                <a:latin typeface="Courier New" panose="02070309020205020404" pitchFamily="49" charset="0"/>
              </a:rPr>
              <a:t> : Monto cancelado</a:t>
            </a:r>
          </a:p>
          <a:p>
            <a:r>
              <a:rPr lang="es-ES" b="0" dirty="0">
                <a:solidFill>
                  <a:srgbClr val="82C6FF"/>
                </a:solidFill>
                <a:effectLst/>
                <a:latin typeface="Courier New" panose="02070309020205020404" pitchFamily="49" charset="0"/>
              </a:rPr>
              <a:t>- </a:t>
            </a:r>
            <a:r>
              <a:rPr lang="es-ES" b="0" dirty="0" err="1">
                <a:solidFill>
                  <a:srgbClr val="D4D4D4"/>
                </a:solidFill>
                <a:effectLst/>
                <a:latin typeface="Courier New" panose="02070309020205020404" pitchFamily="49" charset="0"/>
              </a:rPr>
              <a:t>GrAppv</a:t>
            </a:r>
            <a:r>
              <a:rPr lang="es-ES" b="0" dirty="0">
                <a:solidFill>
                  <a:srgbClr val="D4D4D4"/>
                </a:solidFill>
                <a:effectLst/>
                <a:latin typeface="Courier New" panose="02070309020205020404" pitchFamily="49" charset="0"/>
              </a:rPr>
              <a:t> : Monto bruto del préstamo aprobado por el banco</a:t>
            </a:r>
          </a:p>
          <a:p>
            <a:r>
              <a:rPr lang="es-ES" b="0" dirty="0">
                <a:solidFill>
                  <a:srgbClr val="82C6FF"/>
                </a:solidFill>
                <a:effectLst/>
                <a:latin typeface="Courier New" panose="02070309020205020404" pitchFamily="49" charset="0"/>
              </a:rPr>
              <a:t>- </a:t>
            </a:r>
            <a:r>
              <a:rPr lang="es-ES" b="0" dirty="0" err="1">
                <a:solidFill>
                  <a:srgbClr val="D4D4D4"/>
                </a:solidFill>
                <a:effectLst/>
                <a:latin typeface="Courier New" panose="02070309020205020404" pitchFamily="49" charset="0"/>
              </a:rPr>
              <a:t>SBA_Appv</a:t>
            </a:r>
            <a:r>
              <a:rPr lang="es-ES" b="0" dirty="0">
                <a:solidFill>
                  <a:srgbClr val="D4D4D4"/>
                </a:solidFill>
                <a:effectLst/>
                <a:latin typeface="Courier New" panose="02070309020205020404" pitchFamily="49" charset="0"/>
              </a:rPr>
              <a:t> : Monto garantizado del préstamo aprobado por la SBA</a:t>
            </a:r>
          </a:p>
          <a:p>
            <a:endParaRPr lang="es-MX" dirty="0"/>
          </a:p>
        </p:txBody>
      </p:sp>
      <p:sp>
        <p:nvSpPr>
          <p:cNvPr id="4" name="CuadroTexto 3">
            <a:extLst>
              <a:ext uri="{FF2B5EF4-FFF2-40B4-BE49-F238E27FC236}">
                <a16:creationId xmlns:a16="http://schemas.microsoft.com/office/drawing/2014/main" id="{5DA89067-91C1-2768-88BE-8D99910FF13D}"/>
              </a:ext>
            </a:extLst>
          </p:cNvPr>
          <p:cNvSpPr txBox="1"/>
          <p:nvPr/>
        </p:nvSpPr>
        <p:spPr>
          <a:xfrm>
            <a:off x="621804" y="6165304"/>
            <a:ext cx="6768199" cy="307777"/>
          </a:xfrm>
          <a:prstGeom prst="rect">
            <a:avLst/>
          </a:prstGeom>
          <a:noFill/>
          <a:ln>
            <a:solidFill>
              <a:schemeClr val="bg2"/>
            </a:solidFill>
          </a:ln>
        </p:spPr>
        <p:txBody>
          <a:bodyPr wrap="none" rtlCol="0" anchor="ctr" anchorCtr="1">
            <a:spAutoFit/>
          </a:bodyPr>
          <a:lstStyle/>
          <a:p>
            <a:r>
              <a:rPr lang="es-MX" sz="1400" dirty="0"/>
              <a:t>Únicamente se están dejando las variables para responder a las preguntas.</a:t>
            </a:r>
          </a:p>
        </p:txBody>
      </p:sp>
      <p:sp>
        <p:nvSpPr>
          <p:cNvPr id="5" name="CuadroTexto 4">
            <a:extLst>
              <a:ext uri="{FF2B5EF4-FFF2-40B4-BE49-F238E27FC236}">
                <a16:creationId xmlns:a16="http://schemas.microsoft.com/office/drawing/2014/main" id="{6E44CDE6-10B7-BD43-342C-482F2B098B6F}"/>
              </a:ext>
            </a:extLst>
          </p:cNvPr>
          <p:cNvSpPr txBox="1"/>
          <p:nvPr/>
        </p:nvSpPr>
        <p:spPr>
          <a:xfrm>
            <a:off x="7174532" y="2967335"/>
            <a:ext cx="2630774" cy="923330"/>
          </a:xfrm>
          <a:prstGeom prst="rect">
            <a:avLst/>
          </a:prstGeom>
          <a:noFill/>
          <a:ln>
            <a:solidFill>
              <a:schemeClr val="bg2"/>
            </a:solidFill>
          </a:ln>
        </p:spPr>
        <p:txBody>
          <a:bodyPr wrap="square" rtlCol="0" anchor="ctr" anchorCtr="1">
            <a:spAutoFit/>
          </a:bodyPr>
          <a:lstStyle/>
          <a:p>
            <a:r>
              <a:rPr lang="es-MX" dirty="0">
                <a:solidFill>
                  <a:srgbClr val="D5D5D5"/>
                </a:solidFill>
                <a:latin typeface="var(--colab-code-font-family)"/>
              </a:rPr>
              <a:t>Información del </a:t>
            </a:r>
            <a:r>
              <a:rPr lang="es-MX" dirty="0" err="1">
                <a:solidFill>
                  <a:srgbClr val="D5D5D5"/>
                </a:solidFill>
                <a:latin typeface="var(--colab-code-font-family)"/>
              </a:rPr>
              <a:t>dataset</a:t>
            </a:r>
            <a:r>
              <a:rPr lang="es-MX" dirty="0">
                <a:solidFill>
                  <a:srgbClr val="D5D5D5"/>
                </a:solidFill>
                <a:latin typeface="var(--colab-code-font-family)"/>
              </a:rPr>
              <a:t>:</a:t>
            </a:r>
          </a:p>
          <a:p>
            <a:r>
              <a:rPr lang="es-MX" dirty="0">
                <a:solidFill>
                  <a:srgbClr val="D5D5D5"/>
                </a:solidFill>
                <a:latin typeface="var(--colab-code-font-family)"/>
              </a:rPr>
              <a:t>Filas:</a:t>
            </a:r>
            <a:r>
              <a:rPr lang="es-MX" altLang="es-MX" dirty="0">
                <a:solidFill>
                  <a:srgbClr val="D5D5D5"/>
                </a:solidFill>
                <a:latin typeface="var(--colab-code-font-family)"/>
              </a:rPr>
              <a:t> </a:t>
            </a:r>
            <a:r>
              <a:rPr kumimoji="0" lang="es-MX" altLang="es-MX" sz="1800" b="0" i="0" u="none" strike="noStrike" cap="none" normalizeH="0" baseline="0" dirty="0">
                <a:ln>
                  <a:noFill/>
                </a:ln>
                <a:solidFill>
                  <a:srgbClr val="D5D5D5"/>
                </a:solidFill>
                <a:effectLst/>
                <a:latin typeface="var(--colab-code-font-family)"/>
              </a:rPr>
              <a:t>899164</a:t>
            </a:r>
          </a:p>
          <a:p>
            <a:r>
              <a:rPr lang="es-MX" dirty="0">
                <a:solidFill>
                  <a:srgbClr val="D5D5D5"/>
                </a:solidFill>
                <a:latin typeface="var(--colab-code-font-family)"/>
              </a:rPr>
              <a:t>Columnas:27</a:t>
            </a:r>
            <a:endParaRPr lang="es-MX" dirty="0"/>
          </a:p>
        </p:txBody>
      </p:sp>
      <p:sp>
        <p:nvSpPr>
          <p:cNvPr id="10" name="Rectangle 5">
            <a:extLst>
              <a:ext uri="{FF2B5EF4-FFF2-40B4-BE49-F238E27FC236}">
                <a16:creationId xmlns:a16="http://schemas.microsoft.com/office/drawing/2014/main" id="{F7CE5DBA-6BE8-3889-4F4D-814410BE0979}"/>
              </a:ext>
            </a:extLst>
          </p:cNvPr>
          <p:cNvSpPr>
            <a:spLocks noChangeArrowheads="1"/>
          </p:cNvSpPr>
          <p:nvPr/>
        </p:nvSpPr>
        <p:spPr bwMode="auto">
          <a:xfrm>
            <a:off x="0" y="0"/>
            <a:ext cx="12188825" cy="457200"/>
          </a:xfrm>
          <a:prstGeom prst="rect">
            <a:avLst/>
          </a:prstGeom>
          <a:solidFill>
            <a:srgbClr val="3838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a:ln>
                  <a:noFill/>
                </a:ln>
                <a:solidFill>
                  <a:srgbClr val="D5D5D5"/>
                </a:solidFill>
                <a:effectLst/>
                <a:latin typeface="var(--colab-code-font-family)"/>
              </a:rPr>
              <a:t>899164</a:t>
            </a:r>
            <a:r>
              <a:rPr kumimoji="0" lang="es-MX" altLang="es-MX" sz="700" b="0" i="0" u="none" strike="noStrike" cap="none" normalizeH="0" baseline="0" dirty="0">
                <a:ln>
                  <a:noFill/>
                </a:ln>
                <a:solidFill>
                  <a:schemeClr val="tx1"/>
                </a:solidFill>
                <a:effectLst/>
              </a:rPr>
              <a:t> </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9386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2" y="381000"/>
            <a:ext cx="9144002" cy="671736"/>
          </a:xfrm>
        </p:spPr>
        <p:txBody>
          <a:bodyPr rtlCol="0">
            <a:normAutofit fontScale="90000"/>
          </a:bodyPr>
          <a:lstStyle/>
          <a:p>
            <a:pPr marL="742950" indent="-742950" algn="l">
              <a:buFont typeface="+mj-lt"/>
              <a:buAutoNum type="arabicPeriod"/>
            </a:pPr>
            <a:r>
              <a:rPr lang="es-MX" dirty="0"/>
              <a:t>Porcentaje de Incumplimiento/Cierre</a:t>
            </a:r>
          </a:p>
        </p:txBody>
      </p:sp>
      <p:sp>
        <p:nvSpPr>
          <p:cNvPr id="3" name="Marcador de contenido 2"/>
          <p:cNvSpPr>
            <a:spLocks noGrp="1"/>
          </p:cNvSpPr>
          <p:nvPr>
            <p:ph sz="half" idx="1"/>
          </p:nvPr>
        </p:nvSpPr>
        <p:spPr>
          <a:xfrm>
            <a:off x="1413892" y="1469827"/>
            <a:ext cx="4419599" cy="1023069"/>
          </a:xfrm>
        </p:spPr>
        <p:txBody>
          <a:bodyPr rtlCol="0">
            <a:normAutofit fontScale="70000" lnSpcReduction="20000"/>
          </a:bodyPr>
          <a:lstStyle/>
          <a:p>
            <a:pPr rtl="0"/>
            <a:r>
              <a:rPr lang="es-ES" dirty="0">
                <a:solidFill>
                  <a:srgbClr val="D4D4D4"/>
                </a:solidFill>
                <a:latin typeface="Courier New" panose="02070309020205020404" pitchFamily="49" charset="0"/>
              </a:rPr>
              <a:t>E</a:t>
            </a:r>
            <a:r>
              <a:rPr lang="es-ES" b="0" dirty="0">
                <a:solidFill>
                  <a:srgbClr val="D4D4D4"/>
                </a:solidFill>
                <a:effectLst/>
                <a:latin typeface="Courier New" panose="02070309020205020404" pitchFamily="49" charset="0"/>
              </a:rPr>
              <a:t>stado del préstamo cancelado = CHGOFF</a:t>
            </a:r>
          </a:p>
          <a:p>
            <a:pPr rtl="0"/>
            <a:r>
              <a:rPr lang="es-ES" dirty="0">
                <a:solidFill>
                  <a:srgbClr val="D4D4D4"/>
                </a:solidFill>
                <a:latin typeface="Courier New" panose="02070309020205020404" pitchFamily="49" charset="0"/>
              </a:rPr>
              <a:t>P</a:t>
            </a:r>
            <a:r>
              <a:rPr lang="es-ES" b="0" dirty="0">
                <a:solidFill>
                  <a:srgbClr val="D4D4D4"/>
                </a:solidFill>
                <a:effectLst/>
                <a:latin typeface="Courier New" panose="02070309020205020404" pitchFamily="49" charset="0"/>
              </a:rPr>
              <a:t>agado en su totalidad = PIF</a:t>
            </a:r>
            <a:endParaRPr lang="es-ES" dirty="0"/>
          </a:p>
        </p:txBody>
      </p:sp>
      <p:pic>
        <p:nvPicPr>
          <p:cNvPr id="10" name="Marcador de contenido 9" descr="Gráfico, Gráfico circular&#10;&#10;Descripción generada automáticamente">
            <a:extLst>
              <a:ext uri="{FF2B5EF4-FFF2-40B4-BE49-F238E27FC236}">
                <a16:creationId xmlns:a16="http://schemas.microsoft.com/office/drawing/2014/main" id="{F85A1BCF-9D3E-518B-2B47-9B5EF2C6B1A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50538" y="1905000"/>
            <a:ext cx="3977223" cy="4114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Marcador de contenido 2">
            <a:extLst>
              <a:ext uri="{FF2B5EF4-FFF2-40B4-BE49-F238E27FC236}">
                <a16:creationId xmlns:a16="http://schemas.microsoft.com/office/drawing/2014/main" id="{E0D925E0-4602-51DA-08AA-3203A07C341D}"/>
              </a:ext>
            </a:extLst>
          </p:cNvPr>
          <p:cNvSpPr txBox="1">
            <a:spLocks/>
          </p:cNvSpPr>
          <p:nvPr/>
        </p:nvSpPr>
        <p:spPr>
          <a:xfrm>
            <a:off x="693812" y="2996952"/>
            <a:ext cx="5616624" cy="3168352"/>
          </a:xfrm>
          <a:prstGeom prst="rect">
            <a:avLst/>
          </a:prstGeom>
        </p:spPr>
        <p:txBody>
          <a:bodyPr vert="horz" lIns="91440" tIns="45720" rIns="91440" bIns="45720" rtlCol="0">
            <a:normAutofit fontScale="70000" lnSpcReduction="2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just"/>
            <a:r>
              <a:rPr lang="es-ES" b="0" dirty="0">
                <a:solidFill>
                  <a:srgbClr val="D4D4D4"/>
                </a:solidFill>
                <a:effectLst/>
                <a:latin typeface="Courier New" panose="02070309020205020404" pitchFamily="49" charset="0"/>
              </a:rPr>
              <a:t>Hay un 17,6% de los préstamos garantizados por la Administración de Pequeñas Empresas que tienen una condición de incumplimiento. Si esta condición ocurre con una gran frecuencia y monto de préstamo, puede generar una gran pérdida para la SBA y el banco como prestamista y llevar a la quiebra a la institución. Con el aprendizaje automático podemos disminuir el riesgo haciendo una predicción con datos históricos para analizar la probabilidad de que la nueva solicitud de préstamo pueda derivar en un impago.</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549796" y="373646"/>
            <a:ext cx="9144001" cy="1378954"/>
          </a:xfrm>
        </p:spPr>
        <p:txBody>
          <a:bodyPr rtlCol="0">
            <a:normAutofit fontScale="90000"/>
          </a:bodyPr>
          <a:lstStyle/>
          <a:p>
            <a:r>
              <a:rPr lang="es-ES" dirty="0"/>
              <a:t>2. ¿Mayor préstamo , mayor número de empleado y mayor plazo?</a:t>
            </a:r>
            <a:br>
              <a:rPr lang="es-ES" dirty="0"/>
            </a:br>
            <a:endParaRPr lang="es-ES" dirty="0"/>
          </a:p>
        </p:txBody>
      </p:sp>
      <p:graphicFrame>
        <p:nvGraphicFramePr>
          <p:cNvPr id="3" name="Marcador de contenido 2" descr="Flujo alternativo en el que se muestra la secuencia de 3 pasos de un proceso y las descripciones de las tareas."/>
          <p:cNvGraphicFramePr>
            <a:graphicFrameLocks noGrp="1"/>
          </p:cNvGraphicFramePr>
          <p:nvPr>
            <p:ph idx="1"/>
            <p:extLst>
              <p:ext uri="{D42A27DB-BD31-4B8C-83A1-F6EECF244321}">
                <p14:modId xmlns:p14="http://schemas.microsoft.com/office/powerpoint/2010/main" val="1722674236"/>
              </p:ext>
            </p:extLst>
          </p:nvPr>
        </p:nvGraphicFramePr>
        <p:xfrm>
          <a:off x="477788" y="1752600"/>
          <a:ext cx="11449271"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n 3" descr="Gráfico, Gráfico de barras&#10;&#10;Descripción generada automáticamente">
            <a:extLst>
              <a:ext uri="{FF2B5EF4-FFF2-40B4-BE49-F238E27FC236}">
                <a16:creationId xmlns:a16="http://schemas.microsoft.com/office/drawing/2014/main" id="{BAC92EE4-E9D1-C43C-881D-87D2B14D7F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603" y="2204864"/>
            <a:ext cx="3389723" cy="2651514"/>
          </a:xfrm>
          <a:prstGeom prst="rect">
            <a:avLst/>
          </a:prstGeom>
        </p:spPr>
      </p:pic>
      <p:pic>
        <p:nvPicPr>
          <p:cNvPr id="6" name="Imagen 5" descr="Gráfico&#10;&#10;Descripción generada automáticamente">
            <a:extLst>
              <a:ext uri="{FF2B5EF4-FFF2-40B4-BE49-F238E27FC236}">
                <a16:creationId xmlns:a16="http://schemas.microsoft.com/office/drawing/2014/main" id="{04473C83-5EF6-A39E-355A-6EED1057339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93740" y="2852936"/>
            <a:ext cx="3755084" cy="2335148"/>
          </a:xfrm>
          <a:prstGeom prst="rect">
            <a:avLst/>
          </a:prstGeom>
        </p:spPr>
      </p:pic>
      <p:pic>
        <p:nvPicPr>
          <p:cNvPr id="8" name="Imagen 7" descr="Gráfico&#10;&#10;Descripción generada automáticamente">
            <a:extLst>
              <a:ext uri="{FF2B5EF4-FFF2-40B4-BE49-F238E27FC236}">
                <a16:creationId xmlns:a16="http://schemas.microsoft.com/office/drawing/2014/main" id="{BF60BED7-9206-5AEB-3BE0-772469AC9D8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5085" y="2449222"/>
            <a:ext cx="3589201" cy="2407156"/>
          </a:xfrm>
          <a:prstGeom prst="rect">
            <a:avLst/>
          </a:prstGeom>
        </p:spPr>
      </p:pic>
      <p:sp>
        <p:nvSpPr>
          <p:cNvPr id="9" name="CuadroTexto 8">
            <a:extLst>
              <a:ext uri="{FF2B5EF4-FFF2-40B4-BE49-F238E27FC236}">
                <a16:creationId xmlns:a16="http://schemas.microsoft.com/office/drawing/2014/main" id="{2B20CA2B-FCA9-2B3F-D45F-9A7ED72A7A67}"/>
              </a:ext>
            </a:extLst>
          </p:cNvPr>
          <p:cNvSpPr txBox="1"/>
          <p:nvPr/>
        </p:nvSpPr>
        <p:spPr>
          <a:xfrm>
            <a:off x="6310436" y="6103754"/>
            <a:ext cx="4171335" cy="369332"/>
          </a:xfrm>
          <a:prstGeom prst="rect">
            <a:avLst/>
          </a:prstGeom>
          <a:noFill/>
          <a:ln>
            <a:solidFill>
              <a:schemeClr val="bg2"/>
            </a:solidFill>
          </a:ln>
        </p:spPr>
        <p:txBody>
          <a:bodyPr wrap="none" rtlCol="0" anchor="ctr" anchorCtr="1">
            <a:spAutoFit/>
          </a:bodyPr>
          <a:lstStyle/>
          <a:p>
            <a:r>
              <a:rPr lang="es-MX" dirty="0"/>
              <a:t>No hay relación alguna entre estos.</a:t>
            </a: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3. Industria con más participantes</a:t>
            </a:r>
          </a:p>
        </p:txBody>
      </p:sp>
      <p:pic>
        <p:nvPicPr>
          <p:cNvPr id="5" name="Marcador de contenido 4" descr="Gráfico, Gráfico de barras, Histograma&#10;&#10;Descripción generada automáticamente">
            <a:extLst>
              <a:ext uri="{FF2B5EF4-FFF2-40B4-BE49-F238E27FC236}">
                <a16:creationId xmlns:a16="http://schemas.microsoft.com/office/drawing/2014/main" id="{6901C5FD-D74F-2B94-B5AB-9E07D96C90B2}"/>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405780" y="2132856"/>
            <a:ext cx="4589124" cy="352839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9" name="CuadroTexto 8">
            <a:extLst>
              <a:ext uri="{FF2B5EF4-FFF2-40B4-BE49-F238E27FC236}">
                <a16:creationId xmlns:a16="http://schemas.microsoft.com/office/drawing/2014/main" id="{3CBC0F51-9D94-74C9-515F-48B5F9EE81DF}"/>
              </a:ext>
            </a:extLst>
          </p:cNvPr>
          <p:cNvSpPr txBox="1"/>
          <p:nvPr/>
        </p:nvSpPr>
        <p:spPr>
          <a:xfrm>
            <a:off x="5230316" y="1988840"/>
            <a:ext cx="6984776" cy="4339650"/>
          </a:xfrm>
          <a:prstGeom prst="rect">
            <a:avLst/>
          </a:prstGeom>
          <a:noFill/>
          <a:ln>
            <a:solidFill>
              <a:schemeClr val="bg2"/>
            </a:solidFill>
          </a:ln>
        </p:spPr>
        <p:txBody>
          <a:bodyPr wrap="square" rtlCol="0" anchor="ctr" anchorCtr="1">
            <a:spAutoFit/>
          </a:bodyPr>
          <a:lstStyle/>
          <a:p>
            <a:r>
              <a:rPr lang="es-ES" sz="1200" b="0" dirty="0">
                <a:solidFill>
                  <a:srgbClr val="D4D4D4"/>
                </a:solidFill>
                <a:effectLst/>
                <a:latin typeface="Courier New" panose="02070309020205020404" pitchFamily="49" charset="0"/>
              </a:rPr>
              <a:t>NAICS</a:t>
            </a:r>
          </a:p>
          <a:p>
            <a:br>
              <a:rPr lang="es-ES" sz="1200" b="0" dirty="0">
                <a:solidFill>
                  <a:srgbClr val="D4D4D4"/>
                </a:solidFill>
                <a:effectLst/>
                <a:latin typeface="Courier New" panose="02070309020205020404" pitchFamily="49" charset="0"/>
              </a:rPr>
            </a:br>
            <a:r>
              <a:rPr lang="es-ES" sz="1200" b="0" dirty="0">
                <a:solidFill>
                  <a:srgbClr val="82C6FF"/>
                </a:solidFill>
                <a:effectLst/>
                <a:latin typeface="Courier New" panose="02070309020205020404" pitchFamily="49" charset="0"/>
              </a:rPr>
              <a:t>- </a:t>
            </a:r>
            <a:r>
              <a:rPr lang="es-ES" sz="1200" b="0" dirty="0">
                <a:solidFill>
                  <a:srgbClr val="D4D4D4"/>
                </a:solidFill>
                <a:effectLst/>
                <a:latin typeface="Courier New" panose="02070309020205020404" pitchFamily="49" charset="0"/>
              </a:rPr>
              <a:t>11: Agricultura, silvicultura, pesca y caza.</a:t>
            </a:r>
          </a:p>
          <a:p>
            <a:r>
              <a:rPr lang="es-ES" sz="1200" b="0" dirty="0">
                <a:solidFill>
                  <a:srgbClr val="82C6FF"/>
                </a:solidFill>
                <a:effectLst/>
                <a:latin typeface="Courier New" panose="02070309020205020404" pitchFamily="49" charset="0"/>
              </a:rPr>
              <a:t>- </a:t>
            </a:r>
            <a:r>
              <a:rPr lang="es-ES" sz="1200" b="0" dirty="0">
                <a:solidFill>
                  <a:srgbClr val="D4D4D4"/>
                </a:solidFill>
                <a:effectLst/>
                <a:latin typeface="Courier New" panose="02070309020205020404" pitchFamily="49" charset="0"/>
              </a:rPr>
              <a:t>21: Minería, canteras y extracción de petróleo y gas.</a:t>
            </a:r>
          </a:p>
          <a:p>
            <a:r>
              <a:rPr lang="es-ES" sz="1200" b="0" dirty="0">
                <a:solidFill>
                  <a:srgbClr val="82C6FF"/>
                </a:solidFill>
                <a:effectLst/>
                <a:latin typeface="Courier New" panose="02070309020205020404" pitchFamily="49" charset="0"/>
              </a:rPr>
              <a:t>- </a:t>
            </a:r>
            <a:r>
              <a:rPr lang="es-ES" sz="1200" b="0" dirty="0">
                <a:solidFill>
                  <a:srgbClr val="D4D4D4"/>
                </a:solidFill>
                <a:effectLst/>
                <a:latin typeface="Courier New" panose="02070309020205020404" pitchFamily="49" charset="0"/>
              </a:rPr>
              <a:t>22: Utilidades</a:t>
            </a:r>
          </a:p>
          <a:p>
            <a:r>
              <a:rPr lang="es-ES" sz="1200" b="0" dirty="0">
                <a:solidFill>
                  <a:srgbClr val="82C6FF"/>
                </a:solidFill>
                <a:effectLst/>
                <a:latin typeface="Courier New" panose="02070309020205020404" pitchFamily="49" charset="0"/>
              </a:rPr>
              <a:t>- </a:t>
            </a:r>
            <a:r>
              <a:rPr lang="es-ES" sz="1200" b="0" dirty="0">
                <a:solidFill>
                  <a:srgbClr val="D4D4D4"/>
                </a:solidFill>
                <a:effectLst/>
                <a:latin typeface="Courier New" panose="02070309020205020404" pitchFamily="49" charset="0"/>
              </a:rPr>
              <a:t>23: Construcción</a:t>
            </a:r>
          </a:p>
          <a:p>
            <a:r>
              <a:rPr lang="es-ES" sz="1200" b="0" dirty="0">
                <a:solidFill>
                  <a:srgbClr val="82C6FF"/>
                </a:solidFill>
                <a:effectLst/>
                <a:latin typeface="Courier New" panose="02070309020205020404" pitchFamily="49" charset="0"/>
              </a:rPr>
              <a:t>- </a:t>
            </a:r>
            <a:r>
              <a:rPr lang="es-ES" sz="1200" b="0" dirty="0">
                <a:solidFill>
                  <a:srgbClr val="D4D4D4"/>
                </a:solidFill>
                <a:effectLst/>
                <a:latin typeface="Courier New" panose="02070309020205020404" pitchFamily="49" charset="0"/>
              </a:rPr>
              <a:t>31-33: Fabricación</a:t>
            </a:r>
          </a:p>
          <a:p>
            <a:r>
              <a:rPr lang="es-ES" sz="1200" b="0" dirty="0">
                <a:solidFill>
                  <a:srgbClr val="82C6FF"/>
                </a:solidFill>
                <a:effectLst/>
                <a:latin typeface="Courier New" panose="02070309020205020404" pitchFamily="49" charset="0"/>
              </a:rPr>
              <a:t>- </a:t>
            </a:r>
            <a:r>
              <a:rPr lang="es-ES" sz="1200" b="0" dirty="0">
                <a:solidFill>
                  <a:srgbClr val="D4D4D4"/>
                </a:solidFill>
                <a:effectLst/>
                <a:latin typeface="Courier New" panose="02070309020205020404" pitchFamily="49" charset="0"/>
              </a:rPr>
              <a:t>42 : Comercio al por mayor</a:t>
            </a:r>
          </a:p>
          <a:p>
            <a:r>
              <a:rPr lang="es-ES" sz="1200" b="0" dirty="0">
                <a:solidFill>
                  <a:srgbClr val="82C6FF"/>
                </a:solidFill>
                <a:effectLst/>
                <a:latin typeface="Courier New" panose="02070309020205020404" pitchFamily="49" charset="0"/>
              </a:rPr>
              <a:t>- </a:t>
            </a:r>
            <a:r>
              <a:rPr lang="es-ES" sz="1200" b="0" dirty="0">
                <a:solidFill>
                  <a:srgbClr val="D4D4D4"/>
                </a:solidFill>
                <a:effectLst/>
                <a:latin typeface="Courier New" panose="02070309020205020404" pitchFamily="49" charset="0"/>
              </a:rPr>
              <a:t>44-45 : Comercio al por menor</a:t>
            </a:r>
          </a:p>
          <a:p>
            <a:r>
              <a:rPr lang="es-ES" sz="1200" b="0" dirty="0">
                <a:solidFill>
                  <a:srgbClr val="82C6FF"/>
                </a:solidFill>
                <a:effectLst/>
                <a:latin typeface="Courier New" panose="02070309020205020404" pitchFamily="49" charset="0"/>
              </a:rPr>
              <a:t>- </a:t>
            </a:r>
            <a:r>
              <a:rPr lang="es-ES" sz="1200" b="0" dirty="0">
                <a:solidFill>
                  <a:srgbClr val="D4D4D4"/>
                </a:solidFill>
                <a:effectLst/>
                <a:latin typeface="Courier New" panose="02070309020205020404" pitchFamily="49" charset="0"/>
              </a:rPr>
              <a:t>48-49: Transporte y almacenamiento.</a:t>
            </a:r>
          </a:p>
          <a:p>
            <a:r>
              <a:rPr lang="es-ES" sz="1200" b="0" dirty="0">
                <a:solidFill>
                  <a:srgbClr val="82C6FF"/>
                </a:solidFill>
                <a:effectLst/>
                <a:latin typeface="Courier New" panose="02070309020205020404" pitchFamily="49" charset="0"/>
              </a:rPr>
              <a:t>- </a:t>
            </a:r>
            <a:r>
              <a:rPr lang="es-ES" sz="1200" b="0" dirty="0">
                <a:solidFill>
                  <a:srgbClr val="D4D4D4"/>
                </a:solidFill>
                <a:effectLst/>
                <a:latin typeface="Courier New" panose="02070309020205020404" pitchFamily="49" charset="0"/>
              </a:rPr>
              <a:t>51: Información</a:t>
            </a:r>
          </a:p>
          <a:p>
            <a:r>
              <a:rPr lang="es-ES" sz="1200" b="0" dirty="0">
                <a:solidFill>
                  <a:srgbClr val="82C6FF"/>
                </a:solidFill>
                <a:effectLst/>
                <a:latin typeface="Courier New" panose="02070309020205020404" pitchFamily="49" charset="0"/>
              </a:rPr>
              <a:t>- </a:t>
            </a:r>
            <a:r>
              <a:rPr lang="es-ES" sz="1200" b="0" dirty="0">
                <a:solidFill>
                  <a:srgbClr val="D4D4D4"/>
                </a:solidFill>
                <a:effectLst/>
                <a:latin typeface="Courier New" panose="02070309020205020404" pitchFamily="49" charset="0"/>
              </a:rPr>
              <a:t>52 : Finanzas y seguros</a:t>
            </a:r>
          </a:p>
          <a:p>
            <a:r>
              <a:rPr lang="es-ES" sz="1200" b="0" dirty="0">
                <a:solidFill>
                  <a:srgbClr val="82C6FF"/>
                </a:solidFill>
                <a:effectLst/>
                <a:latin typeface="Courier New" panose="02070309020205020404" pitchFamily="49" charset="0"/>
              </a:rPr>
              <a:t>- </a:t>
            </a:r>
            <a:r>
              <a:rPr lang="es-ES" sz="1200" b="0" dirty="0">
                <a:solidFill>
                  <a:srgbClr val="D4D4D4"/>
                </a:solidFill>
                <a:effectLst/>
                <a:latin typeface="Courier New" panose="02070309020205020404" pitchFamily="49" charset="0"/>
              </a:rPr>
              <a:t>53: Bienes inmuebles y alquiler y arrendamiento</a:t>
            </a:r>
          </a:p>
          <a:p>
            <a:r>
              <a:rPr lang="es-ES" sz="1200" b="0" dirty="0">
                <a:solidFill>
                  <a:srgbClr val="82C6FF"/>
                </a:solidFill>
                <a:effectLst/>
                <a:latin typeface="Courier New" panose="02070309020205020404" pitchFamily="49" charset="0"/>
              </a:rPr>
              <a:t>- </a:t>
            </a:r>
            <a:r>
              <a:rPr lang="es-ES" sz="1200" b="0" dirty="0">
                <a:solidFill>
                  <a:srgbClr val="D4D4D4"/>
                </a:solidFill>
                <a:effectLst/>
                <a:latin typeface="Courier New" panose="02070309020205020404" pitchFamily="49" charset="0"/>
              </a:rPr>
              <a:t>54: Servicios profesionales, científicos y técnicos.</a:t>
            </a:r>
          </a:p>
          <a:p>
            <a:r>
              <a:rPr lang="es-ES" sz="1200" b="0" dirty="0">
                <a:solidFill>
                  <a:srgbClr val="82C6FF"/>
                </a:solidFill>
                <a:effectLst/>
                <a:latin typeface="Courier New" panose="02070309020205020404" pitchFamily="49" charset="0"/>
              </a:rPr>
              <a:t>- </a:t>
            </a:r>
            <a:r>
              <a:rPr lang="es-ES" sz="1200" b="0" dirty="0">
                <a:solidFill>
                  <a:srgbClr val="D4D4D4"/>
                </a:solidFill>
                <a:effectLst/>
                <a:latin typeface="Courier New" panose="02070309020205020404" pitchFamily="49" charset="0"/>
              </a:rPr>
              <a:t>55 : Gestión de empresas y empresas.</a:t>
            </a:r>
          </a:p>
          <a:p>
            <a:r>
              <a:rPr lang="es-ES" sz="1200" b="0" dirty="0">
                <a:solidFill>
                  <a:srgbClr val="82C6FF"/>
                </a:solidFill>
                <a:effectLst/>
                <a:latin typeface="Courier New" panose="02070309020205020404" pitchFamily="49" charset="0"/>
              </a:rPr>
              <a:t>- </a:t>
            </a:r>
            <a:r>
              <a:rPr lang="es-ES" sz="1200" b="0" dirty="0">
                <a:solidFill>
                  <a:srgbClr val="D4D4D4"/>
                </a:solidFill>
                <a:effectLst/>
                <a:latin typeface="Courier New" panose="02070309020205020404" pitchFamily="49" charset="0"/>
              </a:rPr>
              <a:t>56 : Servicio administrativo/soporte y gestión de residuos/remediación</a:t>
            </a:r>
          </a:p>
          <a:p>
            <a:r>
              <a:rPr lang="es-ES" sz="1200" b="0" dirty="0">
                <a:solidFill>
                  <a:srgbClr val="82C6FF"/>
                </a:solidFill>
                <a:effectLst/>
                <a:latin typeface="Courier New" panose="02070309020205020404" pitchFamily="49" charset="0"/>
              </a:rPr>
              <a:t>- </a:t>
            </a:r>
            <a:r>
              <a:rPr lang="es-ES" sz="1200" b="0" dirty="0">
                <a:solidFill>
                  <a:srgbClr val="D4D4D4"/>
                </a:solidFill>
                <a:effectLst/>
                <a:latin typeface="Courier New" panose="02070309020205020404" pitchFamily="49" charset="0"/>
              </a:rPr>
              <a:t>61 : Servicios educativos</a:t>
            </a:r>
          </a:p>
          <a:p>
            <a:r>
              <a:rPr lang="es-ES" sz="1200" b="0" dirty="0">
                <a:solidFill>
                  <a:srgbClr val="82C6FF"/>
                </a:solidFill>
                <a:effectLst/>
                <a:latin typeface="Courier New" panose="02070309020205020404" pitchFamily="49" charset="0"/>
              </a:rPr>
              <a:t>- </a:t>
            </a:r>
            <a:r>
              <a:rPr lang="es-ES" sz="1200" b="0" dirty="0">
                <a:solidFill>
                  <a:srgbClr val="D4D4D4"/>
                </a:solidFill>
                <a:effectLst/>
                <a:latin typeface="Courier New" panose="02070309020205020404" pitchFamily="49" charset="0"/>
              </a:rPr>
              <a:t>62 : Atención sanitaria y asistencia social</a:t>
            </a:r>
          </a:p>
          <a:p>
            <a:r>
              <a:rPr lang="es-ES" sz="1200" b="0" dirty="0">
                <a:solidFill>
                  <a:srgbClr val="82C6FF"/>
                </a:solidFill>
                <a:effectLst/>
                <a:latin typeface="Courier New" panose="02070309020205020404" pitchFamily="49" charset="0"/>
              </a:rPr>
              <a:t>- </a:t>
            </a:r>
            <a:r>
              <a:rPr lang="es-ES" sz="1200" b="0" dirty="0">
                <a:solidFill>
                  <a:srgbClr val="D4D4D4"/>
                </a:solidFill>
                <a:effectLst/>
                <a:latin typeface="Courier New" panose="02070309020205020404" pitchFamily="49" charset="0"/>
              </a:rPr>
              <a:t>71: Arte, entretenimiento y recreación.</a:t>
            </a:r>
          </a:p>
          <a:p>
            <a:r>
              <a:rPr lang="es-ES" sz="1200" b="0" dirty="0">
                <a:solidFill>
                  <a:srgbClr val="82C6FF"/>
                </a:solidFill>
                <a:effectLst/>
                <a:latin typeface="Courier New" panose="02070309020205020404" pitchFamily="49" charset="0"/>
              </a:rPr>
              <a:t>- </a:t>
            </a:r>
            <a:r>
              <a:rPr lang="es-ES" sz="1200" b="0" dirty="0">
                <a:solidFill>
                  <a:srgbClr val="D4D4D4"/>
                </a:solidFill>
                <a:effectLst/>
                <a:latin typeface="Courier New" panose="02070309020205020404" pitchFamily="49" charset="0"/>
              </a:rPr>
              <a:t>72: Servicios de alojamiento y alimentación.</a:t>
            </a:r>
          </a:p>
          <a:p>
            <a:r>
              <a:rPr lang="es-ES" sz="1200" b="0" dirty="0">
                <a:solidFill>
                  <a:srgbClr val="82C6FF"/>
                </a:solidFill>
                <a:effectLst/>
                <a:latin typeface="Courier New" panose="02070309020205020404" pitchFamily="49" charset="0"/>
              </a:rPr>
              <a:t>- </a:t>
            </a:r>
            <a:r>
              <a:rPr lang="es-ES" sz="1200" b="0" dirty="0">
                <a:solidFill>
                  <a:srgbClr val="D4D4D4"/>
                </a:solidFill>
                <a:effectLst/>
                <a:latin typeface="Courier New" panose="02070309020205020404" pitchFamily="49" charset="0"/>
              </a:rPr>
              <a:t>81: Otros servicios (excepto administración pública)</a:t>
            </a:r>
          </a:p>
          <a:p>
            <a:r>
              <a:rPr lang="es-ES" sz="1200" b="0" dirty="0">
                <a:solidFill>
                  <a:srgbClr val="82C6FF"/>
                </a:solidFill>
                <a:effectLst/>
                <a:latin typeface="Courier New" panose="02070309020205020404" pitchFamily="49" charset="0"/>
              </a:rPr>
              <a:t>- </a:t>
            </a:r>
            <a:r>
              <a:rPr lang="es-ES" sz="1200" b="0" dirty="0">
                <a:solidFill>
                  <a:srgbClr val="D4D4D4"/>
                </a:solidFill>
                <a:effectLst/>
                <a:latin typeface="Courier New" panose="02070309020205020404" pitchFamily="49" charset="0"/>
              </a:rPr>
              <a:t>92 : Administración pública</a:t>
            </a:r>
          </a:p>
          <a:p>
            <a:endParaRPr lang="es-MX" sz="1200"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02EBD0DC-5D65-91E5-F0ED-1638966CFA6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909836" y="1124744"/>
            <a:ext cx="4688664" cy="4758979"/>
          </a:xfrm>
        </p:spPr>
      </p:pic>
      <p:sp>
        <p:nvSpPr>
          <p:cNvPr id="6" name="CuadroTexto 5">
            <a:extLst>
              <a:ext uri="{FF2B5EF4-FFF2-40B4-BE49-F238E27FC236}">
                <a16:creationId xmlns:a16="http://schemas.microsoft.com/office/drawing/2014/main" id="{3D4F8058-8911-D5E3-6EEF-6860143F4619}"/>
              </a:ext>
            </a:extLst>
          </p:cNvPr>
          <p:cNvSpPr txBox="1"/>
          <p:nvPr/>
        </p:nvSpPr>
        <p:spPr>
          <a:xfrm>
            <a:off x="5927166" y="2773895"/>
            <a:ext cx="5351823" cy="2308324"/>
          </a:xfrm>
          <a:prstGeom prst="rect">
            <a:avLst/>
          </a:prstGeom>
          <a:noFill/>
          <a:ln>
            <a:solidFill>
              <a:schemeClr val="bg2"/>
            </a:solidFill>
          </a:ln>
        </p:spPr>
        <p:txBody>
          <a:bodyPr wrap="square" rtlCol="0" anchor="ctr" anchorCtr="1">
            <a:spAutoFit/>
          </a:bodyPr>
          <a:lstStyle/>
          <a:p>
            <a:pPr marL="285750" indent="-285750" algn="just">
              <a:buFont typeface="Arial" panose="020B0604020202020204" pitchFamily="34" charset="0"/>
              <a:buChar char="•"/>
            </a:pPr>
            <a:r>
              <a:rPr lang="es-ES" b="0" i="0" dirty="0">
                <a:solidFill>
                  <a:srgbClr val="D5D5D5"/>
                </a:solidFill>
                <a:effectLst/>
                <a:latin typeface="Roboto" panose="02000000000000000000" pitchFamily="2" charset="0"/>
              </a:rPr>
              <a:t>Del diagrama de barras anterior, podemos concluir que la mayoría de los prestatarios provienen de la industria del comercio minorista con </a:t>
            </a:r>
            <a:r>
              <a:rPr lang="es-MX" dirty="0">
                <a:solidFill>
                  <a:srgbClr val="D5D5D5"/>
                </a:solidFill>
                <a:latin typeface="Roboto" panose="02000000000000000000" pitchFamily="2" charset="0"/>
              </a:rPr>
              <a:t>126,144</a:t>
            </a:r>
            <a:r>
              <a:rPr lang="es-ES" dirty="0">
                <a:solidFill>
                  <a:srgbClr val="D5D5D5"/>
                </a:solidFill>
                <a:latin typeface="Roboto" panose="02000000000000000000" pitchFamily="2" charset="0"/>
              </a:rPr>
              <a:t> </a:t>
            </a:r>
            <a:r>
              <a:rPr lang="es-ES" b="0" i="0" dirty="0">
                <a:solidFill>
                  <a:srgbClr val="D5D5D5"/>
                </a:solidFill>
                <a:effectLst/>
                <a:latin typeface="Roboto" panose="02000000000000000000" pitchFamily="2" charset="0"/>
              </a:rPr>
              <a:t>prestatarios o alrededor del 18,3% de todos los prestatarios.</a:t>
            </a:r>
          </a:p>
          <a:p>
            <a:pPr marL="285750" indent="-285750" algn="l">
              <a:buFont typeface="Arial" panose="020B0604020202020204" pitchFamily="34" charset="0"/>
              <a:buChar char="•"/>
            </a:pPr>
            <a:r>
              <a:rPr lang="es-ES" b="0" i="0" dirty="0">
                <a:solidFill>
                  <a:srgbClr val="D5D5D5"/>
                </a:solidFill>
                <a:effectLst/>
                <a:latin typeface="Roboto" panose="02000000000000000000" pitchFamily="2" charset="0"/>
              </a:rPr>
              <a:t>Podemos saber la NAICS consultándolo aquí: </a:t>
            </a:r>
            <a:r>
              <a:rPr lang="es-ES" b="0" i="0" dirty="0">
                <a:solidFill>
                  <a:srgbClr val="D5D5D5"/>
                </a:solidFill>
                <a:effectLst/>
                <a:latin typeface="Roboto" panose="02000000000000000000" pitchFamily="2" charset="0"/>
                <a:hlinkClick r:id="rId3"/>
              </a:rPr>
              <a:t>https://www.inegi.org.mx/scian/</a:t>
            </a:r>
            <a:endParaRPr lang="es-ES" b="0" i="0" dirty="0">
              <a:solidFill>
                <a:srgbClr val="D5D5D5"/>
              </a:solidFill>
              <a:effectLst/>
              <a:latin typeface="Roboto" panose="02000000000000000000" pitchFamily="2" charset="0"/>
            </a:endParaRPr>
          </a:p>
          <a:p>
            <a:endParaRPr lang="es-MX" dirty="0"/>
          </a:p>
        </p:txBody>
      </p:sp>
    </p:spTree>
    <p:extLst>
      <p:ext uri="{BB962C8B-B14F-4D97-AF65-F5344CB8AC3E}">
        <p14:creationId xmlns:p14="http://schemas.microsoft.com/office/powerpoint/2010/main" val="43819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lantilla de diseño Átomo azul">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3757342_TF03460636.potx" id="{42674BEA-514E-40BE-BE59-A5F93197DBFE}" vid="{2D67258C-EA4D-4BEA-A46E-4CEC06C7B146}"/>
    </a:ext>
  </a:extLst>
</a:theme>
</file>

<file path=ppt/theme/theme2.xml><?xml version="1.0" encoding="utf-8"?>
<a:theme xmlns:a="http://schemas.openxmlformats.org/drawingml/2006/main" name="Tema de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49C11C-71DC-49B6-ACD8-27E3AE088D14}">
  <ds:schemaRefs>
    <ds:schemaRef ds:uri="40262f94-9f35-4ac3-9a90-690165a166b7"/>
    <ds:schemaRef ds:uri="http://purl.org/dc/dcmitype/"/>
    <ds:schemaRef ds:uri="a4f35948-e619-41b3-aa29-22878b09cfd2"/>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875BD71-4A33-4FB7-88CA-777C4D9E6E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182</TotalTime>
  <Words>1023</Words>
  <Application>Microsoft Office PowerPoint</Application>
  <PresentationFormat>Personalizado</PresentationFormat>
  <Paragraphs>85</Paragraphs>
  <Slides>13</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Century Gothic</vt:lpstr>
      <vt:lpstr>Courier New</vt:lpstr>
      <vt:lpstr>Roboto</vt:lpstr>
      <vt:lpstr>var(--colab-code-font-family)</vt:lpstr>
      <vt:lpstr>Plantilla de diseño Átomo azul</vt:lpstr>
      <vt:lpstr>Rechazo o Aprobación de Préstamo</vt:lpstr>
      <vt:lpstr>Contexto Comercial y Analítico</vt:lpstr>
      <vt:lpstr>Objetivo</vt:lpstr>
      <vt:lpstr>Preguntas</vt:lpstr>
      <vt:lpstr>Metadata</vt:lpstr>
      <vt:lpstr>Porcentaje de Incumplimiento/Cierre</vt:lpstr>
      <vt:lpstr>2. ¿Mayor préstamo , mayor número de empleado y mayor plazo? </vt:lpstr>
      <vt:lpstr>3. Industria con más participantes</vt:lpstr>
      <vt:lpstr>Presentación de PowerPoint</vt:lpstr>
      <vt:lpstr>4. Empresa nueva o existente</vt:lpstr>
      <vt:lpstr>5. Línea de crédito renovable</vt:lpstr>
      <vt:lpstr>6. Préstamo con poca Administración</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Yadiel Abner Cortes Corona</dc:creator>
  <cp:lastModifiedBy>Yadiel Abner Cortes Corona</cp:lastModifiedBy>
  <cp:revision>2</cp:revision>
  <dcterms:created xsi:type="dcterms:W3CDTF">2024-10-17T19:45:49Z</dcterms:created>
  <dcterms:modified xsi:type="dcterms:W3CDTF">2024-10-17T22:48:46Z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