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8" r:id="rId3"/>
    <p:sldId id="263" r:id="rId4"/>
    <p:sldId id="264" r:id="rId5"/>
    <p:sldId id="259" r:id="rId6"/>
    <p:sldId id="265" r:id="rId7"/>
    <p:sldId id="261" r:id="rId8"/>
    <p:sldId id="269" r:id="rId9"/>
    <p:sldId id="266"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073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674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024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0575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503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8525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010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4375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883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600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659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714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455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190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308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720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750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7/1/2025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676858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latin typeface="Times New Roman" panose="02020603050405020304" pitchFamily="18" charset="0"/>
                <a:cs typeface="Times New Roman" panose="02020603050405020304" pitchFamily="18" charset="0"/>
              </a:rPr>
              <a:t>AI Resume Analyzer</a:t>
            </a:r>
          </a:p>
        </p:txBody>
      </p:sp>
      <p:sp>
        <p:nvSpPr>
          <p:cNvPr id="3" name="Subtitle 2"/>
          <p:cNvSpPr>
            <a:spLocks noGrp="1"/>
          </p:cNvSpPr>
          <p:nvPr>
            <p:ph type="subTitle" idx="1"/>
          </p:nvPr>
        </p:nvSpPr>
        <p:spPr/>
        <p:txBody>
          <a:bodyPr>
            <a:normAutofit fontScale="77500" lnSpcReduction="20000"/>
          </a:bodyPr>
          <a:lstStyle/>
          <a:p>
            <a:r>
              <a:rPr dirty="0">
                <a:latin typeface="Times New Roman" panose="02020603050405020304" pitchFamily="18" charset="0"/>
                <a:cs typeface="Times New Roman" panose="02020603050405020304" pitchFamily="18" charset="0"/>
              </a:rPr>
              <a:t>To Improve Employability Among Graduates</a:t>
            </a:r>
          </a:p>
          <a:p>
            <a:r>
              <a:rPr dirty="0">
                <a:latin typeface="Times New Roman" panose="02020603050405020304" pitchFamily="18" charset="0"/>
                <a:cs typeface="Times New Roman" panose="02020603050405020304" pitchFamily="18" charset="0"/>
              </a:rPr>
              <a:t>Y. Neha (24091D0504)</a:t>
            </a:r>
          </a:p>
          <a:p>
            <a:r>
              <a:rPr dirty="0">
                <a:latin typeface="Times New Roman" panose="02020603050405020304" pitchFamily="18" charset="0"/>
                <a:cs typeface="Times New Roman" panose="02020603050405020304" pitchFamily="18" charset="0"/>
              </a:rPr>
              <a:t>Guided by: Dr. R. Kaviarasan</a:t>
            </a:r>
          </a:p>
          <a:p>
            <a:r>
              <a:rPr dirty="0">
                <a:latin typeface="Times New Roman" panose="02020603050405020304" pitchFamily="18" charset="0"/>
                <a:cs typeface="Times New Roman" panose="02020603050405020304" pitchFamily="18" charset="0"/>
              </a:rPr>
              <a:t>Dept. of CSE, RGMCET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F0D81-D738-B460-8E7A-0E66C9953BA1}"/>
              </a:ext>
            </a:extLst>
          </p:cNvPr>
          <p:cNvSpPr>
            <a:spLocks noGrp="1"/>
          </p:cNvSpPr>
          <p:nvPr>
            <p:ph type="title"/>
          </p:nvPr>
        </p:nvSpPr>
        <p:spPr>
          <a:xfrm>
            <a:off x="689339" y="2177144"/>
            <a:ext cx="7765321" cy="2188028"/>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8731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C9C3-90A7-7C80-6B21-403B2DB2263C}"/>
              </a:ext>
            </a:extLst>
          </p:cNvPr>
          <p:cNvSpPr>
            <a:spLocks noGrp="1"/>
          </p:cNvSpPr>
          <p:nvPr>
            <p:ph type="title"/>
          </p:nvPr>
        </p:nvSpPr>
        <p:spPr>
          <a:xfrm>
            <a:off x="685346" y="359229"/>
            <a:ext cx="7765321" cy="1132113"/>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2E97CDC-A40C-A74C-90D6-6D400418F15D}"/>
              </a:ext>
            </a:extLst>
          </p:cNvPr>
          <p:cNvSpPr>
            <a:spLocks noGrp="1"/>
          </p:cNvSpPr>
          <p:nvPr>
            <p:ph idx="1"/>
          </p:nvPr>
        </p:nvSpPr>
        <p:spPr>
          <a:xfrm>
            <a:off x="706663" y="1491342"/>
            <a:ext cx="7765322" cy="4147457"/>
          </a:xfrm>
        </p:spPr>
        <p:txBody>
          <a:bodyPr>
            <a:noAutofit/>
          </a:bodyPr>
          <a:lstStyle/>
          <a:p>
            <a:r>
              <a:rPr lang="en-US" dirty="0">
                <a:latin typeface="Times New Roman" panose="02020603050405020304" pitchFamily="18" charset="0"/>
                <a:cs typeface="Times New Roman" panose="02020603050405020304" pitchFamily="18" charset="0"/>
              </a:rPr>
              <a:t>The AI Resume Analyzer is an advanced tool designed to automate and optimize the resume screening process using state-of-the-art Natural Language Processing (NLP) techniques and similarity algorithms.</a:t>
            </a:r>
          </a:p>
          <a:p>
            <a:r>
              <a:rPr lang="en-US" dirty="0">
                <a:latin typeface="Times New Roman" panose="02020603050405020304" pitchFamily="18" charset="0"/>
                <a:cs typeface="Times New Roman" panose="02020603050405020304" pitchFamily="18" charset="0"/>
              </a:rPr>
              <a:t>In the current recruitment landscape, hiring managers are often overwhelmed by the volume of resumes they receive for job openings, which leads to time consuming manual screenings and the potential for overlooked candidates. </a:t>
            </a:r>
          </a:p>
          <a:p>
            <a:r>
              <a:rPr lang="en-US" dirty="0">
                <a:latin typeface="Times New Roman" panose="02020603050405020304" pitchFamily="18" charset="0"/>
                <a:cs typeface="Times New Roman" panose="02020603050405020304" pitchFamily="18" charset="0"/>
              </a:rPr>
              <a:t>The AI Resume Analyzer addresses these challenges by automating the initial review process, reducing manual screening time by up to 80%. </a:t>
            </a:r>
          </a:p>
          <a:p>
            <a:r>
              <a:rPr lang="en-US" dirty="0">
                <a:latin typeface="Times New Roman" panose="02020603050405020304" pitchFamily="18" charset="0"/>
                <a:cs typeface="Times New Roman" panose="02020603050405020304" pitchFamily="18" charset="0"/>
              </a:rPr>
              <a:t>This innovative tool not only saves significant time and resources for employers but also enhances the overall efficiency and accuracy of candidate selection.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60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A076-9336-6FF5-7FB6-0D8A677A7CD2}"/>
              </a:ext>
            </a:extLst>
          </p:cNvPr>
          <p:cNvSpPr>
            <a:spLocks noGrp="1"/>
          </p:cNvSpPr>
          <p:nvPr>
            <p:ph type="title"/>
          </p:nvPr>
        </p:nvSpPr>
        <p:spPr>
          <a:xfrm>
            <a:off x="685347" y="359231"/>
            <a:ext cx="7765321" cy="1240970"/>
          </a:xfrm>
        </p:spPr>
        <p:txBody>
          <a:bodyPr/>
          <a:lstStyle/>
          <a:p>
            <a:r>
              <a:rPr lang="en-IN" dirty="0">
                <a:latin typeface="Times New Roman" panose="02020603050405020304" pitchFamily="18" charset="0"/>
                <a:cs typeface="Times New Roman" panose="02020603050405020304" pitchFamily="18" charset="0"/>
              </a:rPr>
              <a:t>EXISTING METHOD</a:t>
            </a:r>
          </a:p>
        </p:txBody>
      </p:sp>
      <p:sp>
        <p:nvSpPr>
          <p:cNvPr id="3" name="Content Placeholder 2">
            <a:extLst>
              <a:ext uri="{FF2B5EF4-FFF2-40B4-BE49-F238E27FC236}">
                <a16:creationId xmlns:a16="http://schemas.microsoft.com/office/drawing/2014/main" id="{2287C98E-882D-C519-78A7-083C54E9C6C8}"/>
              </a:ext>
            </a:extLst>
          </p:cNvPr>
          <p:cNvSpPr>
            <a:spLocks noGrp="1"/>
          </p:cNvSpPr>
          <p:nvPr>
            <p:ph idx="1"/>
          </p:nvPr>
        </p:nvSpPr>
        <p:spPr>
          <a:xfrm>
            <a:off x="685347" y="1693292"/>
            <a:ext cx="7765322" cy="3695136"/>
          </a:xfrm>
        </p:spPr>
        <p:txBody>
          <a:bodyPr>
            <a:noAutofit/>
          </a:bodyPr>
          <a:lstStyle/>
          <a:p>
            <a:r>
              <a:rPr lang="en-US" dirty="0">
                <a:latin typeface="Times New Roman" panose="02020603050405020304" pitchFamily="18" charset="0"/>
                <a:cs typeface="Times New Roman" panose="02020603050405020304" pitchFamily="18" charset="0"/>
              </a:rPr>
              <a:t>Existing systems for AI-based resume analysis primarily utilize machine learning and NLP techniques to automate resume screening and evaluation. </a:t>
            </a:r>
          </a:p>
          <a:p>
            <a:r>
              <a:rPr lang="en-US" dirty="0">
                <a:latin typeface="Times New Roman" panose="02020603050405020304" pitchFamily="18" charset="0"/>
                <a:cs typeface="Times New Roman" panose="02020603050405020304" pitchFamily="18" charset="0"/>
              </a:rPr>
              <a:t>Traditional methods focus on keyword-based filtering and rule-based criteria to shortlist candidates. </a:t>
            </a:r>
          </a:p>
          <a:p>
            <a:r>
              <a:rPr lang="en-US" dirty="0">
                <a:latin typeface="Times New Roman" panose="02020603050405020304" pitchFamily="18" charset="0"/>
                <a:cs typeface="Times New Roman" panose="02020603050405020304" pitchFamily="18" charset="0"/>
              </a:rPr>
              <a:t>These systems rely heavily on predefined templates and keyword matching, which often miss out on context and relevance in candidate profiles. </a:t>
            </a:r>
          </a:p>
          <a:p>
            <a:r>
              <a:rPr lang="en-US" dirty="0">
                <a:latin typeface="Times New Roman" panose="02020603050405020304" pitchFamily="18" charset="0"/>
                <a:cs typeface="Times New Roman" panose="02020603050405020304" pitchFamily="18" charset="0"/>
              </a:rPr>
              <a:t>Moreover, existing systems often lack real-time feedback mechanisms to help candidates optimize their resumes for ATS compatibility.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69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BD4C-91A3-52ED-5E57-623E05E2CF81}"/>
              </a:ext>
            </a:extLst>
          </p:cNvPr>
          <p:cNvSpPr>
            <a:spLocks noGrp="1"/>
          </p:cNvSpPr>
          <p:nvPr>
            <p:ph type="title"/>
          </p:nvPr>
        </p:nvSpPr>
        <p:spPr>
          <a:xfrm>
            <a:off x="522061" y="293915"/>
            <a:ext cx="7765321" cy="1219199"/>
          </a:xfrm>
        </p:spPr>
        <p:txBody>
          <a:bodyPr/>
          <a:lstStyle/>
          <a:p>
            <a:r>
              <a:rPr lang="en-IN"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28BFFC69-12FD-FF29-899E-32B2570D5513}"/>
              </a:ext>
            </a:extLst>
          </p:cNvPr>
          <p:cNvSpPr>
            <a:spLocks noGrp="1"/>
          </p:cNvSpPr>
          <p:nvPr>
            <p:ph idx="1"/>
          </p:nvPr>
        </p:nvSpPr>
        <p:spPr>
          <a:xfrm>
            <a:off x="685346" y="1715064"/>
            <a:ext cx="7765322" cy="3695136"/>
          </a:xfrm>
        </p:spPr>
        <p:txBody>
          <a:bodyPr>
            <a:normAutofit lnSpcReduction="10000"/>
          </a:bodyPr>
          <a:lstStyle/>
          <a:p>
            <a:r>
              <a:rPr lang="en-US" dirty="0">
                <a:latin typeface="Times New Roman" panose="02020603050405020304" pitchFamily="18" charset="0"/>
                <a:cs typeface="Times New Roman" panose="02020603050405020304" pitchFamily="18" charset="0"/>
              </a:rPr>
              <a:t>This system focuses on providing real-time feedback to candidates, ensuring their resumes are optimized for ATS compatibility. </a:t>
            </a:r>
          </a:p>
          <a:p>
            <a:r>
              <a:rPr lang="en-US" dirty="0">
                <a:latin typeface="Times New Roman" panose="02020603050405020304" pitchFamily="18" charset="0"/>
                <a:cs typeface="Times New Roman" panose="02020603050405020304" pitchFamily="18" charset="0"/>
              </a:rPr>
              <a:t>It incorporates machine learning models trained on diverse datasets, enhancing adaptability across industries and job roles. </a:t>
            </a:r>
          </a:p>
          <a:p>
            <a:r>
              <a:rPr lang="en-US" dirty="0">
                <a:latin typeface="Times New Roman" panose="02020603050405020304" pitchFamily="18" charset="0"/>
                <a:cs typeface="Times New Roman" panose="02020603050405020304" pitchFamily="18" charset="0"/>
              </a:rPr>
              <a:t>The system will offer actionable insights, such as keyword optimization suggestions and formatting guidelines, helping candidates improve their resumes in real time. </a:t>
            </a:r>
          </a:p>
          <a:p>
            <a:r>
              <a:rPr lang="en-US" dirty="0">
                <a:latin typeface="Times New Roman" panose="02020603050405020304" pitchFamily="18" charset="0"/>
                <a:cs typeface="Times New Roman" panose="02020603050405020304" pitchFamily="18" charset="0"/>
              </a:rPr>
              <a:t>The focus is on creating an adaptable, scalable, and user friendly solution that bridges the gap between candidates and recruiters.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0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1757"/>
            <a:ext cx="7765321" cy="1230085"/>
          </a:xfrm>
        </p:spPr>
        <p:txBody>
          <a:bodyPr/>
          <a:lstStyle/>
          <a:p>
            <a:r>
              <a:rPr dirty="0">
                <a:latin typeface="Times New Roman" panose="02020603050405020304" pitchFamily="18" charset="0"/>
                <a:cs typeface="Times New Roman" panose="02020603050405020304" pitchFamily="18" charset="0"/>
              </a:rPr>
              <a:t>Tools &amp; Technologies</a:t>
            </a:r>
          </a:p>
        </p:txBody>
      </p:sp>
      <p:sp>
        <p:nvSpPr>
          <p:cNvPr id="3" name="Content Placeholder 2"/>
          <p:cNvSpPr>
            <a:spLocks noGrp="1"/>
          </p:cNvSpPr>
          <p:nvPr>
            <p:ph idx="1"/>
          </p:nvPr>
        </p:nvSpPr>
        <p:spPr/>
        <p:txBody>
          <a:bodyPr>
            <a:normAutofit/>
          </a:bodyPr>
          <a:lstStyle/>
          <a:p>
            <a:r>
              <a:rPr dirty="0">
                <a:latin typeface="Times New Roman" panose="02020603050405020304" pitchFamily="18" charset="0"/>
                <a:cs typeface="Times New Roman" panose="02020603050405020304" pitchFamily="18" charset="0"/>
              </a:rPr>
              <a:t>Python, </a:t>
            </a:r>
            <a:r>
              <a:rPr dirty="0" err="1">
                <a:latin typeface="Times New Roman" panose="02020603050405020304" pitchFamily="18" charset="0"/>
                <a:cs typeface="Times New Roman" panose="02020603050405020304" pitchFamily="18" charset="0"/>
              </a:rPr>
              <a:t>Streamlit</a:t>
            </a:r>
            <a:endParaRPr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 MySQL, Scikit-learn</a:t>
            </a:r>
          </a:p>
          <a:p>
            <a:pPr marL="0" indent="0">
              <a:buNone/>
            </a:pPr>
            <a:r>
              <a:rPr dirty="0">
                <a:latin typeface="Times New Roman" panose="02020603050405020304" pitchFamily="18" charset="0"/>
                <a:cs typeface="Times New Roman" panose="02020603050405020304" pitchFamily="18" charset="0"/>
              </a:rPr>
              <a:t>• NLP (TF-IDF, BERT)</a:t>
            </a:r>
          </a:p>
          <a:p>
            <a:pPr marL="0" indent="0">
              <a:buNone/>
            </a:pPr>
            <a:r>
              <a:rPr dirty="0">
                <a:latin typeface="Times New Roman" panose="02020603050405020304" pitchFamily="18" charset="0"/>
                <a:cs typeface="Times New Roman" panose="02020603050405020304" pitchFamily="18" charset="0"/>
              </a:rPr>
              <a:t>• Text extraction: PyPDF2, docx2txt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4A729-83A5-3BB5-BFE7-0D89ABC52054}"/>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326D391-1935-9BDD-066F-3AD4F0B5960B}"/>
              </a:ext>
            </a:extLst>
          </p:cNvPr>
          <p:cNvPicPr>
            <a:picLocks noGrp="1" noChangeAspect="1"/>
          </p:cNvPicPr>
          <p:nvPr>
            <p:ph idx="1"/>
          </p:nvPr>
        </p:nvPicPr>
        <p:blipFill>
          <a:blip r:embed="rId2"/>
          <a:stretch>
            <a:fillRect/>
          </a:stretch>
        </p:blipFill>
        <p:spPr>
          <a:xfrm>
            <a:off x="1031565" y="2095500"/>
            <a:ext cx="7072932" cy="3695700"/>
          </a:xfrm>
        </p:spPr>
      </p:pic>
    </p:spTree>
    <p:extLst>
      <p:ext uri="{BB962C8B-B14F-4D97-AF65-F5344CB8AC3E}">
        <p14:creationId xmlns:p14="http://schemas.microsoft.com/office/powerpoint/2010/main" val="163020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334" y="322848"/>
            <a:ext cx="7765321" cy="1183104"/>
          </a:xfrm>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93333" y="1613072"/>
            <a:ext cx="7765322" cy="4768811"/>
          </a:xfrm>
        </p:spPr>
        <p:txBody>
          <a:bodyPr>
            <a:normAutofit fontScale="85000" lnSpcReduction="10000"/>
          </a:bodyPr>
          <a:lstStyle/>
          <a:p>
            <a:pPr marL="0" indent="0">
              <a:buNone/>
            </a:pPr>
            <a:r>
              <a:rPr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Automated Resume Matching</a:t>
            </a:r>
            <a:r>
              <a:rPr lang="en-US" sz="2400" dirty="0">
                <a:effectLst/>
                <a:latin typeface="Times New Roman" panose="02020603050405020304" pitchFamily="18" charset="0"/>
                <a:cs typeface="Times New Roman" panose="02020603050405020304" pitchFamily="18" charset="0"/>
              </a:rPr>
              <a:t>: Utilizes advanced NLP techniques like TF-IDF vectorization and cosine similarity to accurately compare resumes with job descriptions and generate prediction scores.</a:t>
            </a:r>
            <a:endParaRPr sz="2400" dirty="0">
              <a:effectLst/>
              <a:latin typeface="Times New Roman" panose="02020603050405020304" pitchFamily="18" charset="0"/>
              <a:cs typeface="Times New Roman" panose="02020603050405020304" pitchFamily="18" charset="0"/>
            </a:endParaRPr>
          </a:p>
          <a:p>
            <a:pPr marL="0" indent="0">
              <a:buNone/>
            </a:pPr>
            <a:r>
              <a:rPr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User-Friendly and Secure</a:t>
            </a:r>
            <a:r>
              <a:rPr lang="en-US" sz="2400" dirty="0">
                <a:latin typeface="Times New Roman" panose="02020603050405020304" pitchFamily="18" charset="0"/>
                <a:cs typeface="Times New Roman" panose="02020603050405020304" pitchFamily="18" charset="0"/>
              </a:rPr>
              <a:t>: Includes a secure login system and supports multiple resume formats (PDF, DOCX), ensuring ease of use and data protection.</a:t>
            </a:r>
            <a:endParaRPr sz="2400" dirty="0">
              <a:latin typeface="Times New Roman" panose="02020603050405020304" pitchFamily="18" charset="0"/>
              <a:cs typeface="Times New Roman" panose="02020603050405020304" pitchFamily="18" charset="0"/>
            </a:endParaRPr>
          </a:p>
          <a:p>
            <a:pPr marL="0" indent="0">
              <a:buNone/>
            </a:pPr>
            <a:r>
              <a:rPr sz="2400"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Smart Insights and Suggestions</a:t>
            </a:r>
            <a:r>
              <a:rPr lang="en-US" sz="2400" dirty="0">
                <a:effectLst/>
                <a:latin typeface="Times New Roman" panose="02020603050405020304" pitchFamily="18" charset="0"/>
                <a:cs typeface="Times New Roman" panose="02020603050405020304" pitchFamily="18" charset="0"/>
              </a:rPr>
              <a:t>: Offers personalized improvement suggestions and fake check analysis to enhance resume quality and credibility.</a:t>
            </a:r>
            <a:endParaRPr sz="2400" dirty="0">
              <a:effectLst/>
              <a:latin typeface="Times New Roman" panose="02020603050405020304" pitchFamily="18" charset="0"/>
              <a:cs typeface="Times New Roman" panose="02020603050405020304" pitchFamily="18" charset="0"/>
            </a:endParaRPr>
          </a:p>
          <a:p>
            <a:pPr marL="0" indent="0">
              <a:buNone/>
            </a:pPr>
            <a:r>
              <a:rPr sz="2400" dirty="0">
                <a:latin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cs typeface="Times New Roman" panose="02020603050405020304" pitchFamily="18" charset="0"/>
              </a:rPr>
              <a:t>Efficient and Scalable Solution: </a:t>
            </a:r>
            <a:r>
              <a:rPr lang="en-IN" sz="2400" dirty="0">
                <a:latin typeface="Times New Roman" panose="02020603050405020304" pitchFamily="18" charset="0"/>
                <a:cs typeface="Times New Roman" panose="02020603050405020304" pitchFamily="18" charset="0"/>
              </a:rPr>
              <a:t>Streamlines the recruitment process by providing valuable insights for both candidates and recruiters, making it suitable for large-scale applications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F825-313B-38C3-4B2C-38AE61E04E6E}"/>
              </a:ext>
            </a:extLst>
          </p:cNvPr>
          <p:cNvSpPr>
            <a:spLocks noGrp="1"/>
          </p:cNvSpPr>
          <p:nvPr>
            <p:ph type="title"/>
          </p:nvPr>
        </p:nvSpPr>
        <p:spPr>
          <a:xfrm>
            <a:off x="689339" y="500743"/>
            <a:ext cx="7765321" cy="1132113"/>
          </a:xfrm>
        </p:spPr>
        <p:txBody>
          <a:bodyPr/>
          <a:lstStyle/>
          <a:p>
            <a:r>
              <a:rPr lang="en-IN"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3B8269C9-4A5C-80C9-FA8A-309DEDFEBD68}"/>
              </a:ext>
            </a:extLst>
          </p:cNvPr>
          <p:cNvSpPr>
            <a:spLocks noGrp="1"/>
          </p:cNvSpPr>
          <p:nvPr>
            <p:ph idx="1"/>
          </p:nvPr>
        </p:nvSpPr>
        <p:spPr>
          <a:xfrm>
            <a:off x="685346" y="1867464"/>
            <a:ext cx="7765322" cy="3695136"/>
          </a:xfrm>
        </p:spPr>
        <p:txBody>
          <a:bodyPr>
            <a:noAutofit/>
          </a:bodyPr>
          <a:lstStyle/>
          <a:p>
            <a:r>
              <a:rPr lang="en-US" dirty="0">
                <a:latin typeface="Times New Roman" panose="02020603050405020304" pitchFamily="18" charset="0"/>
                <a:cs typeface="Times New Roman" panose="02020603050405020304" pitchFamily="18" charset="0"/>
              </a:rPr>
              <a:t>Mobile Application: Create a mobile version of the application for enhanced accessibility and convenience. </a:t>
            </a:r>
          </a:p>
          <a:p>
            <a:r>
              <a:rPr lang="en-US" dirty="0">
                <a:latin typeface="Times New Roman" panose="02020603050405020304" pitchFamily="18" charset="0"/>
                <a:cs typeface="Times New Roman" panose="02020603050405020304" pitchFamily="18" charset="0"/>
              </a:rPr>
              <a:t>Advanced Fake Check Mechanism: Enhance the fake check system to perform deeper analysis, such as verifying credentials and detecting inconsistencies in provided data. </a:t>
            </a:r>
          </a:p>
          <a:p>
            <a:r>
              <a:rPr lang="en-US" dirty="0">
                <a:latin typeface="Times New Roman" panose="02020603050405020304" pitchFamily="18" charset="0"/>
                <a:cs typeface="Times New Roman" panose="02020603050405020304" pitchFamily="18" charset="0"/>
              </a:rPr>
              <a:t>Expanded File Format Support: Extend support to additional file formats like HTML and JSON for broader compatibility. </a:t>
            </a:r>
          </a:p>
          <a:p>
            <a:r>
              <a:rPr lang="en-US" dirty="0">
                <a:latin typeface="Times New Roman" panose="02020603050405020304" pitchFamily="18" charset="0"/>
                <a:cs typeface="Times New Roman" panose="02020603050405020304" pitchFamily="18" charset="0"/>
              </a:rPr>
              <a:t>Cloud Integration: Enable cloud storage for uploaded resumes and job descriptions, ensuring better scalability and access. </a:t>
            </a:r>
          </a:p>
        </p:txBody>
      </p:sp>
    </p:spTree>
    <p:extLst>
      <p:ext uri="{BB962C8B-B14F-4D97-AF65-F5344CB8AC3E}">
        <p14:creationId xmlns:p14="http://schemas.microsoft.com/office/powerpoint/2010/main" val="379750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092C-0A68-2274-D76E-D95503984E4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1503F0DB-B72D-E245-D5E9-156DAFA61611}"/>
              </a:ext>
            </a:extLst>
          </p:cNvPr>
          <p:cNvSpPr>
            <a:spLocks noGrp="1"/>
          </p:cNvSpPr>
          <p:nvPr>
            <p:ph idx="1"/>
          </p:nvPr>
        </p:nvSpPr>
        <p:spPr>
          <a:xfrm>
            <a:off x="685346" y="2096064"/>
            <a:ext cx="7765322" cy="430473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Sharma, S., Sethi, A., &amp; </a:t>
            </a:r>
            <a:r>
              <a:rPr lang="en-US" dirty="0" err="1">
                <a:latin typeface="Times New Roman" panose="02020603050405020304" pitchFamily="18" charset="0"/>
                <a:cs typeface="Times New Roman" panose="02020603050405020304" pitchFamily="18" charset="0"/>
              </a:rPr>
              <a:t>Shirbhate</a:t>
            </a:r>
            <a:r>
              <a:rPr lang="en-US" dirty="0">
                <a:latin typeface="Times New Roman" panose="02020603050405020304" pitchFamily="18" charset="0"/>
                <a:cs typeface="Times New Roman" panose="02020603050405020304" pitchFamily="18" charset="0"/>
              </a:rPr>
              <a:t>, A. (2022). Resume Builder &amp; Analyzer. International Journal of Emerging Technologies and Innovative Research. </a:t>
            </a:r>
          </a:p>
          <a:p>
            <a:r>
              <a:rPr lang="en-IN" dirty="0">
                <a:latin typeface="Times New Roman" panose="02020603050405020304" pitchFamily="18" charset="0"/>
                <a:cs typeface="Times New Roman" panose="02020603050405020304" pitchFamily="18" charset="0"/>
              </a:rPr>
              <a:t>Mirajkar, R. R., Shinde, G. R., Shelke, P. M., Yadav, S., Shinde, B., &amp; Shinde, G. (2024, December). Skill Recommendation System and Resume Analysis using AI. In 2024 IEEE Pune Section International Conference (</a:t>
            </a:r>
            <a:r>
              <a:rPr lang="en-IN" dirty="0" err="1">
                <a:latin typeface="Times New Roman" panose="02020603050405020304" pitchFamily="18" charset="0"/>
                <a:cs typeface="Times New Roman" panose="02020603050405020304" pitchFamily="18" charset="0"/>
              </a:rPr>
              <a:t>PuneCon</a:t>
            </a:r>
            <a:r>
              <a:rPr lang="en-IN" dirty="0">
                <a:latin typeface="Times New Roman" panose="02020603050405020304" pitchFamily="18" charset="0"/>
                <a:cs typeface="Times New Roman" panose="02020603050405020304" pitchFamily="18" charset="0"/>
              </a:rPr>
              <a:t>) (pp. 1-3). IEEE. </a:t>
            </a:r>
          </a:p>
          <a:p>
            <a:r>
              <a:rPr lang="en-IN" dirty="0">
                <a:latin typeface="Times New Roman" panose="02020603050405020304" pitchFamily="18" charset="0"/>
                <a:cs typeface="Times New Roman" panose="02020603050405020304" pitchFamily="18" charset="0"/>
              </a:rPr>
              <a:t>Prashanth, V. J., Gopinath, S., Udith, S., &amp; Kavitha, C. R. (2024, July). Resume Analyzer and Skill Enhancement Recommender System. In 2024 Asia Pacific Conference on Innovation in Technology (APCIT) (pp. 1-6). IEEE.</a:t>
            </a:r>
          </a:p>
          <a:p>
            <a:r>
              <a:rPr lang="en-US" dirty="0" err="1">
                <a:latin typeface="Times New Roman" panose="02020603050405020304" pitchFamily="18" charset="0"/>
                <a:cs typeface="Times New Roman" panose="02020603050405020304" pitchFamily="18" charset="0"/>
              </a:rPr>
              <a:t>Revillod</a:t>
            </a:r>
            <a:r>
              <a:rPr lang="en-US" dirty="0">
                <a:latin typeface="Times New Roman" panose="02020603050405020304" pitchFamily="18" charset="0"/>
                <a:cs typeface="Times New Roman" panose="02020603050405020304" pitchFamily="18" charset="0"/>
              </a:rPr>
              <a:t>, G. (2024). Implementation of AI Recruitment Systems in Swiss HRM: The Importance of Technological and Organizational Factors. Journal of Human Resource Management, 27(2), 95-122.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271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81</TotalTime>
  <Words>698</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Rockwell</vt:lpstr>
      <vt:lpstr>Times New Roman</vt:lpstr>
      <vt:lpstr>Damask</vt:lpstr>
      <vt:lpstr>AI Resume Analyzer</vt:lpstr>
      <vt:lpstr>ABSTRACT</vt:lpstr>
      <vt:lpstr>EXISTING METHOD</vt:lpstr>
      <vt:lpstr>PROPOSED METHOD</vt:lpstr>
      <vt:lpstr>Tools &amp; Technologies</vt:lpstr>
      <vt:lpstr>rESULTS</vt:lpstr>
      <vt:lpstr>Conclusion</vt:lpstr>
      <vt:lpstr>FUTURE SCOPE</vt:lpstr>
      <vt:lpstr>REFERENCES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YADIKI NEHA</cp:lastModifiedBy>
  <cp:revision>5</cp:revision>
  <dcterms:created xsi:type="dcterms:W3CDTF">2013-01-27T09:14:16Z</dcterms:created>
  <dcterms:modified xsi:type="dcterms:W3CDTF">2025-07-01T10:18:26Z</dcterms:modified>
  <cp:category/>
</cp:coreProperties>
</file>