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Oswald Bold" charset="1" panose="00000800000000000000"/>
      <p:regular r:id="rId16"/>
    </p:embeddedFont>
    <p:embeddedFont>
      <p:font typeface="Montserrat Classic Bold" charset="1" panose="00000800000000000000"/>
      <p:regular r:id="rId17"/>
    </p:embeddedFont>
    <p:embeddedFont>
      <p:font typeface="DM Sans" charset="1" panose="00000000000000000000"/>
      <p:regular r:id="rId18"/>
    </p:embeddedFont>
    <p:embeddedFont>
      <p:font typeface="DM Sans Bold" charset="1" panose="00000000000000000000"/>
      <p:regular r:id="rId19"/>
    </p:embeddedFont>
    <p:embeddedFont>
      <p:font typeface="Open Sauce" charset="1" panose="00000500000000000000"/>
      <p:regular r:id="rId20"/>
    </p:embeddedFont>
    <p:embeddedFont>
      <p:font typeface="Open Sauce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https://developer.android.com/guide/components/activities/activity-lifecycle?hl=es-419"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https://developer.android.com/reference/androidx/fragment/app/FragmentActivity?hl=es-419" TargetMode="External" Type="http://schemas.openxmlformats.org/officeDocument/2006/relationships/hyperlink"/><Relationship Id="rId8" Target="https://developer.android.com/reference/androidx/appcompat/app/AppCompatActivity?hl=es-419"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4.png" Type="http://schemas.openxmlformats.org/officeDocument/2006/relationships/image"/><Relationship Id="rId6" Target="../media/image19.png" Type="http://schemas.openxmlformats.org/officeDocument/2006/relationships/image"/><Relationship Id="rId7" Target="https://developer.android.com/reference/androidx/fragment/app/FragmentManager?hl=es-419" TargetMode="External" Type="http://schemas.openxmlformats.org/officeDocument/2006/relationships/hyperlink"/><Relationship Id="rId8" Target="https://developer.android.com/guide/navigation?hl=es-419"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424986"/>
            <a:ext cx="9815307" cy="2012927"/>
          </a:xfrm>
          <a:prstGeom prst="rect">
            <a:avLst/>
          </a:prstGeom>
        </p:spPr>
        <p:txBody>
          <a:bodyPr anchor="t" rtlCol="false" tIns="0" lIns="0" bIns="0" rIns="0">
            <a:spAutoFit/>
          </a:bodyPr>
          <a:lstStyle/>
          <a:p>
            <a:pPr algn="ctr">
              <a:lnSpc>
                <a:spcPts val="16475"/>
              </a:lnSpc>
            </a:pPr>
            <a:r>
              <a:rPr lang="en-US" b="true" sz="11938" spc="1170">
                <a:solidFill>
                  <a:srgbClr val="231F20"/>
                </a:solidFill>
                <a:latin typeface="Oswald Bold"/>
                <a:ea typeface="Oswald Bold"/>
                <a:cs typeface="Oswald Bold"/>
                <a:sym typeface="Oswald Bold"/>
              </a:rPr>
              <a:t>FRAGMENTOS </a:t>
            </a:r>
          </a:p>
        </p:txBody>
      </p:sp>
      <p:sp>
        <p:nvSpPr>
          <p:cNvPr name="TextBox 9" id="9"/>
          <p:cNvSpPr txBox="true"/>
          <p:nvPr/>
        </p:nvSpPr>
        <p:spPr>
          <a:xfrm rot="0">
            <a:off x="2719596" y="7482578"/>
            <a:ext cx="12848809" cy="896299"/>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CODELAB II</a:t>
            </a:r>
          </a:p>
          <a:p>
            <a:pPr algn="ctr">
              <a:lnSpc>
                <a:spcPts val="3661"/>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643883" y="5038725"/>
            <a:ext cx="6817979" cy="2045608"/>
          </a:xfrm>
          <a:prstGeom prst="rect">
            <a:avLst/>
          </a:prstGeom>
        </p:spPr>
        <p:txBody>
          <a:bodyPr anchor="t" rtlCol="false" tIns="0" lIns="0" bIns="0" rIns="0">
            <a:spAutoFit/>
          </a:bodyPr>
          <a:lstStyle/>
          <a:p>
            <a:pPr algn="l">
              <a:lnSpc>
                <a:spcPts val="8191"/>
              </a:lnSpc>
            </a:pPr>
            <a:r>
              <a:rPr lang="en-US" sz="5935" spc="581">
                <a:solidFill>
                  <a:srgbClr val="F5FFF5"/>
                </a:solidFill>
                <a:latin typeface="DM Sans"/>
                <a:ea typeface="DM Sans"/>
                <a:cs typeface="DM Sans"/>
                <a:sym typeface="DM Sans"/>
              </a:rPr>
              <a:t>GRACIAS POR SU ATENCION</a:t>
            </a:r>
          </a:p>
        </p:txBody>
      </p:sp>
      <p:pic>
        <p:nvPicPr>
          <p:cNvPr name="Picture 11" id="11"/>
          <p:cNvPicPr>
            <a:picLocks noChangeAspect="true"/>
          </p:cNvPicPr>
          <p:nvPr/>
        </p:nvPicPr>
        <p:blipFill>
          <a:blip r:embed="rId4"/>
          <a:stretch>
            <a:fillRect/>
          </a:stretch>
        </p:blipFill>
        <p:spPr>
          <a:xfrm rot="0">
            <a:off x="10697830" y="6408403"/>
            <a:ext cx="6506443" cy="2006816"/>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1960120" y="3396305"/>
            <a:ext cx="9627476" cy="4552987"/>
            <a:chOff x="0" y="0"/>
            <a:chExt cx="3688703" cy="1744446"/>
          </a:xfrm>
        </p:grpSpPr>
        <p:sp>
          <p:nvSpPr>
            <p:cNvPr name="Freeform 8" id="8"/>
            <p:cNvSpPr/>
            <p:nvPr/>
          </p:nvSpPr>
          <p:spPr>
            <a:xfrm flipH="false" flipV="false" rot="0">
              <a:off x="0" y="0"/>
              <a:ext cx="3688703" cy="1744446"/>
            </a:xfrm>
            <a:custGeom>
              <a:avLst/>
              <a:gdLst/>
              <a:ahLst/>
              <a:cxnLst/>
              <a:rect r="r" b="b" t="t" l="l"/>
              <a:pathLst>
                <a:path h="1744446" w="3688703">
                  <a:moveTo>
                    <a:pt x="0" y="0"/>
                  </a:moveTo>
                  <a:lnTo>
                    <a:pt x="3688703" y="0"/>
                  </a:lnTo>
                  <a:lnTo>
                    <a:pt x="3688703" y="1744446"/>
                  </a:lnTo>
                  <a:lnTo>
                    <a:pt x="0" y="1744446"/>
                  </a:lnTo>
                  <a:close/>
                </a:path>
              </a:pathLst>
            </a:custGeom>
            <a:solidFill>
              <a:srgbClr val="EFEFEF"/>
            </a:solidFill>
          </p:spPr>
        </p:sp>
        <p:sp>
          <p:nvSpPr>
            <p:cNvPr name="TextBox 9" id="9"/>
            <p:cNvSpPr txBox="true"/>
            <p:nvPr/>
          </p:nvSpPr>
          <p:spPr>
            <a:xfrm>
              <a:off x="0" y="-19050"/>
              <a:ext cx="3688703" cy="1763496"/>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303543" y="5345304"/>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1587596" y="2865683"/>
            <a:ext cx="5327147" cy="5660920"/>
          </a:xfrm>
          <a:custGeom>
            <a:avLst/>
            <a:gdLst/>
            <a:ahLst/>
            <a:cxnLst/>
            <a:rect r="r" b="b" t="t" l="l"/>
            <a:pathLst>
              <a:path h="5660920" w="5327147">
                <a:moveTo>
                  <a:pt x="0" y="0"/>
                </a:moveTo>
                <a:lnTo>
                  <a:pt x="5327147" y="0"/>
                </a:lnTo>
                <a:lnTo>
                  <a:pt x="5327147" y="5660920"/>
                </a:lnTo>
                <a:lnTo>
                  <a:pt x="0" y="5660920"/>
                </a:lnTo>
                <a:lnTo>
                  <a:pt x="0" y="0"/>
                </a:lnTo>
                <a:close/>
              </a:path>
            </a:pathLst>
          </a:custGeom>
          <a:blipFill>
            <a:blip r:embed="rId6"/>
            <a:stretch>
              <a:fillRect l="-74882" t="0" r="0" b="0"/>
            </a:stretch>
          </a:blipFill>
        </p:spPr>
      </p:sp>
      <p:sp>
        <p:nvSpPr>
          <p:cNvPr name="TextBox 12" id="12"/>
          <p:cNvSpPr txBox="true"/>
          <p:nvPr/>
        </p:nvSpPr>
        <p:spPr>
          <a:xfrm rot="0">
            <a:off x="3908899" y="3634270"/>
            <a:ext cx="7678698" cy="4085646"/>
          </a:xfrm>
          <a:prstGeom prst="rect">
            <a:avLst/>
          </a:prstGeom>
        </p:spPr>
        <p:txBody>
          <a:bodyPr anchor="t" rtlCol="false" tIns="0" lIns="0" bIns="0" rIns="0">
            <a:spAutoFit/>
          </a:bodyPr>
          <a:lstStyle/>
          <a:p>
            <a:pPr algn="l" marL="0" indent="0" lvl="0">
              <a:lnSpc>
                <a:spcPts val="3284"/>
              </a:lnSpc>
              <a:spcBef>
                <a:spcPct val="0"/>
              </a:spcBef>
            </a:pPr>
            <a:r>
              <a:rPr lang="en-US" sz="2379" spc="233">
                <a:solidFill>
                  <a:srgbClr val="231F20"/>
                </a:solidFill>
                <a:latin typeface="DM Sans"/>
                <a:ea typeface="DM Sans"/>
                <a:cs typeface="DM Sans"/>
                <a:sym typeface="DM Sans"/>
              </a:rPr>
              <a:t>Un </a:t>
            </a:r>
            <a:r>
              <a:rPr lang="en-US" b="true" sz="2379" spc="233">
                <a:solidFill>
                  <a:srgbClr val="231F20"/>
                </a:solidFill>
                <a:latin typeface="DM Sans Bold"/>
                <a:ea typeface="DM Sans Bold"/>
                <a:cs typeface="DM Sans Bold"/>
                <a:sym typeface="DM Sans Bold"/>
              </a:rPr>
              <a:t>Fragment </a:t>
            </a:r>
            <a:r>
              <a:rPr lang="en-US" sz="2379" spc="233">
                <a:solidFill>
                  <a:srgbClr val="231F20"/>
                </a:solidFill>
                <a:latin typeface="DM Sans"/>
                <a:ea typeface="DM Sans"/>
                <a:cs typeface="DM Sans"/>
                <a:sym typeface="DM Sans"/>
              </a:rPr>
              <a:t>representa una parte reutilizable de la IU de tu app. Un fragmento define y administra su propio diseño, tiene su propio ciclo de vida y puede administrar sus propios eventos de entrada. Los fragmentos no pueden existir por sí solos. Deben estar alojados por una actividad u otro fragmento. La jerarquía de vistas del fragmento forma parte de la jerarquía de vistas del host o está conectada a ella.</a:t>
            </a:r>
          </a:p>
        </p:txBody>
      </p:sp>
      <p:sp>
        <p:nvSpPr>
          <p:cNvPr name="Freeform 13" id="1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2142191" y="888605"/>
            <a:ext cx="7416941" cy="1686231"/>
          </a:xfrm>
          <a:prstGeom prst="rect">
            <a:avLst/>
          </a:prstGeom>
        </p:spPr>
        <p:txBody>
          <a:bodyPr anchor="t" rtlCol="false" tIns="0" lIns="0" bIns="0" rIns="0">
            <a:spAutoFit/>
          </a:bodyPr>
          <a:lstStyle/>
          <a:p>
            <a:pPr algn="l">
              <a:lnSpc>
                <a:spcPts val="13774"/>
              </a:lnSpc>
            </a:pPr>
            <a:r>
              <a:rPr lang="en-US" b="true" sz="9981" spc="978">
                <a:solidFill>
                  <a:srgbClr val="231F20"/>
                </a:solidFill>
                <a:latin typeface="Oswald Bold"/>
                <a:ea typeface="Oswald Bold"/>
                <a:cs typeface="Oswald Bold"/>
                <a:sym typeface="Oswald Bold"/>
              </a:rPr>
              <a:t>DEFINICION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991796" y="-5027200"/>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924449" y="7713699"/>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845540" y="1559317"/>
            <a:ext cx="9636238" cy="5685380"/>
          </a:xfrm>
          <a:custGeom>
            <a:avLst/>
            <a:gdLst/>
            <a:ahLst/>
            <a:cxnLst/>
            <a:rect r="r" b="b" t="t" l="l"/>
            <a:pathLst>
              <a:path h="5685380" w="9636238">
                <a:moveTo>
                  <a:pt x="0" y="0"/>
                </a:moveTo>
                <a:lnTo>
                  <a:pt x="9636238" y="0"/>
                </a:lnTo>
                <a:lnTo>
                  <a:pt x="9636238" y="5685381"/>
                </a:lnTo>
                <a:lnTo>
                  <a:pt x="0" y="5685381"/>
                </a:lnTo>
                <a:lnTo>
                  <a:pt x="0" y="0"/>
                </a:lnTo>
                <a:close/>
              </a:path>
            </a:pathLst>
          </a:custGeom>
          <a:blipFill>
            <a:blip r:embed="rId5"/>
            <a:stretch>
              <a:fillRect l="0" t="0" r="0" b="0"/>
            </a:stretch>
          </a:blipFill>
        </p:spPr>
      </p:sp>
      <p:sp>
        <p:nvSpPr>
          <p:cNvPr name="TextBox 6" id="6"/>
          <p:cNvSpPr txBox="true"/>
          <p:nvPr/>
        </p:nvSpPr>
        <p:spPr>
          <a:xfrm rot="0">
            <a:off x="2887170" y="264637"/>
            <a:ext cx="11552977" cy="1166718"/>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MODULARIDAD</a:t>
            </a:r>
          </a:p>
        </p:txBody>
      </p:sp>
      <p:sp>
        <p:nvSpPr>
          <p:cNvPr name="TextBox 7" id="7"/>
          <p:cNvSpPr txBox="true"/>
          <p:nvPr/>
        </p:nvSpPr>
        <p:spPr>
          <a:xfrm rot="0">
            <a:off x="858008" y="7748918"/>
            <a:ext cx="17429992" cy="1438464"/>
          </a:xfrm>
          <a:prstGeom prst="rect">
            <a:avLst/>
          </a:prstGeom>
        </p:spPr>
        <p:txBody>
          <a:bodyPr anchor="t" rtlCol="false" tIns="0" lIns="0" bIns="0" rIns="0">
            <a:spAutoFit/>
          </a:bodyPr>
          <a:lstStyle/>
          <a:p>
            <a:pPr algn="l">
              <a:lnSpc>
                <a:spcPts val="2859"/>
              </a:lnSpc>
              <a:spcBef>
                <a:spcPct val="0"/>
              </a:spcBef>
            </a:pPr>
            <a:r>
              <a:rPr lang="en-US" sz="2199">
                <a:solidFill>
                  <a:srgbClr val="231F20"/>
                </a:solidFill>
                <a:latin typeface="Open Sauce"/>
                <a:ea typeface="Open Sauce"/>
                <a:cs typeface="Open Sauce"/>
                <a:sym typeface="Open Sauce"/>
              </a:rPr>
              <a:t>Dos versiones de la misma pantalla en pantallas de tamaños diferentes. En la parte izquierda, una pantalla grande contiene un panel lateral de navegación controlado por la actividad y una lista de cuadrícula controlada por el fragmento. A la derecha, una pantalla pequeña contiene una barra de navegación inferior controlada por la actividad y una lista lineal controlada por el fragmento.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63000" y="3442596"/>
            <a:ext cx="4473739" cy="636748"/>
            <a:chOff x="0" y="0"/>
            <a:chExt cx="1178269" cy="167703"/>
          </a:xfrm>
        </p:grpSpPr>
        <p:sp>
          <p:nvSpPr>
            <p:cNvPr name="Freeform 9" id="9"/>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0" id="10"/>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1" id="11"/>
          <p:cNvGrpSpPr/>
          <p:nvPr/>
        </p:nvGrpSpPr>
        <p:grpSpPr>
          <a:xfrm rot="0">
            <a:off x="6893475" y="3510391"/>
            <a:ext cx="9034431" cy="2808103"/>
            <a:chOff x="0" y="0"/>
            <a:chExt cx="1744696" cy="542290"/>
          </a:xfrm>
        </p:grpSpPr>
        <p:sp>
          <p:nvSpPr>
            <p:cNvPr name="Freeform 12" id="12"/>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11410691" y="6504266"/>
            <a:ext cx="4473739" cy="636748"/>
            <a:chOff x="0" y="0"/>
            <a:chExt cx="1178269" cy="167703"/>
          </a:xfrm>
        </p:grpSpPr>
        <p:sp>
          <p:nvSpPr>
            <p:cNvPr name="Freeform 15" id="15"/>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6" id="16"/>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7" id="17"/>
          <p:cNvGrpSpPr/>
          <p:nvPr/>
        </p:nvGrpSpPr>
        <p:grpSpPr>
          <a:xfrm rot="0">
            <a:off x="2179166" y="6572062"/>
            <a:ext cx="9034431" cy="2808103"/>
            <a:chOff x="0" y="0"/>
            <a:chExt cx="1744696" cy="542290"/>
          </a:xfrm>
        </p:grpSpPr>
        <p:sp>
          <p:nvSpPr>
            <p:cNvPr name="Freeform 18" id="18"/>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9" id="19"/>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20" id="20"/>
          <p:cNvSpPr/>
          <p:nvPr/>
        </p:nvSpPr>
        <p:spPr>
          <a:xfrm flipH="false" flipV="false" rot="0">
            <a:off x="2163000" y="4106355"/>
            <a:ext cx="4473739" cy="2420752"/>
          </a:xfrm>
          <a:custGeom>
            <a:avLst/>
            <a:gdLst/>
            <a:ahLst/>
            <a:cxnLst/>
            <a:rect r="r" b="b" t="t" l="l"/>
            <a:pathLst>
              <a:path h="2420752" w="4473739">
                <a:moveTo>
                  <a:pt x="0" y="0"/>
                </a:moveTo>
                <a:lnTo>
                  <a:pt x="4473739" y="0"/>
                </a:lnTo>
                <a:lnTo>
                  <a:pt x="4473739" y="2420752"/>
                </a:lnTo>
                <a:lnTo>
                  <a:pt x="0" y="2420752"/>
                </a:lnTo>
                <a:lnTo>
                  <a:pt x="0" y="0"/>
                </a:lnTo>
                <a:close/>
              </a:path>
            </a:pathLst>
          </a:custGeom>
          <a:blipFill>
            <a:blip r:embed="rId5"/>
            <a:stretch>
              <a:fillRect l="0" t="-8401" r="0" b="-8401"/>
            </a:stretch>
          </a:blipFill>
        </p:spPr>
      </p:sp>
      <p:sp>
        <p:nvSpPr>
          <p:cNvPr name="Freeform 21" id="21"/>
          <p:cNvSpPr/>
          <p:nvPr/>
        </p:nvSpPr>
        <p:spPr>
          <a:xfrm flipH="false" flipV="false" rot="0">
            <a:off x="11967614" y="7141014"/>
            <a:ext cx="3177153" cy="2544508"/>
          </a:xfrm>
          <a:custGeom>
            <a:avLst/>
            <a:gdLst/>
            <a:ahLst/>
            <a:cxnLst/>
            <a:rect r="r" b="b" t="t" l="l"/>
            <a:pathLst>
              <a:path h="2544508" w="3177153">
                <a:moveTo>
                  <a:pt x="0" y="0"/>
                </a:moveTo>
                <a:lnTo>
                  <a:pt x="3177153" y="0"/>
                </a:lnTo>
                <a:lnTo>
                  <a:pt x="3177153" y="2544509"/>
                </a:lnTo>
                <a:lnTo>
                  <a:pt x="0" y="2544509"/>
                </a:lnTo>
                <a:lnTo>
                  <a:pt x="0" y="0"/>
                </a:lnTo>
                <a:close/>
              </a:path>
            </a:pathLst>
          </a:custGeom>
          <a:blipFill>
            <a:blip r:embed="rId6"/>
            <a:stretch>
              <a:fillRect l="0" t="0" r="-716" b="0"/>
            </a:stretch>
          </a:blipFill>
        </p:spPr>
      </p:sp>
      <p:sp>
        <p:nvSpPr>
          <p:cNvPr name="TextBox 22" id="22"/>
          <p:cNvSpPr txBox="true"/>
          <p:nvPr/>
        </p:nvSpPr>
        <p:spPr>
          <a:xfrm rot="0">
            <a:off x="3690980" y="1232286"/>
            <a:ext cx="10906040" cy="1349872"/>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MODULARIDAD</a:t>
            </a:r>
          </a:p>
        </p:txBody>
      </p:sp>
      <p:sp>
        <p:nvSpPr>
          <p:cNvPr name="TextBox 23" id="23"/>
          <p:cNvSpPr txBox="true"/>
          <p:nvPr/>
        </p:nvSpPr>
        <p:spPr>
          <a:xfrm rot="0">
            <a:off x="6766573" y="3703694"/>
            <a:ext cx="9117857" cy="2383398"/>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Dividir tu IU en fragmentos te permite modificar la apariencia de la actividad con más facilidad durante el tiempo de ejecución. Mientras la actividad está en el </a:t>
            </a:r>
            <a:r>
              <a:rPr lang="en-US" sz="1981" spc="194" u="sng">
                <a:solidFill>
                  <a:srgbClr val="231F20"/>
                </a:solidFill>
                <a:latin typeface="DM Sans"/>
                <a:ea typeface="DM Sans"/>
                <a:cs typeface="DM Sans"/>
                <a:sym typeface="DM Sans"/>
                <a:hlinkClick r:id="rId7" tooltip="https://developer.android.com/guide/components/activities/activity-lifecycle?hl=es-419"/>
              </a:rPr>
              <a:t>estado de ciclo de vida</a:t>
            </a:r>
            <a:r>
              <a:rPr lang="en-US" sz="1981" spc="194">
                <a:solidFill>
                  <a:srgbClr val="231F20"/>
                </a:solidFill>
                <a:latin typeface="DM Sans"/>
                <a:ea typeface="DM Sans"/>
                <a:cs typeface="DM Sans"/>
                <a:sym typeface="DM Sans"/>
              </a:rPr>
              <a:t> STARTED o en uno superior, puedes agregar, reemplazar o quitar fragmentos. Puedes mantener un registro de esos cambios en una pila de actividades administrada por la actividad, lo que permite que se reviertan los cambios.</a:t>
            </a:r>
          </a:p>
        </p:txBody>
      </p:sp>
      <p:sp>
        <p:nvSpPr>
          <p:cNvPr name="TextBox 24" id="24"/>
          <p:cNvSpPr txBox="true"/>
          <p:nvPr/>
        </p:nvSpPr>
        <p:spPr>
          <a:xfrm rot="0">
            <a:off x="2248630" y="6874902"/>
            <a:ext cx="8512431" cy="2383398"/>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Puedes usar varias instancias de la misma clase de fragmento dentro de la misma actividad, en varias actividades o incluso como elemento secundario de otro fragmento. Con eso en mente, solo debes proporcionar un fragmento con la lógica necesaria para administrar su propia IU. Debes evitar que un fragmento dependa de otro, así como la manipulación del fragmento desde otro.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3464642"/>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CREACION FRAGMENTO</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6690564"/>
            <a:ext cx="10256446" cy="1444804"/>
          </a:xfrm>
          <a:prstGeom prst="rect">
            <a:avLst/>
          </a:prstGeom>
        </p:spPr>
        <p:txBody>
          <a:bodyPr anchor="t" rtlCol="false" tIns="0" lIns="0" bIns="0" rIns="0">
            <a:spAutoFit/>
          </a:bodyPr>
          <a:lstStyle/>
          <a:p>
            <a:pPr algn="just">
              <a:lnSpc>
                <a:spcPts val="2881"/>
              </a:lnSpc>
            </a:pPr>
            <a:r>
              <a:rPr lang="en-US" sz="2087" spc="204">
                <a:solidFill>
                  <a:srgbClr val="F5FFF5"/>
                </a:solidFill>
                <a:latin typeface="DM Sans"/>
                <a:ea typeface="DM Sans"/>
                <a:cs typeface="DM Sans"/>
                <a:sym typeface="DM Sans"/>
              </a:rPr>
              <a:t>Un fragmento representa una parte modular de la interfaz de usuario dentro de una actividad. Un fragmento tiene su propio ciclo de vida, recibe sus propios eventos de entrada, y tú puedes agregar o quitar fragmentos mientras se ejecuta la actividad que lo contiene.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80178" y="1935306"/>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flipV="true">
            <a:off x="610712" y="5489801"/>
            <a:ext cx="16087747" cy="1317"/>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2432030" y="5143500"/>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1389438" y="6408502"/>
            <a:ext cx="3106317" cy="1720003"/>
          </a:xfrm>
          <a:prstGeom prst="rect">
            <a:avLst/>
          </a:prstGeom>
        </p:spPr>
        <p:txBody>
          <a:bodyPr anchor="t" rtlCol="false" tIns="0" lIns="0" bIns="0" rIns="0">
            <a:spAutoFit/>
          </a:bodyPr>
          <a:lstStyle/>
          <a:p>
            <a:pPr algn="just">
              <a:lnSpc>
                <a:spcPts val="1952"/>
              </a:lnSpc>
            </a:pPr>
            <a:r>
              <a:rPr lang="en-US" sz="1414" spc="138">
                <a:solidFill>
                  <a:srgbClr val="231F20"/>
                </a:solidFill>
                <a:latin typeface="DM Sans"/>
                <a:ea typeface="DM Sans"/>
                <a:cs typeface="DM Sans"/>
                <a:sym typeface="DM Sans"/>
              </a:rPr>
              <a:t>Los fragmentos requieren una dependencia en la biblioteca de fragmentos de AndroidX. Para incluir esta dependencia, debes agregar el repositorio de Maven de Google al archivo settings.gradle de tu proyecto.</a:t>
            </a:r>
          </a:p>
        </p:txBody>
      </p:sp>
      <p:sp>
        <p:nvSpPr>
          <p:cNvPr name="TextBox 10" id="10"/>
          <p:cNvSpPr txBox="true"/>
          <p:nvPr/>
        </p:nvSpPr>
        <p:spPr>
          <a:xfrm rot="0">
            <a:off x="1572985" y="2440464"/>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01</a:t>
            </a:r>
          </a:p>
        </p:txBody>
      </p:sp>
      <p:sp>
        <p:nvSpPr>
          <p:cNvPr name="TextBox 11" id="11"/>
          <p:cNvSpPr txBox="true"/>
          <p:nvPr/>
        </p:nvSpPr>
        <p:spPr>
          <a:xfrm rot="0">
            <a:off x="1028700" y="5813673"/>
            <a:ext cx="3467055" cy="434609"/>
          </a:xfrm>
          <a:prstGeom prst="rect">
            <a:avLst/>
          </a:prstGeom>
        </p:spPr>
        <p:txBody>
          <a:bodyPr anchor="t" rtlCol="false" tIns="0" lIns="0" bIns="0" rIns="0">
            <a:spAutoFit/>
          </a:bodyPr>
          <a:lstStyle/>
          <a:p>
            <a:pPr algn="ctr">
              <a:lnSpc>
                <a:spcPts val="3657"/>
              </a:lnSpc>
            </a:pPr>
            <a:r>
              <a:rPr lang="en-US" b="true" sz="2650" spc="259">
                <a:solidFill>
                  <a:srgbClr val="231F20"/>
                </a:solidFill>
                <a:latin typeface="DM Sans Bold"/>
                <a:ea typeface="DM Sans Bold"/>
                <a:cs typeface="DM Sans Bold"/>
                <a:sym typeface="DM Sans Bold"/>
              </a:rPr>
              <a:t>DEPENDENCIA</a:t>
            </a:r>
          </a:p>
        </p:txBody>
      </p:sp>
      <p:sp>
        <p:nvSpPr>
          <p:cNvPr name="Freeform 12" id="12"/>
          <p:cNvSpPr/>
          <p:nvPr/>
        </p:nvSpPr>
        <p:spPr>
          <a:xfrm flipH="false" flipV="false" rot="0">
            <a:off x="7274207" y="2021914"/>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8037439" y="5143500"/>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7274207" y="2440464"/>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02</a:t>
            </a:r>
          </a:p>
        </p:txBody>
      </p:sp>
      <p:sp>
        <p:nvSpPr>
          <p:cNvPr name="Freeform 17" id="17"/>
          <p:cNvSpPr/>
          <p:nvPr/>
        </p:nvSpPr>
        <p:spPr>
          <a:xfrm flipH="false" flipV="false" rot="0">
            <a:off x="12414204" y="2021914"/>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3177436" y="5143500"/>
            <a:ext cx="501082" cy="5010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0" id="20"/>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12414204" y="2440464"/>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03</a:t>
            </a:r>
          </a:p>
        </p:txBody>
      </p:sp>
      <p:sp>
        <p:nvSpPr>
          <p:cNvPr name="TextBox 22" id="22"/>
          <p:cNvSpPr txBox="true"/>
          <p:nvPr/>
        </p:nvSpPr>
        <p:spPr>
          <a:xfrm rot="0">
            <a:off x="6249021" y="6398977"/>
            <a:ext cx="4077918" cy="1663217"/>
          </a:xfrm>
          <a:prstGeom prst="rect">
            <a:avLst/>
          </a:prstGeom>
        </p:spPr>
        <p:txBody>
          <a:bodyPr anchor="t" rtlCol="false" tIns="0" lIns="0" bIns="0" rIns="0">
            <a:spAutoFit/>
          </a:bodyPr>
          <a:lstStyle/>
          <a:p>
            <a:pPr algn="just">
              <a:lnSpc>
                <a:spcPts val="1945"/>
              </a:lnSpc>
            </a:pPr>
            <a:r>
              <a:rPr lang="en-US" sz="1410" spc="138">
                <a:solidFill>
                  <a:srgbClr val="231F20"/>
                </a:solidFill>
                <a:latin typeface="DM Sans"/>
                <a:ea typeface="DM Sans"/>
                <a:cs typeface="DM Sans"/>
                <a:sym typeface="DM Sans"/>
              </a:rPr>
              <a:t>Si deseas crear un fragmento, extiende la clase Fragment de AndroidX y anula sus métodos para insertar la lógica de tu app, de manera similar a cómo crearías una clase Activity. Para crear un fragmento mínimo que defina su propio diseño</a:t>
            </a:r>
          </a:p>
        </p:txBody>
      </p:sp>
      <p:sp>
        <p:nvSpPr>
          <p:cNvPr name="TextBox 23" id="23"/>
          <p:cNvSpPr txBox="true"/>
          <p:nvPr/>
        </p:nvSpPr>
        <p:spPr>
          <a:xfrm rot="0">
            <a:off x="6212546" y="5813673"/>
            <a:ext cx="4364934" cy="434575"/>
          </a:xfrm>
          <a:prstGeom prst="rect">
            <a:avLst/>
          </a:prstGeom>
        </p:spPr>
        <p:txBody>
          <a:bodyPr anchor="t" rtlCol="false" tIns="0" lIns="0" bIns="0" rIns="0">
            <a:spAutoFit/>
          </a:bodyPr>
          <a:lstStyle/>
          <a:p>
            <a:pPr algn="ctr">
              <a:lnSpc>
                <a:spcPts val="3659"/>
              </a:lnSpc>
            </a:pPr>
            <a:r>
              <a:rPr lang="en-US" b="true" sz="2651" spc="259">
                <a:solidFill>
                  <a:srgbClr val="231F20"/>
                </a:solidFill>
                <a:latin typeface="DM Sans Bold"/>
                <a:ea typeface="DM Sans Bold"/>
                <a:cs typeface="DM Sans Bold"/>
                <a:sym typeface="DM Sans Bold"/>
              </a:rPr>
              <a:t>CLASE DE FRAGMENTO</a:t>
            </a:r>
          </a:p>
        </p:txBody>
      </p:sp>
      <p:sp>
        <p:nvSpPr>
          <p:cNvPr name="TextBox 24" id="24"/>
          <p:cNvSpPr txBox="true"/>
          <p:nvPr/>
        </p:nvSpPr>
        <p:spPr>
          <a:xfrm rot="0">
            <a:off x="11216675" y="6398977"/>
            <a:ext cx="4968338" cy="2139467"/>
          </a:xfrm>
          <a:prstGeom prst="rect">
            <a:avLst/>
          </a:prstGeom>
        </p:spPr>
        <p:txBody>
          <a:bodyPr anchor="t" rtlCol="false" tIns="0" lIns="0" bIns="0" rIns="0">
            <a:spAutoFit/>
          </a:bodyPr>
          <a:lstStyle/>
          <a:p>
            <a:pPr algn="just">
              <a:lnSpc>
                <a:spcPts val="1945"/>
              </a:lnSpc>
            </a:pPr>
            <a:r>
              <a:rPr lang="en-US" sz="1410" spc="138">
                <a:solidFill>
                  <a:srgbClr val="231F20"/>
                </a:solidFill>
                <a:latin typeface="DM Sans"/>
                <a:ea typeface="DM Sans"/>
                <a:cs typeface="DM Sans"/>
                <a:sym typeface="DM Sans"/>
              </a:rPr>
              <a:t>Tu fragmento debe estar incorporado dentro de una </a:t>
            </a:r>
            <a:r>
              <a:rPr lang="en-US" sz="1410" spc="138" u="sng">
                <a:solidFill>
                  <a:srgbClr val="231F20"/>
                </a:solidFill>
                <a:latin typeface="DM Sans"/>
                <a:ea typeface="DM Sans"/>
                <a:cs typeface="DM Sans"/>
                <a:sym typeface="DM Sans"/>
                <a:hlinkClick r:id="rId7" tooltip="https://developer.android.com/reference/androidx/fragment/app/FragmentActivity?hl=es-419"/>
              </a:rPr>
              <a:t>FragmentActivity</a:t>
            </a:r>
            <a:r>
              <a:rPr lang="en-US" sz="1410" spc="138">
                <a:solidFill>
                  <a:srgbClr val="231F20"/>
                </a:solidFill>
                <a:latin typeface="DM Sans"/>
                <a:ea typeface="DM Sans"/>
                <a:cs typeface="DM Sans"/>
                <a:sym typeface="DM Sans"/>
              </a:rPr>
              <a:t> de AndroidX para contribuir con una parte de la IU al diseño de esa actividad. FragmentActivity es la clase básica de </a:t>
            </a:r>
            <a:r>
              <a:rPr lang="en-US" sz="1410" spc="138" u="sng">
                <a:solidFill>
                  <a:srgbClr val="231F20"/>
                </a:solidFill>
                <a:latin typeface="DM Sans"/>
                <a:ea typeface="DM Sans"/>
                <a:cs typeface="DM Sans"/>
                <a:sym typeface="DM Sans"/>
                <a:hlinkClick r:id="rId8" tooltip="https://developer.android.com/reference/androidx/appcompat/app/AppCompatActivity?hl=es-419"/>
              </a:rPr>
              <a:t>AppCompatActivity</a:t>
            </a:r>
            <a:r>
              <a:rPr lang="en-US" sz="1410" spc="138">
                <a:solidFill>
                  <a:srgbClr val="231F20"/>
                </a:solidFill>
                <a:latin typeface="DM Sans"/>
                <a:ea typeface="DM Sans"/>
                <a:cs typeface="DM Sans"/>
                <a:sym typeface="DM Sans"/>
              </a:rPr>
              <a:t>, de modo que si ya creas una subclase de AppCompatActivity a fin de proporcionar retrocompatibilidad en tu app, no es necesario que cambies la clase básica de tu actividad.</a:t>
            </a:r>
          </a:p>
        </p:txBody>
      </p:sp>
      <p:sp>
        <p:nvSpPr>
          <p:cNvPr name="TextBox 25" id="25"/>
          <p:cNvSpPr txBox="true"/>
          <p:nvPr/>
        </p:nvSpPr>
        <p:spPr>
          <a:xfrm rot="0">
            <a:off x="12073061" y="5813673"/>
            <a:ext cx="2709833" cy="434609"/>
          </a:xfrm>
          <a:prstGeom prst="rect">
            <a:avLst/>
          </a:prstGeom>
        </p:spPr>
        <p:txBody>
          <a:bodyPr anchor="t" rtlCol="false" tIns="0" lIns="0" bIns="0" rIns="0">
            <a:spAutoFit/>
          </a:bodyPr>
          <a:lstStyle/>
          <a:p>
            <a:pPr algn="ctr">
              <a:lnSpc>
                <a:spcPts val="3657"/>
              </a:lnSpc>
            </a:pPr>
            <a:r>
              <a:rPr lang="en-US" b="true" sz="2650" spc="259">
                <a:solidFill>
                  <a:srgbClr val="231F20"/>
                </a:solidFill>
                <a:latin typeface="DM Sans Bold"/>
                <a:ea typeface="DM Sans Bold"/>
                <a:cs typeface="DM Sans Bold"/>
                <a:sym typeface="DM Sans Bold"/>
              </a:rPr>
              <a:t>ACTIVIDAD</a:t>
            </a:r>
          </a:p>
        </p:txBody>
      </p:sp>
      <p:sp>
        <p:nvSpPr>
          <p:cNvPr name="Freeform 26" id="26"/>
          <p:cNvSpPr/>
          <p:nvPr/>
        </p:nvSpPr>
        <p:spPr>
          <a:xfrm flipH="false" flipV="false" rot="-10799999">
            <a:off x="-3917538" y="-7376849"/>
            <a:ext cx="7835077" cy="10939025"/>
          </a:xfrm>
          <a:custGeom>
            <a:avLst/>
            <a:gdLst/>
            <a:ahLst/>
            <a:cxnLst/>
            <a:rect r="r" b="b" t="t" l="l"/>
            <a:pathLst>
              <a:path h="10939025" w="7835077">
                <a:moveTo>
                  <a:pt x="0" y="0"/>
                </a:moveTo>
                <a:lnTo>
                  <a:pt x="7835076" y="0"/>
                </a:lnTo>
                <a:lnTo>
                  <a:pt x="7835076" y="10939025"/>
                </a:lnTo>
                <a:lnTo>
                  <a:pt x="0" y="10939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350094" y="7704034"/>
            <a:ext cx="4876482" cy="516424"/>
          </a:xfrm>
          <a:custGeom>
            <a:avLst/>
            <a:gdLst/>
            <a:ahLst/>
            <a:cxnLst/>
            <a:rect r="r" b="b" t="t" l="l"/>
            <a:pathLst>
              <a:path h="516424" w="4876482">
                <a:moveTo>
                  <a:pt x="0" y="0"/>
                </a:moveTo>
                <a:lnTo>
                  <a:pt x="4876483" y="0"/>
                </a:lnTo>
                <a:lnTo>
                  <a:pt x="4876483" y="516423"/>
                </a:lnTo>
                <a:lnTo>
                  <a:pt x="0" y="516423"/>
                </a:lnTo>
                <a:lnTo>
                  <a:pt x="0" y="0"/>
                </a:lnTo>
                <a:close/>
              </a:path>
            </a:pathLst>
          </a:custGeom>
          <a:blipFill>
            <a:blip r:embed="rId5"/>
            <a:stretch>
              <a:fillRect l="0" t="-86495" r="0" b="0"/>
            </a:stretch>
          </a:blipFill>
        </p:spPr>
      </p:sp>
      <p:grpSp>
        <p:nvGrpSpPr>
          <p:cNvPr name="Group 5" id="5"/>
          <p:cNvGrpSpPr/>
          <p:nvPr/>
        </p:nvGrpSpPr>
        <p:grpSpPr>
          <a:xfrm rot="0">
            <a:off x="10838020" y="2757772"/>
            <a:ext cx="7168975" cy="4419292"/>
            <a:chOff x="0" y="0"/>
            <a:chExt cx="1888125" cy="1163929"/>
          </a:xfrm>
        </p:grpSpPr>
        <p:sp>
          <p:nvSpPr>
            <p:cNvPr name="Freeform 6" id="6"/>
            <p:cNvSpPr/>
            <p:nvPr/>
          </p:nvSpPr>
          <p:spPr>
            <a:xfrm flipH="false" flipV="false" rot="0">
              <a:off x="0" y="0"/>
              <a:ext cx="1888125" cy="1163929"/>
            </a:xfrm>
            <a:custGeom>
              <a:avLst/>
              <a:gdLst/>
              <a:ahLst/>
              <a:cxnLst/>
              <a:rect r="r" b="b" t="t" l="l"/>
              <a:pathLst>
                <a:path h="1163929" w="1888125">
                  <a:moveTo>
                    <a:pt x="0" y="0"/>
                  </a:moveTo>
                  <a:lnTo>
                    <a:pt x="1888125" y="0"/>
                  </a:lnTo>
                  <a:lnTo>
                    <a:pt x="1888125" y="1163929"/>
                  </a:lnTo>
                  <a:lnTo>
                    <a:pt x="0" y="1163929"/>
                  </a:lnTo>
                  <a:close/>
                </a:path>
              </a:pathLst>
            </a:custGeom>
            <a:solidFill>
              <a:srgbClr val="1A1A1A"/>
            </a:solidFill>
          </p:spPr>
        </p:sp>
        <p:sp>
          <p:nvSpPr>
            <p:cNvPr name="TextBox 7" id="7"/>
            <p:cNvSpPr txBox="true"/>
            <p:nvPr/>
          </p:nvSpPr>
          <p:spPr>
            <a:xfrm>
              <a:off x="0" y="-57150"/>
              <a:ext cx="1888125" cy="1221079"/>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906296" y="2986457"/>
            <a:ext cx="6986904" cy="4055202"/>
          </a:xfrm>
          <a:custGeom>
            <a:avLst/>
            <a:gdLst/>
            <a:ahLst/>
            <a:cxnLst/>
            <a:rect r="r" b="b" t="t" l="l"/>
            <a:pathLst>
              <a:path h="4055202" w="6986904">
                <a:moveTo>
                  <a:pt x="0" y="0"/>
                </a:moveTo>
                <a:lnTo>
                  <a:pt x="6986904" y="0"/>
                </a:lnTo>
                <a:lnTo>
                  <a:pt x="6986904" y="4055202"/>
                </a:lnTo>
                <a:lnTo>
                  <a:pt x="0" y="4055202"/>
                </a:lnTo>
                <a:lnTo>
                  <a:pt x="0" y="0"/>
                </a:lnTo>
                <a:close/>
              </a:path>
            </a:pathLst>
          </a:custGeom>
          <a:blipFill>
            <a:blip r:embed="rId6"/>
            <a:stretch>
              <a:fillRect l="-2924" t="0" r="-2924" b="0"/>
            </a:stretch>
          </a:blipFill>
        </p:spPr>
      </p:sp>
      <p:sp>
        <p:nvSpPr>
          <p:cNvPr name="TextBox 10" id="10"/>
          <p:cNvSpPr txBox="true"/>
          <p:nvPr/>
        </p:nvSpPr>
        <p:spPr>
          <a:xfrm rot="0">
            <a:off x="1121335" y="1093773"/>
            <a:ext cx="10063738" cy="1303552"/>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ADMINISTRADOR</a:t>
            </a:r>
          </a:p>
        </p:txBody>
      </p:sp>
      <p:sp>
        <p:nvSpPr>
          <p:cNvPr name="TextBox 11" id="11"/>
          <p:cNvSpPr txBox="true"/>
          <p:nvPr/>
        </p:nvSpPr>
        <p:spPr>
          <a:xfrm rot="0">
            <a:off x="1121335" y="4019712"/>
            <a:ext cx="9716685" cy="3454215"/>
          </a:xfrm>
          <a:prstGeom prst="rect">
            <a:avLst/>
          </a:prstGeom>
        </p:spPr>
        <p:txBody>
          <a:bodyPr anchor="t" rtlCol="false" tIns="0" lIns="0" bIns="0" rIns="0">
            <a:spAutoFit/>
          </a:bodyPr>
          <a:lstStyle/>
          <a:p>
            <a:pPr algn="l" marL="438816" indent="-219408" lvl="1">
              <a:lnSpc>
                <a:spcPts val="2804"/>
              </a:lnSpc>
              <a:buFont typeface="Arial"/>
              <a:buChar char="•"/>
            </a:pPr>
            <a:r>
              <a:rPr lang="en-US" sz="2032" spc="199" u="sng">
                <a:solidFill>
                  <a:srgbClr val="231F20"/>
                </a:solidFill>
                <a:latin typeface="DM Sans"/>
                <a:ea typeface="DM Sans"/>
                <a:cs typeface="DM Sans"/>
                <a:sym typeface="DM Sans"/>
                <a:hlinkClick r:id="rId7" tooltip="https://developer.android.com/reference/androidx/fragment/app/FragmentManager?hl=es-419"/>
              </a:rPr>
              <a:t>FragmentManager</a:t>
            </a:r>
            <a:r>
              <a:rPr lang="en-US" sz="2032" spc="199">
                <a:solidFill>
                  <a:srgbClr val="231F20"/>
                </a:solidFill>
                <a:latin typeface="DM Sans"/>
                <a:ea typeface="DM Sans"/>
                <a:cs typeface="DM Sans"/>
                <a:sym typeface="DM Sans"/>
              </a:rPr>
              <a:t> es la clase responsable de realizar acciones en los fragmentos de tu app, como agregarlos, quitarlos o reemplazarlos, así como agregarlos a la pila de actividades.Es posible que nunca interactúes con FragmentManager directamente si usas la biblioteca de </a:t>
            </a:r>
            <a:r>
              <a:rPr lang="en-US" sz="2032" spc="199" u="sng">
                <a:solidFill>
                  <a:srgbClr val="231F20"/>
                </a:solidFill>
                <a:latin typeface="DM Sans"/>
                <a:ea typeface="DM Sans"/>
                <a:cs typeface="DM Sans"/>
                <a:sym typeface="DM Sans"/>
                <a:hlinkClick r:id="rId8" tooltip="https://developer.android.com/guide/navigation?hl=es-419"/>
              </a:rPr>
              <a:t>Jetpack Navigation</a:t>
            </a:r>
            <a:r>
              <a:rPr lang="en-US" sz="2032" spc="199">
                <a:solidFill>
                  <a:srgbClr val="231F20"/>
                </a:solidFill>
                <a:latin typeface="DM Sans"/>
                <a:ea typeface="DM Sans"/>
                <a:cs typeface="DM Sans"/>
                <a:sym typeface="DM Sans"/>
              </a:rPr>
              <a:t>, ya que funciona con FragmentManager por ti. Sin embargo, cualquier app que utilice fragmentos usa FragmentManager en algún punto, por lo que es importante comprender qué es y cómo funciona.</a:t>
            </a:r>
          </a:p>
          <a:p>
            <a:pPr algn="l">
              <a:lnSpc>
                <a:spcPts val="2804"/>
              </a:lnSpc>
            </a:pPr>
          </a:p>
        </p:txBody>
      </p:sp>
      <p:sp>
        <p:nvSpPr>
          <p:cNvPr name="TextBox 12" id="12"/>
          <p:cNvSpPr txBox="true"/>
          <p:nvPr/>
        </p:nvSpPr>
        <p:spPr>
          <a:xfrm rot="0">
            <a:off x="2663197" y="2214390"/>
            <a:ext cx="10063738" cy="772067"/>
          </a:xfrm>
          <a:prstGeom prst="rect">
            <a:avLst/>
          </a:prstGeom>
        </p:spPr>
        <p:txBody>
          <a:bodyPr anchor="t" rtlCol="false" tIns="0" lIns="0" bIns="0" rIns="0">
            <a:spAutoFit/>
          </a:bodyPr>
          <a:lstStyle/>
          <a:p>
            <a:pPr algn="l" marL="0" indent="0" lvl="0">
              <a:lnSpc>
                <a:spcPts val="5808"/>
              </a:lnSpc>
            </a:pPr>
            <a:r>
              <a:rPr lang="en-US" b="true" sz="5532" spc="542">
                <a:solidFill>
                  <a:srgbClr val="231F20"/>
                </a:solidFill>
                <a:latin typeface="Oswald Bold"/>
                <a:ea typeface="Oswald Bold"/>
                <a:cs typeface="Oswald Bold"/>
                <a:sym typeface="Oswald Bold"/>
              </a:rPr>
              <a:t>DE FRAGMENTOS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5362225" y="7882439"/>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461133" y="-1255653"/>
            <a:ext cx="10749463" cy="2687366"/>
          </a:xfrm>
          <a:custGeom>
            <a:avLst/>
            <a:gdLst/>
            <a:ahLst/>
            <a:cxnLst/>
            <a:rect r="r" b="b" t="t" l="l"/>
            <a:pathLst>
              <a:path h="2687366" w="10749463">
                <a:moveTo>
                  <a:pt x="0" y="0"/>
                </a:moveTo>
                <a:lnTo>
                  <a:pt x="10749463" y="0"/>
                </a:lnTo>
                <a:lnTo>
                  <a:pt x="10749463"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508048" y="-79656"/>
            <a:ext cx="9271904" cy="6119456"/>
          </a:xfrm>
          <a:custGeom>
            <a:avLst/>
            <a:gdLst/>
            <a:ahLst/>
            <a:cxnLst/>
            <a:rect r="r" b="b" t="t" l="l"/>
            <a:pathLst>
              <a:path h="6119456" w="9271904">
                <a:moveTo>
                  <a:pt x="0" y="0"/>
                </a:moveTo>
                <a:lnTo>
                  <a:pt x="9271904" y="0"/>
                </a:lnTo>
                <a:lnTo>
                  <a:pt x="9271904" y="6119456"/>
                </a:lnTo>
                <a:lnTo>
                  <a:pt x="0" y="6119456"/>
                </a:lnTo>
                <a:lnTo>
                  <a:pt x="0" y="0"/>
                </a:lnTo>
                <a:close/>
              </a:path>
            </a:pathLst>
          </a:custGeom>
          <a:blipFill>
            <a:blip r:embed="rId6"/>
            <a:stretch>
              <a:fillRect l="0" t="0" r="0" b="0"/>
            </a:stretch>
          </a:blipFill>
        </p:spPr>
      </p:sp>
      <p:sp>
        <p:nvSpPr>
          <p:cNvPr name="TextBox 5" id="5"/>
          <p:cNvSpPr txBox="true"/>
          <p:nvPr/>
        </p:nvSpPr>
        <p:spPr>
          <a:xfrm rot="0">
            <a:off x="1273824" y="6366386"/>
            <a:ext cx="17014176" cy="3247655"/>
          </a:xfrm>
          <a:prstGeom prst="rect">
            <a:avLst/>
          </a:prstGeom>
        </p:spPr>
        <p:txBody>
          <a:bodyPr anchor="t" rtlCol="false" tIns="0" lIns="0" bIns="0" rIns="0">
            <a:spAutoFit/>
          </a:bodyPr>
          <a:lstStyle/>
          <a:p>
            <a:pPr algn="just">
              <a:lnSpc>
                <a:spcPts val="2859"/>
              </a:lnSpc>
              <a:spcBef>
                <a:spcPct val="0"/>
              </a:spcBef>
            </a:pPr>
            <a:r>
              <a:rPr lang="en-US" sz="2199">
                <a:solidFill>
                  <a:srgbClr val="000000"/>
                </a:solidFill>
                <a:latin typeface="Open Sauce"/>
                <a:ea typeface="Open Sauce"/>
                <a:cs typeface="Open Sauce"/>
                <a:sym typeface="Open Sauce"/>
              </a:rPr>
              <a:t>S</a:t>
            </a:r>
            <a:r>
              <a:rPr lang="en-US" sz="2199">
                <a:solidFill>
                  <a:srgbClr val="000000"/>
                </a:solidFill>
                <a:latin typeface="Open Sauce"/>
                <a:ea typeface="Open Sauce"/>
                <a:cs typeface="Open Sauce"/>
                <a:sym typeface="Open Sauce"/>
              </a:rPr>
              <a:t>e muestran dos ejemplos, cada uno de los cuales tiene un solo host de actividad. La actividad de host de ambos ejemplos muestra la navegación de nivel superior al usuario como una BottomNavigationView encargada de reemplazar el fragmento de host con diferentes pantallas de la app. Cada pantalla se implementa como un fragmento separado.</a:t>
            </a:r>
          </a:p>
          <a:p>
            <a:pPr algn="just">
              <a:lnSpc>
                <a:spcPts val="2859"/>
              </a:lnSpc>
              <a:spcBef>
                <a:spcPct val="0"/>
              </a:spcBef>
            </a:pPr>
            <a:r>
              <a:rPr lang="en-US" sz="2199">
                <a:solidFill>
                  <a:srgbClr val="000000"/>
                </a:solidFill>
                <a:latin typeface="Open Sauce"/>
                <a:ea typeface="Open Sauce"/>
                <a:cs typeface="Open Sauce"/>
                <a:sym typeface="Open Sauce"/>
              </a:rPr>
              <a:t>El fragmento de host del ejemplo 1 aloja dos fragmentos secundarios que conforman una pantalla con vista dividida. El fragmento de host del ejemplo 2 aloja un solo fragmento secundario que conforma el fragmento de la pantalla de una vista deslizante.</a:t>
            </a:r>
          </a:p>
          <a:p>
            <a:pPr algn="just">
              <a:lnSpc>
                <a:spcPts val="2859"/>
              </a:lnSpc>
              <a:spcBef>
                <a:spcPct val="0"/>
              </a:spcBef>
            </a:pPr>
            <a:r>
              <a:rPr lang="en-US" sz="2199">
                <a:solidFill>
                  <a:srgbClr val="000000"/>
                </a:solidFill>
                <a:latin typeface="Open Sauce"/>
                <a:ea typeface="Open Sauce"/>
                <a:cs typeface="Open Sauce"/>
                <a:sym typeface="Open Sauce"/>
              </a:rPr>
              <a:t>Dada esta configuración, se puede decir que cada host tiene un FragmentManager asociado que administra sus fragmentos secundarios. Esto se ilustra en la figura 2, junto con las asignaciones de propiedades entre supportFragmentManager, parentFragmentManager y childFragmentManager.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5362225" y="7882439"/>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461133" y="-1255653"/>
            <a:ext cx="10749463" cy="2687366"/>
          </a:xfrm>
          <a:custGeom>
            <a:avLst/>
            <a:gdLst/>
            <a:ahLst/>
            <a:cxnLst/>
            <a:rect r="r" b="b" t="t" l="l"/>
            <a:pathLst>
              <a:path h="2687366" w="10749463">
                <a:moveTo>
                  <a:pt x="0" y="0"/>
                </a:moveTo>
                <a:lnTo>
                  <a:pt x="10749463" y="0"/>
                </a:lnTo>
                <a:lnTo>
                  <a:pt x="10749463" y="2687366"/>
                </a:lnTo>
                <a:lnTo>
                  <a:pt x="0" y="26873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10076" y="634816"/>
            <a:ext cx="7768636" cy="3758078"/>
          </a:xfrm>
          <a:custGeom>
            <a:avLst/>
            <a:gdLst/>
            <a:ahLst/>
            <a:cxnLst/>
            <a:rect r="r" b="b" t="t" l="l"/>
            <a:pathLst>
              <a:path h="3758078" w="7768636">
                <a:moveTo>
                  <a:pt x="0" y="0"/>
                </a:moveTo>
                <a:lnTo>
                  <a:pt x="7768636" y="0"/>
                </a:lnTo>
                <a:lnTo>
                  <a:pt x="7768636" y="3758078"/>
                </a:lnTo>
                <a:lnTo>
                  <a:pt x="0" y="3758078"/>
                </a:lnTo>
                <a:lnTo>
                  <a:pt x="0" y="0"/>
                </a:lnTo>
                <a:close/>
              </a:path>
            </a:pathLst>
          </a:custGeom>
          <a:blipFill>
            <a:blip r:embed="rId6"/>
            <a:stretch>
              <a:fillRect l="0" t="0" r="0" b="0"/>
            </a:stretch>
          </a:blipFill>
        </p:spPr>
      </p:sp>
      <p:sp>
        <p:nvSpPr>
          <p:cNvPr name="TextBox 5" id="5"/>
          <p:cNvSpPr txBox="true"/>
          <p:nvPr/>
        </p:nvSpPr>
        <p:spPr>
          <a:xfrm rot="0">
            <a:off x="8663234" y="1731089"/>
            <a:ext cx="9172630" cy="1393537"/>
          </a:xfrm>
          <a:prstGeom prst="rect">
            <a:avLst/>
          </a:prstGeom>
        </p:spPr>
        <p:txBody>
          <a:bodyPr anchor="t" rtlCol="false" tIns="0" lIns="0" bIns="0" rIns="0">
            <a:spAutoFit/>
          </a:bodyPr>
          <a:lstStyle/>
          <a:p>
            <a:pPr algn="just">
              <a:lnSpc>
                <a:spcPts val="2222"/>
              </a:lnSpc>
              <a:spcBef>
                <a:spcPct val="0"/>
              </a:spcBef>
            </a:pPr>
            <a:r>
              <a:rPr lang="en-US" sz="1709">
                <a:solidFill>
                  <a:srgbClr val="000000"/>
                </a:solidFill>
                <a:latin typeface="Open Sauce"/>
                <a:ea typeface="Open Sauce"/>
                <a:cs typeface="Open Sauce"/>
                <a:sym typeface="Open Sauce"/>
              </a:rPr>
              <a:t>La propiedad FragmentManager adecuada a la cual hacer referencia depende del lugar en el que se encuentra el sitio de llamada en la jerarquía del fragmento, así como del administrador de fragmentos al que intentas acceder.</a:t>
            </a:r>
          </a:p>
          <a:p>
            <a:pPr algn="just">
              <a:lnSpc>
                <a:spcPts val="2222"/>
              </a:lnSpc>
              <a:spcBef>
                <a:spcPct val="0"/>
              </a:spcBef>
            </a:pPr>
            <a:r>
              <a:rPr lang="en-US" sz="1709">
                <a:solidFill>
                  <a:srgbClr val="000000"/>
                </a:solidFill>
                <a:latin typeface="Open Sauce"/>
                <a:ea typeface="Open Sauce"/>
                <a:cs typeface="Open Sauce"/>
                <a:sym typeface="Open Sauce"/>
              </a:rPr>
              <a:t>Una vez que tengas una referencia al FragmentManager, podrás usarla para manipular los fragmentos que se muestran al usuario.</a:t>
            </a:r>
          </a:p>
        </p:txBody>
      </p:sp>
      <p:sp>
        <p:nvSpPr>
          <p:cNvPr name="TextBox 6" id="6"/>
          <p:cNvSpPr txBox="true"/>
          <p:nvPr/>
        </p:nvSpPr>
        <p:spPr>
          <a:xfrm rot="0">
            <a:off x="710076" y="4858680"/>
            <a:ext cx="17577924" cy="4695009"/>
          </a:xfrm>
          <a:prstGeom prst="rect">
            <a:avLst/>
          </a:prstGeom>
        </p:spPr>
        <p:txBody>
          <a:bodyPr anchor="t" rtlCol="false" tIns="0" lIns="0" bIns="0" rIns="0">
            <a:spAutoFit/>
          </a:bodyPr>
          <a:lstStyle/>
          <a:p>
            <a:pPr algn="ctr">
              <a:lnSpc>
                <a:spcPts val="2859"/>
              </a:lnSpc>
              <a:spcBef>
                <a:spcPct val="0"/>
              </a:spcBef>
            </a:pPr>
            <a:r>
              <a:rPr lang="en-US" b="true" sz="2199">
                <a:solidFill>
                  <a:srgbClr val="000000"/>
                </a:solidFill>
                <a:latin typeface="Open Sauce Bold"/>
                <a:ea typeface="Open Sauce Bold"/>
                <a:cs typeface="Open Sauce Bold"/>
                <a:sym typeface="Open Sauce Bold"/>
              </a:rPr>
              <a:t>Fragmentos secundarios</a:t>
            </a:r>
          </a:p>
          <a:p>
            <a:pPr algn="l">
              <a:lnSpc>
                <a:spcPts val="2859"/>
              </a:lnSpc>
              <a:spcBef>
                <a:spcPct val="0"/>
              </a:spcBef>
            </a:pPr>
            <a:r>
              <a:rPr lang="en-US" sz="2199">
                <a:solidFill>
                  <a:srgbClr val="000000"/>
                </a:solidFill>
                <a:latin typeface="Open Sauce"/>
                <a:ea typeface="Open Sauce"/>
                <a:cs typeface="Open Sauce"/>
                <a:sym typeface="Open Sauce"/>
              </a:rPr>
              <a:t>En términos generales, tu app incluye una o varias actividades en el proyecto de la aplicación, y cada actividad debe representar un grupo de pantallas relacionadas. La actividad puede proporcionar un punto para colocar la navegación de nivel superior y un lugar para definir los objetos ViewModel y otro estado de vista entre fragmentos. Un fragmento representa un destino individual de tu app.</a:t>
            </a:r>
          </a:p>
          <a:p>
            <a:pPr algn="l">
              <a:lnSpc>
                <a:spcPts val="2859"/>
              </a:lnSpc>
              <a:spcBef>
                <a:spcPct val="0"/>
              </a:spcBef>
            </a:pPr>
            <a:r>
              <a:rPr lang="en-US" sz="2199">
                <a:solidFill>
                  <a:srgbClr val="000000"/>
                </a:solidFill>
                <a:latin typeface="Open Sauce"/>
                <a:ea typeface="Open Sauce"/>
                <a:cs typeface="Open Sauce"/>
                <a:sym typeface="Open Sauce"/>
              </a:rPr>
              <a:t>Si deseas mostrar varios fragmentos a la vez, como en una vista dividida o un panel, puedes usar fragmentos secundarios administrados por tu fragmento de destino y su administrador de fragmentos secundarios.</a:t>
            </a:r>
          </a:p>
          <a:p>
            <a:pPr algn="l">
              <a:lnSpc>
                <a:spcPts val="2859"/>
              </a:lnSpc>
              <a:spcBef>
                <a:spcPct val="0"/>
              </a:spcBef>
            </a:pPr>
            <a:r>
              <a:rPr lang="en-US" sz="2199">
                <a:solidFill>
                  <a:srgbClr val="000000"/>
                </a:solidFill>
                <a:latin typeface="Open Sauce"/>
                <a:ea typeface="Open Sauce"/>
                <a:cs typeface="Open Sauce"/>
                <a:sym typeface="Open Sauce"/>
              </a:rPr>
              <a:t>A continuación, se incluyen otros casos de uso para fragmentos secundarios:</a:t>
            </a:r>
          </a:p>
          <a:p>
            <a:pPr algn="l">
              <a:lnSpc>
                <a:spcPts val="2859"/>
              </a:lnSpc>
              <a:spcBef>
                <a:spcPct val="0"/>
              </a:spcBef>
            </a:pPr>
            <a:r>
              <a:rPr lang="en-US" sz="2199">
                <a:solidFill>
                  <a:srgbClr val="000000"/>
                </a:solidFill>
                <a:latin typeface="Open Sauce"/>
                <a:ea typeface="Open Sauce"/>
                <a:cs typeface="Open Sauce"/>
                <a:sym typeface="Open Sauce"/>
              </a:rPr>
              <a:t>Diapositivas de pantalla, con un ViewPager2 en un fragmento superior para administrar una serie de vistas de fragmentos secundarios</a:t>
            </a:r>
          </a:p>
          <a:p>
            <a:pPr algn="l">
              <a:lnSpc>
                <a:spcPts val="2859"/>
              </a:lnSpc>
              <a:spcBef>
                <a:spcPct val="0"/>
              </a:spcBef>
            </a:pPr>
            <a:r>
              <a:rPr lang="en-US" sz="2199">
                <a:solidFill>
                  <a:srgbClr val="000000"/>
                </a:solidFill>
                <a:latin typeface="Open Sauce"/>
                <a:ea typeface="Open Sauce"/>
                <a:cs typeface="Open Sauce"/>
                <a:sym typeface="Open Sauce"/>
              </a:rPr>
              <a:t>Subnavegación dentro de un conjunto de pantallas relacionadas</a:t>
            </a:r>
          </a:p>
          <a:p>
            <a:pPr algn="l">
              <a:lnSpc>
                <a:spcPts val="2859"/>
              </a:lnSpc>
              <a:spcBef>
                <a:spcPct val="0"/>
              </a:spcBef>
            </a:pPr>
            <a:r>
              <a:rPr lang="en-US" sz="2199">
                <a:solidFill>
                  <a:srgbClr val="000000"/>
                </a:solidFill>
                <a:latin typeface="Open Sauce"/>
                <a:ea typeface="Open Sauce"/>
                <a:cs typeface="Open Sauce"/>
                <a:sym typeface="Open Sauce"/>
              </a:rPr>
              <a:t>Jetpack Navigation usa fragmentos secundarios como destinos individuales. Una actividad aloja un único NavHostFragment superior y llena su espacio con diferentes fragmentos secundarios de destino a medida que los usuarios navegan por tu app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DAGRmRQTGH0</dc:identifier>
  <dcterms:modified xsi:type="dcterms:W3CDTF">2011-08-01T06:04:30Z</dcterms:modified>
  <cp:revision>1</cp:revision>
  <dc:title>FRAGMENTO CODELAB2</dc:title>
</cp:coreProperties>
</file>