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6" r:id="rId3"/>
    <p:sldId id="291" r:id="rId4"/>
    <p:sldId id="290" r:id="rId5"/>
    <p:sldId id="298" r:id="rId6"/>
    <p:sldId id="299" r:id="rId7"/>
    <p:sldId id="265" r:id="rId8"/>
    <p:sldId id="274" r:id="rId9"/>
    <p:sldId id="293" r:id="rId10"/>
    <p:sldId id="303" r:id="rId11"/>
    <p:sldId id="283" r:id="rId12"/>
    <p:sldId id="304" r:id="rId13"/>
    <p:sldId id="305" r:id="rId14"/>
    <p:sldId id="306" r:id="rId15"/>
    <p:sldId id="294" r:id="rId16"/>
    <p:sldId id="308" r:id="rId17"/>
    <p:sldId id="302" r:id="rId18"/>
    <p:sldId id="297" r:id="rId19"/>
    <p:sldId id="307" r:id="rId20"/>
    <p:sldId id="30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B49DA0A-721A-493E-8DED-179FFB2657BF}">
          <p14:sldIdLst>
            <p14:sldId id="263"/>
            <p14:sldId id="266"/>
            <p14:sldId id="291"/>
            <p14:sldId id="290"/>
            <p14:sldId id="298"/>
            <p14:sldId id="299"/>
          </p14:sldIdLst>
        </p14:section>
        <p14:section name="History" id="{A581BC38-0EFE-420F-86EB-0FB56CEF98CA}">
          <p14:sldIdLst>
            <p14:sldId id="265"/>
            <p14:sldId id="274"/>
            <p14:sldId id="293"/>
            <p14:sldId id="303"/>
            <p14:sldId id="283"/>
            <p14:sldId id="304"/>
            <p14:sldId id="305"/>
            <p14:sldId id="306"/>
          </p14:sldIdLst>
        </p14:section>
        <p14:section name="Product and its History" id="{264BED15-B043-46B3-9D04-086A45010CCD}">
          <p14:sldIdLst>
            <p14:sldId id="294"/>
            <p14:sldId id="308"/>
            <p14:sldId id="302"/>
            <p14:sldId id="297"/>
            <p14:sldId id="307"/>
            <p14:sldId id="309"/>
          </p14:sldIdLst>
        </p14:section>
        <p14:section name="Appendix" id="{8D412F2D-7DC8-4447-A54A-8077168E9F7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6AC24BED-31E6-4DD3-AB7C-67851B30208E}" type="datetimeFigureOut">
              <a:rPr lang="en-IN" smtClean="0"/>
              <a:pPr/>
              <a:t>30/09/2014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CB74BB27-7DBD-4BAA-A5EA-5DB3B1C9A60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24BED-31E6-4DD3-AB7C-67851B30208E}" type="datetimeFigureOut">
              <a:rPr lang="en-IN" smtClean="0"/>
              <a:pPr/>
              <a:t>30/09/2014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4BB27-7DBD-4BAA-A5EA-5DB3B1C9A60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24BED-31E6-4DD3-AB7C-67851B30208E}" type="datetimeFigureOut">
              <a:rPr lang="en-IN" smtClean="0"/>
              <a:pPr/>
              <a:t>30/09/2014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4BB27-7DBD-4BAA-A5EA-5DB3B1C9A60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AC24BED-31E6-4DD3-AB7C-67851B30208E}" type="datetimeFigureOut">
              <a:rPr lang="en-IN" smtClean="0"/>
              <a:pPr/>
              <a:t>30/09/2014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B74BB27-7DBD-4BAA-A5EA-5DB3B1C9A60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6AC24BED-31E6-4DD3-AB7C-67851B30208E}" type="datetimeFigureOut">
              <a:rPr lang="en-IN" smtClean="0"/>
              <a:pPr/>
              <a:t>30/09/2014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CB74BB27-7DBD-4BAA-A5EA-5DB3B1C9A60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24BED-31E6-4DD3-AB7C-67851B30208E}" type="datetimeFigureOut">
              <a:rPr lang="en-IN" smtClean="0"/>
              <a:pPr/>
              <a:t>30/09/2014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4BB27-7DBD-4BAA-A5EA-5DB3B1C9A60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24BED-31E6-4DD3-AB7C-67851B30208E}" type="datetimeFigureOut">
              <a:rPr lang="en-IN" smtClean="0"/>
              <a:pPr/>
              <a:t>30/09/2014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4BB27-7DBD-4BAA-A5EA-5DB3B1C9A60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AC24BED-31E6-4DD3-AB7C-67851B30208E}" type="datetimeFigureOut">
              <a:rPr lang="en-IN" smtClean="0"/>
              <a:pPr/>
              <a:t>30/09/2014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B74BB27-7DBD-4BAA-A5EA-5DB3B1C9A60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24BED-31E6-4DD3-AB7C-67851B30208E}" type="datetimeFigureOut">
              <a:rPr lang="en-IN" smtClean="0"/>
              <a:pPr/>
              <a:t>30/09/2014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4BB27-7DBD-4BAA-A5EA-5DB3B1C9A60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AC24BED-31E6-4DD3-AB7C-67851B30208E}" type="datetimeFigureOut">
              <a:rPr lang="en-IN" smtClean="0"/>
              <a:pPr/>
              <a:t>30/09/2014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B74BB27-7DBD-4BAA-A5EA-5DB3B1C9A60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AC24BED-31E6-4DD3-AB7C-67851B30208E}" type="datetimeFigureOut">
              <a:rPr lang="en-IN" smtClean="0"/>
              <a:pPr/>
              <a:t>30/09/2014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B74BB27-7DBD-4BAA-A5EA-5DB3B1C9A60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AC24BED-31E6-4DD3-AB7C-67851B30208E}" type="datetimeFigureOut">
              <a:rPr lang="en-IN" smtClean="0"/>
              <a:pPr/>
              <a:t>30/09/2014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B74BB27-7DBD-4BAA-A5EA-5DB3B1C9A60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3015" y="2537138"/>
            <a:ext cx="946597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8800" dirty="0" smtClean="0">
                <a:solidFill>
                  <a:srgbClr val="40404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    Apple, Inc.</a:t>
            </a:r>
            <a:endParaRPr lang="en-IN" sz="8800" dirty="0"/>
          </a:p>
        </p:txBody>
      </p:sp>
    </p:spTree>
    <p:extLst>
      <p:ext uri="{BB962C8B-B14F-4D97-AF65-F5344CB8AC3E}">
        <p14:creationId xmlns:p14="http://schemas.microsoft.com/office/powerpoint/2010/main" val="15635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obs-jp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451" y="209862"/>
            <a:ext cx="6945549" cy="626461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485596" y="2248525"/>
            <a:ext cx="101783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     Steve Jobs </a:t>
            </a:r>
          </a:p>
          <a:p>
            <a:r>
              <a:rPr lang="en-US" sz="6000" dirty="0" smtClean="0"/>
              <a:t>      </a:t>
            </a:r>
            <a:r>
              <a:rPr lang="en-US" sz="6000" dirty="0" err="1" smtClean="0"/>
              <a:t>Founder,Apple</a:t>
            </a:r>
            <a:r>
              <a:rPr lang="en-US" sz="6000" dirty="0" smtClean="0"/>
              <a:t> Inc.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ok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152" y="513771"/>
            <a:ext cx="5229848" cy="59769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459841" y="2248525"/>
            <a:ext cx="101783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 smtClean="0"/>
              <a:t>       Tim Cook, </a:t>
            </a:r>
          </a:p>
          <a:p>
            <a:r>
              <a:rPr lang="en-IN" sz="6000" dirty="0" smtClean="0"/>
              <a:t>        CEO, Apple Inc.</a:t>
            </a:r>
          </a:p>
          <a:p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54878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April 16, 1977 , The </a:t>
            </a:r>
            <a:r>
              <a:rPr kumimoji="0" lang="en-IN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Apple-II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was invented by </a:t>
            </a:r>
            <a:r>
              <a:rPr kumimoji="0" lang="en-IN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Steve Wozniak 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 maintain by </a:t>
            </a:r>
            <a:r>
              <a:rPr kumimoji="0" lang="en-IN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Steve Jobs.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 had colour graphics and an open source architecture.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28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Apple-II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gave relativity to home users and offices with the use of Microsoft office 1.0 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PRODUCT HISTORY :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After Apple-II, Jobs brought patent of Graphical User Interface from Xerox.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 In 1983, they founded </a:t>
            </a:r>
            <a:r>
              <a:rPr kumimoji="0" lang="en-IN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LISA</a:t>
            </a: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LISA</a:t>
            </a: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was first personal computer which sold to the public with a GUI (Graphical User Interface)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After </a:t>
            </a:r>
            <a:r>
              <a:rPr kumimoji="0" lang="en-IN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LISA, Apple </a:t>
            </a: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founded </a:t>
            </a:r>
            <a:r>
              <a:rPr kumimoji="0" lang="en-IN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Macintosh.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Macintosh</a:t>
            </a: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was the first personal computer to be sold without a programming language at all.</a:t>
            </a:r>
            <a:endParaRPr kumimoji="0" lang="en-IN" sz="28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PRODUCT HISTORY :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2007, Jobs introduced </a:t>
            </a:r>
            <a:r>
              <a:rPr kumimoji="0" lang="en-IN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iPhone</a:t>
            </a: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 was largest selling Smartphone before launchings </a:t>
            </a:r>
            <a:r>
              <a:rPr kumimoji="0" lang="en-IN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Google’s Android.</a:t>
            </a:r>
            <a:endParaRPr kumimoji="0" lang="en-IN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After Success of iPhone-4, iPhone-4s , iPhone-5,5S and 5C Apple launched its new brand Apple iPhone-6 on 9 September 2014.</a:t>
            </a: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PRODUCT HISTORY :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 In Engineering :</a:t>
            </a:r>
          </a:p>
          <a:p>
            <a:pPr marL="0" indent="0">
              <a:buNone/>
            </a:pPr>
            <a:r>
              <a:rPr lang="en-IN" sz="3600" dirty="0"/>
              <a:t> </a:t>
            </a:r>
            <a:r>
              <a:rPr lang="en-IN" sz="3600" dirty="0" smtClean="0"/>
              <a:t>                       as </a:t>
            </a:r>
            <a:r>
              <a:rPr lang="en-IN" sz="3600" dirty="0" err="1" smtClean="0"/>
              <a:t>Software,Hardware,Researcher,Designer,etc</a:t>
            </a:r>
            <a:r>
              <a:rPr lang="en-IN" sz="3600" dirty="0" smtClean="0"/>
              <a:t>.</a:t>
            </a:r>
          </a:p>
          <a:p>
            <a:endParaRPr lang="en-IN" sz="3600" dirty="0" smtClean="0"/>
          </a:p>
          <a:p>
            <a:r>
              <a:rPr lang="en-IN" sz="3600" dirty="0" smtClean="0"/>
              <a:t>In Commerce :</a:t>
            </a:r>
          </a:p>
          <a:p>
            <a:pPr marL="0" indent="0">
              <a:buNone/>
            </a:pPr>
            <a:r>
              <a:rPr lang="en-IN" sz="3600" dirty="0"/>
              <a:t> </a:t>
            </a:r>
            <a:r>
              <a:rPr lang="en-IN" sz="3600" dirty="0" smtClean="0"/>
              <a:t>                       as  </a:t>
            </a:r>
            <a:r>
              <a:rPr lang="en-IN" sz="3600" dirty="0" err="1" smtClean="0"/>
              <a:t>Accountant,etc</a:t>
            </a:r>
            <a:r>
              <a:rPr lang="en-IN" sz="3600" dirty="0" smtClean="0"/>
              <a:t>.</a:t>
            </a:r>
          </a:p>
          <a:p>
            <a:pPr marL="0" indent="0">
              <a:buNone/>
            </a:pPr>
            <a:endParaRPr lang="en-IN" sz="3600" dirty="0"/>
          </a:p>
          <a:p>
            <a:pPr marL="0" lvl="6" indent="0">
              <a:spcBef>
                <a:spcPts val="1000"/>
              </a:spcBef>
              <a:buNone/>
            </a:pPr>
            <a:endParaRPr lang="en-IN" sz="3600" dirty="0" smtClean="0"/>
          </a:p>
          <a:p>
            <a:pPr marL="0" lvl="6" indent="0">
              <a:spcBef>
                <a:spcPts val="1000"/>
              </a:spcBef>
              <a:buNone/>
            </a:pPr>
            <a:endParaRPr lang="en-IN" sz="3600" dirty="0"/>
          </a:p>
          <a:p>
            <a:pPr marL="2743200" lvl="6" indent="0">
              <a:buNone/>
            </a:pPr>
            <a:endParaRPr lang="en-IN" sz="3600" dirty="0" smtClean="0"/>
          </a:p>
          <a:p>
            <a:pPr marL="2743200" lvl="6" indent="0">
              <a:buNone/>
            </a:pPr>
            <a:endParaRPr lang="en-IN" sz="3600" dirty="0" smtClean="0"/>
          </a:p>
          <a:p>
            <a:pPr marL="2743200" lvl="6" indent="0">
              <a:buNone/>
            </a:pPr>
            <a:endParaRPr lang="en-IN" sz="3600" dirty="0" smtClean="0"/>
          </a:p>
          <a:p>
            <a:pPr marL="2743200" lvl="6" indent="0">
              <a:buNone/>
            </a:pPr>
            <a:endParaRPr lang="en-IN" sz="3600" dirty="0" smtClean="0"/>
          </a:p>
          <a:p>
            <a:pPr marL="2743200" lvl="6" indent="0">
              <a:buNone/>
            </a:pPr>
            <a:endParaRPr lang="en-IN" sz="3600" dirty="0" smtClean="0"/>
          </a:p>
          <a:p>
            <a:pPr marL="0" lvl="6" indent="0">
              <a:spcBef>
                <a:spcPts val="1000"/>
              </a:spcBef>
              <a:buNone/>
            </a:pPr>
            <a:endParaRPr lang="en-IN" sz="36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6342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CARIER AT APPLE :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86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69037" y="2518347"/>
            <a:ext cx="813965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6" indent="0">
              <a:spcBef>
                <a:spcPts val="1000"/>
              </a:spcBef>
              <a:buNone/>
            </a:pPr>
            <a:r>
              <a:rPr lang="en-IN" sz="2400" dirty="0" smtClean="0"/>
              <a:t>	</a:t>
            </a:r>
            <a:r>
              <a:rPr lang="en-IN" sz="3200" dirty="0" smtClean="0"/>
              <a:t>Excellent highly qualified People required at apple’s Indian headquarter Mumbai, Delhi and Bangalore.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CARIER IN INDIA :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Conclusion :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3200" dirty="0" smtClean="0"/>
              <a:t>			</a:t>
            </a:r>
          </a:p>
          <a:p>
            <a:pPr>
              <a:buNone/>
            </a:pPr>
            <a:endParaRPr lang="en-IN" sz="3200" dirty="0" smtClean="0"/>
          </a:p>
          <a:p>
            <a:pPr algn="just">
              <a:buNone/>
            </a:pP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	 	 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Apple Inc. have more employment capability and flexibility than any other 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Electronics Consumer Company. And apple gives chance to served Human Mankind with help of Current advanced technology. 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83093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REFERENCE’s: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Links : 	</a:t>
            </a:r>
          </a:p>
          <a:p>
            <a:pPr>
              <a:buNone/>
            </a:pPr>
            <a:r>
              <a:rPr lang="en-US" dirty="0" smtClean="0"/>
              <a:t> 			1. http//www.apple.com/about/apple   			                       		2. http//www.wikipedia.com/applecomputer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Others :</a:t>
            </a:r>
          </a:p>
          <a:p>
            <a:pPr>
              <a:buNone/>
            </a:pPr>
            <a:r>
              <a:rPr lang="en-US" dirty="0" smtClean="0"/>
              <a:t> 			Steve Jobs :  By Walter Isaacson  (Book)</a:t>
            </a:r>
          </a:p>
          <a:p>
            <a:pPr>
              <a:buNone/>
            </a:pPr>
            <a:r>
              <a:rPr lang="en-US" dirty="0" smtClean="0"/>
              <a:t>			Britannica Encyclopedia </a:t>
            </a:r>
          </a:p>
          <a:p>
            <a:pPr>
              <a:buNone/>
            </a:pPr>
            <a:r>
              <a:rPr lang="en-US" dirty="0" smtClean="0"/>
              <a:t>		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931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838200" y="1211035"/>
            <a:ext cx="10515600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 </a:t>
            </a:r>
            <a:r>
              <a:rPr lang="en-IN" dirty="0" smtClean="0">
                <a:solidFill>
                  <a:srgbClr val="FF0000"/>
                </a:solidFill>
              </a:rPr>
              <a:t>Associate Professor: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IN" dirty="0" smtClean="0"/>
              <a:t>				Prof. Churchill Samson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Presented By :</a:t>
            </a:r>
            <a:endParaRPr lang="en-US" dirty="0" smtClean="0">
              <a:solidFill>
                <a:srgbClr val="FF0000"/>
              </a:solidFill>
            </a:endParaRPr>
          </a:p>
          <a:p>
            <a:pPr lvl="0"/>
            <a:r>
              <a:rPr lang="en-IN" dirty="0" err="1" smtClean="0"/>
              <a:t>Priyanka</a:t>
            </a:r>
            <a:r>
              <a:rPr lang="en-IN" dirty="0" smtClean="0"/>
              <a:t> </a:t>
            </a:r>
            <a:r>
              <a:rPr lang="en-IN" dirty="0" err="1" smtClean="0"/>
              <a:t>Gaikwad</a:t>
            </a:r>
            <a:r>
              <a:rPr lang="en-IN" dirty="0" smtClean="0"/>
              <a:t>  </a:t>
            </a:r>
            <a:endParaRPr lang="en-US" dirty="0" smtClean="0"/>
          </a:p>
          <a:p>
            <a:pPr lvl="0"/>
            <a:r>
              <a:rPr lang="en-IN" dirty="0" err="1" smtClean="0"/>
              <a:t>Sonali</a:t>
            </a:r>
            <a:r>
              <a:rPr lang="en-IN" dirty="0" smtClean="0"/>
              <a:t> </a:t>
            </a:r>
            <a:r>
              <a:rPr lang="en-IN" dirty="0" err="1" smtClean="0"/>
              <a:t>Oswal</a:t>
            </a:r>
            <a:r>
              <a:rPr lang="en-IN" dirty="0" smtClean="0"/>
              <a:t>		</a:t>
            </a:r>
            <a:endParaRPr lang="en-US" dirty="0" smtClean="0"/>
          </a:p>
          <a:p>
            <a:pPr lvl="0"/>
            <a:r>
              <a:rPr lang="en-IN" dirty="0" err="1" smtClean="0"/>
              <a:t>Kartik</a:t>
            </a:r>
            <a:r>
              <a:rPr lang="en-IN" dirty="0" smtClean="0"/>
              <a:t> </a:t>
            </a:r>
            <a:r>
              <a:rPr lang="en-IN" dirty="0" err="1" smtClean="0"/>
              <a:t>Patil</a:t>
            </a:r>
            <a:r>
              <a:rPr lang="en-IN" dirty="0" smtClean="0"/>
              <a:t>			</a:t>
            </a:r>
            <a:endParaRPr lang="en-US" dirty="0" smtClean="0"/>
          </a:p>
          <a:p>
            <a:pPr lvl="0"/>
            <a:r>
              <a:rPr lang="en-IN" dirty="0" err="1" smtClean="0"/>
              <a:t>Harshad</a:t>
            </a:r>
            <a:r>
              <a:rPr lang="en-IN" dirty="0" smtClean="0"/>
              <a:t> </a:t>
            </a:r>
            <a:r>
              <a:rPr lang="en-IN" dirty="0" err="1" smtClean="0"/>
              <a:t>Shinde</a:t>
            </a:r>
            <a:r>
              <a:rPr lang="en-IN" dirty="0" smtClean="0"/>
              <a:t>		</a:t>
            </a:r>
            <a:endParaRPr lang="en-US" dirty="0" smtClean="0"/>
          </a:p>
          <a:p>
            <a:pPr lvl="0"/>
            <a:r>
              <a:rPr lang="en-IN" dirty="0" err="1" smtClean="0"/>
              <a:t>Yadnyawalkya</a:t>
            </a:r>
            <a:r>
              <a:rPr lang="en-IN" dirty="0" smtClean="0"/>
              <a:t> Tale 	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94983" y="5037134"/>
            <a:ext cx="104962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i="1" dirty="0" smtClean="0"/>
              <a:t>  Think Different  !</a:t>
            </a:r>
            <a:endParaRPr lang="en-US" sz="5400" i="1" dirty="0"/>
          </a:p>
        </p:txBody>
      </p:sp>
      <p:pic>
        <p:nvPicPr>
          <p:cNvPr id="4" name="Picture 3" descr="136143875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163" y="1454435"/>
            <a:ext cx="300990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08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5685" y="2081719"/>
            <a:ext cx="93774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THANK  YOU !</a:t>
            </a:r>
            <a:endParaRPr lang="en-US" sz="9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56822" y="1065771"/>
            <a:ext cx="10490915" cy="61206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 Industry of          :   Computer hardware and software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	 Consumer electronics</a:t>
            </a:r>
          </a:p>
          <a:p>
            <a:pPr marL="0" indent="0">
              <a:buNone/>
            </a:pPr>
            <a:r>
              <a:rPr lang="en-IN" dirty="0" smtClean="0"/>
              <a:t> Founded in          :   April 1, 1976.</a:t>
            </a:r>
          </a:p>
          <a:p>
            <a:pPr marL="0" indent="0">
              <a:buNone/>
            </a:pPr>
            <a:r>
              <a:rPr lang="en-IN" dirty="0" smtClean="0"/>
              <a:t> Founded by         :   Steve Jobs , Steve Wozniak , Ronald Wayne.</a:t>
            </a:r>
          </a:p>
          <a:p>
            <a:pPr marL="0" indent="0">
              <a:buNone/>
            </a:pPr>
            <a:r>
              <a:rPr lang="en-IN" dirty="0" smtClean="0"/>
              <a:t> Headquarters at : 	 Cupertino, California (CA,USA)</a:t>
            </a:r>
          </a:p>
          <a:p>
            <a:pPr marL="0" indent="0">
              <a:buNone/>
            </a:pPr>
            <a:r>
              <a:rPr lang="en-IN" dirty="0" smtClean="0"/>
              <a:t> Area served</a:t>
            </a:r>
            <a:r>
              <a:rPr lang="en-IN" dirty="0"/>
              <a:t> </a:t>
            </a:r>
            <a:r>
              <a:rPr lang="en-IN" dirty="0" smtClean="0"/>
              <a:t>        : 	 Worldwide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Current CEO        :	 Tim Cook (USA)</a:t>
            </a:r>
          </a:p>
          <a:p>
            <a:pPr marL="0" indent="0">
              <a:buNone/>
            </a:pPr>
            <a:r>
              <a:rPr lang="en-IN" dirty="0" smtClean="0"/>
              <a:t> Boards Chairman:  Arthur D. Levinson (CEO of Oracle) </a:t>
            </a:r>
          </a:p>
          <a:p>
            <a:pPr marL="0" indent="0">
              <a:buNone/>
            </a:pPr>
            <a:r>
              <a:rPr lang="en-IN" dirty="0" smtClean="0"/>
              <a:t> Net Revenue        :  US$ 358.98 billion [August,2014] </a:t>
            </a:r>
          </a:p>
          <a:p>
            <a:pPr marL="0" indent="0">
              <a:buNone/>
            </a:pPr>
            <a:r>
              <a:rPr lang="en-IN" dirty="0" smtClean="0"/>
              <a:t> Employees            :  98,000 (2014) were [42,800 are Indian Employees]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40912" y="270458"/>
            <a:ext cx="104190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Company Profile :   </a:t>
            </a:r>
            <a:r>
              <a:rPr lang="en-US" sz="4000" b="1" dirty="0" smtClean="0">
                <a:solidFill>
                  <a:srgbClr val="FF0000"/>
                </a:solidFill>
              </a:rPr>
              <a:t>Apple Inc.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66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INTRODUCTION : 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Apple Inc. is an American multinational corporation Company which designs, develops, and sells consumer electronics, computer software's, online services, and personal computers.</a:t>
            </a:r>
          </a:p>
          <a:p>
            <a:r>
              <a:rPr lang="en-IN" dirty="0" smtClean="0"/>
              <a:t>Apple is the world's second-largest information technology company by revenue after Samsung Electronics.</a:t>
            </a:r>
          </a:p>
          <a:p>
            <a:r>
              <a:rPr lang="en-IN" dirty="0" smtClean="0"/>
              <a:t>And World's third-largest mobile phone maker after Samsung and Nokia.</a:t>
            </a:r>
          </a:p>
          <a:p>
            <a:r>
              <a:rPr lang="en-IN" dirty="0" smtClean="0"/>
              <a:t>After breaking record of Ford Motor Company it sated record of Highest capital stock income in stock history.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931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	“ Man is creator of change in this world. As such he should be above system and structure and  not subordinate to them. “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0600" y="419319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Apple committed to bringing the best personal computing experience to students , educator , creative professional and consumers around the world through its innovative software's</a:t>
            </a:r>
            <a:r>
              <a:rPr lang="en-US" sz="2800" dirty="0" smtClean="0"/>
              <a:t>,hardware’s and internet offering .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4726" y="195222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rgbClr val="FF0000"/>
                </a:solidFill>
              </a:rPr>
              <a:t>VISION 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62000" y="2867629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MISSION :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SWOT  ANALYSIS 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73806" y="2005929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Strength	       :	Well recognized, Good planning, Product differential 			unique design, </a:t>
            </a:r>
            <a:r>
              <a:rPr lang="en-US" dirty="0" err="1" smtClean="0"/>
              <a:t>Brands,Finantial</a:t>
            </a:r>
            <a:r>
              <a:rPr lang="en-US" dirty="0" smtClean="0"/>
              <a:t> performance ,Global  			mobile phone market.</a:t>
            </a:r>
          </a:p>
          <a:p>
            <a:r>
              <a:rPr lang="en-US" dirty="0" smtClean="0"/>
              <a:t>Weaknesses    : 	Defects may harm reputation and significant 				warranty, Patent infringement  lawsuit.</a:t>
            </a:r>
          </a:p>
          <a:p>
            <a:r>
              <a:rPr lang="en-US" dirty="0" smtClean="0"/>
              <a:t>Opportunities :	Strong growth in Smartphone's, Strong robust 				outlook, Increasing  demand online music .</a:t>
            </a:r>
          </a:p>
          <a:p>
            <a:r>
              <a:rPr lang="en-US" dirty="0" smtClean="0"/>
              <a:t>Threats            : 	Rising popularity of Google’s Androids, Steve Jobs 				Death, Highly depend on consumer.</a:t>
            </a:r>
          </a:p>
          <a:p>
            <a:pPr>
              <a:buNone/>
            </a:pPr>
            <a:r>
              <a:rPr lang="en-US" dirty="0" smtClean="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Apple was founded by </a:t>
            </a:r>
            <a:r>
              <a:rPr lang="en-IN" i="1" dirty="0" smtClean="0"/>
              <a:t>Steve Jobs</a:t>
            </a:r>
            <a:r>
              <a:rPr lang="en-IN" dirty="0" smtClean="0"/>
              <a:t>, </a:t>
            </a:r>
            <a:r>
              <a:rPr lang="en-IN" i="1" dirty="0" smtClean="0"/>
              <a:t>Steve Wozniak</a:t>
            </a:r>
            <a:r>
              <a:rPr lang="en-IN" dirty="0" smtClean="0"/>
              <a:t>, and </a:t>
            </a:r>
            <a:r>
              <a:rPr lang="en-IN" i="1" dirty="0" smtClean="0"/>
              <a:t>Ronald Wayne</a:t>
            </a:r>
            <a:r>
              <a:rPr lang="en-IN" dirty="0" smtClean="0"/>
              <a:t> on April 1, 1976, to develop and sell </a:t>
            </a:r>
            <a:r>
              <a:rPr lang="en-IN" i="1" dirty="0" smtClean="0"/>
              <a:t>personal computer kit </a:t>
            </a:r>
            <a:r>
              <a:rPr lang="en-IN" dirty="0" smtClean="0"/>
              <a:t>name  </a:t>
            </a:r>
            <a:r>
              <a:rPr lang="en-IN" i="1" dirty="0" smtClean="0"/>
              <a:t>Apple-I</a:t>
            </a:r>
            <a:r>
              <a:rPr lang="en-IN" dirty="0" smtClean="0"/>
              <a:t> which was made by </a:t>
            </a:r>
            <a:r>
              <a:rPr lang="en-IN" i="1" dirty="0" smtClean="0"/>
              <a:t>Steve Wozniak </a:t>
            </a:r>
            <a:r>
              <a:rPr lang="en-IN" dirty="0" smtClean="0"/>
              <a:t>and maintain by </a:t>
            </a:r>
            <a:r>
              <a:rPr lang="en-IN" i="1" dirty="0" smtClean="0"/>
              <a:t>Steve Jobs</a:t>
            </a:r>
            <a:r>
              <a:rPr lang="en-IN" dirty="0" smtClean="0"/>
              <a:t>.</a:t>
            </a:r>
            <a:endParaRPr lang="en-IN" dirty="0"/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In 1985, </a:t>
            </a:r>
            <a:r>
              <a:rPr lang="en-IN" i="1" dirty="0" smtClean="0"/>
              <a:t>John </a:t>
            </a:r>
            <a:r>
              <a:rPr lang="en-IN" i="1" dirty="0" err="1" smtClean="0"/>
              <a:t>Sculley</a:t>
            </a:r>
            <a:r>
              <a:rPr lang="en-IN" dirty="0" smtClean="0"/>
              <a:t>, CEO of </a:t>
            </a:r>
            <a:r>
              <a:rPr lang="en-IN" i="1" dirty="0" smtClean="0"/>
              <a:t>PEPSICO</a:t>
            </a:r>
            <a:r>
              <a:rPr lang="en-IN" dirty="0" smtClean="0"/>
              <a:t> Became next CEO of </a:t>
            </a:r>
            <a:r>
              <a:rPr lang="en-IN" i="1" dirty="0" smtClean="0"/>
              <a:t>Apple</a:t>
            </a:r>
          </a:p>
          <a:p>
            <a:endParaRPr lang="en-IN" i="1" dirty="0" smtClean="0"/>
          </a:p>
          <a:p>
            <a:r>
              <a:rPr lang="en-IN" dirty="0" smtClean="0"/>
              <a:t>After Jobs got fired from company , Apple’s first ‘portable Macintosh computer’, released in 1989.</a:t>
            </a:r>
          </a:p>
          <a:p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endParaRPr lang="en-IN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HISTORY :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68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29269" y="923982"/>
            <a:ext cx="10515600" cy="5467090"/>
          </a:xfrm>
        </p:spPr>
        <p:txBody>
          <a:bodyPr>
            <a:normAutofit/>
          </a:bodyPr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In July 1997, </a:t>
            </a:r>
            <a:r>
              <a:rPr lang="en-IN" i="1" dirty="0" smtClean="0"/>
              <a:t>Jobs</a:t>
            </a:r>
            <a:r>
              <a:rPr lang="en-IN" dirty="0" smtClean="0"/>
              <a:t> return in company and acted as the </a:t>
            </a:r>
            <a:r>
              <a:rPr lang="en-IN" i="1" dirty="0" smtClean="0"/>
              <a:t>interim CEO </a:t>
            </a:r>
            <a:r>
              <a:rPr lang="en-IN" dirty="0" smtClean="0"/>
              <a:t>[</a:t>
            </a:r>
            <a:r>
              <a:rPr lang="en-IN" dirty="0" err="1" smtClean="0"/>
              <a:t>iCEO</a:t>
            </a:r>
            <a:r>
              <a:rPr lang="en-IN" dirty="0" smtClean="0"/>
              <a:t>] and began restructuring the company's product line.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On August 24, 2011, </a:t>
            </a:r>
            <a:r>
              <a:rPr lang="en-IN" i="1" dirty="0" smtClean="0"/>
              <a:t>Jobs </a:t>
            </a:r>
            <a:r>
              <a:rPr lang="en-IN" dirty="0" smtClean="0"/>
              <a:t>resigned his position as CEO of Apple.</a:t>
            </a:r>
          </a:p>
          <a:p>
            <a:endParaRPr lang="en-IN" dirty="0" smtClean="0"/>
          </a:p>
          <a:p>
            <a:r>
              <a:rPr lang="en-IN" dirty="0" smtClean="0"/>
              <a:t>He was replaced by </a:t>
            </a:r>
            <a:r>
              <a:rPr lang="en-IN" i="1" dirty="0" smtClean="0"/>
              <a:t>Tim Cook </a:t>
            </a:r>
            <a:r>
              <a:rPr lang="en-IN" dirty="0" smtClean="0"/>
              <a:t>and </a:t>
            </a:r>
            <a:r>
              <a:rPr lang="en-IN" i="1" dirty="0" smtClean="0"/>
              <a:t>Jobs</a:t>
            </a:r>
            <a:r>
              <a:rPr lang="en-IN" dirty="0" smtClean="0"/>
              <a:t> became </a:t>
            </a:r>
            <a:r>
              <a:rPr lang="en-IN" i="1" dirty="0" smtClean="0"/>
              <a:t>Apple's chairman.</a:t>
            </a:r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And after death of </a:t>
            </a:r>
            <a:r>
              <a:rPr lang="en-IN" i="1" dirty="0" smtClean="0"/>
              <a:t>Steve Jobs in October 2011 until now, Tim Cook </a:t>
            </a:r>
            <a:r>
              <a:rPr lang="en-IN" dirty="0" smtClean="0"/>
              <a:t>working as </a:t>
            </a:r>
            <a:r>
              <a:rPr lang="en-IN" i="1" dirty="0" smtClean="0"/>
              <a:t>CEO of </a:t>
            </a:r>
            <a:r>
              <a:rPr lang="en-IN" dirty="0" smtClean="0"/>
              <a:t>Apple Inc.</a:t>
            </a:r>
          </a:p>
          <a:p>
            <a:endParaRPr lang="en-IN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HISTORY :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87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Founder                  :  Steve Jobs, Steve Wozniak , Ronald Wayne.</a:t>
            </a:r>
          </a:p>
          <a:p>
            <a:r>
              <a:rPr lang="en-IN" dirty="0" smtClean="0"/>
              <a:t>Current C E O         :  Tim Cook </a:t>
            </a:r>
          </a:p>
          <a:p>
            <a:r>
              <a:rPr lang="en-IN" dirty="0" smtClean="0"/>
              <a:t>Director on Board :  Arthur D. Levinson</a:t>
            </a:r>
          </a:p>
          <a:p>
            <a:r>
              <a:rPr lang="en-IN" dirty="0" smtClean="0"/>
              <a:t>Deputy  President :  Angela </a:t>
            </a:r>
            <a:r>
              <a:rPr lang="en-IN" dirty="0" err="1" smtClean="0"/>
              <a:t>Ahrendts</a:t>
            </a:r>
            <a:r>
              <a:rPr lang="en-IN" dirty="0" smtClean="0"/>
              <a:t> (Online stores)</a:t>
            </a:r>
          </a:p>
          <a:p>
            <a:r>
              <a:rPr lang="en-IN" dirty="0" smtClean="0"/>
              <a:t>Deputy  President :  Jonathan </a:t>
            </a:r>
            <a:r>
              <a:rPr lang="en-IN" dirty="0" err="1" smtClean="0"/>
              <a:t>Ive</a:t>
            </a:r>
            <a:r>
              <a:rPr lang="en-IN" dirty="0" smtClean="0"/>
              <a:t> (Design)</a:t>
            </a:r>
          </a:p>
          <a:p>
            <a:r>
              <a:rPr lang="en-IN" dirty="0" smtClean="0"/>
              <a:t>Deputy  President :  Craig </a:t>
            </a:r>
            <a:r>
              <a:rPr lang="en-IN" dirty="0" err="1" smtClean="0"/>
              <a:t>Federighi</a:t>
            </a:r>
            <a:r>
              <a:rPr lang="en-IN" dirty="0" smtClean="0"/>
              <a:t> (Software Engineering )</a:t>
            </a:r>
          </a:p>
          <a:p>
            <a:endParaRPr lang="en-IN" dirty="0"/>
          </a:p>
          <a:p>
            <a:r>
              <a:rPr lang="en-IN" dirty="0" smtClean="0"/>
              <a:t>Total Locations          :  427 retail Stores in 17 Countries (August 2014)</a:t>
            </a:r>
          </a:p>
          <a:p>
            <a:r>
              <a:rPr lang="en-IN" dirty="0" smtClean="0"/>
              <a:t>Services to be serves :   Apple Store,	iTunes Store, iBook's, iCloud ,etc.</a:t>
            </a:r>
          </a:p>
          <a:p>
            <a:endParaRPr lang="en-IN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MANAGEMENT :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4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337</TotalTime>
  <Words>535</Words>
  <Application>Microsoft Office PowerPoint</Application>
  <PresentationFormat>Widescreen</PresentationFormat>
  <Paragraphs>114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Century Schoolbook</vt:lpstr>
      <vt:lpstr>Times New Roman</vt:lpstr>
      <vt:lpstr>Verdana</vt:lpstr>
      <vt:lpstr>Wingdings</vt:lpstr>
      <vt:lpstr>Wingdings 2</vt:lpstr>
      <vt:lpstr>Oriel</vt:lpstr>
      <vt:lpstr>PowerPoint Presentation</vt:lpstr>
      <vt:lpstr>PowerPoint Presentation</vt:lpstr>
      <vt:lpstr>PowerPoint Presentation</vt:lpstr>
      <vt:lpstr>INTRODUCTION : </vt:lpstr>
      <vt:lpstr>PowerPoint Presentation</vt:lpstr>
      <vt:lpstr>SWOT  ANALYSIS :</vt:lpstr>
      <vt:lpstr>HISTORY :</vt:lpstr>
      <vt:lpstr>HISTORY :</vt:lpstr>
      <vt:lpstr>MANAGEMENT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:</vt:lpstr>
      <vt:lpstr>REFERENCE’s: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APPLE : THINK DIFFERENT !</dc:title>
  <dc:creator>Yadnyawalkya Tale</dc:creator>
  <cp:lastModifiedBy>Yadnyawalkya Tale</cp:lastModifiedBy>
  <cp:revision>45</cp:revision>
  <dcterms:created xsi:type="dcterms:W3CDTF">2014-09-24T20:23:48Z</dcterms:created>
  <dcterms:modified xsi:type="dcterms:W3CDTF">2014-09-30T12:59:17Z</dcterms:modified>
</cp:coreProperties>
</file>