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9"/>
  </p:notesMasterIdLst>
  <p:sldIdLst>
    <p:sldId id="364" r:id="rId4"/>
    <p:sldId id="261" r:id="rId5"/>
    <p:sldId id="365" r:id="rId6"/>
    <p:sldId id="357" r:id="rId7"/>
    <p:sldId id="328" r:id="rId8"/>
    <p:sldId id="366" r:id="rId9"/>
    <p:sldId id="369" r:id="rId10"/>
    <p:sldId id="367" r:id="rId11"/>
    <p:sldId id="368" r:id="rId12"/>
    <p:sldId id="370" r:id="rId13"/>
    <p:sldId id="290" r:id="rId14"/>
    <p:sldId id="371" r:id="rId15"/>
    <p:sldId id="384" r:id="rId16"/>
    <p:sldId id="373" r:id="rId17"/>
    <p:sldId id="382" r:id="rId18"/>
    <p:sldId id="383" r:id="rId19"/>
    <p:sldId id="372" r:id="rId20"/>
    <p:sldId id="376" r:id="rId21"/>
    <p:sldId id="374" r:id="rId22"/>
    <p:sldId id="381" r:id="rId23"/>
    <p:sldId id="377" r:id="rId24"/>
    <p:sldId id="378" r:id="rId25"/>
    <p:sldId id="379" r:id="rId26"/>
    <p:sldId id="380" r:id="rId27"/>
    <p:sldId id="350" r:id="rId28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6416" autoAdjust="0"/>
  </p:normalViewPr>
  <p:slideViewPr>
    <p:cSldViewPr snapToGrid="0">
      <p:cViewPr>
        <p:scale>
          <a:sx n="40" d="100"/>
          <a:sy n="40" d="100"/>
        </p:scale>
        <p:origin x="-1284" y="-33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2016/2/17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KARTIK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KARTIK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DUSHANT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YVT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  <a:endParaRPr kumimoji="1" lang="ja-JP" altLang="en-US" dirty="0" smtClean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1</a:t>
            </a:r>
          </a:p>
          <a:p>
            <a:pPr lvl="0"/>
            <a:r>
              <a:rPr kumimoji="1" lang="en-US" altLang="ja-JP" dirty="0" smtClean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&amp; Tex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#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3715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 smtClean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 smtClean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 smtClean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857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963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3756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6" r:id="rId42"/>
    <p:sldLayoutId id="2147483777" r:id="rId43"/>
    <p:sldLayoutId id="2147483778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shot (4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59"/>
            <a:ext cx="18286413" cy="10281086"/>
          </a:xfrm>
          <a:prstGeom prst="rect">
            <a:avLst/>
          </a:prstGeom>
        </p:spPr>
      </p:pic>
      <p:sp>
        <p:nvSpPr>
          <p:cNvPr id="13" name="タイトル 4"/>
          <p:cNvSpPr txBox="1">
            <a:spLocks/>
          </p:cNvSpPr>
          <p:nvPr/>
        </p:nvSpPr>
        <p:spPr>
          <a:xfrm>
            <a:off x="-1588158" y="2526630"/>
            <a:ext cx="19061968" cy="1161143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Route 159 UltraLight" pitchFamily="50" charset="0"/>
                <a:ea typeface="+mj-ea"/>
                <a:cs typeface="+mj-cs"/>
              </a:rPr>
              <a:t>   		   DEPARTMENT OF COMPUTER SCIENCE &amp; ENGINEERING,</a:t>
            </a:r>
            <a:b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Route 159 UltraLight" pitchFamily="50" charset="0"/>
                <a:ea typeface="+mj-ea"/>
                <a:cs typeface="+mj-cs"/>
              </a:rPr>
            </a:b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Route 159 UltraLight" pitchFamily="50" charset="0"/>
                <a:ea typeface="+mj-ea"/>
                <a:cs typeface="+mj-cs"/>
              </a:rPr>
              <a:t>   	</a:t>
            </a:r>
          </a:p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Route 159 UltraLight" pitchFamily="50" charset="0"/>
              <a:ea typeface="+mj-ea"/>
              <a:cs typeface="+mj-cs"/>
            </a:endParaRPr>
          </a:p>
        </p:txBody>
      </p:sp>
      <p:pic>
        <p:nvPicPr>
          <p:cNvPr id="14" name="Picture 13" descr="Screenshot (4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5373" y="3876174"/>
            <a:ext cx="4338680" cy="60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375" y="2959768"/>
            <a:ext cx="178497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ute 159 UltraLight" pitchFamily="50" charset="0"/>
              </a:rPr>
              <a:t> RAJARAMBAPU INSTITUTE OF TECHNOLOGY, </a:t>
            </a:r>
          </a:p>
          <a:p>
            <a:r>
              <a:rPr lang="en-US" sz="6000" b="1" dirty="0" smtClean="0">
                <a:solidFill>
                  <a:schemeClr val="bg1"/>
                </a:solidFill>
                <a:latin typeface="Route 159 UltraLight" pitchFamily="50" charset="0"/>
              </a:rPr>
              <a:t>		     RAJARAMNAGAR.</a:t>
            </a:r>
            <a:endParaRPr lang="en-US" sz="6000" dirty="0"/>
          </a:p>
        </p:txBody>
      </p:sp>
      <p:pic>
        <p:nvPicPr>
          <p:cNvPr id="18" name="Picture Placeholder 13" descr="Screenshot (41) - Cop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91" r="1091"/>
          <a:stretch>
            <a:fillRect/>
          </a:stretch>
        </p:blipFill>
        <p:spPr>
          <a:xfrm>
            <a:off x="7604050" y="5703135"/>
            <a:ext cx="3585327" cy="3553066"/>
          </a:xfrm>
        </p:spPr>
      </p:pic>
      <p:sp>
        <p:nvSpPr>
          <p:cNvPr id="19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7308408" y="9432758"/>
            <a:ext cx="785501" cy="499592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schemeClr val="bg1"/>
                </a:solidFill>
              </a:rPr>
              <a:pPr/>
              <a:t>1</a:t>
            </a:fld>
            <a:endParaRPr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824654"/>
      </p:ext>
    </p:extLst>
  </p:cSld>
  <p:clrMapOvr>
    <a:masterClrMapping/>
  </p:clrMapOvr>
  <p:transition spd="slow" advTm="463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17535" y="5164298"/>
            <a:ext cx="6336704" cy="3522503"/>
          </a:xfrm>
        </p:spPr>
        <p:txBody>
          <a:bodyPr>
            <a:normAutofit/>
          </a:bodyPr>
          <a:lstStyle/>
          <a:p>
            <a:r>
              <a:rPr lang="en-GB" altLang="ja-JP" dirty="0" smtClean="0"/>
              <a:t>Requirement Specification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2" y="4903242"/>
            <a:ext cx="1152363" cy="1152363"/>
          </a:xfrm>
        </p:spPr>
      </p:pic>
    </p:spTree>
    <p:extLst>
      <p:ext uri="{BB962C8B-B14F-4D97-AF65-F5344CB8AC3E}">
        <p14:creationId xmlns=""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ja-JP" sz="3200" dirty="0" smtClean="0"/>
              <a:t> Regular CPU Processor (At least Pentium)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/>
              <a:t> RAM - least 2 GB.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/>
              <a:t> Hard Drive - least 250 GB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/>
              <a:t> Webcam support required..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/>
              <a:t> Audio support required. </a:t>
            </a:r>
          </a:p>
          <a:p>
            <a:pPr>
              <a:buFont typeface="Wingdings" pitchFamily="2" charset="2"/>
              <a:buChar char="ü"/>
            </a:pPr>
            <a:endParaRPr kumimoji="1" lang="ja-JP" altLang="en-US" sz="3200" dirty="0"/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75254" y="1219965"/>
            <a:ext cx="7990959" cy="3096985"/>
          </a:xfrm>
        </p:spPr>
        <p:txBody>
          <a:bodyPr/>
          <a:lstStyle/>
          <a:p>
            <a:r>
              <a:rPr lang="en-US" b="1" dirty="0" smtClean="0"/>
              <a:t>Hardware:	</a:t>
            </a:r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44610" y="1179861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Software</a:t>
            </a:r>
            <a:r>
              <a:rPr kumimoji="1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	</a:t>
            </a:r>
            <a:endParaRPr kumimoji="1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テキスト プレースホルダー 32"/>
          <p:cNvSpPr>
            <a:spLocks noGrp="1"/>
          </p:cNvSpPr>
          <p:nvPr>
            <p:ph type="body" sz="quarter" idx="24"/>
          </p:nvPr>
        </p:nvSpPr>
        <p:spPr>
          <a:xfrm>
            <a:off x="1035480" y="4566269"/>
            <a:ext cx="7996244" cy="301897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ja-JP" sz="3200" dirty="0" smtClean="0">
                <a:solidFill>
                  <a:schemeClr val="bg2"/>
                </a:solidFill>
              </a:rPr>
              <a:t>Java Virtual Environment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>
                <a:solidFill>
                  <a:schemeClr val="bg2"/>
                </a:solidFill>
              </a:rPr>
              <a:t> Open CV 2.4.4 Framework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>
                <a:solidFill>
                  <a:schemeClr val="bg2"/>
                </a:solidFill>
              </a:rPr>
              <a:t> Java-</a:t>
            </a:r>
            <a:r>
              <a:rPr lang="en-US" altLang="ja-JP" sz="3200" dirty="0" err="1" smtClean="0">
                <a:solidFill>
                  <a:schemeClr val="bg2"/>
                </a:solidFill>
              </a:rPr>
              <a:t>Fx</a:t>
            </a:r>
            <a:r>
              <a:rPr lang="en-US" altLang="ja-JP" sz="3200" dirty="0" smtClean="0">
                <a:solidFill>
                  <a:schemeClr val="bg2"/>
                </a:solidFill>
              </a:rPr>
              <a:t> Libraries</a:t>
            </a:r>
          </a:p>
          <a:p>
            <a:pPr>
              <a:buFont typeface="Wingdings" pitchFamily="2" charset="2"/>
              <a:buChar char="ü"/>
            </a:pPr>
            <a:r>
              <a:rPr lang="en-US" altLang="ja-JP" sz="3200" dirty="0" smtClean="0">
                <a:solidFill>
                  <a:schemeClr val="bg2"/>
                </a:solidFill>
              </a:rPr>
              <a:t> Eclipse as Editor</a:t>
            </a:r>
            <a:endParaRPr lang="en-US" altLang="ja-JP" sz="3200" dirty="0">
              <a:solidFill>
                <a:schemeClr val="bg2"/>
              </a:solidFill>
            </a:endParaRPr>
          </a:p>
        </p:txBody>
      </p:sp>
      <p:sp>
        <p:nvSpPr>
          <p:cNvPr id="11" name="タイトル 11"/>
          <p:cNvSpPr txBox="1">
            <a:spLocks/>
          </p:cNvSpPr>
          <p:nvPr/>
        </p:nvSpPr>
        <p:spPr>
          <a:xfrm>
            <a:off x="1925053" y="687642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Requirement</a:t>
            </a:r>
            <a:r>
              <a:rPr lang="en-US" altLang="ja-JP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ja-JP" sz="60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Speci</a:t>
            </a:r>
            <a:r>
              <a:rPr lang="en-US" altLang="ja-JP" sz="6000" dirty="0" smtClean="0">
                <a:latin typeface="+mj-lt"/>
                <a:ea typeface="+mj-ea"/>
                <a:cs typeface="+mj-cs"/>
              </a:rPr>
              <a:t>fi</a:t>
            </a:r>
            <a:r>
              <a:rPr lang="en-US" altLang="ja-JP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cation</a:t>
            </a:r>
            <a:endParaRPr kumimoji="1" lang="ja-JP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ute 159 Bold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4679235"/>
      </p:ext>
    </p:extLst>
  </p:cSld>
  <p:clrMapOvr>
    <a:masterClrMapping/>
  </p:clrMapOvr>
  <p:transition spd="slow" advTm="3434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17535" y="5164298"/>
            <a:ext cx="6336704" cy="3522503"/>
          </a:xfrm>
        </p:spPr>
        <p:txBody>
          <a:bodyPr>
            <a:normAutofit/>
          </a:bodyPr>
          <a:lstStyle/>
          <a:p>
            <a:r>
              <a:rPr lang="en-GB" altLang="ja-JP" dirty="0" smtClean="0"/>
              <a:t>Designing</a:t>
            </a:r>
          </a:p>
          <a:p>
            <a:r>
              <a:rPr lang="en-GB" altLang="ja-JP" dirty="0" smtClean="0"/>
              <a:t>Phase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2" y="4903242"/>
            <a:ext cx="1152363" cy="1152363"/>
          </a:xfrm>
        </p:spPr>
      </p:pic>
    </p:spTree>
    <p:extLst>
      <p:ext uri="{BB962C8B-B14F-4D97-AF65-F5344CB8AC3E}">
        <p14:creationId xmlns=""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ERMediaPlayer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l="1292" r="1292"/>
          <a:stretch>
            <a:fillRect/>
          </a:stretch>
        </p:blipFill>
        <p:spPr>
          <a:xfrm>
            <a:off x="288759" y="147244"/>
            <a:ext cx="17805150" cy="10016266"/>
          </a:xfrm>
        </p:spPr>
      </p:pic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Screenshot (47)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l="29" r="2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1"/>
          <p:cNvSpPr txBox="1">
            <a:spLocks/>
          </p:cNvSpPr>
          <p:nvPr/>
        </p:nvSpPr>
        <p:spPr>
          <a:xfrm>
            <a:off x="1203159" y="0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ja-JP" sz="6000" dirty="0" smtClean="0">
                <a:latin typeface="Route 159 Bold" pitchFamily="50" charset="0"/>
                <a:ea typeface="+mj-ea"/>
                <a:cs typeface="+mj-cs"/>
              </a:rPr>
              <a:t>Designing Phase :</a:t>
            </a:r>
            <a:endParaRPr kumimoji="1" lang="ja-JP" alt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ute 159 Bold" pitchFamily="50" charset="0"/>
              <a:ea typeface="+mj-ea"/>
              <a:cs typeface="+mj-cs"/>
            </a:endParaRPr>
          </a:p>
        </p:txBody>
      </p:sp>
      <p:pic>
        <p:nvPicPr>
          <p:cNvPr id="9" name="Picture Placeholder 8" descr="Screenshot (46)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l="29" r="2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ediaPlayerUseCase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8387" b="8387"/>
          <a:stretch>
            <a:fillRect/>
          </a:stretch>
        </p:blipFill>
        <p:spPr>
          <a:xfrm>
            <a:off x="1347536" y="1242219"/>
            <a:ext cx="15687592" cy="8825036"/>
          </a:xfrm>
        </p:spPr>
      </p:pic>
      <p:sp>
        <p:nvSpPr>
          <p:cNvPr id="8" name="タイトル 11"/>
          <p:cNvSpPr txBox="1">
            <a:spLocks/>
          </p:cNvSpPr>
          <p:nvPr/>
        </p:nvSpPr>
        <p:spPr>
          <a:xfrm>
            <a:off x="1203159" y="0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GB" altLang="ja-JP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ute 159 Bold" pitchFamily="50" charset="0"/>
                <a:ea typeface="+mj-ea"/>
                <a:cs typeface="+mj-cs"/>
              </a:rPr>
              <a:t>Design</a:t>
            </a:r>
            <a:r>
              <a:rPr kumimoji="1" lang="en-GB" altLang="ja-JP" sz="6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ute 159 Bold" pitchFamily="50" charset="0"/>
                <a:ea typeface="+mj-ea"/>
                <a:cs typeface="+mj-cs"/>
              </a:rPr>
              <a:t> Phase : </a:t>
            </a:r>
            <a:r>
              <a:rPr lang="en-GB" altLang="ja-JP" sz="6000" dirty="0" smtClean="0">
                <a:solidFill>
                  <a:schemeClr val="bg1"/>
                </a:solidFill>
                <a:latin typeface="Route 159 Bold" pitchFamily="50" charset="0"/>
              </a:rPr>
              <a:t>Use Case </a:t>
            </a:r>
            <a:endParaRPr lang="ja-JP" altLang="en-US" sz="6000" smtClean="0">
              <a:solidFill>
                <a:schemeClr val="bg1"/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1"/>
          <p:cNvSpPr txBox="1">
            <a:spLocks/>
          </p:cNvSpPr>
          <p:nvPr/>
        </p:nvSpPr>
        <p:spPr>
          <a:xfrm>
            <a:off x="457199" y="152399"/>
            <a:ext cx="17829213" cy="15415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ute 159 UltraLight" pitchFamily="50" charset="0"/>
              <a:ea typeface="+mj-ea"/>
              <a:cs typeface="+mj-cs"/>
            </a:endParaRPr>
          </a:p>
        </p:txBody>
      </p:sp>
      <p:pic>
        <p:nvPicPr>
          <p:cNvPr id="5" name="Content Placeholder 4" descr="Media Functions data 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7" y="2071678"/>
            <a:ext cx="17829213" cy="774547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1219200"/>
            <a:ext cx="17829213" cy="768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GB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Flow for Media Function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タイトル 11"/>
          <p:cNvSpPr txBox="1">
            <a:spLocks/>
          </p:cNvSpPr>
          <p:nvPr/>
        </p:nvSpPr>
        <p:spPr>
          <a:xfrm>
            <a:off x="1203159" y="0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ja-JP" sz="6000" dirty="0" smtClean="0">
                <a:latin typeface="Route 159 Bold" pitchFamily="50" charset="0"/>
                <a:ea typeface="+mj-ea"/>
                <a:cs typeface="+mj-cs"/>
              </a:rPr>
              <a:t>Designing Phase :</a:t>
            </a:r>
            <a:endParaRPr kumimoji="1" lang="ja-JP" alt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ute 159 Bold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1"/>
          <p:cNvSpPr txBox="1">
            <a:spLocks/>
          </p:cNvSpPr>
          <p:nvPr/>
        </p:nvSpPr>
        <p:spPr>
          <a:xfrm>
            <a:off x="457199" y="152399"/>
            <a:ext cx="17829213" cy="15415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ute 159 UltraLight" pitchFamily="50" charset="0"/>
              <a:ea typeface="+mj-ea"/>
              <a:cs typeface="+mj-cs"/>
            </a:endParaRPr>
          </a:p>
        </p:txBody>
      </p:sp>
      <p:sp>
        <p:nvSpPr>
          <p:cNvPr id="7" name="タイトル 11"/>
          <p:cNvSpPr txBox="1">
            <a:spLocks/>
          </p:cNvSpPr>
          <p:nvPr/>
        </p:nvSpPr>
        <p:spPr>
          <a:xfrm>
            <a:off x="1203159" y="0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ja-JP" sz="6000" dirty="0" smtClean="0">
                <a:latin typeface="Route 159 Bold" pitchFamily="50" charset="0"/>
                <a:ea typeface="+mj-ea"/>
                <a:cs typeface="+mj-cs"/>
              </a:rPr>
              <a:t>Designing Phase :</a:t>
            </a:r>
            <a:endParaRPr kumimoji="1" lang="ja-JP" alt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ute 159 Bold" pitchFamily="50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1619" y="1071324"/>
            <a:ext cx="14237974" cy="5872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agram 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4453" y="1734302"/>
            <a:ext cx="14130366" cy="828800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199" y="1219200"/>
            <a:ext cx="17829213" cy="768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defTabSz="9144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GB" sz="2600" dirty="0" smtClean="0"/>
              <a:t>Data flow for image processing  </a:t>
            </a:r>
            <a:endParaRPr kumimoji="0"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Content Placeholder 5" descr="k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015" y="1158275"/>
            <a:ext cx="14513122" cy="9083658"/>
          </a:xfrm>
          <a:prstGeom prst="rect">
            <a:avLst/>
          </a:prstGeom>
        </p:spPr>
      </p:pic>
      <p:sp>
        <p:nvSpPr>
          <p:cNvPr id="7" name="タイトル 11"/>
          <p:cNvSpPr txBox="1">
            <a:spLocks/>
          </p:cNvSpPr>
          <p:nvPr/>
        </p:nvSpPr>
        <p:spPr>
          <a:xfrm>
            <a:off x="1203159" y="0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ja-JP" sz="6000" dirty="0" smtClean="0">
                <a:latin typeface="Route 159 Bold" pitchFamily="50" charset="0"/>
                <a:ea typeface="+mj-ea"/>
                <a:cs typeface="+mj-cs"/>
              </a:rPr>
              <a:t>Designing Phase : Technology Flow</a:t>
            </a:r>
            <a:endParaRPr kumimoji="1" lang="ja-JP" alt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ute 159 Bold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498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4800">
        <p14:warp dir="in"/>
      </p:transition>
    </mc:Choice>
    <mc:Fallback>
      <p:transition spd="slow" advTm="4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371481" y="3515657"/>
            <a:ext cx="15543451" cy="1585999"/>
          </a:xfrm>
        </p:spPr>
        <p:txBody>
          <a:bodyPr/>
          <a:lstStyle/>
          <a:p>
            <a:r>
              <a:rPr kumimoji="1" lang="en-GB" altLang="ja-JP" dirty="0" smtClean="0"/>
              <a:t>Media Player </a:t>
            </a:r>
            <a:r>
              <a:rPr kumimoji="1" lang="en-GB" altLang="ja-JP" sz="6000" dirty="0" smtClean="0"/>
              <a:t>via</a:t>
            </a:r>
            <a:r>
              <a:rPr kumimoji="1" lang="en-GB" altLang="ja-JP" dirty="0" smtClean="0"/>
              <a:t> Image Processing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631037" y="907528"/>
            <a:ext cx="15553728" cy="864046"/>
          </a:xfrm>
        </p:spPr>
        <p:txBody>
          <a:bodyPr/>
          <a:lstStyle/>
          <a:p>
            <a:r>
              <a:rPr lang="en-US" b="1" dirty="0" smtClean="0"/>
              <a:t>Mini Project Lab’s Presentation on</a:t>
            </a:r>
          </a:p>
        </p:txBody>
      </p:sp>
    </p:spTree>
    <p:extLst>
      <p:ext uri="{BB962C8B-B14F-4D97-AF65-F5344CB8AC3E}">
        <p14:creationId xmlns=""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17535" y="5164298"/>
            <a:ext cx="6336704" cy="3522503"/>
          </a:xfrm>
        </p:spPr>
        <p:txBody>
          <a:bodyPr>
            <a:normAutofit/>
          </a:bodyPr>
          <a:lstStyle/>
          <a:p>
            <a:r>
              <a:rPr lang="en-GB" altLang="ja-JP" dirty="0" smtClean="0"/>
              <a:t>Coding</a:t>
            </a:r>
          </a:p>
          <a:p>
            <a:r>
              <a:rPr lang="en-GB" altLang="ja-JP" dirty="0" smtClean="0"/>
              <a:t>Phase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2" y="4903242"/>
            <a:ext cx="1152363" cy="1152363"/>
          </a:xfrm>
        </p:spPr>
      </p:pic>
    </p:spTree>
    <p:extLst>
      <p:ext uri="{BB962C8B-B14F-4D97-AF65-F5344CB8AC3E}">
        <p14:creationId xmlns=""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Coding </a:t>
            </a:r>
            <a:r>
              <a:rPr lang="en-US" altLang="ja-JP" dirty="0" smtClean="0"/>
              <a:t>P</a:t>
            </a:r>
            <a:r>
              <a:rPr kumimoji="1" lang="en-US" altLang="ja-JP" dirty="0" smtClean="0"/>
              <a:t>hase: 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Current Work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1" y="6494220"/>
            <a:ext cx="5624968" cy="720080"/>
          </a:xfrm>
        </p:spPr>
        <p:txBody>
          <a:bodyPr/>
          <a:lstStyle/>
          <a:p>
            <a:r>
              <a:rPr lang="en-GB" altLang="ja-JP" dirty="0" smtClean="0"/>
              <a:t>File Insertion 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Colo</a:t>
            </a:r>
            <a:r>
              <a:rPr lang="en-US" altLang="ja-JP" dirty="0" smtClean="0"/>
              <a:t>r Detection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GB" altLang="ja-JP" dirty="0" err="1" smtClean="0"/>
              <a:t>Color</a:t>
            </a:r>
            <a:r>
              <a:rPr kumimoji="1" lang="en-GB" altLang="ja-JP" dirty="0" smtClean="0"/>
              <a:t> Detection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693462"/>
      </p:ext>
    </p:extLst>
  </p:cSld>
  <p:clrMapOvr>
    <a:masterClrMapping/>
  </p:clrMapOvr>
  <p:transition spd="slow" advTm="11493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GB" altLang="ja-JP" dirty="0" smtClean="0"/>
              <a:t>Prototype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18" name="Picture 17" descr="Media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2718" y="810623"/>
            <a:ext cx="10023406" cy="47239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778">
        <p14:flip dir="r"/>
      </p:transition>
    </mc:Choice>
    <mc:Fallback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dirty="0" smtClean="0"/>
              <a:t>Timeline</a:t>
            </a:r>
            <a:endParaRPr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3" name="Picture 12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273" y="1978739"/>
            <a:ext cx="14341641" cy="7887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4697">
        <p14:ripple/>
      </p:transition>
    </mc:Choice>
    <mc:Fallback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dirty="0" smtClean="0"/>
              <a:t>Current Status</a:t>
            </a:r>
            <a:endParaRPr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9" name="Picture 8" descr="Screenshot (4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705" y="2361372"/>
            <a:ext cx="14822905" cy="6492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4697">
        <p14:ripple/>
      </p:transition>
    </mc:Choice>
    <mc:Fallback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82252" y="618856"/>
            <a:ext cx="1463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>
                <a:latin typeface="Edwardian Script ITC" pitchFamily="66" charset="0"/>
              </a:rPr>
              <a:t>   Thank You !</a:t>
            </a:r>
            <a:endParaRPr lang="en-US" sz="20000" dirty="0">
              <a:latin typeface="Edwardian Script ITC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35118" y="5488662"/>
            <a:ext cx="8229600" cy="561956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Presented by,</a:t>
            </a:r>
            <a:br>
              <a:rPr lang="en-GB" sz="2800" b="1" dirty="0" smtClean="0">
                <a:solidFill>
                  <a:srgbClr val="FF0000"/>
                </a:solidFill>
                <a:latin typeface="+mj-lt"/>
              </a:rPr>
            </a:b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3681" y="3624512"/>
            <a:ext cx="10046402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Under Guidance of,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GB" sz="2800" dirty="0" smtClean="0"/>
              <a:t>Prof. Mrs. </a:t>
            </a:r>
            <a:r>
              <a:rPr lang="en-GB" sz="2800" dirty="0" err="1" smtClean="0"/>
              <a:t>Gautami</a:t>
            </a:r>
            <a:r>
              <a:rPr lang="en-GB" sz="2800" dirty="0" smtClean="0"/>
              <a:t> G. </a:t>
            </a:r>
            <a:r>
              <a:rPr lang="en-GB" sz="2800" dirty="0" err="1" smtClean="0"/>
              <a:t>Shingan</a:t>
            </a:r>
            <a:r>
              <a:rPr lang="en-GB" sz="2800" dirty="0" smtClean="0"/>
              <a:t> </a:t>
            </a:r>
            <a:br>
              <a:rPr lang="en-GB" sz="2800" dirty="0" smtClean="0"/>
            </a:br>
            <a:endParaRPr lang="en-US" sz="2800" dirty="0" err="1" smtClean="0"/>
          </a:p>
        </p:txBody>
      </p:sp>
      <p:pic>
        <p:nvPicPr>
          <p:cNvPr id="13" name="Picture 12" descr="Screenshot (4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5446" y="6386262"/>
            <a:ext cx="5905500" cy="11239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7511451" y="5728544"/>
            <a:ext cx="4429156" cy="27146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Yadnyawalkya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Tale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1303052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Ajay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Paratmandali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1303057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Kartik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Patil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1303036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Dushant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Gadekar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GB" sz="2800" smtClean="0"/>
              <a:t>	</a:t>
            </a:r>
            <a:r>
              <a:rPr kumimoji="0" lang="en-GB" sz="2800" smtClean="0"/>
              <a:t>	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1303058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9607">
        <p14:flip dir="r"/>
      </p:transition>
    </mc:Choice>
    <mc:Fallback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835306" y="692216"/>
            <a:ext cx="6723724" cy="8207948"/>
          </a:xfrm>
        </p:spPr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GB" altLang="ja-JP" dirty="0" smtClean="0"/>
              <a:t>Problem Statement, Objectives.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altLang="ja-JP" dirty="0" smtClean="0"/>
              <a:t>Current Status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GB" altLang="ja-JP" dirty="0" smtClean="0"/>
              <a:t>Which our team done until now ?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GB" altLang="ja-JP" dirty="0" smtClean="0"/>
              <a:t>Features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altLang="ja-JP" dirty="0" smtClean="0"/>
              <a:t>Requirement Specification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GB" altLang="ja-JP" dirty="0" smtClean="0"/>
              <a:t>Software, Hardware requirements</a:t>
            </a:r>
            <a:r>
              <a:rPr lang="en-GB" altLang="ja-JP" dirty="0" smtClean="0"/>
              <a:t>.`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Design Phase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altLang="ja-JP" dirty="0" smtClean="0"/>
              <a:t>Use case, Data flow, E-R modelling, Block diagrams 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altLang="ja-JP" dirty="0" smtClean="0"/>
              <a:t>Timeline	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altLang="ja-JP" dirty="0" smtClean="0"/>
              <a:t>Expected time-period for completion.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altLang="ja-JP" dirty="0" smtClean="0"/>
              <a:t>3</a:t>
            </a:r>
            <a:endParaRPr lang="ja-JP" alt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Future functionalities.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dirty="0" smtClean="0"/>
              <a:t>Project Statement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ja-JP" dirty="0" smtClean="0"/>
              <a:t>To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334125" y="2839747"/>
            <a:ext cx="15256043" cy="5774864"/>
          </a:xfrm>
        </p:spPr>
        <p:txBody>
          <a:bodyPr>
            <a:noAutofit/>
          </a:bodyPr>
          <a:lstStyle/>
          <a:p>
            <a:pPr algn="just"/>
            <a:endParaRPr lang="en-US" sz="4000" dirty="0" smtClean="0"/>
          </a:p>
          <a:p>
            <a:pPr algn="just"/>
            <a:r>
              <a:rPr lang="en-US" sz="4000" dirty="0" smtClean="0"/>
              <a:t>  design and develop media player inbounded with color recognizing functions via Image Processing.</a:t>
            </a:r>
          </a:p>
          <a:p>
            <a:pPr algn="just"/>
            <a:endParaRPr lang="en-US" sz="4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6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r>
              <a:rPr lang="en-GB" altLang="ja-JP" dirty="0" smtClean="0"/>
              <a:t>5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4697">
        <p14:ripple/>
      </p:transition>
    </mc:Choice>
    <mc:Fallback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Objective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preparing this project by drawing and visioning certain objectives as:</a:t>
            </a:r>
          </a:p>
        </p:txBody>
      </p:sp>
      <p:pic>
        <p:nvPicPr>
          <p:cNvPr id="39" name="図プレースホルダー 38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0" name="図プレースホルダー 39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3" b="93"/>
          <a:stretch>
            <a:fillRect/>
          </a:stretch>
        </p:blipFill>
        <p:spPr/>
      </p:pic>
      <p:pic>
        <p:nvPicPr>
          <p:cNvPr id="37" name="図プレースホルダー 36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Design</a:t>
            </a:r>
            <a:endParaRPr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sz="2800" dirty="0" smtClean="0"/>
              <a:t>To analysis, design and develop real-time application.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GB" altLang="ja-JP" dirty="0" smtClean="0"/>
              <a:t>Development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2800" dirty="0" smtClean="0"/>
              <a:t>To develop simple interactive media player.</a:t>
            </a: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800" dirty="0" smtClean="0"/>
              <a:t>To operate open, close, start, resume media files using color recognition functions</a:t>
            </a:r>
            <a:endParaRPr lang="ja-JP" altLang="en-US" sz="28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GB" altLang="ja-JP" dirty="0" smtClean="0"/>
              <a:t>Social 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sz="2800" dirty="0" smtClean="0"/>
              <a:t>Also provide solution for people who disable to move.</a:t>
            </a:r>
          </a:p>
        </p:txBody>
      </p:sp>
      <p:pic>
        <p:nvPicPr>
          <p:cNvPr id="42" name="図プレースホルダー 41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67821342"/>
      </p:ext>
    </p:extLst>
  </p:cSld>
  <p:clrMapOvr>
    <a:masterClrMapping/>
  </p:clrMapOvr>
  <p:transition spd="slow" advTm="901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altLang="ja-JP" dirty="0" smtClean="0"/>
              <a:t>Features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 smtClean="0"/>
              <a:t>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Easy to use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GB" altLang="ja-JP" dirty="0" smtClean="0"/>
              <a:t>Easy to handle for any unknown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Color cards will be recognize and detect by 	media player. 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6"/>
          </p:nvPr>
        </p:nvSpPr>
        <p:spPr>
          <a:xfrm>
            <a:off x="3822748" y="6055668"/>
            <a:ext cx="6019084" cy="720080"/>
          </a:xfrm>
        </p:spPr>
        <p:txBody>
          <a:bodyPr/>
          <a:lstStyle/>
          <a:p>
            <a:r>
              <a:rPr lang="en-GB" dirty="0" smtClean="0"/>
              <a:t>Attractive GUI</a:t>
            </a:r>
            <a:endParaRPr lang="en-US" dirty="0" smtClean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 smtClean="0"/>
              <a:t>We are building attractive Graphical User Interface [GUI]</a:t>
            </a:r>
            <a:endParaRPr lang="en-US" dirty="0" smtClean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8"/>
          </p:nvPr>
        </p:nvSpPr>
        <p:spPr>
          <a:xfrm>
            <a:off x="9568173" y="3407702"/>
            <a:ext cx="3602008" cy="720080"/>
          </a:xfrm>
        </p:spPr>
        <p:txBody>
          <a:bodyPr/>
          <a:lstStyle/>
          <a:p>
            <a:r>
              <a:rPr lang="en-US" dirty="0" smtClean="0"/>
              <a:t>Formats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9"/>
          </p:nvPr>
        </p:nvSpPr>
        <p:spPr>
          <a:xfrm>
            <a:off x="9942791" y="4175400"/>
            <a:ext cx="3612398" cy="916274"/>
          </a:xfrm>
        </p:spPr>
        <p:txBody>
          <a:bodyPr/>
          <a:lstStyle/>
          <a:p>
            <a:pPr algn="l"/>
            <a:r>
              <a:rPr lang="en-US" dirty="0" smtClean="0"/>
              <a:t>Support many formats for audio as well as video.</a:t>
            </a: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0"/>
          </p:nvPr>
        </p:nvSpPr>
        <p:spPr>
          <a:xfrm>
            <a:off x="10132049" y="5008647"/>
            <a:ext cx="5555810" cy="720080"/>
          </a:xfrm>
        </p:spPr>
        <p:txBody>
          <a:bodyPr/>
          <a:lstStyle/>
          <a:p>
            <a:r>
              <a:rPr lang="en-GB" dirty="0" smtClean="0"/>
              <a:t>Functionality Support </a:t>
            </a:r>
            <a:endParaRPr lang="en-US" dirty="0" smtClean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algn="l"/>
            <a:r>
              <a:rPr lang="en-GB" altLang="ja-JP" dirty="0" smtClean="0"/>
              <a:t>Supports functionality like pause, resume, rewind also a</a:t>
            </a:r>
            <a:r>
              <a:rPr lang="en-GB" dirty="0" smtClean="0"/>
              <a:t>dvanced functionality like </a:t>
            </a:r>
            <a:r>
              <a:rPr lang="en-US" dirty="0" smtClean="0"/>
              <a:t>Time sliders, Volume Slider </a:t>
            </a:r>
            <a:r>
              <a:rPr lang="en-GB" altLang="ja-JP" dirty="0" smtClean="0"/>
              <a:t>etc </a:t>
            </a:r>
            <a:endParaRPr lang="en-US" dirty="0" smtClean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Open CV</a:t>
            </a:r>
            <a:endParaRPr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l"/>
            <a:r>
              <a:rPr lang="en-US" dirty="0" smtClean="0"/>
              <a:t>Media Player has webcam to take frame. Open source computer vision library developed by Intel which help to handle webcam from system.	</a:t>
            </a:r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7" name="Picture Placeholder 46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1" name="Picture Placeholder 50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2" name="Picture Placeholder 51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="" xmlns:p14="http://schemas.microsoft.com/office/powerpoint/2010/main" val="1596415110"/>
      </p:ext>
    </p:extLst>
  </p:cSld>
  <p:clrMapOvr>
    <a:masterClrMapping/>
  </p:clrMapOvr>
  <p:transition spd="slow" advTm="15355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6" name="図プレースホルダー 35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Module - I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Module - II</a:t>
            </a:r>
            <a:endParaRPr lang="ja-JP" altLang="en-US" smtClean="0"/>
          </a:p>
          <a:p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/>
              <a:t>Module - III</a:t>
            </a:r>
            <a:endParaRPr lang="ja-JP" altLang="en-US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sz="2800" dirty="0" smtClean="0"/>
              <a:t>Design and implementation of media player.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sz="2800" dirty="0" smtClean="0"/>
              <a:t>Capturing Image from webcam and detect it.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Color recognition of an Image and perform corresponding functions.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9" name="タイトル 17"/>
          <p:cNvSpPr txBox="1">
            <a:spLocks/>
          </p:cNvSpPr>
          <p:nvPr/>
        </p:nvSpPr>
        <p:spPr>
          <a:xfrm>
            <a:off x="3962947" y="1233541"/>
            <a:ext cx="14349567" cy="12031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ute 159 Bold" pitchFamily="50" charset="0"/>
                <a:ea typeface="+mj-ea"/>
                <a:cs typeface="+mj-cs"/>
              </a:rPr>
              <a:t>Functional</a:t>
            </a:r>
            <a:r>
              <a:rPr kumimoji="1" lang="en-GB" altLang="ja-JP" sz="60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ute 159 Bold" pitchFamily="50" charset="0"/>
                <a:ea typeface="+mj-ea"/>
                <a:cs typeface="+mj-cs"/>
              </a:rPr>
              <a:t> Components </a:t>
            </a:r>
            <a:endParaRPr kumimoji="1" lang="ja-JP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oute 159 Bold" pitchFamily="50" charset="0"/>
              <a:ea typeface="+mj-ea"/>
              <a:cs typeface="+mj-cs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22" name="図プレースホルダ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8024" y="4743537"/>
            <a:ext cx="864096" cy="864096"/>
          </a:xfrm>
          <a:prstGeom prst="rect">
            <a:avLst/>
          </a:prstGeom>
        </p:spPr>
      </p:pic>
      <p:pic>
        <p:nvPicPr>
          <p:cNvPr id="23" name="図プレースホルダ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12130" y="4775621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1090093"/>
      </p:ext>
    </p:extLst>
  </p:cSld>
  <p:clrMapOvr>
    <a:masterClrMapping/>
  </p:clrMapOvr>
  <p:transition spd="slow" advTm="6161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15896</TotalTime>
  <Words>412</Words>
  <Application>Microsoft Office PowerPoint</Application>
  <PresentationFormat>Custom</PresentationFormat>
  <Paragraphs>121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Vega - Header</vt:lpstr>
      <vt:lpstr>Vega - Footer Only</vt:lpstr>
      <vt:lpstr>Vega - Free</vt:lpstr>
      <vt:lpstr>Slide 1</vt:lpstr>
      <vt:lpstr>Media Player via Image Processing </vt:lpstr>
      <vt:lpstr>Contents</vt:lpstr>
      <vt:lpstr>Slide 4</vt:lpstr>
      <vt:lpstr>Project Statement</vt:lpstr>
      <vt:lpstr>Objective</vt:lpstr>
      <vt:lpstr>Slide 7</vt:lpstr>
      <vt:lpstr>Features</vt:lpstr>
      <vt:lpstr>Slide 9</vt:lpstr>
      <vt:lpstr>Slide 10</vt:lpstr>
      <vt:lpstr>Hardware: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Coding Phase: Current Work</vt:lpstr>
      <vt:lpstr>Slide 22</vt:lpstr>
      <vt:lpstr>Timeline</vt:lpstr>
      <vt:lpstr>Current Status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Yadnyawalkya Tale</cp:lastModifiedBy>
  <cp:revision>470</cp:revision>
  <dcterms:created xsi:type="dcterms:W3CDTF">2015-09-05T11:42:45Z</dcterms:created>
  <dcterms:modified xsi:type="dcterms:W3CDTF">2016-02-17T11:23:52Z</dcterms:modified>
</cp:coreProperties>
</file>