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D9C24-6260-4AE8-B4B8-DEAE3DC824B0}"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227826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D9C24-6260-4AE8-B4B8-DEAE3DC824B0}"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429293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D9C24-6260-4AE8-B4B8-DEAE3DC824B0}"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19423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D9C24-6260-4AE8-B4B8-DEAE3DC824B0}"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5E6A0-86F0-4E53-B294-887BAE6A10D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1534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D9C24-6260-4AE8-B4B8-DEAE3DC824B0}"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159608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1D9C24-6260-4AE8-B4B8-DEAE3DC824B0}"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460161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1D9C24-6260-4AE8-B4B8-DEAE3DC824B0}"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218398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9C24-6260-4AE8-B4B8-DEAE3DC824B0}"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660379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9C24-6260-4AE8-B4B8-DEAE3DC824B0}"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20805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9C24-6260-4AE8-B4B8-DEAE3DC824B0}"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365456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9C24-6260-4AE8-B4B8-DEAE3DC824B0}"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404236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D9C24-6260-4AE8-B4B8-DEAE3DC824B0}"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385338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D9C24-6260-4AE8-B4B8-DEAE3DC824B0}"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405979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D9C24-6260-4AE8-B4B8-DEAE3DC824B0}"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173637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D9C24-6260-4AE8-B4B8-DEAE3DC824B0}"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54908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D9C24-6260-4AE8-B4B8-DEAE3DC824B0}"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284374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D9C24-6260-4AE8-B4B8-DEAE3DC824B0}"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5E6A0-86F0-4E53-B294-887BAE6A10D8}" type="slidenum">
              <a:rPr lang="en-IN" smtClean="0"/>
              <a:t>‹#›</a:t>
            </a:fld>
            <a:endParaRPr lang="en-IN"/>
          </a:p>
        </p:txBody>
      </p:sp>
    </p:spTree>
    <p:extLst>
      <p:ext uri="{BB962C8B-B14F-4D97-AF65-F5344CB8AC3E}">
        <p14:creationId xmlns:p14="http://schemas.microsoft.com/office/powerpoint/2010/main" val="5506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1D9C24-6260-4AE8-B4B8-DEAE3DC824B0}" type="datetimeFigureOut">
              <a:rPr lang="en-IN" smtClean="0"/>
              <a:t>26-04-2023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25E6A0-86F0-4E53-B294-887BAE6A10D8}" type="slidenum">
              <a:rPr lang="en-IN" smtClean="0"/>
              <a:t>‹#›</a:t>
            </a:fld>
            <a:endParaRPr lang="en-IN"/>
          </a:p>
        </p:txBody>
      </p:sp>
    </p:spTree>
    <p:extLst>
      <p:ext uri="{BB962C8B-B14F-4D97-AF65-F5344CB8AC3E}">
        <p14:creationId xmlns:p14="http://schemas.microsoft.com/office/powerpoint/2010/main" val="12637933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5BAC77-4340-29FE-6A29-EA421ADCDA2E}"/>
              </a:ext>
            </a:extLst>
          </p:cNvPr>
          <p:cNvSpPr>
            <a:spLocks noGrp="1"/>
          </p:cNvSpPr>
          <p:nvPr>
            <p:ph type="ctrTitle"/>
          </p:nvPr>
        </p:nvSpPr>
        <p:spPr>
          <a:xfrm>
            <a:off x="1524000" y="1153340"/>
            <a:ext cx="8930640" cy="2382340"/>
          </a:xfrm>
        </p:spPr>
        <p:txBody>
          <a:bodyPr>
            <a:normAutofit/>
          </a:bodyPr>
          <a:lstStyle/>
          <a:p>
            <a:pPr algn="just"/>
            <a:r>
              <a:rPr lang="en-IN" dirty="0"/>
              <a:t>PIEZO ELECTRIC BASED CANTILEVER SYSTEM</a:t>
            </a:r>
          </a:p>
        </p:txBody>
      </p:sp>
      <p:sp>
        <p:nvSpPr>
          <p:cNvPr id="7" name="Subtitle 6">
            <a:extLst>
              <a:ext uri="{FF2B5EF4-FFF2-40B4-BE49-F238E27FC236}">
                <a16:creationId xmlns:a16="http://schemas.microsoft.com/office/drawing/2014/main" id="{93A1B56A-8D3E-7A1B-FC80-9897E3CDEA3D}"/>
              </a:ext>
            </a:extLst>
          </p:cNvPr>
          <p:cNvSpPr>
            <a:spLocks noGrp="1"/>
          </p:cNvSpPr>
          <p:nvPr>
            <p:ph type="subTitle" idx="1"/>
          </p:nvPr>
        </p:nvSpPr>
        <p:spPr>
          <a:xfrm>
            <a:off x="4636755" y="4398537"/>
            <a:ext cx="9750634" cy="2459463"/>
          </a:xfrm>
        </p:spPr>
        <p:txBody>
          <a:bodyPr>
            <a:normAutofit fontScale="92500" lnSpcReduction="10000"/>
          </a:bodyPr>
          <a:lstStyle/>
          <a:p>
            <a:r>
              <a:rPr lang="en-IN" dirty="0"/>
              <a:t>SHREYAS R PILLAI</a:t>
            </a:r>
          </a:p>
          <a:p>
            <a:r>
              <a:rPr lang="en-IN" dirty="0"/>
              <a:t>AM.EN.U4ECE20148</a:t>
            </a:r>
          </a:p>
          <a:p>
            <a:endParaRPr lang="en-IN" dirty="0"/>
          </a:p>
          <a:p>
            <a:r>
              <a:rPr lang="en-IN" dirty="0" err="1"/>
              <a:t>YADUKRISHNAN</a:t>
            </a:r>
            <a:r>
              <a:rPr lang="en-IN" dirty="0"/>
              <a:t> CP</a:t>
            </a:r>
          </a:p>
          <a:p>
            <a:r>
              <a:rPr lang="en-IN" dirty="0"/>
              <a:t>AM.EN.U4ECE20055</a:t>
            </a:r>
          </a:p>
          <a:p>
            <a:endParaRPr lang="en-US" dirty="0"/>
          </a:p>
        </p:txBody>
      </p:sp>
    </p:spTree>
    <p:extLst>
      <p:ext uri="{BB962C8B-B14F-4D97-AF65-F5344CB8AC3E}">
        <p14:creationId xmlns:p14="http://schemas.microsoft.com/office/powerpoint/2010/main" val="75292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0">
            <a:extLst>
              <a:ext uri="{FF2B5EF4-FFF2-40B4-BE49-F238E27FC236}">
                <a16:creationId xmlns:a16="http://schemas.microsoft.com/office/drawing/2014/main" id="{16AE7B63-D295-41BA-AC4A-E390B90E5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34" name="Rectangle 1032">
            <a:extLst>
              <a:ext uri="{FF2B5EF4-FFF2-40B4-BE49-F238E27FC236}">
                <a16:creationId xmlns:a16="http://schemas.microsoft.com/office/drawing/2014/main" id="{786DD7D1-E01C-464B-945C-F6E88018E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chematic of the cantilever beam under the piezoelectric effect. When... |  Download Scientific Diagram">
            <a:extLst>
              <a:ext uri="{FF2B5EF4-FFF2-40B4-BE49-F238E27FC236}">
                <a16:creationId xmlns:a16="http://schemas.microsoft.com/office/drawing/2014/main" id="{EA68FA89-412E-3E92-61B9-F0451710B9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1857" y="2566858"/>
            <a:ext cx="2964561" cy="1724285"/>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034">
            <a:extLst>
              <a:ext uri="{FF2B5EF4-FFF2-40B4-BE49-F238E27FC236}">
                <a16:creationId xmlns:a16="http://schemas.microsoft.com/office/drawing/2014/main" id="{F80E4150-F3C6-4470-AF85-36BFD3E39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8A53F31-34BA-0F16-970D-5B999F691939}"/>
              </a:ext>
            </a:extLst>
          </p:cNvPr>
          <p:cNvSpPr txBox="1"/>
          <p:nvPr/>
        </p:nvSpPr>
        <p:spPr>
          <a:xfrm>
            <a:off x="4927471" y="2096063"/>
            <a:ext cx="6340085" cy="3957131"/>
          </a:xfrm>
          <a:prstGeom prst="rect">
            <a:avLst/>
          </a:prstGeom>
        </p:spPr>
        <p:txBody>
          <a:bodyPr vert="horz" lIns="91440" tIns="45720" rIns="91440" bIns="45720" rtlCol="0">
            <a:normAutofit/>
          </a:bodyPr>
          <a:lstStyle/>
          <a:p>
            <a:pPr indent="-228600" defTabSz="914400">
              <a:lnSpc>
                <a:spcPct val="110000"/>
              </a:lnSpc>
              <a:spcAft>
                <a:spcPts val="600"/>
              </a:spcAft>
              <a:buFont typeface="Arial" panose="020B0604020202020204" pitchFamily="34" charset="0"/>
              <a:buChar char="•"/>
            </a:pPr>
            <a:r>
              <a:rPr lang="en-US" b="1">
                <a:solidFill>
                  <a:srgbClr val="FFFFFF"/>
                </a:solidFill>
                <a:effectLst>
                  <a:outerShdw blurRad="50800" dist="38100" dir="2700000" algn="tl" rotWithShape="0">
                    <a:srgbClr val="000000">
                      <a:alpha val="48000"/>
                    </a:srgbClr>
                  </a:outerShdw>
                </a:effectLst>
              </a:rPr>
              <a:t>Introduction</a:t>
            </a:r>
          </a:p>
          <a:p>
            <a:pPr indent="-228600" defTabSz="914400">
              <a:lnSpc>
                <a:spcPct val="110000"/>
              </a:lnSpc>
              <a:spcAft>
                <a:spcPts val="600"/>
              </a:spcAft>
              <a:buFont typeface="Arial" panose="020B0604020202020204" pitchFamily="34" charset="0"/>
              <a:buChar char="•"/>
            </a:pPr>
            <a:endParaRPr lang="en-US" b="1">
              <a:solidFill>
                <a:srgbClr val="FFFFFF"/>
              </a:solidFill>
              <a:effectLst>
                <a:outerShdw blurRad="50800" dist="38100" dir="2700000" algn="tl" rotWithShape="0">
                  <a:srgbClr val="000000">
                    <a:alpha val="48000"/>
                  </a:srgbClr>
                </a:outerShdw>
              </a:effectLst>
            </a:endParaRPr>
          </a:p>
          <a:p>
            <a:pPr indent="-228600" defTabSz="914400">
              <a:lnSpc>
                <a:spcPct val="110000"/>
              </a:lnSpc>
              <a:spcAft>
                <a:spcPts val="600"/>
              </a:spcAft>
              <a:buFont typeface="Arial" panose="020B0604020202020204" pitchFamily="34" charset="0"/>
              <a:buChar char="•"/>
            </a:pPr>
            <a:r>
              <a:rPr lang="en-US">
                <a:solidFill>
                  <a:srgbClr val="FFFFFF"/>
                </a:solidFill>
                <a:effectLst>
                  <a:outerShdw blurRad="50800" dist="38100" dir="2700000" algn="tl" rotWithShape="0">
                    <a:srgbClr val="000000">
                      <a:alpha val="48000"/>
                    </a:srgbClr>
                  </a:outerShdw>
                </a:effectLst>
              </a:rPr>
              <a:t>Piezoelectricity is the ability of certain materials to generate an electric charge in response to applied mechanical stress. This phenomenon has been utilized in various applications, including sensors, actuators, and energy harvesters.</a:t>
            </a:r>
          </a:p>
          <a:p>
            <a:pPr indent="-228600" defTabSz="914400">
              <a:lnSpc>
                <a:spcPct val="110000"/>
              </a:lnSpc>
              <a:spcAft>
                <a:spcPts val="600"/>
              </a:spcAft>
              <a:buFont typeface="Arial" panose="020B0604020202020204" pitchFamily="34" charset="0"/>
              <a:buChar char="•"/>
            </a:pPr>
            <a:r>
              <a:rPr lang="en-US">
                <a:solidFill>
                  <a:srgbClr val="FFFFFF"/>
                </a:solidFill>
                <a:effectLst>
                  <a:outerShdw blurRad="50800" dist="38100" dir="2700000" algn="tl" rotWithShape="0">
                    <a:srgbClr val="000000">
                      <a:alpha val="48000"/>
                    </a:srgbClr>
                  </a:outerShdw>
                </a:effectLst>
              </a:rPr>
              <a:t>One particular application of piezoelectricity is in cantilever systems, where a piezoelectric material is attached to a cantilever beam. When the beam is deflected by an external force, the piezoelectric material generates an electric charge that can be measured.</a:t>
            </a:r>
          </a:p>
        </p:txBody>
      </p:sp>
    </p:spTree>
    <p:extLst>
      <p:ext uri="{BB962C8B-B14F-4D97-AF65-F5344CB8AC3E}">
        <p14:creationId xmlns:p14="http://schemas.microsoft.com/office/powerpoint/2010/main" val="12559921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DC046-3D70-FB63-6FA7-EEB62FBA95B5}"/>
              </a:ext>
            </a:extLst>
          </p:cNvPr>
          <p:cNvSpPr txBox="1"/>
          <p:nvPr/>
        </p:nvSpPr>
        <p:spPr>
          <a:xfrm>
            <a:off x="152400" y="799817"/>
            <a:ext cx="3852565" cy="5324758"/>
          </a:xfrm>
          <a:prstGeom prst="rect">
            <a:avLst/>
          </a:prstGeom>
        </p:spPr>
        <p:txBody>
          <a:bodyPr vert="horz" lIns="91440" tIns="45720" rIns="91440" bIns="45720" rtlCol="0">
            <a:noAutofit/>
          </a:bodyPr>
          <a:lstStyle/>
          <a:p>
            <a:pPr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Design and Fabrication</a:t>
            </a:r>
          </a:p>
          <a:p>
            <a:pPr indent="-228600" defTabSz="914400">
              <a:lnSpc>
                <a:spcPct val="110000"/>
              </a:lnSpc>
              <a:spcAft>
                <a:spcPts val="600"/>
              </a:spcAft>
              <a:buFont typeface="Arial" panose="020B0604020202020204" pitchFamily="34" charset="0"/>
              <a:buChar char="•"/>
            </a:pPr>
            <a:endParaRPr lang="en-US" sz="1600" b="1" dirty="0">
              <a:effectLst>
                <a:outerShdw blurRad="50800" dist="38100" dir="2700000" algn="tl" rotWithShape="0">
                  <a:srgbClr val="000000">
                    <a:alpha val="48000"/>
                  </a:srgbClr>
                </a:outerShdw>
              </a:effectLst>
            </a:endParaRPr>
          </a:p>
          <a:p>
            <a:pPr indent="-228600" defTabSz="914400">
              <a:lnSpc>
                <a:spcPct val="110000"/>
              </a:lnSpc>
              <a:spcAft>
                <a:spcPts val="600"/>
              </a:spcAft>
              <a:buFont typeface="Arial" panose="020B0604020202020204" pitchFamily="34" charset="0"/>
              <a:buChar char="•"/>
            </a:pPr>
            <a:r>
              <a:rPr lang="en-US" sz="1600" dirty="0">
                <a:effectLst>
                  <a:outerShdw blurRad="50800" dist="38100" dir="2700000" algn="tl" rotWithShape="0">
                    <a:srgbClr val="000000">
                      <a:alpha val="48000"/>
                    </a:srgbClr>
                  </a:outerShdw>
                </a:effectLst>
              </a:rPr>
              <a:t>The design of a piezoelectric-based cantilever system involves selecting a suitable piezoelectric material and designing the cantilever beam to ensure optimal performance. The fabrication process typically involves depositing the piezoelectric material onto the cantilever beam using techniques such as sputtering or chemical vapor deposition.</a:t>
            </a:r>
          </a:p>
          <a:p>
            <a:pPr indent="-228600" defTabSz="914400">
              <a:lnSpc>
                <a:spcPct val="110000"/>
              </a:lnSpc>
              <a:spcAft>
                <a:spcPts val="600"/>
              </a:spcAft>
              <a:buFont typeface="Arial" panose="020B0604020202020204" pitchFamily="34" charset="0"/>
              <a:buChar char="•"/>
            </a:pPr>
            <a:r>
              <a:rPr lang="en-US" sz="1600" dirty="0">
                <a:effectLst>
                  <a:outerShdw blurRad="50800" dist="38100" dir="2700000" algn="tl" rotWithShape="0">
                    <a:srgbClr val="000000">
                      <a:alpha val="48000"/>
                    </a:srgbClr>
                  </a:outerShdw>
                </a:effectLst>
              </a:rPr>
              <a:t>The dimensions of the cantilever beam and the thickness of the piezoelectric layer are critical parameters that affect the sensitivity and frequency response of the system. Careful optimization of these parameters is necessary to achieve the desired performance.</a:t>
            </a:r>
          </a:p>
        </p:txBody>
      </p:sp>
      <p:sp>
        <p:nvSpPr>
          <p:cNvPr id="2052" name="Rectangle 2054">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2056">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lectrode Coverage Optimization for Piezoelectric Energy Harvesting from  Tip Excitation">
            <a:extLst>
              <a:ext uri="{FF2B5EF4-FFF2-40B4-BE49-F238E27FC236}">
                <a16:creationId xmlns:a16="http://schemas.microsoft.com/office/drawing/2014/main" id="{BAB57474-4F53-EBE3-0E30-F20F5B7CD9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0931" y="1798993"/>
            <a:ext cx="5895257" cy="329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05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24851-8A93-BC24-EBCB-F8933768B49F}"/>
              </a:ext>
            </a:extLst>
          </p:cNvPr>
          <p:cNvSpPr txBox="1"/>
          <p:nvPr/>
        </p:nvSpPr>
        <p:spPr>
          <a:xfrm>
            <a:off x="387096" y="797510"/>
            <a:ext cx="6096000" cy="5262979"/>
          </a:xfrm>
          <a:prstGeom prst="rect">
            <a:avLst/>
          </a:prstGeom>
          <a:noFill/>
        </p:spPr>
        <p:txBody>
          <a:bodyPr wrap="square">
            <a:spAutoFit/>
          </a:bodyPr>
          <a:lstStyle/>
          <a:p>
            <a:r>
              <a:rPr lang="en-US" sz="2400" b="1" dirty="0"/>
              <a:t>Applications</a:t>
            </a:r>
          </a:p>
          <a:p>
            <a:endParaRPr lang="en-US" sz="2400" b="1" dirty="0"/>
          </a:p>
          <a:p>
            <a:r>
              <a:rPr lang="en-US" sz="2400" dirty="0"/>
              <a:t>Piezoelectric-based cantilever systems have found numerous applications in sensing and actuation. One common application is in atomic force microscopy (AFM), where the deflection of the cantilever is used to measure surface topography at the nanoscale.</a:t>
            </a:r>
          </a:p>
          <a:p>
            <a:r>
              <a:rPr lang="en-US" sz="2400" dirty="0"/>
              <a:t>Other applications include biosensors, where the cantilever is functionalized with specific biomolecules to detect target analytes, and energy harvesting, where the deflection of the cantilever is used to generate electricity from ambient vibrations.</a:t>
            </a:r>
          </a:p>
        </p:txBody>
      </p:sp>
      <p:pic>
        <p:nvPicPr>
          <p:cNvPr id="3074" name="Picture 2" descr="Atomic Force Microscopy Working Principle — AFM Explained - Nanosurf">
            <a:extLst>
              <a:ext uri="{FF2B5EF4-FFF2-40B4-BE49-F238E27FC236}">
                <a16:creationId xmlns:a16="http://schemas.microsoft.com/office/drawing/2014/main" id="{95202E55-8984-A1B7-6A35-3FD07E3DC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425" y="1411288"/>
            <a:ext cx="5551759" cy="272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13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3EAAE-AAF6-570A-7C79-9AA1A429AB65}"/>
              </a:ext>
            </a:extLst>
          </p:cNvPr>
          <p:cNvSpPr txBox="1"/>
          <p:nvPr/>
        </p:nvSpPr>
        <p:spPr>
          <a:xfrm>
            <a:off x="542544" y="982176"/>
            <a:ext cx="10704576" cy="4893647"/>
          </a:xfrm>
          <a:prstGeom prst="rect">
            <a:avLst/>
          </a:prstGeom>
          <a:noFill/>
        </p:spPr>
        <p:txBody>
          <a:bodyPr wrap="square">
            <a:spAutoFit/>
          </a:bodyPr>
          <a:lstStyle/>
          <a:p>
            <a:r>
              <a:rPr lang="en-US" sz="2400" b="1" dirty="0"/>
              <a:t>Advantages and Limitations</a:t>
            </a:r>
          </a:p>
          <a:p>
            <a:endParaRPr lang="en-US" sz="2400" b="1" dirty="0"/>
          </a:p>
          <a:p>
            <a:pPr marL="342900" indent="-342900">
              <a:buFont typeface="Wingdings" panose="05000000000000000000" pitchFamily="2" charset="2"/>
              <a:buChar char="v"/>
            </a:pPr>
            <a:r>
              <a:rPr lang="en-US" sz="2400" dirty="0"/>
              <a:t>One major advantage of piezoelectric-based cantilever systems is their high sensitivity and fast response time.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They are also relatively easy to fabricate and can be integrated with other microelectronic components.</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However, these systems are limited by their low power output and susceptibility to noise and drift.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Careful calibration and signal processing techniques are necessary to overcome these limitations and achieve accurate measurements.</a:t>
            </a:r>
          </a:p>
        </p:txBody>
      </p:sp>
    </p:spTree>
    <p:extLst>
      <p:ext uri="{BB962C8B-B14F-4D97-AF65-F5344CB8AC3E}">
        <p14:creationId xmlns:p14="http://schemas.microsoft.com/office/powerpoint/2010/main" val="270862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4FA055-6462-554B-EEAD-3757C0C3BBFB}"/>
              </a:ext>
            </a:extLst>
          </p:cNvPr>
          <p:cNvSpPr txBox="1"/>
          <p:nvPr/>
        </p:nvSpPr>
        <p:spPr>
          <a:xfrm>
            <a:off x="451425" y="982176"/>
            <a:ext cx="10998895" cy="3785652"/>
          </a:xfrm>
          <a:prstGeom prst="rect">
            <a:avLst/>
          </a:prstGeom>
          <a:noFill/>
        </p:spPr>
        <p:txBody>
          <a:bodyPr wrap="square">
            <a:spAutoFit/>
          </a:bodyPr>
          <a:lstStyle/>
          <a:p>
            <a:r>
              <a:rPr lang="en-US" sz="2400" b="1" dirty="0"/>
              <a:t> Conclusion</a:t>
            </a:r>
          </a:p>
          <a:p>
            <a:endParaRPr lang="en-US" sz="2400" b="1" dirty="0"/>
          </a:p>
          <a:p>
            <a:r>
              <a:rPr lang="en-US" sz="2400" dirty="0"/>
              <a:t>Piezoelectric-based cantilever systems offer a powerful tool for sensing and actuation at the micro- and nanoscale. Their high sensitivity and fast response time make them ideal for a wide range of applications, from atomic force microscopy to biosensing and energy harvesting.</a:t>
            </a:r>
          </a:p>
          <a:p>
            <a:r>
              <a:rPr lang="en-US" sz="2400" dirty="0"/>
              <a:t>As research in this field continues, we can expect to see further improvements in performance and new applications emerging, making piezoelectric-based cantilever systems an exciting area of research and development.</a:t>
            </a:r>
          </a:p>
        </p:txBody>
      </p:sp>
    </p:spTree>
    <p:extLst>
      <p:ext uri="{BB962C8B-B14F-4D97-AF65-F5344CB8AC3E}">
        <p14:creationId xmlns:p14="http://schemas.microsoft.com/office/powerpoint/2010/main" val="87359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567</TotalTime>
  <Words>416</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Rockwell</vt:lpstr>
      <vt:lpstr>Wingdings</vt:lpstr>
      <vt:lpstr>Damask</vt:lpstr>
      <vt:lpstr>PIEZO ELECTRIC BASED CANTILEVER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PIEZO ELECTRIC BASED CANTILEVER SYSTEM</dc:title>
  <dc:creator>Yadukrishnan C P -  AM.EN.U4ECE20055</dc:creator>
  <cp:lastModifiedBy>K. S. Reddy Banu Prakash - AM.EN.U4ECE20028</cp:lastModifiedBy>
  <cp:revision>4</cp:revision>
  <dcterms:created xsi:type="dcterms:W3CDTF">2023-04-25T08:56:30Z</dcterms:created>
  <dcterms:modified xsi:type="dcterms:W3CDTF">2023-04-26T09:52:27Z</dcterms:modified>
</cp:coreProperties>
</file>