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ulish"/>
      <p:regular r:id="rId19"/>
      <p:bold r:id="rId20"/>
      <p:italic r:id="rId21"/>
      <p:boldItalic r:id="rId22"/>
    </p:embeddedFont>
    <p:embeddedFont>
      <p:font typeface="Bebas Neue"/>
      <p:regular r:id="rId23"/>
    </p:embeddedFont>
    <p:embeddedFont>
      <p:font typeface="Mulish SemiBold"/>
      <p:regular r:id="rId24"/>
      <p:bold r:id="rId25"/>
      <p:italic r:id="rId26"/>
      <p:boldItalic r:id="rId27"/>
    </p:embeddedFont>
    <p:embeddedFont>
      <p:font typeface="Quicksand"/>
      <p:regular r:id="rId28"/>
      <p:bold r:id="rId29"/>
    </p:embeddedFont>
    <p:embeddedFont>
      <p:font typeface="PT Sans"/>
      <p:regular r:id="rId30"/>
      <p:bold r:id="rId31"/>
      <p:italic r:id="rId32"/>
      <p:boldItalic r:id="rId33"/>
    </p:embeddedFont>
    <p:embeddedFont>
      <p:font typeface="Mulish Medium"/>
      <p:regular r:id="rId34"/>
      <p:bold r:id="rId35"/>
      <p:italic r:id="rId36"/>
      <p:boldItalic r:id="rId37"/>
    </p:embeddedFont>
    <p:embeddedFont>
      <p:font typeface="DM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italic.fntdata"/><Relationship Id="rId20" Type="http://schemas.openxmlformats.org/officeDocument/2006/relationships/font" Target="fonts/Mulish-bold.fntdata"/><Relationship Id="rId41" Type="http://schemas.openxmlformats.org/officeDocument/2006/relationships/font" Target="fonts/DMSans-boldItalic.fntdata"/><Relationship Id="rId22" Type="http://schemas.openxmlformats.org/officeDocument/2006/relationships/font" Target="fonts/Mulish-boldItalic.fntdata"/><Relationship Id="rId21" Type="http://schemas.openxmlformats.org/officeDocument/2006/relationships/font" Target="fonts/Mulish-italic.fntdata"/><Relationship Id="rId24" Type="http://schemas.openxmlformats.org/officeDocument/2006/relationships/font" Target="fonts/MulishSemiBold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ulishSemiBold-italic.fntdata"/><Relationship Id="rId25" Type="http://schemas.openxmlformats.org/officeDocument/2006/relationships/font" Target="fonts/MulishSemiBold-bold.fntdata"/><Relationship Id="rId28" Type="http://schemas.openxmlformats.org/officeDocument/2006/relationships/font" Target="fonts/Quicksand-regular.fntdata"/><Relationship Id="rId27" Type="http://schemas.openxmlformats.org/officeDocument/2006/relationships/font" Target="fonts/MulishSemi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icksan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11" Type="http://schemas.openxmlformats.org/officeDocument/2006/relationships/slide" Target="slides/slide7.xml"/><Relationship Id="rId33" Type="http://schemas.openxmlformats.org/officeDocument/2006/relationships/font" Target="fonts/PTSans-boldItalic.fntdata"/><Relationship Id="rId10" Type="http://schemas.openxmlformats.org/officeDocument/2006/relationships/slide" Target="slides/slide6.xml"/><Relationship Id="rId32" Type="http://schemas.openxmlformats.org/officeDocument/2006/relationships/font" Target="fonts/PTSans-italic.fntdata"/><Relationship Id="rId13" Type="http://schemas.openxmlformats.org/officeDocument/2006/relationships/slide" Target="slides/slide9.xml"/><Relationship Id="rId35" Type="http://schemas.openxmlformats.org/officeDocument/2006/relationships/font" Target="fonts/MulishMedium-bold.fntdata"/><Relationship Id="rId12" Type="http://schemas.openxmlformats.org/officeDocument/2006/relationships/slide" Target="slides/slide8.xml"/><Relationship Id="rId34" Type="http://schemas.openxmlformats.org/officeDocument/2006/relationships/font" Target="fonts/MulishMedium-regular.fntdata"/><Relationship Id="rId15" Type="http://schemas.openxmlformats.org/officeDocument/2006/relationships/slide" Target="slides/slide11.xml"/><Relationship Id="rId37" Type="http://schemas.openxmlformats.org/officeDocument/2006/relationships/font" Target="fonts/MulishMedium-boldItalic.fntdata"/><Relationship Id="rId14" Type="http://schemas.openxmlformats.org/officeDocument/2006/relationships/slide" Target="slides/slide10.xml"/><Relationship Id="rId36" Type="http://schemas.openxmlformats.org/officeDocument/2006/relationships/font" Target="fonts/MulishMedium-italic.fntdata"/><Relationship Id="rId17" Type="http://schemas.openxmlformats.org/officeDocument/2006/relationships/slide" Target="slides/slide13.xml"/><Relationship Id="rId39" Type="http://schemas.openxmlformats.org/officeDocument/2006/relationships/font" Target="fonts/DMSans-bold.fntdata"/><Relationship Id="rId16" Type="http://schemas.openxmlformats.org/officeDocument/2006/relationships/slide" Target="slides/slide12.xml"/><Relationship Id="rId38" Type="http://schemas.openxmlformats.org/officeDocument/2006/relationships/font" Target="fonts/DMSans-regular.fntdata"/><Relationship Id="rId19" Type="http://schemas.openxmlformats.org/officeDocument/2006/relationships/font" Target="fonts/Mulish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3f6155f6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3f6155f6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dd46dd1d67_2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dd46dd1d67_2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f3cca5fec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f3cca5fec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3f6155f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3f6155f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d9256fe6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d9256fe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dd46dd1d6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dd46dd1d6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d46dd1d67_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dd46dd1d67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Purpose</a:t>
            </a:r>
            <a:r>
              <a:rPr lang="en">
                <a:solidFill>
                  <a:schemeClr val="dk1"/>
                </a:solidFill>
              </a:rPr>
              <a:t>: Manages room bookings for Edan Homestay in Pukayoor.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Why</a:t>
            </a:r>
            <a:r>
              <a:rPr lang="en">
                <a:solidFill>
                  <a:schemeClr val="dk1"/>
                </a:solidFill>
              </a:rPr>
              <a:t>: Replaces old manual methods with a digital system.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Goal</a:t>
            </a:r>
            <a:r>
              <a:rPr lang="en">
                <a:solidFill>
                  <a:schemeClr val="dk1"/>
                </a:solidFill>
              </a:rPr>
              <a:t>: Makes booking easier for guests and administrators.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dd46dd1d67_2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dd46dd1d67_2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7b871a4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7b871a4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7" name="Google Shape;87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9" name="Google Shape;89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subTitle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subTitle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3" type="subTitle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4" type="subTitle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5" type="title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6" type="title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7" type="title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8" type="title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9" type="subTitle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3" type="subTitle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14" type="title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15" type="title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6" type="subTitle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7" type="subTitle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8" type="subTitle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9" type="subTitle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20" type="subTitle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21" type="subTitle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0" name="Google Shape;130;p14"/>
          <p:cNvSpPr txBox="1"/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0" name="Google Shape;140;p15"/>
          <p:cNvSpPr txBox="1"/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/>
          <p:nvPr>
            <p:ph idx="2" type="pic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6" name="Google Shape;146;p1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1" name="Google Shape;151;p16"/>
          <p:cNvSpPr txBox="1"/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6" name="Google Shape;156;p1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3" type="subTitle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4" type="subTitle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5" type="subTitle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17"/>
          <p:cNvSpPr txBox="1"/>
          <p:nvPr>
            <p:ph idx="6" type="subTitle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6" name="Google Shape;17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5" type="subTitle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18"/>
          <p:cNvSpPr txBox="1"/>
          <p:nvPr>
            <p:ph idx="6" type="subTitle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1" name="Google Shape;19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2" type="subTitle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3" type="subTitle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4" type="subTitle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5" type="subTitle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idx="6" type="subTitle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1" name="Google Shape;201;p2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6" name="Google Shape;20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1" type="subTitle"/>
          </p:nvPr>
        </p:nvSpPr>
        <p:spPr>
          <a:xfrm>
            <a:off x="154577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0"/>
          <p:cNvSpPr txBox="1"/>
          <p:nvPr>
            <p:ph idx="2" type="subTitle"/>
          </p:nvPr>
        </p:nvSpPr>
        <p:spPr>
          <a:xfrm>
            <a:off x="504132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3" type="subTitle"/>
          </p:nvPr>
        </p:nvSpPr>
        <p:spPr>
          <a:xfrm>
            <a:off x="154577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idx="4" type="subTitle"/>
          </p:nvPr>
        </p:nvSpPr>
        <p:spPr>
          <a:xfrm>
            <a:off x="504132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5" type="subTitle"/>
          </p:nvPr>
        </p:nvSpPr>
        <p:spPr>
          <a:xfrm>
            <a:off x="154577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6" type="subTitle"/>
          </p:nvPr>
        </p:nvSpPr>
        <p:spPr>
          <a:xfrm>
            <a:off x="504132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idx="7" type="subTitle"/>
          </p:nvPr>
        </p:nvSpPr>
        <p:spPr>
          <a:xfrm>
            <a:off x="154577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8" type="subTitle"/>
          </p:nvPr>
        </p:nvSpPr>
        <p:spPr>
          <a:xfrm>
            <a:off x="504132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8" name="Google Shape;218;p2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2" name="Google Shape;222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3" name="Google Shape;22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2" type="subTitle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3" type="subTitle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idx="4" type="subTitle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5" type="subTitle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idx="6" type="subTitle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7" type="subTitle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idx="8" type="subTitle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idx="9" type="subTitle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13" type="subTitle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14" type="subTitle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15" type="subTitle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9" name="Google Shape;239;p2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1" name="Google Shape;241;p2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3" name="Google Shape;243;p2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4" name="Google Shape;244;p22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/>
          <p:nvPr>
            <p:ph idx="1" type="subTitle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2"/>
          <p:cNvSpPr txBox="1"/>
          <p:nvPr>
            <p:ph idx="3" type="subTitle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8" name="Google Shape;248;p22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2"/>
          <p:cNvSpPr txBox="1"/>
          <p:nvPr>
            <p:ph idx="5" type="subTitle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2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6" name="Google Shape;256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8" name="Google Shape;258;p23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6" name="Google Shape;266;p24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</a:defRPr>
            </a:lvl1pPr>
            <a:lvl2pPr lvl="1" rtl="0" algn="ctr">
              <a:buNone/>
              <a:defRPr>
                <a:solidFill>
                  <a:schemeClr val="lt1"/>
                </a:solidFill>
              </a:defRPr>
            </a:lvl2pPr>
            <a:lvl3pPr lvl="2" rtl="0" algn="ctr">
              <a:buNone/>
              <a:defRPr>
                <a:solidFill>
                  <a:schemeClr val="lt1"/>
                </a:solidFill>
              </a:defRPr>
            </a:lvl3pPr>
            <a:lvl4pPr lvl="3" rtl="0" algn="ctr">
              <a:buNone/>
              <a:defRPr>
                <a:solidFill>
                  <a:schemeClr val="lt1"/>
                </a:solidFill>
              </a:defRPr>
            </a:lvl4pPr>
            <a:lvl5pPr lvl="4" rtl="0" algn="ctr">
              <a:buNone/>
              <a:defRPr>
                <a:solidFill>
                  <a:schemeClr val="lt1"/>
                </a:solidFill>
              </a:defRPr>
            </a:lvl5pPr>
            <a:lvl6pPr lvl="5" rtl="0" algn="ctr">
              <a:buNone/>
              <a:defRPr>
                <a:solidFill>
                  <a:schemeClr val="lt1"/>
                </a:solidFill>
              </a:defRPr>
            </a:lvl6pPr>
            <a:lvl7pPr lvl="6" rtl="0" algn="ctr">
              <a:buNone/>
              <a:defRPr>
                <a:solidFill>
                  <a:schemeClr val="lt1"/>
                </a:solidFill>
              </a:defRPr>
            </a:lvl7pPr>
            <a:lvl8pPr lvl="7" rtl="0" algn="ctr">
              <a:buNone/>
              <a:defRPr>
                <a:solidFill>
                  <a:schemeClr val="lt1"/>
                </a:solidFill>
              </a:defRPr>
            </a:lvl8pPr>
            <a:lvl9pPr lvl="8" rtl="0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4" name="Google Shape;274;p25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6" name="Google Shape;66;p7"/>
          <p:cNvSpPr txBox="1"/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2" name="Google Shape;72;p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4" name="Google Shape;74;p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EDAN</a:t>
            </a:r>
            <a:r>
              <a:rPr lang="en" sz="6700"/>
              <a:t>  </a:t>
            </a:r>
            <a:r>
              <a:rPr lang="en" sz="5900">
                <a:solidFill>
                  <a:schemeClr val="dk2"/>
                </a:solidFill>
              </a:rPr>
              <a:t>Homestay</a:t>
            </a:r>
            <a:endParaRPr sz="5900">
              <a:solidFill>
                <a:schemeClr val="dk2"/>
              </a:solidFill>
            </a:endParaRPr>
          </a:p>
        </p:txBody>
      </p:sp>
      <p:cxnSp>
        <p:nvCxnSpPr>
          <p:cNvPr id="280" name="Google Shape;280;p26"/>
          <p:cNvCxnSpPr/>
          <p:nvPr/>
        </p:nvCxnSpPr>
        <p:spPr>
          <a:xfrm flipH="1" rot="10800000">
            <a:off x="1600600" y="2544888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81" name="Google Shape;281;p26"/>
          <p:cNvCxnSpPr/>
          <p:nvPr/>
        </p:nvCxnSpPr>
        <p:spPr>
          <a:xfrm flipH="1" rot="10800000">
            <a:off x="1600600" y="1348663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82" name="Google Shape;282;p26"/>
          <p:cNvSpPr/>
          <p:nvPr/>
        </p:nvSpPr>
        <p:spPr>
          <a:xfrm>
            <a:off x="2422825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/>
          <p:nvPr/>
        </p:nvSpPr>
        <p:spPr>
          <a:xfrm>
            <a:off x="6733600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 txBox="1"/>
          <p:nvPr/>
        </p:nvSpPr>
        <p:spPr>
          <a:xfrm>
            <a:off x="3599625" y="3991475"/>
            <a:ext cx="24885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MUHAMMED SINAN K</a:t>
            </a:r>
            <a:endParaRPr>
              <a:solidFill>
                <a:schemeClr val="dk1"/>
              </a:solidFill>
              <a:latin typeface="Mulish Medium"/>
              <a:ea typeface="Mulish Medium"/>
              <a:cs typeface="Mulish Medium"/>
              <a:sym typeface="Mulish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ROLL NO : 16</a:t>
            </a:r>
            <a:endParaRPr>
              <a:solidFill>
                <a:schemeClr val="dk1"/>
              </a:solidFill>
              <a:latin typeface="Mulish Medium"/>
              <a:ea typeface="Mulish Medium"/>
              <a:cs typeface="Mulish Medium"/>
              <a:sym typeface="Mulish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S3 MCA</a:t>
            </a:r>
            <a:endParaRPr>
              <a:solidFill>
                <a:schemeClr val="dk1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35"/>
          <p:cNvSpPr txBox="1"/>
          <p:nvPr/>
        </p:nvSpPr>
        <p:spPr>
          <a:xfrm>
            <a:off x="980600" y="449375"/>
            <a:ext cx="4762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ulish"/>
              <a:buChar char="❏"/>
            </a:pPr>
            <a:r>
              <a:rPr b="1" lang="en" sz="1700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rPr>
              <a:t>Software Requirement</a:t>
            </a:r>
            <a:endParaRPr b="1" sz="1700">
              <a:solidFill>
                <a:schemeClr val="dk2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58" name="Google Shape;358;p35"/>
          <p:cNvSpPr txBox="1"/>
          <p:nvPr/>
        </p:nvSpPr>
        <p:spPr>
          <a:xfrm>
            <a:off x="1111575" y="895770"/>
            <a:ext cx="75411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Operating system : Windows 7 or above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Front end : HTML, CSS, bootstrap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Back end : Python-Django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Database : Mysql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IDE : Microsoft Visual Studio Code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Web browser :Chrome, Explorer, Edge. . . etc.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</p:txBody>
      </p:sp>
      <p:sp>
        <p:nvSpPr>
          <p:cNvPr id="359" name="Google Shape;359;p35"/>
          <p:cNvSpPr txBox="1"/>
          <p:nvPr/>
        </p:nvSpPr>
        <p:spPr>
          <a:xfrm>
            <a:off x="752000" y="3421175"/>
            <a:ext cx="4762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5F8195"/>
              </a:buClr>
              <a:buSzPts val="1900"/>
              <a:buFont typeface="Mulish"/>
              <a:buChar char="❖"/>
            </a:pPr>
            <a:r>
              <a:rPr b="1" lang="en" sz="1900">
                <a:solidFill>
                  <a:srgbClr val="5F8195"/>
                </a:solidFill>
                <a:latin typeface="Mulish"/>
                <a:ea typeface="Mulish"/>
                <a:cs typeface="Mulish"/>
                <a:sym typeface="Mulish"/>
              </a:rPr>
              <a:t>Developer Requirement</a:t>
            </a:r>
            <a:endParaRPr b="1" sz="1900">
              <a:solidFill>
                <a:srgbClr val="5F8195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60" name="Google Shape;360;p35"/>
          <p:cNvSpPr txBox="1"/>
          <p:nvPr/>
        </p:nvSpPr>
        <p:spPr>
          <a:xfrm>
            <a:off x="1111575" y="3834725"/>
            <a:ext cx="75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Any smartphone/Computer/ Laptop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Stable internet Access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36"/>
          <p:cNvSpPr txBox="1"/>
          <p:nvPr>
            <p:ph type="title"/>
          </p:nvPr>
        </p:nvSpPr>
        <p:spPr>
          <a:xfrm>
            <a:off x="567600" y="5212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ACTORS AND THEIR ROLES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67" name="Google Shape;367;p36"/>
          <p:cNvSpPr txBox="1"/>
          <p:nvPr/>
        </p:nvSpPr>
        <p:spPr>
          <a:xfrm>
            <a:off x="828200" y="1211375"/>
            <a:ext cx="4762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ulish"/>
              <a:buChar char="❏"/>
            </a:pPr>
            <a:r>
              <a:rPr b="1" lang="en" sz="1700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rPr>
              <a:t>Admin</a:t>
            </a:r>
            <a:endParaRPr b="1" sz="1700">
              <a:solidFill>
                <a:schemeClr val="dk2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68" name="Google Shape;368;p36"/>
          <p:cNvSpPr txBox="1"/>
          <p:nvPr/>
        </p:nvSpPr>
        <p:spPr>
          <a:xfrm>
            <a:off x="1163575" y="1635225"/>
            <a:ext cx="7107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The Admin is responsible for the overall management of this system.</a:t>
            </a:r>
            <a:endParaRPr>
              <a:solidFill>
                <a:srgbClr val="212121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</p:txBody>
      </p:sp>
      <p:sp>
        <p:nvSpPr>
          <p:cNvPr id="369" name="Google Shape;369;p36"/>
          <p:cNvSpPr txBox="1"/>
          <p:nvPr/>
        </p:nvSpPr>
        <p:spPr>
          <a:xfrm>
            <a:off x="1263975" y="2038775"/>
            <a:ext cx="75411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Login 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View profile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 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Add and manage rooms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 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Manage bookings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 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Manage payments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Make refund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37"/>
          <p:cNvSpPr txBox="1"/>
          <p:nvPr/>
        </p:nvSpPr>
        <p:spPr>
          <a:xfrm>
            <a:off x="1035375" y="496175"/>
            <a:ext cx="7541100" cy="19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 Add and manage notification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 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View and manage guest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 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View feedback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View rating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828200" y="2201975"/>
            <a:ext cx="4762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ulish"/>
              <a:buChar char="❏"/>
            </a:pPr>
            <a:r>
              <a:rPr b="1" lang="en" sz="1700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rPr>
              <a:t>Guest </a:t>
            </a:r>
            <a:endParaRPr b="1" sz="1700">
              <a:solidFill>
                <a:schemeClr val="dk2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77" name="Google Shape;377;p37"/>
          <p:cNvSpPr txBox="1"/>
          <p:nvPr/>
        </p:nvSpPr>
        <p:spPr>
          <a:xfrm>
            <a:off x="1035375" y="2953175"/>
            <a:ext cx="7541100" cy="1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Register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Login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 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View profile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 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 View rooms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</p:txBody>
      </p:sp>
      <p:sp>
        <p:nvSpPr>
          <p:cNvPr id="378" name="Google Shape;378;p37"/>
          <p:cNvSpPr txBox="1"/>
          <p:nvPr/>
        </p:nvSpPr>
        <p:spPr>
          <a:xfrm>
            <a:off x="1163575" y="2625825"/>
            <a:ext cx="7107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The guest is responsible for ensuring their stay is booked and managed properly</a:t>
            </a:r>
            <a:endParaRPr>
              <a:solidFill>
                <a:srgbClr val="212121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38"/>
          <p:cNvSpPr txBox="1"/>
          <p:nvPr/>
        </p:nvSpPr>
        <p:spPr>
          <a:xfrm>
            <a:off x="1035375" y="819575"/>
            <a:ext cx="75411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Room booking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View booking history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 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Manage booking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 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Make payment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Request for refund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View notification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 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Add feedback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Add rating 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39"/>
          <p:cNvSpPr txBox="1"/>
          <p:nvPr>
            <p:ph type="title"/>
          </p:nvPr>
        </p:nvSpPr>
        <p:spPr>
          <a:xfrm>
            <a:off x="2347888" y="19130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 </a:t>
            </a:r>
            <a:r>
              <a:rPr lang="en" sz="5900"/>
              <a:t>Thank You!</a:t>
            </a:r>
            <a:endParaRPr sz="5900"/>
          </a:p>
        </p:txBody>
      </p:sp>
      <p:cxnSp>
        <p:nvCxnSpPr>
          <p:cNvPr id="391" name="Google Shape;391;p39"/>
          <p:cNvCxnSpPr/>
          <p:nvPr/>
        </p:nvCxnSpPr>
        <p:spPr>
          <a:xfrm>
            <a:off x="2202000" y="3165625"/>
            <a:ext cx="4740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2" name="Google Shape;392;p39"/>
          <p:cNvSpPr/>
          <p:nvPr/>
        </p:nvSpPr>
        <p:spPr>
          <a:xfrm>
            <a:off x="1650400" y="18368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9"/>
          <p:cNvSpPr/>
          <p:nvPr/>
        </p:nvSpPr>
        <p:spPr>
          <a:xfrm>
            <a:off x="7254100" y="17606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0" name="Google Shape;290;p2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27"/>
          <p:cNvSpPr txBox="1"/>
          <p:nvPr/>
        </p:nvSpPr>
        <p:spPr>
          <a:xfrm>
            <a:off x="882975" y="1472525"/>
            <a:ext cx="7541100" cy="2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Edan Homestay Room Booking Website is designed for Edan Homestay in Pukayoor, Malappuram.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Purpose of the project: To create an efficient and user-friendly online room booking and management system.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Key features: Online booking, secure payments, booking management, and enhanced guest experience.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It aims to replace traditional manual methods with a more efficient, user-friendly, web-based application.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SYSTEM</a:t>
            </a:r>
            <a:endParaRPr/>
          </a:p>
        </p:txBody>
      </p:sp>
      <p:sp>
        <p:nvSpPr>
          <p:cNvPr id="297" name="Google Shape;297;p28"/>
          <p:cNvSpPr txBox="1"/>
          <p:nvPr/>
        </p:nvSpPr>
        <p:spPr>
          <a:xfrm>
            <a:off x="882975" y="1396325"/>
            <a:ext cx="7541100" cy="23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Bookings and room availability are tracked on paper or spreadsheets.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Guests book by phone or in person, and staff writes everything down.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Payments are recorded by hand, causing errors and delays.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Cancellations and changes are handled manually, leading to confusion.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Guest communication is face-to-face or by phone, with no structured feedback.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</p:txBody>
      </p:sp>
      <p:sp>
        <p:nvSpPr>
          <p:cNvPr id="298" name="Google Shape;298;p2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PROPOSED SYSTEM</a:t>
            </a:r>
            <a:endParaRPr sz="3000"/>
          </a:p>
        </p:txBody>
      </p:sp>
      <p:sp>
        <p:nvSpPr>
          <p:cNvPr id="305" name="Google Shape;305;p29"/>
          <p:cNvSpPr txBox="1"/>
          <p:nvPr/>
        </p:nvSpPr>
        <p:spPr>
          <a:xfrm>
            <a:off x="882975" y="1091525"/>
            <a:ext cx="75411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Replace manual booking with a user-friendly online system.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Guests can browse rooms, see prices, and view photos.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Prevents double bookings and ensures accuracy.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 Sends booking confirmations via in-app messages.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Offers a secure online payment system with strong data protection.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Both guests and admins can easily update and manage bookings.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Admins can monitor bookings, payments, and receive notifications.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The system is scalable and designed with robust security features.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3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MODULES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1056800" y="1211375"/>
            <a:ext cx="4762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ulish"/>
              <a:buChar char="❏"/>
            </a:pPr>
            <a:r>
              <a:rPr b="1" lang="en" sz="1700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rPr>
              <a:t>User Management</a:t>
            </a:r>
            <a:endParaRPr b="1" sz="1700">
              <a:solidFill>
                <a:schemeClr val="dk2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1416375" y="1777325"/>
            <a:ext cx="75411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Guests: Sign up, log in, update profiles, save favorites.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Hosts: Sign up, log in, manage listings.</a:t>
            </a:r>
            <a:endParaRPr sz="1700"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1056800" y="2811575"/>
            <a:ext cx="4762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ulish"/>
              <a:buChar char="❏"/>
            </a:pPr>
            <a:r>
              <a:rPr b="1" lang="en" sz="1700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rPr>
              <a:t>Room and Booking</a:t>
            </a:r>
            <a:endParaRPr b="1" sz="1700">
              <a:solidFill>
                <a:schemeClr val="dk2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1416375" y="3377525"/>
            <a:ext cx="75411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Rooms: Hosts add room info and manage availability.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Booking: Guests search, book rooms, and get confirmations.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31"/>
          <p:cNvSpPr txBox="1"/>
          <p:nvPr/>
        </p:nvSpPr>
        <p:spPr>
          <a:xfrm>
            <a:off x="1056800" y="677975"/>
            <a:ext cx="4762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ulish"/>
              <a:buChar char="❏"/>
            </a:pPr>
            <a:r>
              <a:rPr b="1" lang="en" sz="1700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rPr>
              <a:t>Payment and Refunds</a:t>
            </a:r>
            <a:endParaRPr b="1" sz="1700">
              <a:solidFill>
                <a:schemeClr val="dk2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22" name="Google Shape;322;p31"/>
          <p:cNvSpPr txBox="1"/>
          <p:nvPr/>
        </p:nvSpPr>
        <p:spPr>
          <a:xfrm>
            <a:off x="1416375" y="1167725"/>
            <a:ext cx="75411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Payments: Secure online payments.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Invoices: Automatic invoice emails.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Refunds: Process cancellations and refunds.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1056800" y="2430575"/>
            <a:ext cx="4762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ulish"/>
              <a:buChar char="❏"/>
            </a:pPr>
            <a:r>
              <a:rPr b="1" lang="en" sz="1700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rPr>
              <a:t>Notifications and Communication</a:t>
            </a:r>
            <a:endParaRPr b="1" sz="1700">
              <a:solidFill>
                <a:schemeClr val="dk2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24" name="Google Shape;324;p31"/>
          <p:cNvSpPr txBox="1"/>
          <p:nvPr/>
        </p:nvSpPr>
        <p:spPr>
          <a:xfrm>
            <a:off x="1416375" y="2996525"/>
            <a:ext cx="75411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Alerts: Updates on bookings and payments.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Reminders: Alerts for stays and pending actions.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Feedback: Leave reviews and contact support.</a:t>
            </a:r>
            <a:endParaRPr sz="1700"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30" name="Google Shape;330;p3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FEASIBILITY STUDY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31" name="Google Shape;331;p32"/>
          <p:cNvSpPr txBox="1"/>
          <p:nvPr/>
        </p:nvSpPr>
        <p:spPr>
          <a:xfrm>
            <a:off x="882975" y="1091525"/>
            <a:ext cx="75411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Purpose: Manages room bookings for Edan Homestay in Pukayoor.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Why: Replaces old manual methods with a digital system.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Goal: Makes booking easier for guests and administrators.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</p:txBody>
      </p:sp>
      <p:sp>
        <p:nvSpPr>
          <p:cNvPr id="332" name="Google Shape;332;p32"/>
          <p:cNvSpPr txBox="1"/>
          <p:nvPr/>
        </p:nvSpPr>
        <p:spPr>
          <a:xfrm>
            <a:off x="752000" y="2430575"/>
            <a:ext cx="4762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ulish"/>
              <a:buChar char="❏"/>
            </a:pPr>
            <a:r>
              <a:rPr b="1" lang="en" sz="1700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rPr>
              <a:t>Operational Feasibility</a:t>
            </a:r>
            <a:endParaRPr b="1" sz="1700">
              <a:solidFill>
                <a:schemeClr val="dk2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882975" y="2996525"/>
            <a:ext cx="75411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Easy for Staff: No need for much training.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Simple to Use: Easy for guests and staff.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Faster and Better: Makes bookings quicker and more accurate.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3"/>
          <p:cNvSpPr txBox="1"/>
          <p:nvPr/>
        </p:nvSpPr>
        <p:spPr>
          <a:xfrm>
            <a:off x="752000" y="449375"/>
            <a:ext cx="4762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ulish"/>
              <a:buChar char="❏"/>
            </a:pPr>
            <a:r>
              <a:rPr b="1" lang="en" sz="1700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rPr>
              <a:t>Technical Feasibility</a:t>
            </a:r>
            <a:endParaRPr b="1" sz="1700">
              <a:solidFill>
                <a:schemeClr val="dk2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40" name="Google Shape;340;p33"/>
          <p:cNvSpPr txBox="1"/>
          <p:nvPr/>
        </p:nvSpPr>
        <p:spPr>
          <a:xfrm>
            <a:off x="882975" y="862925"/>
            <a:ext cx="75411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Tech Used: HTML, CSS, JavaScript, Python-Django, MySQL.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Works Everywhere: On phones and computers.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Upgradable: Easy to improve later.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Runs Smoothly: Good performance.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</p:txBody>
      </p:sp>
      <p:sp>
        <p:nvSpPr>
          <p:cNvPr id="341" name="Google Shape;341;p33"/>
          <p:cNvSpPr txBox="1"/>
          <p:nvPr/>
        </p:nvSpPr>
        <p:spPr>
          <a:xfrm>
            <a:off x="752000" y="2582975"/>
            <a:ext cx="4762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ulish"/>
              <a:buChar char="❏"/>
            </a:pPr>
            <a:r>
              <a:rPr b="1" lang="en" sz="1700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rPr>
              <a:t>Economic Feasibility</a:t>
            </a:r>
            <a:endParaRPr b="1" sz="1700">
              <a:solidFill>
                <a:schemeClr val="dk2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42" name="Google Shape;342;p33"/>
          <p:cNvSpPr txBox="1"/>
          <p:nvPr/>
        </p:nvSpPr>
        <p:spPr>
          <a:xfrm>
            <a:off x="882975" y="2996525"/>
            <a:ext cx="75411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Startup Costs: For development and software.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Running Costs: For hosting and maintenance.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Saves Money: Cuts down on manual work.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Boosts Revenue: Attracts more guests and increases income.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ENVIRONMENT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48" name="Google Shape;348;p34"/>
          <p:cNvSpPr txBox="1"/>
          <p:nvPr/>
        </p:nvSpPr>
        <p:spPr>
          <a:xfrm>
            <a:off x="752000" y="1287575"/>
            <a:ext cx="4762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5F8195"/>
              </a:buClr>
              <a:buSzPts val="1900"/>
              <a:buFont typeface="Mulish"/>
              <a:buChar char="❖"/>
            </a:pPr>
            <a:r>
              <a:rPr b="1" lang="en" sz="1900">
                <a:solidFill>
                  <a:srgbClr val="5F8195"/>
                </a:solidFill>
                <a:latin typeface="Mulish"/>
                <a:ea typeface="Mulish"/>
                <a:cs typeface="Mulish"/>
                <a:sym typeface="Mulish"/>
              </a:rPr>
              <a:t>Developer Requirement</a:t>
            </a:r>
            <a:endParaRPr b="1" sz="1900">
              <a:solidFill>
                <a:srgbClr val="5F8195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49" name="Google Shape;349;p34"/>
          <p:cNvSpPr txBox="1"/>
          <p:nvPr/>
        </p:nvSpPr>
        <p:spPr>
          <a:xfrm>
            <a:off x="980600" y="1897175"/>
            <a:ext cx="4762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ulish"/>
              <a:buChar char="❏"/>
            </a:pPr>
            <a:r>
              <a:rPr b="1" lang="en" sz="1700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rPr>
              <a:t>Hardware Requirement</a:t>
            </a:r>
            <a:endParaRPr b="1" sz="1700">
              <a:solidFill>
                <a:schemeClr val="dk2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50" name="Google Shape;350;p34"/>
          <p:cNvSpPr txBox="1"/>
          <p:nvPr/>
        </p:nvSpPr>
        <p:spPr>
          <a:xfrm>
            <a:off x="1111575" y="2386925"/>
            <a:ext cx="75411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Processor: i3 or above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System Bus: 32 Bit or 64 Bit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Ram: 4GB or above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400"/>
              <a:buFont typeface="Mulish SemiBold"/>
              <a:buChar char="●"/>
            </a:pPr>
            <a:r>
              <a:rPr lang="en">
                <a:solidFill>
                  <a:srgbClr val="0C2E3A"/>
                </a:solidFill>
                <a:latin typeface="Mulish SemiBold"/>
                <a:ea typeface="Mulish SemiBold"/>
                <a:cs typeface="Mulish SemiBold"/>
                <a:sym typeface="Mulish SemiBold"/>
              </a:rPr>
              <a:t>Hard Disk: 500 GB or Above</a:t>
            </a:r>
            <a:endParaRPr>
              <a:solidFill>
                <a:srgbClr val="0C2E3A"/>
              </a:solidFill>
              <a:latin typeface="Mulish SemiBold"/>
              <a:ea typeface="Mulish SemiBold"/>
              <a:cs typeface="Mulish SemiBold"/>
              <a:sym typeface="Mulish SemiBold"/>
            </a:endParaRPr>
          </a:p>
        </p:txBody>
      </p:sp>
      <p:sp>
        <p:nvSpPr>
          <p:cNvPr id="351" name="Google Shape;351;p3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