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2.xml.rels" ContentType="application/vnd.openxmlformats-package.relationships+xml"/>
  <Override PartName="/ppt/notesSlides/notesSlide2.xml" ContentType="application/vnd.openxmlformats-officedocument.presentationml.notesSlide+xml"/>
  <Override PartName="/ppt/media/image1.png" ContentType="image/png"/>
  <Override PartName="/ppt/media/image7.jpeg" ContentType="image/jpe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8.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jpeg" ContentType="image/jpe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1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1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1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1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1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2C3753A-2C83-4F02-B2E5-A6923DD2B7A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31F5101-A5A6-47C4-A338-15AB2ECC964E}" type="slidenum">
              <a:rPr b="0" lang="en-AU" sz="1200" spc="-1" strike="noStrike">
                <a:solidFill>
                  <a:srgbClr val="000000"/>
                </a:solidFill>
                <a:latin typeface="Times New Roman"/>
              </a:rPr>
              <a:t>&lt;number&gt;</a:t>
            </a:fld>
            <a:endParaRPr b="0" lang="en-US" sz="1200" spc="-1" strike="noStrike">
              <a:latin typeface="Arial"/>
            </a:endParaRPr>
          </a:p>
        </p:txBody>
      </p:sp>
      <p:sp>
        <p:nvSpPr>
          <p:cNvPr id="275" name="PlaceHolder 2"/>
          <p:cNvSpPr>
            <a:spLocks noGrp="1"/>
          </p:cNvSpPr>
          <p:nvPr>
            <p:ph type="sldImg"/>
          </p:nvPr>
        </p:nvSpPr>
        <p:spPr>
          <a:xfrm>
            <a:off x="1143000" y="685800"/>
            <a:ext cx="4570920" cy="3427920"/>
          </a:xfrm>
          <a:prstGeom prst="rect">
            <a:avLst/>
          </a:prstGeom>
        </p:spPr>
      </p:sp>
      <p:sp>
        <p:nvSpPr>
          <p:cNvPr id="276" name="PlaceHolder 3"/>
          <p:cNvSpPr>
            <a:spLocks noGrp="1"/>
          </p:cNvSpPr>
          <p:nvPr>
            <p:ph type="body"/>
          </p:nvPr>
        </p:nvSpPr>
        <p:spPr>
          <a:xfrm>
            <a:off x="685800" y="4343400"/>
            <a:ext cx="5485320" cy="4113720"/>
          </a:xfrm>
          <a:prstGeom prst="rect">
            <a:avLst/>
          </a:prstGeom>
        </p:spPr>
        <p:txBody>
          <a:bodyPr lIns="0" rIns="0" tIns="0" bIns="0">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68360" y="765000"/>
            <a:ext cx="82285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68360" y="765000"/>
            <a:ext cx="82285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68360" y="765000"/>
            <a:ext cx="82285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6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6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6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6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6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7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68360" y="765000"/>
            <a:ext cx="82285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8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9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0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68360" y="765000"/>
            <a:ext cx="82285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20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0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0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0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0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0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68360" y="765000"/>
            <a:ext cx="8228520" cy="114192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597720"/>
            <a:ext cx="9142920" cy="259200"/>
          </a:xfrm>
          <a:prstGeom prst="rect">
            <a:avLst/>
          </a:prstGeom>
          <a:solidFill>
            <a:srgbClr val="94b0be"/>
          </a:solidFill>
          <a:ln>
            <a:noFill/>
          </a:ln>
        </p:spPr>
        <p:style>
          <a:lnRef idx="0"/>
          <a:fillRef idx="0"/>
          <a:effectRef idx="0"/>
          <a:fontRef idx="minor"/>
        </p:style>
      </p:sp>
      <p:sp>
        <p:nvSpPr>
          <p:cNvPr id="1" name="CustomShape 2" hidden="1"/>
          <p:cNvSpPr/>
          <p:nvPr/>
        </p:nvSpPr>
        <p:spPr>
          <a:xfrm>
            <a:off x="0" y="0"/>
            <a:ext cx="9142920" cy="763920"/>
          </a:xfrm>
          <a:prstGeom prst="rect">
            <a:avLst/>
          </a:prstGeom>
          <a:solidFill>
            <a:srgbClr val="333333"/>
          </a:solidFill>
          <a:ln>
            <a:noFill/>
          </a:ln>
        </p:spPr>
        <p:style>
          <a:lnRef idx="0"/>
          <a:fillRef idx="0"/>
          <a:effectRef idx="0"/>
          <a:fontRef idx="minor"/>
        </p:style>
      </p:sp>
      <p:pic>
        <p:nvPicPr>
          <p:cNvPr id="2" name="Picture 9" descr="ANU_LOGO_WHITE"/>
          <p:cNvPicPr/>
          <p:nvPr/>
        </p:nvPicPr>
        <p:blipFill>
          <a:blip r:embed="rId2"/>
          <a:stretch/>
        </p:blipFill>
        <p:spPr>
          <a:xfrm>
            <a:off x="468360" y="115920"/>
            <a:ext cx="1510200" cy="524520"/>
          </a:xfrm>
          <a:prstGeom prst="rect">
            <a:avLst/>
          </a:prstGeom>
          <a:ln>
            <a:noFill/>
          </a:ln>
        </p:spPr>
      </p:pic>
      <p:sp>
        <p:nvSpPr>
          <p:cNvPr id="3" name="CustomShape 3"/>
          <p:cNvSpPr/>
          <p:nvPr/>
        </p:nvSpPr>
        <p:spPr>
          <a:xfrm>
            <a:off x="0" y="4653000"/>
            <a:ext cx="9142920" cy="2203920"/>
          </a:xfrm>
          <a:prstGeom prst="rect">
            <a:avLst/>
          </a:prstGeom>
          <a:solidFill>
            <a:srgbClr val="94b0be"/>
          </a:solidFill>
          <a:ln>
            <a:noFill/>
          </a:ln>
        </p:spPr>
        <p:style>
          <a:lnRef idx="0"/>
          <a:fillRef idx="0"/>
          <a:effectRef idx="0"/>
          <a:fontRef idx="minor"/>
        </p:style>
      </p:sp>
      <p:sp>
        <p:nvSpPr>
          <p:cNvPr id="4" name="CustomShape 4"/>
          <p:cNvSpPr/>
          <p:nvPr/>
        </p:nvSpPr>
        <p:spPr>
          <a:xfrm>
            <a:off x="0" y="0"/>
            <a:ext cx="9142920" cy="763920"/>
          </a:xfrm>
          <a:prstGeom prst="rect">
            <a:avLst/>
          </a:prstGeom>
          <a:solidFill>
            <a:srgbClr val="333333"/>
          </a:solidFill>
          <a:ln>
            <a:noFill/>
          </a:ln>
        </p:spPr>
        <p:style>
          <a:lnRef idx="0"/>
          <a:fillRef idx="0"/>
          <a:effectRef idx="0"/>
          <a:fontRef idx="minor"/>
        </p:style>
      </p:sp>
      <p:pic>
        <p:nvPicPr>
          <p:cNvPr id="5" name="Picture 9" descr="ANU_LOGO_WHITE"/>
          <p:cNvPicPr/>
          <p:nvPr/>
        </p:nvPicPr>
        <p:blipFill>
          <a:blip r:embed="rId3"/>
          <a:stretch/>
        </p:blipFill>
        <p:spPr>
          <a:xfrm>
            <a:off x="468360" y="115920"/>
            <a:ext cx="1510200" cy="524520"/>
          </a:xfrm>
          <a:prstGeom prst="rect">
            <a:avLst/>
          </a:prstGeom>
          <a:ln>
            <a:noFill/>
          </a:ln>
        </p:spPr>
      </p:pic>
      <p:sp>
        <p:nvSpPr>
          <p:cNvPr id="6" name="PlaceHolder 5"/>
          <p:cNvSpPr>
            <a:spLocks noGrp="1"/>
          </p:cNvSpPr>
          <p:nvPr>
            <p:ph type="title"/>
          </p:nvPr>
        </p:nvSpPr>
        <p:spPr>
          <a:xfrm>
            <a:off x="468360" y="765000"/>
            <a:ext cx="8228520" cy="114192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7" name="PlaceHolder 6"/>
          <p:cNvSpPr>
            <a:spLocks noGrp="1"/>
          </p:cNvSpPr>
          <p:nvPr>
            <p:ph type="body"/>
          </p:nvPr>
        </p:nvSpPr>
        <p:spPr>
          <a:xfrm>
            <a:off x="457200" y="1604520"/>
            <a:ext cx="82288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597720"/>
            <a:ext cx="9142920" cy="259200"/>
          </a:xfrm>
          <a:prstGeom prst="rect">
            <a:avLst/>
          </a:prstGeom>
          <a:solidFill>
            <a:srgbClr val="94b0be"/>
          </a:solidFill>
          <a:ln>
            <a:noFill/>
          </a:ln>
        </p:spPr>
        <p:style>
          <a:lnRef idx="0"/>
          <a:fillRef idx="0"/>
          <a:effectRef idx="0"/>
          <a:fontRef idx="minor"/>
        </p:style>
      </p:sp>
      <p:sp>
        <p:nvSpPr>
          <p:cNvPr id="45" name="CustomShape 2"/>
          <p:cNvSpPr/>
          <p:nvPr/>
        </p:nvSpPr>
        <p:spPr>
          <a:xfrm>
            <a:off x="0" y="0"/>
            <a:ext cx="9142920" cy="763920"/>
          </a:xfrm>
          <a:prstGeom prst="rect">
            <a:avLst/>
          </a:prstGeom>
          <a:solidFill>
            <a:srgbClr val="333333"/>
          </a:solidFill>
          <a:ln>
            <a:noFill/>
          </a:ln>
        </p:spPr>
        <p:style>
          <a:lnRef idx="0"/>
          <a:fillRef idx="0"/>
          <a:effectRef idx="0"/>
          <a:fontRef idx="minor"/>
        </p:style>
      </p:sp>
      <p:pic>
        <p:nvPicPr>
          <p:cNvPr id="46" name="Picture 9" descr="ANU_LOGO_WHITE"/>
          <p:cNvPicPr/>
          <p:nvPr/>
        </p:nvPicPr>
        <p:blipFill>
          <a:blip r:embed="rId2"/>
          <a:stretch/>
        </p:blipFill>
        <p:spPr>
          <a:xfrm>
            <a:off x="468360" y="115920"/>
            <a:ext cx="1510200" cy="524520"/>
          </a:xfrm>
          <a:prstGeom prst="rect">
            <a:avLst/>
          </a:prstGeom>
          <a:ln>
            <a:noFill/>
          </a:ln>
        </p:spPr>
      </p:pic>
      <p:sp>
        <p:nvSpPr>
          <p:cNvPr id="47" name="PlaceHolder 3"/>
          <p:cNvSpPr>
            <a:spLocks noGrp="1"/>
          </p:cNvSpPr>
          <p:nvPr>
            <p:ph type="title"/>
          </p:nvPr>
        </p:nvSpPr>
        <p:spPr>
          <a:xfrm>
            <a:off x="468360" y="765000"/>
            <a:ext cx="8228520" cy="114192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48" name="PlaceHolder 4"/>
          <p:cNvSpPr>
            <a:spLocks noGrp="1"/>
          </p:cNvSpPr>
          <p:nvPr>
            <p:ph type="body"/>
          </p:nvPr>
        </p:nvSpPr>
        <p:spPr>
          <a:xfrm>
            <a:off x="457200" y="1604520"/>
            <a:ext cx="401544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9" name="PlaceHolder 5"/>
          <p:cNvSpPr>
            <a:spLocks noGrp="1"/>
          </p:cNvSpPr>
          <p:nvPr>
            <p:ph type="body"/>
          </p:nvPr>
        </p:nvSpPr>
        <p:spPr>
          <a:xfrm>
            <a:off x="4674240" y="1604520"/>
            <a:ext cx="401544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6597720"/>
            <a:ext cx="9142920" cy="259200"/>
          </a:xfrm>
          <a:prstGeom prst="rect">
            <a:avLst/>
          </a:prstGeom>
          <a:solidFill>
            <a:srgbClr val="94b0be"/>
          </a:solidFill>
          <a:ln>
            <a:noFill/>
          </a:ln>
        </p:spPr>
        <p:style>
          <a:lnRef idx="0"/>
          <a:fillRef idx="0"/>
          <a:effectRef idx="0"/>
          <a:fontRef idx="minor"/>
        </p:style>
      </p:sp>
      <p:sp>
        <p:nvSpPr>
          <p:cNvPr id="87" name="CustomShape 2"/>
          <p:cNvSpPr/>
          <p:nvPr/>
        </p:nvSpPr>
        <p:spPr>
          <a:xfrm>
            <a:off x="0" y="0"/>
            <a:ext cx="9142920" cy="763920"/>
          </a:xfrm>
          <a:prstGeom prst="rect">
            <a:avLst/>
          </a:prstGeom>
          <a:solidFill>
            <a:srgbClr val="333333"/>
          </a:solidFill>
          <a:ln>
            <a:noFill/>
          </a:ln>
        </p:spPr>
        <p:style>
          <a:lnRef idx="0"/>
          <a:fillRef idx="0"/>
          <a:effectRef idx="0"/>
          <a:fontRef idx="minor"/>
        </p:style>
      </p:sp>
      <p:pic>
        <p:nvPicPr>
          <p:cNvPr id="88" name="Picture 9" descr="ANU_LOGO_WHITE"/>
          <p:cNvPicPr/>
          <p:nvPr/>
        </p:nvPicPr>
        <p:blipFill>
          <a:blip r:embed="rId2"/>
          <a:stretch/>
        </p:blipFill>
        <p:spPr>
          <a:xfrm>
            <a:off x="468360" y="115920"/>
            <a:ext cx="1510200" cy="524520"/>
          </a:xfrm>
          <a:prstGeom prst="rect">
            <a:avLst/>
          </a:prstGeom>
          <a:ln>
            <a:noFill/>
          </a:ln>
        </p:spPr>
      </p:pic>
      <p:sp>
        <p:nvSpPr>
          <p:cNvPr id="89"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0"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0" y="6597720"/>
            <a:ext cx="9142920" cy="259200"/>
          </a:xfrm>
          <a:prstGeom prst="rect">
            <a:avLst/>
          </a:prstGeom>
          <a:solidFill>
            <a:srgbClr val="94b0be"/>
          </a:solidFill>
          <a:ln>
            <a:noFill/>
          </a:ln>
        </p:spPr>
        <p:style>
          <a:lnRef idx="0"/>
          <a:fillRef idx="0"/>
          <a:effectRef idx="0"/>
          <a:fontRef idx="minor"/>
        </p:style>
      </p:sp>
      <p:sp>
        <p:nvSpPr>
          <p:cNvPr id="128" name="CustomShape 2"/>
          <p:cNvSpPr/>
          <p:nvPr/>
        </p:nvSpPr>
        <p:spPr>
          <a:xfrm>
            <a:off x="0" y="0"/>
            <a:ext cx="9142920" cy="763920"/>
          </a:xfrm>
          <a:prstGeom prst="rect">
            <a:avLst/>
          </a:prstGeom>
          <a:solidFill>
            <a:srgbClr val="333333"/>
          </a:solidFill>
          <a:ln>
            <a:noFill/>
          </a:ln>
        </p:spPr>
        <p:style>
          <a:lnRef idx="0"/>
          <a:fillRef idx="0"/>
          <a:effectRef idx="0"/>
          <a:fontRef idx="minor"/>
        </p:style>
      </p:sp>
      <p:pic>
        <p:nvPicPr>
          <p:cNvPr id="129" name="Picture 9" descr="ANU_LOGO_WHITE"/>
          <p:cNvPicPr/>
          <p:nvPr/>
        </p:nvPicPr>
        <p:blipFill>
          <a:blip r:embed="rId2"/>
          <a:stretch/>
        </p:blipFill>
        <p:spPr>
          <a:xfrm>
            <a:off x="468360" y="115920"/>
            <a:ext cx="1510200" cy="524520"/>
          </a:xfrm>
          <a:prstGeom prst="rect">
            <a:avLst/>
          </a:prstGeom>
          <a:ln>
            <a:noFill/>
          </a:ln>
        </p:spPr>
      </p:pic>
      <p:sp>
        <p:nvSpPr>
          <p:cNvPr id="130" name="PlaceHolder 3"/>
          <p:cNvSpPr>
            <a:spLocks noGrp="1"/>
          </p:cNvSpPr>
          <p:nvPr>
            <p:ph type="title"/>
          </p:nvPr>
        </p:nvSpPr>
        <p:spPr>
          <a:xfrm>
            <a:off x="468360" y="765000"/>
            <a:ext cx="8228520" cy="114192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31" name="PlaceHolder 4"/>
          <p:cNvSpPr>
            <a:spLocks noGrp="1"/>
          </p:cNvSpPr>
          <p:nvPr>
            <p:ph type="body"/>
          </p:nvPr>
        </p:nvSpPr>
        <p:spPr>
          <a:xfrm>
            <a:off x="457200" y="1604520"/>
            <a:ext cx="8228880" cy="1896480"/>
          </a:xfrm>
          <a:prstGeom prst="rect">
            <a:avLst/>
          </a:prstGeom>
        </p:spPr>
        <p:txBody>
          <a:bodyPr lIns="0" rIns="0" tIns="0" bIns="0">
            <a:normAutofit fontScale="77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32" name="PlaceHolder 5"/>
          <p:cNvSpPr>
            <a:spLocks noGrp="1"/>
          </p:cNvSpPr>
          <p:nvPr>
            <p:ph type="body"/>
          </p:nvPr>
        </p:nvSpPr>
        <p:spPr>
          <a:xfrm>
            <a:off x="457200" y="3682080"/>
            <a:ext cx="8228880" cy="1896480"/>
          </a:xfrm>
          <a:prstGeom prst="rect">
            <a:avLst/>
          </a:prstGeom>
        </p:spPr>
        <p:txBody>
          <a:bodyPr lIns="0" rIns="0" tIns="0" bIns="0">
            <a:normAutofit fontScale="77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CustomShape 1"/>
          <p:cNvSpPr/>
          <p:nvPr/>
        </p:nvSpPr>
        <p:spPr>
          <a:xfrm>
            <a:off x="0" y="6597720"/>
            <a:ext cx="9142920" cy="259200"/>
          </a:xfrm>
          <a:prstGeom prst="rect">
            <a:avLst/>
          </a:prstGeom>
          <a:solidFill>
            <a:srgbClr val="94b0be"/>
          </a:solidFill>
          <a:ln>
            <a:noFill/>
          </a:ln>
        </p:spPr>
        <p:style>
          <a:lnRef idx="0"/>
          <a:fillRef idx="0"/>
          <a:effectRef idx="0"/>
          <a:fontRef idx="minor"/>
        </p:style>
      </p:sp>
      <p:sp>
        <p:nvSpPr>
          <p:cNvPr id="170" name="CustomShape 2"/>
          <p:cNvSpPr/>
          <p:nvPr/>
        </p:nvSpPr>
        <p:spPr>
          <a:xfrm>
            <a:off x="0" y="0"/>
            <a:ext cx="9142920" cy="763920"/>
          </a:xfrm>
          <a:prstGeom prst="rect">
            <a:avLst/>
          </a:prstGeom>
          <a:solidFill>
            <a:srgbClr val="333333"/>
          </a:solidFill>
          <a:ln>
            <a:noFill/>
          </a:ln>
        </p:spPr>
        <p:style>
          <a:lnRef idx="0"/>
          <a:fillRef idx="0"/>
          <a:effectRef idx="0"/>
          <a:fontRef idx="minor"/>
        </p:style>
      </p:sp>
      <p:pic>
        <p:nvPicPr>
          <p:cNvPr id="171" name="Picture 9" descr="ANU_LOGO_WHITE"/>
          <p:cNvPicPr/>
          <p:nvPr/>
        </p:nvPicPr>
        <p:blipFill>
          <a:blip r:embed="rId2"/>
          <a:stretch/>
        </p:blipFill>
        <p:spPr>
          <a:xfrm>
            <a:off x="468360" y="115920"/>
            <a:ext cx="1510200" cy="524520"/>
          </a:xfrm>
          <a:prstGeom prst="rect">
            <a:avLst/>
          </a:prstGeom>
          <a:ln>
            <a:noFill/>
          </a:ln>
        </p:spPr>
      </p:pic>
      <p:sp>
        <p:nvSpPr>
          <p:cNvPr id="172" name="PlaceHolder 3"/>
          <p:cNvSpPr>
            <a:spLocks noGrp="1"/>
          </p:cNvSpPr>
          <p:nvPr>
            <p:ph type="title"/>
          </p:nvPr>
        </p:nvSpPr>
        <p:spPr>
          <a:xfrm>
            <a:off x="468360" y="765000"/>
            <a:ext cx="8228520" cy="114192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7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6.xml"/>
</Relationships>
</file>

<file path=ppt/slides/_rels/slide1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6.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6.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68360" y="4653000"/>
            <a:ext cx="8279280" cy="5180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1"/>
              </a:spcBef>
            </a:pPr>
            <a:r>
              <a:rPr b="0" lang="en-US" sz="2400" spc="-1" strike="noStrike">
                <a:solidFill>
                  <a:srgbClr val="000000"/>
                </a:solidFill>
                <a:latin typeface="Arial"/>
                <a:ea typeface="DejaVu Sans"/>
              </a:rPr>
              <a:t>Yadu Krishna Choyi</a:t>
            </a:r>
            <a:endParaRPr b="0" lang="en-US" sz="2400" spc="-1" strike="noStrike">
              <a:latin typeface="Arial"/>
            </a:endParaRPr>
          </a:p>
          <a:p>
            <a:pPr>
              <a:lnSpc>
                <a:spcPct val="100000"/>
              </a:lnSpc>
              <a:spcBef>
                <a:spcPts val="561"/>
              </a:spcBef>
            </a:pPr>
            <a:r>
              <a:rPr b="0" lang="en-US" sz="2400" spc="-1" strike="noStrike">
                <a:solidFill>
                  <a:srgbClr val="000000"/>
                </a:solidFill>
                <a:latin typeface="Arial"/>
                <a:ea typeface="DejaVu Sans"/>
              </a:rPr>
              <a:t>Comp4560</a:t>
            </a:r>
            <a:endParaRPr b="0" lang="en-US" sz="2400" spc="-1" strike="noStrike">
              <a:latin typeface="Arial"/>
            </a:endParaRPr>
          </a:p>
          <a:p>
            <a:pPr>
              <a:lnSpc>
                <a:spcPct val="100000"/>
              </a:lnSpc>
              <a:spcBef>
                <a:spcPts val="561"/>
              </a:spcBef>
            </a:pPr>
            <a:r>
              <a:rPr b="0" lang="en-US" sz="2400" spc="-1" strike="noStrike">
                <a:solidFill>
                  <a:srgbClr val="000000"/>
                </a:solidFill>
                <a:latin typeface="Arial"/>
                <a:ea typeface="DejaVu Sans"/>
              </a:rPr>
              <a:t>Supervisor: Nick Birbilis</a:t>
            </a:r>
            <a:endParaRPr b="0" lang="en-US" sz="2400" spc="-1" strike="noStrike">
              <a:latin typeface="Arial"/>
            </a:endParaRPr>
          </a:p>
        </p:txBody>
      </p:sp>
      <p:sp>
        <p:nvSpPr>
          <p:cNvPr id="217" name="CustomShape 2"/>
          <p:cNvSpPr/>
          <p:nvPr/>
        </p:nvSpPr>
        <p:spPr>
          <a:xfrm>
            <a:off x="468360" y="1919160"/>
            <a:ext cx="8206200" cy="640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AU" sz="3600" spc="-1" strike="noStrike">
                <a:solidFill>
                  <a:srgbClr val="000000"/>
                </a:solidFill>
                <a:latin typeface="Arial"/>
                <a:ea typeface="DejaVu Sans"/>
              </a:rPr>
              <a:t>Computational Alloy Design and Discovery using Machine Learning</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Data</a:t>
            </a:r>
            <a:endParaRPr b="0" lang="en-US" sz="3600" spc="-1" strike="noStrike">
              <a:latin typeface="Arial"/>
            </a:endParaRPr>
          </a:p>
        </p:txBody>
      </p:sp>
      <p:sp>
        <p:nvSpPr>
          <p:cNvPr id="235"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AU" sz="3200" spc="-1" strike="noStrike">
                <a:solidFill>
                  <a:srgbClr val="000000"/>
                </a:solidFill>
                <a:latin typeface="Arial"/>
                <a:ea typeface="DejaVu Sans"/>
              </a:rPr>
              <a:t>Extracted from ‘A Survey of Sensitization in 5xxx Series </a:t>
            </a:r>
            <a:r>
              <a:rPr b="0" lang="en-AU" sz="3200" spc="-1" strike="noStrike">
                <a:solidFill>
                  <a:srgbClr val="000000"/>
                </a:solidFill>
                <a:latin typeface="Arial"/>
                <a:ea typeface="DejaVu Sans"/>
              </a:rPr>
              <a:t>Aluminum Alloys’ by R. Zhang,* S.P. Knight,* R.L. Holtz,** R. Goswami,** C.H.J. Davies,*** and N. Birbilis‡.</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Consists of 458 records</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Data</a:t>
            </a:r>
            <a:endParaRPr b="0" lang="en-US" sz="3600" spc="-1" strike="noStrike">
              <a:latin typeface="Arial"/>
            </a:endParaRPr>
          </a:p>
        </p:txBody>
      </p:sp>
      <p:sp>
        <p:nvSpPr>
          <p:cNvPr id="237" name="CustomShape 2"/>
          <p:cNvSpPr/>
          <p:nvPr/>
        </p:nvSpPr>
        <p:spPr>
          <a:xfrm>
            <a:off x="457200" y="1916280"/>
            <a:ext cx="8228520" cy="1191960"/>
          </a:xfrm>
          <a:prstGeom prst="rect">
            <a:avLst/>
          </a:prstGeom>
          <a:noFill/>
          <a:ln>
            <a:noFill/>
          </a:ln>
        </p:spPr>
        <p:style>
          <a:lnRef idx="0"/>
          <a:fillRef idx="0"/>
          <a:effectRef idx="0"/>
          <a:fontRef idx="minor"/>
        </p:style>
        <p:txBody>
          <a:bodyPr lIns="0" rIns="0" tIns="0" bIns="0">
            <a:normAutofit fontScale="56000"/>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Number of data points = 458</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Number of input features = 21</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Number of output features = 1</a:t>
            </a:r>
            <a:endParaRPr b="0" lang="en-US" sz="3200" spc="-1" strike="noStrike">
              <a:latin typeface="Arial"/>
            </a:endParaRPr>
          </a:p>
        </p:txBody>
      </p:sp>
      <p:pic>
        <p:nvPicPr>
          <p:cNvPr id="238" name="" descr=""/>
          <p:cNvPicPr/>
          <p:nvPr/>
        </p:nvPicPr>
        <p:blipFill>
          <a:blip r:embed="rId1"/>
          <a:srcRect l="2261" t="19847" r="8458" b="27215"/>
          <a:stretch/>
        </p:blipFill>
        <p:spPr>
          <a:xfrm>
            <a:off x="182880" y="3383280"/>
            <a:ext cx="8777160" cy="29253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5983b0"/>
                </a:solidFill>
                <a:latin typeface="Arial"/>
                <a:ea typeface="DejaVu Sans"/>
              </a:rPr>
              <a:t>Data pre-processing / removing outliers</a:t>
            </a:r>
            <a:endParaRPr b="0" lang="en-US" sz="3600" spc="-1" strike="noStrike">
              <a:latin typeface="Arial"/>
            </a:endParaRPr>
          </a:p>
        </p:txBody>
      </p:sp>
      <p:sp>
        <p:nvSpPr>
          <p:cNvPr id="240" name="CustomShape 2"/>
          <p:cNvSpPr/>
          <p:nvPr/>
        </p:nvSpPr>
        <p:spPr>
          <a:xfrm>
            <a:off x="457200" y="1916280"/>
            <a:ext cx="4015080" cy="4209120"/>
          </a:xfrm>
          <a:prstGeom prst="rect">
            <a:avLst/>
          </a:prstGeom>
          <a:noFill/>
          <a:ln>
            <a:noFill/>
          </a:ln>
        </p:spPr>
        <p:style>
          <a:lnRef idx="0"/>
          <a:fillRef idx="0"/>
          <a:effectRef idx="0"/>
          <a:fontRef idx="minor"/>
        </p:style>
        <p:txBody>
          <a:bodyPr lIns="0" rIns="0" tIns="0" bIns="0" anchor="ctr">
            <a:normAutofit/>
          </a:bodyPr>
          <a:p>
            <a:pPr marL="432000" indent="-323280">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Machine learning algorithms suffer in terms of their performance when outliers are not taken care of</a:t>
            </a:r>
            <a:endParaRPr b="0" lang="en-US"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How to get rid of outliers?</a:t>
            </a:r>
            <a:endParaRPr b="0" lang="en-US"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Solution = </a:t>
            </a:r>
            <a:r>
              <a:rPr b="0" lang="en-AU" sz="2400" spc="-1" strike="noStrike">
                <a:solidFill>
                  <a:srgbClr val="3465a4"/>
                </a:solidFill>
                <a:latin typeface="Arial"/>
                <a:ea typeface="DejaVu Sans"/>
              </a:rPr>
              <a:t>Isolation forest</a:t>
            </a:r>
            <a:endParaRPr b="0" lang="en-US" sz="2400" spc="-1" strike="noStrike">
              <a:latin typeface="Arial"/>
            </a:endParaRPr>
          </a:p>
        </p:txBody>
      </p:sp>
      <p:pic>
        <p:nvPicPr>
          <p:cNvPr id="241" name="" descr=""/>
          <p:cNvPicPr/>
          <p:nvPr/>
        </p:nvPicPr>
        <p:blipFill>
          <a:blip r:embed="rId1"/>
          <a:srcRect l="15680" t="0" r="9191" b="0"/>
          <a:stretch/>
        </p:blipFill>
        <p:spPr>
          <a:xfrm>
            <a:off x="4754880" y="2468880"/>
            <a:ext cx="4357080" cy="31996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Isolation Forest</a:t>
            </a:r>
            <a:endParaRPr b="0" lang="en-US" sz="3600" spc="-1" strike="noStrike">
              <a:latin typeface="Arial"/>
            </a:endParaRPr>
          </a:p>
        </p:txBody>
      </p:sp>
      <p:sp>
        <p:nvSpPr>
          <p:cNvPr id="243"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Isolation Forest is built on the basis of decision trees.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Identifies anomalies instead of profiling normal data points.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Anomalies are more susceptible to isolation and hence have short path lengths.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Approach</a:t>
            </a:r>
            <a:endParaRPr b="0" lang="en-US" sz="3600" spc="-1" strike="noStrike">
              <a:latin typeface="Arial"/>
            </a:endParaRPr>
          </a:p>
        </p:txBody>
      </p:sp>
      <p:sp>
        <p:nvSpPr>
          <p:cNvPr id="245"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ormAutofit fontScale="70000"/>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Step 1 : Select a machine learning model that can predict the value of DoS.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Step 2 : Tune the model.</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Step 3 : Generate alloy composition data to be fed to the model based on criteria.</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Step 4 : Feed generated data to the model and obtain DoS value to evaluate the alloy composition.</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Step 5 : Extract optimum alloy composition based on the value of DoS.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Model creation technique</a:t>
            </a:r>
            <a:endParaRPr b="0" lang="en-US" sz="3600" spc="-1" strike="noStrike">
              <a:latin typeface="Arial"/>
            </a:endParaRPr>
          </a:p>
        </p:txBody>
      </p:sp>
      <p:sp>
        <p:nvSpPr>
          <p:cNvPr id="247"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chor="ctr">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Supervised Machine Learning</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Neural Network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Which technique?</a:t>
            </a:r>
            <a:endParaRPr b="0" lang="en-US" sz="3600" spc="-1" strike="noStrike">
              <a:latin typeface="Arial"/>
            </a:endParaRPr>
          </a:p>
        </p:txBody>
      </p:sp>
      <p:sp>
        <p:nvSpPr>
          <p:cNvPr id="249"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chor="ctr">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Is supervised machine learning more suitable than a neural network model for the task in hand?</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Answer : </a:t>
            </a:r>
            <a:r>
              <a:rPr b="0" lang="en-AU" sz="3200" spc="-1" strike="noStrike">
                <a:solidFill>
                  <a:srgbClr val="3465a4"/>
                </a:solidFill>
                <a:latin typeface="Arial"/>
                <a:ea typeface="DejaVu Sans"/>
              </a:rPr>
              <a:t>Yes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Why supervised machine learning?</a:t>
            </a:r>
            <a:endParaRPr b="0" lang="en-US" sz="3600" spc="-1" strike="noStrike">
              <a:latin typeface="Arial"/>
            </a:endParaRPr>
          </a:p>
        </p:txBody>
      </p:sp>
      <p:sp>
        <p:nvSpPr>
          <p:cNvPr id="251"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chor="ctr">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Small size of dataset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Faster execution time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Higher accuracy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Arial"/>
              </a:rPr>
              <a:t>Machine learning model vs Neural network model</a:t>
            </a:r>
            <a:endParaRPr b="0" lang="en-US" sz="3600" spc="-1" strike="noStrike">
              <a:latin typeface="Arial"/>
            </a:endParaRPr>
          </a:p>
        </p:txBody>
      </p:sp>
      <p:sp>
        <p:nvSpPr>
          <p:cNvPr id="253" name="CustomShape 2"/>
          <p:cNvSpPr/>
          <p:nvPr/>
        </p:nvSpPr>
        <p:spPr>
          <a:xfrm>
            <a:off x="457200" y="2743200"/>
            <a:ext cx="4015080" cy="3382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Machine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Model = xgboost</a:t>
            </a:r>
            <a:endParaRPr b="0" lang="en-US"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Average r2 score = 0.94</a:t>
            </a:r>
            <a:endParaRPr b="0" lang="en-US"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Average training time = 0.58 seconds</a:t>
            </a:r>
            <a:endParaRPr b="0" lang="en-US" sz="2400" spc="-1" strike="noStrike">
              <a:latin typeface="Arial"/>
            </a:endParaRPr>
          </a:p>
        </p:txBody>
      </p:sp>
      <p:sp>
        <p:nvSpPr>
          <p:cNvPr id="254" name="CustomShape 3"/>
          <p:cNvSpPr/>
          <p:nvPr/>
        </p:nvSpPr>
        <p:spPr>
          <a:xfrm>
            <a:off x="4674240" y="2743200"/>
            <a:ext cx="4015080" cy="33822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Neural network</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Model = Simple feed forward neural network with 2 hidden layers</a:t>
            </a:r>
            <a:endParaRPr b="0" lang="en-US"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Average r2 score = 0.52</a:t>
            </a:r>
            <a:endParaRPr b="0" lang="en-US"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2400" spc="-1" strike="noStrike">
                <a:solidFill>
                  <a:srgbClr val="000000"/>
                </a:solidFill>
                <a:latin typeface="Arial"/>
                <a:ea typeface="DejaVu Sans"/>
              </a:rPr>
              <a:t>Average training time = 12.98 seconds</a:t>
            </a:r>
            <a:endParaRPr b="0" lang="en-US" sz="2400" spc="-1" strike="noStrike">
              <a:latin typeface="Arial"/>
            </a:endParaRPr>
          </a:p>
          <a:p>
            <a:pPr>
              <a:lnSpc>
                <a:spcPct val="100000"/>
              </a:lnSpc>
              <a:spcBef>
                <a:spcPts val="1417"/>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Xgboost vs other supervised learning algorithms</a:t>
            </a:r>
            <a:endParaRPr b="0" lang="en-US" sz="3600" spc="-1" strike="noStrike">
              <a:latin typeface="Arial"/>
            </a:endParaRPr>
          </a:p>
        </p:txBody>
      </p:sp>
      <p:graphicFrame>
        <p:nvGraphicFramePr>
          <p:cNvPr id="256" name="Table 2"/>
          <p:cNvGraphicFramePr/>
          <p:nvPr/>
        </p:nvGraphicFramePr>
        <p:xfrm>
          <a:off x="458280" y="3430440"/>
          <a:ext cx="8228880" cy="980280"/>
        </p:xfrm>
        <a:graphic>
          <a:graphicData uri="http://schemas.openxmlformats.org/drawingml/2006/table">
            <a:tbl>
              <a:tblPr/>
              <a:tblGrid>
                <a:gridCol w="1645560"/>
                <a:gridCol w="1645560"/>
                <a:gridCol w="1645560"/>
                <a:gridCol w="1645560"/>
                <a:gridCol w="1647000"/>
              </a:tblGrid>
              <a:tr h="603720">
                <a:tc>
                  <a:txBody>
                    <a:bodyPr lIns="90000" rIns="90000">
                      <a:noAutofit/>
                    </a:bodyPr>
                    <a:p>
                      <a:pPr>
                        <a:lnSpc>
                          <a:spcPct val="100000"/>
                        </a:lnSpc>
                      </a:pPr>
                      <a:r>
                        <a:rPr b="0" lang="en-US" sz="1800" spc="-1" strike="noStrike">
                          <a:latin typeface="Arial"/>
                        </a:rPr>
                        <a:t>Linear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Nearest Neighbor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Decision Tree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SVR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Xgboost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76920">
                <a:tc>
                  <a:txBody>
                    <a:bodyPr lIns="90000" rIns="90000">
                      <a:noAutofit/>
                    </a:bodyPr>
                    <a:p>
                      <a:pPr>
                        <a:lnSpc>
                          <a:spcPct val="100000"/>
                        </a:lnSpc>
                      </a:pPr>
                      <a:r>
                        <a:rPr b="0" lang="en-US" sz="1800" spc="-1" strike="noStrike">
                          <a:latin typeface="Arial"/>
                        </a:rPr>
                        <a:t>R2 = 0.125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R2 = 0.657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R2 = 0.707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R2 = 0.820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R2 = 0.943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68360" y="76500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AU" sz="3600" spc="-1" strike="noStrike">
                <a:solidFill>
                  <a:srgbClr val="527688"/>
                </a:solidFill>
                <a:latin typeface="Arial"/>
                <a:ea typeface="DejaVu Sans"/>
              </a:rPr>
              <a:t>Motivation</a:t>
            </a:r>
            <a:endParaRPr b="0" lang="en-US" sz="3600" spc="-1" strike="noStrike">
              <a:latin typeface="Arial"/>
            </a:endParaRPr>
          </a:p>
        </p:txBody>
      </p:sp>
      <p:sp>
        <p:nvSpPr>
          <p:cNvPr id="219" name="CustomShape 2"/>
          <p:cNvSpPr/>
          <p:nvPr/>
        </p:nvSpPr>
        <p:spPr>
          <a:xfrm>
            <a:off x="457200" y="1916280"/>
            <a:ext cx="4015080" cy="4209120"/>
          </a:xfrm>
          <a:prstGeom prst="rect">
            <a:avLst/>
          </a:prstGeom>
          <a:noFill/>
          <a:ln>
            <a:noFill/>
          </a:ln>
        </p:spPr>
        <p:style>
          <a:lnRef idx="0"/>
          <a:fillRef idx="0"/>
          <a:effectRef idx="0"/>
          <a:fontRef idx="minor"/>
        </p:style>
        <p:txBody>
          <a:bodyPr lIns="0" rIns="0" tIns="0" bIns="0">
            <a:normAutofit/>
          </a:bodyPr>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AU" sz="1400" spc="-1" strike="noStrike">
                <a:solidFill>
                  <a:srgbClr val="000000"/>
                </a:solidFill>
                <a:latin typeface="Arial"/>
                <a:ea typeface="Arial"/>
              </a:rPr>
              <a:t>“</a:t>
            </a:r>
            <a:r>
              <a:rPr b="0" lang="en-AU" sz="1400" spc="-1" strike="noStrike">
                <a:solidFill>
                  <a:srgbClr val="000000"/>
                </a:solidFill>
                <a:latin typeface="Arial"/>
                <a:ea typeface="Arial"/>
              </a:rPr>
              <a:t>Worldwide there are millions of materials available commercially that are characterised by hundreds of different properties. Using traditional techniques to explore the information we know about these materials, to come up with new substances, substrates and systems, is a painstaking process that can take months if not years,” Gareth Conduit, the Chief Technology Officer at Intellegens</a:t>
            </a:r>
            <a:endParaRPr b="0" lang="en-US" sz="1400" spc="-1" strike="noStrike">
              <a:latin typeface="Arial"/>
            </a:endParaRPr>
          </a:p>
        </p:txBody>
      </p:sp>
      <p:pic>
        <p:nvPicPr>
          <p:cNvPr id="220" name="" descr=""/>
          <p:cNvPicPr/>
          <p:nvPr/>
        </p:nvPicPr>
        <p:blipFill>
          <a:blip r:embed="rId1"/>
          <a:stretch/>
        </p:blipFill>
        <p:spPr>
          <a:xfrm>
            <a:off x="5120640" y="1386720"/>
            <a:ext cx="3180240" cy="45568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5983b0"/>
                </a:solidFill>
                <a:latin typeface="Arial"/>
                <a:ea typeface="DejaVu Sans"/>
              </a:rPr>
              <a:t>Recap</a:t>
            </a:r>
            <a:endParaRPr b="0" lang="en-US" sz="3600" spc="-1" strike="noStrike">
              <a:latin typeface="Arial"/>
            </a:endParaRPr>
          </a:p>
        </p:txBody>
      </p:sp>
      <p:sp>
        <p:nvSpPr>
          <p:cNvPr id="258" name="CustomShape 2"/>
          <p:cNvSpPr/>
          <p:nvPr/>
        </p:nvSpPr>
        <p:spPr>
          <a:xfrm>
            <a:off x="457200" y="1916280"/>
            <a:ext cx="4015080" cy="42091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5983b0"/>
                </a:solidFill>
                <a:latin typeface="Arial"/>
                <a:ea typeface="DejaVu Sans"/>
              </a:rPr>
              <a:t>What we have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A good supervised machine learning model</a:t>
            </a:r>
            <a:endParaRPr b="0" lang="en-US" sz="3200" spc="-1" strike="noStrike">
              <a:latin typeface="Arial"/>
            </a:endParaRPr>
          </a:p>
        </p:txBody>
      </p:sp>
      <p:sp>
        <p:nvSpPr>
          <p:cNvPr id="259" name="CustomShape 3"/>
          <p:cNvSpPr/>
          <p:nvPr/>
        </p:nvSpPr>
        <p:spPr>
          <a:xfrm>
            <a:off x="4674240" y="1880280"/>
            <a:ext cx="4015080" cy="42091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5983b0"/>
                </a:solidFill>
                <a:latin typeface="Arial"/>
                <a:ea typeface="DejaVu Sans"/>
              </a:rPr>
              <a:t>What we want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Alloy composition</a:t>
            </a:r>
            <a:endParaRPr b="0" lang="en-US" sz="3200" spc="-1" strike="noStrike">
              <a:latin typeface="Arial"/>
            </a:endParaRPr>
          </a:p>
        </p:txBody>
      </p:sp>
      <p:pic>
        <p:nvPicPr>
          <p:cNvPr id="260" name="" descr=""/>
          <p:cNvPicPr/>
          <p:nvPr/>
        </p:nvPicPr>
        <p:blipFill>
          <a:blip r:embed="rId1"/>
          <a:stretch/>
        </p:blipFill>
        <p:spPr>
          <a:xfrm>
            <a:off x="401760" y="4297680"/>
            <a:ext cx="4352400" cy="1279440"/>
          </a:xfrm>
          <a:prstGeom prst="rect">
            <a:avLst/>
          </a:prstGeom>
          <a:ln>
            <a:noFill/>
          </a:ln>
        </p:spPr>
      </p:pic>
      <p:sp>
        <p:nvSpPr>
          <p:cNvPr id="261" name="Line 4"/>
          <p:cNvSpPr/>
          <p:nvPr/>
        </p:nvSpPr>
        <p:spPr>
          <a:xfrm>
            <a:off x="4644000" y="2103120"/>
            <a:ext cx="0" cy="4297680"/>
          </a:xfrm>
          <a:prstGeom prst="line">
            <a:avLst/>
          </a:prstGeom>
          <a:ln w="12600">
            <a:solidFill>
              <a:srgbClr val="000000"/>
            </a:solidFill>
            <a:round/>
          </a:ln>
        </p:spPr>
        <p:style>
          <a:lnRef idx="0"/>
          <a:fillRef idx="0"/>
          <a:effectRef idx="0"/>
          <a:fontRef idx="minor"/>
        </p:style>
      </p:sp>
      <p:pic>
        <p:nvPicPr>
          <p:cNvPr id="262" name="" descr=""/>
          <p:cNvPicPr/>
          <p:nvPr/>
        </p:nvPicPr>
        <p:blipFill>
          <a:blip r:embed="rId2"/>
          <a:stretch/>
        </p:blipFill>
        <p:spPr>
          <a:xfrm>
            <a:off x="4546080" y="4285080"/>
            <a:ext cx="4384080" cy="13536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Technique to generate composition</a:t>
            </a:r>
            <a:endParaRPr b="0" lang="en-US" sz="3600" spc="-1" strike="noStrike">
              <a:latin typeface="Arial"/>
            </a:endParaRPr>
          </a:p>
        </p:txBody>
      </p:sp>
      <p:sp>
        <p:nvSpPr>
          <p:cNvPr id="264" name="CustomShape 2"/>
          <p:cNvSpPr/>
          <p:nvPr/>
        </p:nvSpPr>
        <p:spPr>
          <a:xfrm>
            <a:off x="457200" y="1916280"/>
            <a:ext cx="8228520" cy="2007360"/>
          </a:xfrm>
          <a:prstGeom prst="rect">
            <a:avLst/>
          </a:prstGeom>
          <a:noFill/>
          <a:ln>
            <a:noFill/>
          </a:ln>
        </p:spPr>
        <p:style>
          <a:lnRef idx="0"/>
          <a:fillRef idx="0"/>
          <a:effectRef idx="0"/>
          <a:fontRef idx="minor"/>
        </p:style>
        <p:txBody>
          <a:bodyPr lIns="0" rIns="0" tIns="0" bIns="0">
            <a:normAutofit fontScale="65000"/>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Main idea is screening.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Generate random composition satisfying all criteria.</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Use trained model to screen all generated composition and find best result.</a:t>
            </a:r>
            <a:endParaRPr b="0" lang="en-US" sz="3200" spc="-1" strike="noStrike">
              <a:latin typeface="Arial"/>
            </a:endParaRPr>
          </a:p>
        </p:txBody>
      </p:sp>
      <p:pic>
        <p:nvPicPr>
          <p:cNvPr id="265" name="" descr=""/>
          <p:cNvPicPr/>
          <p:nvPr/>
        </p:nvPicPr>
        <p:blipFill>
          <a:blip r:embed="rId1"/>
          <a:stretch/>
        </p:blipFill>
        <p:spPr>
          <a:xfrm>
            <a:off x="456840" y="4059360"/>
            <a:ext cx="8228520" cy="17964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How to generate random data?</a:t>
            </a:r>
            <a:endParaRPr b="0" lang="en-US" sz="3600" spc="-1" strike="noStrike">
              <a:latin typeface="Arial"/>
            </a:endParaRPr>
          </a:p>
        </p:txBody>
      </p:sp>
      <p:sp>
        <p:nvSpPr>
          <p:cNvPr id="267"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Two methods</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1: Randomly select a the composition with range equal to criteria.</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2: Randomly sample a point from the same feature space as that of the training data.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Result</a:t>
            </a:r>
            <a:endParaRPr b="0" lang="en-US" sz="3600" spc="-1" strike="noStrike">
              <a:latin typeface="Arial"/>
            </a:endParaRPr>
          </a:p>
        </p:txBody>
      </p:sp>
      <p:sp>
        <p:nvSpPr>
          <p:cNvPr id="269"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ormAutofit fontScale="44000"/>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An average of around 10^5 random compositions are screened to select the one with the most optimum DoS value.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DoS value of resulting composition is in the range (0.1 – 1.1).</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Comparing with average DoS value of original dataset which is 26.9, the generated composition seems to outperform existing alloy composition by a large margin.</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Example composition generated: Dos = 1.04</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Al=94.7, Mg=4.01, Mn=0.49, Fe=0.35, Cr=0.11, Si=0.2</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Conclusion</a:t>
            </a:r>
            <a:endParaRPr b="0" lang="en-US" sz="3600" spc="-1" strike="noStrike">
              <a:latin typeface="Arial"/>
            </a:endParaRPr>
          </a:p>
        </p:txBody>
      </p:sp>
      <p:sp>
        <p:nvSpPr>
          <p:cNvPr id="271" name="CustomShape 2"/>
          <p:cNvSpPr/>
          <p:nvPr/>
        </p:nvSpPr>
        <p:spPr>
          <a:xfrm>
            <a:off x="457200" y="1916280"/>
            <a:ext cx="4015080" cy="4209120"/>
          </a:xfrm>
          <a:prstGeom prst="rect">
            <a:avLst/>
          </a:prstGeom>
          <a:noFill/>
          <a:ln>
            <a:noFill/>
          </a:ln>
        </p:spPr>
        <p:style>
          <a:lnRef idx="0"/>
          <a:fillRef idx="0"/>
          <a:effectRef idx="0"/>
          <a:fontRef idx="minor"/>
        </p:style>
        <p:txBody>
          <a:bodyPr lIns="0" rIns="0" tIns="0" bIns="0">
            <a:normAutofit fontScale="12000"/>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Marine engineers and naval architects recognise 5XXX series aluminium as an advantageous material in shipbuilding and the fabrication of components in offshore platforms. The lightweight, superior mechanical properties, and corrosion resistance of aluminium alloys has dictated their use in many of these applications.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Using existing data to generate new alloy composition using machine learning can drastically decrease designing time.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These new alloys can also find use in other fields such as the automotive industry.</a:t>
            </a:r>
            <a:endParaRPr b="0" lang="en-US" sz="3200" spc="-1" strike="noStrike">
              <a:latin typeface="Arial"/>
            </a:endParaRPr>
          </a:p>
        </p:txBody>
      </p:sp>
      <p:pic>
        <p:nvPicPr>
          <p:cNvPr id="272" name="" descr=""/>
          <p:cNvPicPr/>
          <p:nvPr/>
        </p:nvPicPr>
        <p:blipFill>
          <a:blip r:embed="rId1"/>
          <a:stretch/>
        </p:blipFill>
        <p:spPr>
          <a:xfrm>
            <a:off x="5278680" y="1916280"/>
            <a:ext cx="2805480" cy="42091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468360" y="765000"/>
            <a:ext cx="8228520" cy="57265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000000"/>
                </a:solidFill>
                <a:latin typeface="Arial"/>
                <a:ea typeface="DejaVu Sans"/>
              </a:rPr>
              <a:t>                     </a:t>
            </a:r>
            <a:r>
              <a:rPr b="0" lang="en-AU" sz="3600" spc="-1" strike="noStrike">
                <a:solidFill>
                  <a:srgbClr val="000000"/>
                </a:solidFill>
                <a:latin typeface="Arial"/>
                <a:ea typeface="DejaVu Sans"/>
              </a:rPr>
              <a:t>Thank You!</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What is alloy designing and why do we need it?</a:t>
            </a:r>
            <a:endParaRPr b="0" lang="en-US" sz="3600" spc="-1" strike="noStrike">
              <a:latin typeface="Arial"/>
            </a:endParaRPr>
          </a:p>
        </p:txBody>
      </p:sp>
      <p:sp>
        <p:nvSpPr>
          <p:cNvPr id="222"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Knowledge-guided approach</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In the field of engineering we are typically using only up to 1000 different types of metallic alloys on a regular basis.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This is a very tiny fraction of potentially interesting alloys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Current Methodology</a:t>
            </a:r>
            <a:endParaRPr b="0" lang="en-US" sz="3600" spc="-1" strike="noStrike">
              <a:latin typeface="Arial"/>
            </a:endParaRPr>
          </a:p>
        </p:txBody>
      </p:sp>
      <p:sp>
        <p:nvSpPr>
          <p:cNvPr id="224"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Semi-empirical chemical rules.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Other approaches are to reflect which type of property we actually aim to design.</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Using already existing data to learn machine learning models that can accurately predict alloy compositions.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Objective</a:t>
            </a:r>
            <a:endParaRPr b="0" lang="en-US" sz="3600" spc="-1" strike="noStrike">
              <a:latin typeface="Arial"/>
            </a:endParaRPr>
          </a:p>
        </p:txBody>
      </p:sp>
      <p:pic>
        <p:nvPicPr>
          <p:cNvPr id="226" name="" descr=""/>
          <p:cNvPicPr/>
          <p:nvPr/>
        </p:nvPicPr>
        <p:blipFill>
          <a:blip r:embed="rId1"/>
          <a:stretch/>
        </p:blipFill>
        <p:spPr>
          <a:xfrm>
            <a:off x="456840" y="2504880"/>
            <a:ext cx="8228520" cy="3031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Objective</a:t>
            </a:r>
            <a:endParaRPr b="0" lang="en-US" sz="3600" spc="-1" strike="noStrike">
              <a:latin typeface="Arial"/>
            </a:endParaRPr>
          </a:p>
        </p:txBody>
      </p:sp>
      <p:sp>
        <p:nvSpPr>
          <p:cNvPr id="228"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chor="ctr">
            <a:normAutofit/>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Generate aluminium alloy composition using machine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Aim to generate aluminium alloy composition such that certain criteria are met.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3465a4"/>
                </a:solidFill>
                <a:latin typeface="Arial"/>
                <a:ea typeface="DejaVu Sans"/>
              </a:rPr>
              <a:t>Criteria</a:t>
            </a:r>
            <a:endParaRPr b="0" lang="en-US" sz="3600" spc="-1" strike="noStrike">
              <a:latin typeface="Arial"/>
            </a:endParaRPr>
          </a:p>
        </p:txBody>
      </p:sp>
      <p:sp>
        <p:nvSpPr>
          <p:cNvPr id="230"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ormAutofit fontScale="97000"/>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Percentage of Mg  </a:t>
            </a:r>
            <a:r>
              <a:rPr b="0" lang="en-AU" sz="3200" spc="-1" strike="noStrike">
                <a:solidFill>
                  <a:srgbClr val="000000"/>
                </a:solidFill>
                <a:latin typeface="Arial"/>
                <a:ea typeface="Arial"/>
              </a:rPr>
              <a:t>≈ 3.5% - 6.0%, Mn ≈ 0.1% - 0.6%, Fe ≈ 0.1% - 0.4%, Cr ≈ 0.0% - 0.3%, Ti ≈ 0.0 % - 0.3%, Sr ≈ 0.0% - 0.5%,Zn ≈ 0.05% - 0.75%,Zr ≈ 0.0% - 0.5%,Cu ≈ 0.0% - 0.7%, Ag ≈ 0.0% - 0.2%, Si ≈ 0.0% - 0.5%, Ni ≈ 0.0% - 0.2%, Ca ≈ 0.0% - 0.2%, Ge ≈ 0.0% - 0.4%, Nd ≈ 0.0% - 0.4%, Ce ≈ 0.0% - 0.4%</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Arial"/>
              </a:rPr>
              <a:t>Aim to minimize DoS value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68360" y="765000"/>
            <a:ext cx="822852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3600" spc="-1" strike="noStrike">
                <a:solidFill>
                  <a:srgbClr val="000000"/>
                </a:solidFill>
                <a:latin typeface="Arial"/>
                <a:ea typeface="DejaVu Sans"/>
              </a:rPr>
              <a:t>Degree of sensitization(DoS)</a:t>
            </a:r>
            <a:endParaRPr b="0" lang="en-US" sz="3600" spc="-1" strike="noStrike">
              <a:latin typeface="Arial"/>
            </a:endParaRPr>
          </a:p>
        </p:txBody>
      </p:sp>
      <p:sp>
        <p:nvSpPr>
          <p:cNvPr id="232" name="CustomShape 2"/>
          <p:cNvSpPr/>
          <p:nvPr/>
        </p:nvSpPr>
        <p:spPr>
          <a:xfrm>
            <a:off x="457200" y="1916280"/>
            <a:ext cx="8228520" cy="4209120"/>
          </a:xfrm>
          <a:prstGeom prst="rect">
            <a:avLst/>
          </a:prstGeom>
          <a:noFill/>
          <a:ln>
            <a:noFill/>
          </a:ln>
        </p:spPr>
        <p:style>
          <a:lnRef idx="0"/>
          <a:fillRef idx="0"/>
          <a:effectRef idx="0"/>
          <a:fontRef idx="minor"/>
        </p:style>
        <p:txBody>
          <a:bodyPr lIns="0" rIns="0" tIns="0" bIns="0">
            <a:normAutofit fontScale="51000"/>
          </a:bodyPr>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Sensitization in 5XXX aluminum alloys is a problem characterized by the gradual formation and growth of beta phase (Mg2Al3) at grain boundaries, which increases the susceptibility of alloys to inter granular corrosion (IGC) and intergranular stress-corrosion cracking (IGSCC).</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5XXX series aluminium is commonly used in hull construction for ships.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The DoS value gives a measurement of the extent of sensitization in such alloys.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AU" sz="3200" spc="-1" strike="noStrike">
                <a:solidFill>
                  <a:srgbClr val="000000"/>
                </a:solidFill>
                <a:latin typeface="Arial"/>
                <a:ea typeface="DejaVu Sans"/>
              </a:rPr>
              <a:t>High DoS value implies less corrosion resistance, and vice-versa.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365760" y="2926080"/>
            <a:ext cx="8229240" cy="1144800"/>
          </a:xfrm>
          <a:prstGeom prst="rect">
            <a:avLst/>
          </a:prstGeom>
          <a:noFill/>
          <a:ln>
            <a:noFill/>
          </a:ln>
        </p:spPr>
        <p:txBody>
          <a:bodyPr lIns="0" rIns="0" tIns="0" bIns="0" anchor="ctr">
            <a:noAutofit/>
          </a:bodyPr>
          <a:p>
            <a:pPr algn="ctr"/>
            <a:r>
              <a:rPr b="0" lang="en-US" sz="4400" spc="-1" strike="noStrike">
                <a:latin typeface="Arial"/>
              </a:rPr>
              <a:t>Methodology Overview</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ANU2018</Template>
  <TotalTime>325</TotalTime>
  <Application>LibreOffice/6.4.4.2$Windows_X86_64 LibreOffice_project/3d775be2011f3886db32dfd395a6a6d1ca2630ff</Application>
  <Words>2</Words>
  <Paragraphs>2</Paragraphs>
  <Company>The Australian National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2010-10-19T05:25:31Z</dcterms:created>
  <dc:creator>u4031391</dc:creator>
  <dc:description/>
  <dc:language>en-US</dc:language>
  <cp:lastModifiedBy/>
  <dcterms:modified xsi:type="dcterms:W3CDTF">2020-06-02T20:02:02Z</dcterms:modified>
  <cp:revision>20</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The Australian National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