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81" r:id="rId19"/>
    <p:sldId id="277" r:id="rId20"/>
    <p:sldId id="278" r:id="rId21"/>
    <p:sldId id="279" r:id="rId22"/>
    <p:sldId id="271" r:id="rId23"/>
    <p:sldId id="273" r:id="rId24"/>
    <p:sldId id="272" r:id="rId25"/>
    <p:sldId id="27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9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5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6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3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04CC-1E30-40F8-A3E7-176F5756F1E7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2BE8-A2EA-4E16-A301-85F258E48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Pq9Nch-xKN1zWyFUZ4mmtQ" TargetMode="External"/><Relationship Id="rId2" Type="http://schemas.openxmlformats.org/officeDocument/2006/relationships/hyperlink" Target="http://www.exabit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1tfdmsgwvwBA2BDTxLRwdQ" TargetMode="External"/><Relationship Id="rId2" Type="http://schemas.openxmlformats.org/officeDocument/2006/relationships/hyperlink" Target="https://fasal.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-_q75BE9UA" TargetMode="External"/><Relationship Id="rId2" Type="http://schemas.openxmlformats.org/officeDocument/2006/relationships/hyperlink" Target="https://www.davisinstruments.com/enviromonito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eP1iuzXygA" TargetMode="External"/><Relationship Id="rId2" Type="http://schemas.openxmlformats.org/officeDocument/2006/relationships/hyperlink" Target="https://soilscout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V6qhiX7YL0rXzAYFRljl5w/videos" TargetMode="External"/><Relationship Id="rId2" Type="http://schemas.openxmlformats.org/officeDocument/2006/relationships/hyperlink" Target="https://www.kickstarter.com/projects/edyn/edyn-welcome-to-the-connected-gard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 Agriculture Monitoring Systems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(Greenhouse not included)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en-US" sz="3000" b="1" u="sng" dirty="0" err="1" smtClean="0">
                <a:latin typeface="Times New Roman" pitchFamily="18" charset="0"/>
                <a:cs typeface="Times New Roman" pitchFamily="18" charset="0"/>
              </a:rPr>
              <a:t>eXabit</a:t>
            </a:r>
            <a:r>
              <a:rPr lang="en-US" sz="3000" b="1" u="sng" dirty="0" smtClean="0">
                <a:latin typeface="Times New Roman" pitchFamily="18" charset="0"/>
                <a:cs typeface="Times New Roman" pitchFamily="18" charset="0"/>
              </a:rPr>
              <a:t> Systems</a:t>
            </a: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an Indian company (Bangalore)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sensing, monitoring and control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node contains soil and weather sensors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node send data to cloud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webpage is really good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Company secured some awards like startup Karnataka, emerge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http://www.exabit.in/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https://www.youtube.com/channel/UCPq9Nch-xKN1zWyFUZ4mmtQ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1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297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h\Desktop\eXabit-Systems_Motive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20688"/>
            <a:ext cx="7516417" cy="56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6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My views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 like their concept and their webpage. Their software side is good. But the design is not that much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appreciable.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think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sensors. In my point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not a suitable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generation agriculture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 technologies are not that much new.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0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(4)  </a:t>
            </a:r>
            <a:r>
              <a:rPr lang="en-US" sz="3000" b="1" u="sng" dirty="0" err="1" smtClean="0">
                <a:latin typeface="Times New Roman" pitchFamily="18" charset="0"/>
                <a:cs typeface="Times New Roman" pitchFamily="18" charset="0"/>
              </a:rPr>
              <a:t>Fasal</a:t>
            </a:r>
            <a:r>
              <a:rPr lang="en-US" sz="3000" b="1" u="sng" dirty="0" smtClean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an Indian company 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Fasal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started with a simple idea - Removing guesswork from farming. 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on-farm predictions using AI.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measure soil and weather data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mainly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focusing on the software part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https://fasal.co/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https://www.youtube.com/channel/UC1tfdmsgwvwBA2BDTxLRwdQ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1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 descr="C:\Users\h\Desktop\Mask Group 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1359"/>
            <a:ext cx="6192688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7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My views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software side is good and the concept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good. But the hardware side (design) is not that much good.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a single node. I think here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use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sensors.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8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My Ideas on our System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system consist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set of sensing nodes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transmit (wirelessly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measured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hub. The hub (capable of sensing weather conditions) send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to the main control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and it also controls the automation systems mainly the irrigation. From hub it again send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Ethernet for remote control and monitoring.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whole system structure is similar to the existing ones which are available in the market. But my plan is to modify the whole hardware setup into a small, wireless, cheap and error free one, mainly the sensor node. If we can able to make a small and cheaper one, it will definitely make a change.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3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The System Architecture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26449" y="6234277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47854" y="3070102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99677" y="4020954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79512" y="5029066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250659" y="3340422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499719" y="6065000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156799" y="4761387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702630" y="3701351"/>
            <a:ext cx="144016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2484651" y="5320701"/>
            <a:ext cx="1080120" cy="1260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Hub</a:t>
            </a: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7020272" y="4020954"/>
            <a:ext cx="1080120" cy="1260140"/>
          </a:xfrm>
          <a:prstGeom prst="roundRect">
            <a:avLst>
              <a:gd name="adj" fmla="val 141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Hub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874994" y="1567031"/>
            <a:ext cx="237566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05314" y="3419324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21999" y="6317028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57285" y="3784102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239286" y="4844138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2206" y="6147751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43404" y="3152853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243" y="410370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062" y="5111817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Sensor Node</a:t>
            </a:r>
            <a:endParaRPr lang="en-IN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8848" y="1742405"/>
            <a:ext cx="21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Control Station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938386" y="210149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IN" dirty="0"/>
          </a:p>
        </p:txBody>
      </p:sp>
      <p:sp>
        <p:nvSpPr>
          <p:cNvPr id="29" name="Cloud Callout 28"/>
          <p:cNvSpPr/>
          <p:nvPr/>
        </p:nvSpPr>
        <p:spPr>
          <a:xfrm>
            <a:off x="6642105" y="1776736"/>
            <a:ext cx="1594054" cy="101885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131840" y="2287111"/>
            <a:ext cx="288032" cy="29939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50659" y="2101498"/>
            <a:ext cx="2689220" cy="191945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5"/>
          </p:cNvCxnSpPr>
          <p:nvPr/>
        </p:nvCxnSpPr>
        <p:spPr>
          <a:xfrm>
            <a:off x="6479912" y="3770661"/>
            <a:ext cx="540360" cy="3330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6"/>
          </p:cNvCxnSpPr>
          <p:nvPr/>
        </p:nvCxnSpPr>
        <p:spPr>
          <a:xfrm>
            <a:off x="5142790" y="3953379"/>
            <a:ext cx="1877482" cy="5716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596959" y="4844138"/>
            <a:ext cx="1423313" cy="1692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7"/>
          </p:cNvCxnSpPr>
          <p:nvPr/>
        </p:nvCxnSpPr>
        <p:spPr>
          <a:xfrm flipV="1">
            <a:off x="5255702" y="5265443"/>
            <a:ext cx="1764570" cy="10426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</p:cNvCxnSpPr>
          <p:nvPr/>
        </p:nvCxnSpPr>
        <p:spPr>
          <a:xfrm flipV="1">
            <a:off x="7219799" y="5281094"/>
            <a:ext cx="219333" cy="7839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5"/>
          </p:cNvCxnSpPr>
          <p:nvPr/>
        </p:nvCxnSpPr>
        <p:spPr>
          <a:xfrm>
            <a:off x="2277107" y="3500341"/>
            <a:ext cx="422685" cy="1820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5"/>
          </p:cNvCxnSpPr>
          <p:nvPr/>
        </p:nvCxnSpPr>
        <p:spPr>
          <a:xfrm>
            <a:off x="1628930" y="4451193"/>
            <a:ext cx="855721" cy="12218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4"/>
          </p:cNvCxnSpPr>
          <p:nvPr/>
        </p:nvCxnSpPr>
        <p:spPr>
          <a:xfrm>
            <a:off x="899592" y="5533122"/>
            <a:ext cx="1585059" cy="7011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50659" y="1742405"/>
            <a:ext cx="1499433" cy="184666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3"/>
          </p:cNvCxnSpPr>
          <p:nvPr/>
        </p:nvCxnSpPr>
        <p:spPr>
          <a:xfrm flipV="1">
            <a:off x="3564771" y="5111817"/>
            <a:ext cx="3455501" cy="8389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79512" y="1567031"/>
            <a:ext cx="1877278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154281" y="1732166"/>
            <a:ext cx="19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Control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57" idx="3"/>
            <a:endCxn id="18" idx="1"/>
          </p:cNvCxnSpPr>
          <p:nvPr/>
        </p:nvCxnSpPr>
        <p:spPr>
          <a:xfrm>
            <a:off x="2056790" y="1927071"/>
            <a:ext cx="818204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4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Our Goals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sensor node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must be small, cheap and able to communicate via wireless means ( I think MEMS sensors will helps us to make it possible)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design (shape) must be a unique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one (It should get an appreciation in the first sight)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the systems must be capable of driving from solar power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power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consumption should be low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system must be an expandable one. It should help us to add more actuators for automation, to add robots etc.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4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The Challenges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Finding the suitable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sensor (important)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Suitable wireless communication protocol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Reduction of energy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consumption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Stability of the measurements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Keeping the production cost at a low level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 Literature Survey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5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0" b="1" dirty="0" smtClean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IN" sz="12000" b="1" u="sng" dirty="0" err="1" smtClean="0">
                <a:latin typeface="Times New Roman" pitchFamily="18" charset="0"/>
                <a:cs typeface="Times New Roman" pitchFamily="18" charset="0"/>
              </a:rPr>
              <a:t>EnviroMonitor</a:t>
            </a:r>
            <a:r>
              <a:rPr lang="en-IN" sz="12000" b="1" u="sng" dirty="0" smtClean="0">
                <a:latin typeface="Times New Roman" pitchFamily="18" charset="0"/>
                <a:cs typeface="Times New Roman" pitchFamily="18" charset="0"/>
              </a:rPr>
              <a:t> (Davis Instruments)</a:t>
            </a:r>
          </a:p>
          <a:p>
            <a:pPr marL="0" indent="0">
              <a:lnSpc>
                <a:spcPct val="120000"/>
              </a:lnSpc>
              <a:buNone/>
            </a:pPr>
            <a:endParaRPr lang="en-IN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U.S based company</a:t>
            </a: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Professional and Industrial standard products</a:t>
            </a: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Apps and websites for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access, analyse, and share data on smartphone, tablet, or computer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All parts are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connected wirelessly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Nodes collect data and send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to gateway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gateway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send data to cloud via Ethernet</a:t>
            </a:r>
          </a:p>
          <a:p>
            <a:pPr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eather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station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available</a:t>
            </a: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https://www.davisinstruments.com/enviromonitor/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https://www.youtube.com/watch?v=b-_q75BE9UA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An Awesome New Idea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is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idea,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Buried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sensor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soil measurements.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change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whole traditional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concepts and also reduces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development is a big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challenge. The power source is the main problem. We want to find low power components and sensors to reduce the power consumption,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definitely it will change the way of measurements.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But…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Unfortunately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Company already achieved it!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6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(5)  </a:t>
            </a:r>
            <a:r>
              <a:rPr lang="en-US" sz="3000" b="1" u="sng" dirty="0" smtClean="0">
                <a:latin typeface="Times New Roman" pitchFamily="18" charset="0"/>
                <a:cs typeface="Times New Roman" pitchFamily="18" charset="0"/>
              </a:rPr>
              <a:t>Soil Scout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Most Advanced Wireless Soil Moisture Sensor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Fully buried underground wireless soil sensor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measure salinity, temperature and moisture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Battery Life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20 Years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https://soilscout.com/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https://www.youtube.com/watch?v=FeP1iuzXygA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3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297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h\Desktop\606ee051df8675ff8d5883c8_Soil Scout Cycle Base &amp; Echo-p-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315416"/>
            <a:ext cx="7128792" cy="43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\Desktop\5fc7c52ef9286cfe1575e254_soil-scout-sensor-ground-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77" y="2996952"/>
            <a:ext cx="3917454" cy="40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My views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really good and the 20 years of battery life is unbelievable. It works perfectly fine. The design is very good. I think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agriculture,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add more features to it.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8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plan from my side is to create a unique sensor node. I think this is the main challenge. If we can, then the other steps are not that much difficult. Because there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Indian companies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those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focusing on the sensor node. So it is a better opportunity to focus on that section. 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definitely hit the market. From my observations I found that, the main problem with Indian companies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hardware section. 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bothered about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and they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 section.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That’s  why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foreign hardware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picture.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if we can focus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side,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definitely hit.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4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links for the images are given in the corresponding slides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( Next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week I will focus on the greenhouse monitoring and  automation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 marL="0" indent="0" algn="ctr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Weather 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Station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\Desktop\6800-6810_EM_illus_900x3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5"/>
          <a:stretch/>
        </p:blipFill>
        <p:spPr bwMode="auto">
          <a:xfrm>
            <a:off x="1043608" y="404664"/>
            <a:ext cx="7079930" cy="23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\Desktop\3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3" y="3356992"/>
            <a:ext cx="3463771" cy="32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\Desktop\6322-2.jpg" title="fg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7479"/>
            <a:ext cx="3168031" cy="31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69830" cy="64087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Weather Station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   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Sensor Node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Website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439"/>
            <a:ext cx="4348724" cy="29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\Desktop\Senors_Roset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5326"/>
            <a:ext cx="3806958" cy="40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\Desktop\web-dash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5221583" cy="27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2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My Views</a:t>
            </a:r>
          </a:p>
          <a:p>
            <a:pPr marL="0" indent="0" algn="just">
              <a:buNone/>
            </a:pPr>
            <a:r>
              <a:rPr lang="en-US" sz="2800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Node costs about $395. Extremely costly. Only affordable for big agriculture companies. But the products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keeping the industrial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is appreciable. The system is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bulky. So I think it is not suitable for future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agriculture requirements.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sensor outputs are accurate. The interface is really good. They have lot of experience in this field. So from this product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get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lot of ideas.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arenBoth" startAt="2"/>
            </a:pPr>
            <a:r>
              <a:rPr lang="en-US" sz="3000" b="1" u="sng" dirty="0" smtClean="0">
                <a:latin typeface="Times New Roman" pitchFamily="18" charset="0"/>
                <a:cs typeface="Times New Roman" pitchFamily="18" charset="0"/>
              </a:rPr>
              <a:t>EDYN Garden Sensor (Not for agriculture)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sense soil and weather conditions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Measures ambient temperature, humidity, light intensity, soil nutrition, pH and moisture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Works on solar panel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Connected via Wi-Fi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application have an easy user interface and graphics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 design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have an automatic solar powered water valve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https://www.kickstarter.com/projects/edyn/edyn-welcome-to-the-connected-garden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https://www.youtube.com/channel/UCV6qhiX7YL0rXzAYFRljl5w/videos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56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Sensor and the valve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Mobile application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h\Desktop\27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32" y="-13612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\Desktop\0.u5utvaa1mp8Screenshot_2019-03-18 Edyn Welcome to the connected garden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2"/>
            <a:ext cx="4841774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8059548" cy="53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5722533"/>
            <a:ext cx="515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stages of product design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2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My views</a:t>
            </a: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 like the design. It is really good. The product is also very small and user friendly. We can monitor the soil just by using mobile. I think here they are using the MEMS technology. That is the reason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behind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small size and less power consumption. I like this product. Price is also not that much higher.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0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1147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Smart Agriculture Monitoring Systems</vt:lpstr>
      <vt:lpstr>1. 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My Ideas on our System</vt:lpstr>
      <vt:lpstr>The System Architecture</vt:lpstr>
      <vt:lpstr>Our Goals</vt:lpstr>
      <vt:lpstr>The Challenges</vt:lpstr>
      <vt:lpstr>An Awesome New Idea</vt:lpstr>
      <vt:lpstr>But…   Unfortunately One Company already achieved it!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Monitoring Systems</dc:title>
  <dc:creator>h</dc:creator>
  <cp:lastModifiedBy>h</cp:lastModifiedBy>
  <cp:revision>102</cp:revision>
  <dcterms:created xsi:type="dcterms:W3CDTF">2021-05-07T14:05:16Z</dcterms:created>
  <dcterms:modified xsi:type="dcterms:W3CDTF">2021-05-08T16:51:30Z</dcterms:modified>
</cp:coreProperties>
</file>