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3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480056-C8BC-413C-93B8-1DC420D9C3FD}"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44596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80056-C8BC-413C-93B8-1DC420D9C3FD}"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824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80056-C8BC-413C-93B8-1DC420D9C3FD}"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73F923-3BC5-4448-8711-3F8D663358C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9572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480056-C8BC-413C-93B8-1DC420D9C3FD}"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836071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480056-C8BC-413C-93B8-1DC420D9C3FD}"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73F923-3BC5-4448-8711-3F8D663358C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6377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480056-C8BC-413C-93B8-1DC420D9C3FD}"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3701587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80056-C8BC-413C-93B8-1DC420D9C3FD}"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935255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80056-C8BC-413C-93B8-1DC420D9C3FD}"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346859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80056-C8BC-413C-93B8-1DC420D9C3FD}"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83816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80056-C8BC-413C-93B8-1DC420D9C3FD}" type="datetimeFigureOut">
              <a:rPr lang="en-IN" smtClean="0"/>
              <a:t>12-08-2020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406541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480056-C8BC-413C-93B8-1DC420D9C3FD}"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73019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480056-C8BC-413C-93B8-1DC420D9C3FD}" type="datetimeFigureOut">
              <a:rPr lang="en-IN" smtClean="0"/>
              <a:t>12-08-2020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314948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480056-C8BC-413C-93B8-1DC420D9C3FD}" type="datetimeFigureOut">
              <a:rPr lang="en-IN" smtClean="0"/>
              <a:t>12-08-2020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142539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80056-C8BC-413C-93B8-1DC420D9C3FD}" type="datetimeFigureOut">
              <a:rPr lang="en-IN" smtClean="0"/>
              <a:t>12-08-2020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240722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80056-C8BC-413C-93B8-1DC420D9C3FD}"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271381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480056-C8BC-413C-93B8-1DC420D9C3FD}" type="datetimeFigureOut">
              <a:rPr lang="en-IN" smtClean="0"/>
              <a:t>12-08-2020</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73F923-3BC5-4448-8711-3F8D663358CB}" type="slidenum">
              <a:rPr lang="en-IN" smtClean="0"/>
              <a:t>‹#›</a:t>
            </a:fld>
            <a:endParaRPr lang="en-IN"/>
          </a:p>
        </p:txBody>
      </p:sp>
    </p:spTree>
    <p:extLst>
      <p:ext uri="{BB962C8B-B14F-4D97-AF65-F5344CB8AC3E}">
        <p14:creationId xmlns:p14="http://schemas.microsoft.com/office/powerpoint/2010/main" val="407163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480056-C8BC-413C-93B8-1DC420D9C3FD}" type="datetimeFigureOut">
              <a:rPr lang="en-IN" smtClean="0"/>
              <a:t>12-08-2020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73F923-3BC5-4448-8711-3F8D663358CB}" type="slidenum">
              <a:rPr lang="en-IN" smtClean="0"/>
              <a:t>‹#›</a:t>
            </a:fld>
            <a:endParaRPr lang="en-IN"/>
          </a:p>
        </p:txBody>
      </p:sp>
    </p:spTree>
    <p:extLst>
      <p:ext uri="{BB962C8B-B14F-4D97-AF65-F5344CB8AC3E}">
        <p14:creationId xmlns:p14="http://schemas.microsoft.com/office/powerpoint/2010/main" val="385316976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002060"/>
                </a:solidFill>
                <a:latin typeface="Algerian" panose="04020705040A02060702" pitchFamily="82" charset="0"/>
              </a:rPr>
              <a:t>CAPSTONE PROJECT</a:t>
            </a:r>
            <a:endParaRPr lang="en-IN" dirty="0">
              <a:solidFill>
                <a:srgbClr val="002060"/>
              </a:solidFill>
              <a:latin typeface="Algerian" panose="04020705040A02060702" pitchFamily="82" charset="0"/>
            </a:endParaRPr>
          </a:p>
        </p:txBody>
      </p:sp>
      <p:sp>
        <p:nvSpPr>
          <p:cNvPr id="3" name="Subtitle 2"/>
          <p:cNvSpPr>
            <a:spLocks noGrp="1"/>
          </p:cNvSpPr>
          <p:nvPr>
            <p:ph type="subTitle" idx="1"/>
          </p:nvPr>
        </p:nvSpPr>
        <p:spPr/>
        <p:txBody>
          <a:bodyPr>
            <a:normAutofit lnSpcReduction="10000"/>
          </a:bodyPr>
          <a:lstStyle/>
          <a:p>
            <a:r>
              <a:rPr lang="en-IN" dirty="0" smtClean="0">
                <a:solidFill>
                  <a:srgbClr val="002060"/>
                </a:solidFill>
                <a:latin typeface="Times New Roman" panose="02020603050405020304" pitchFamily="18" charset="0"/>
                <a:cs typeface="Times New Roman" panose="02020603050405020304" pitchFamily="18" charset="0"/>
              </a:rPr>
              <a:t>THE BATTLE OF NEIGHBOURHOOD</a:t>
            </a:r>
          </a:p>
          <a:p>
            <a:r>
              <a:rPr lang="en-IN" dirty="0" smtClean="0">
                <a:solidFill>
                  <a:srgbClr val="002060"/>
                </a:solidFill>
                <a:latin typeface="Times New Roman" panose="02020603050405020304" pitchFamily="18" charset="0"/>
                <a:cs typeface="Times New Roman" panose="02020603050405020304" pitchFamily="18" charset="0"/>
              </a:rPr>
              <a:t>PRESENTATION</a:t>
            </a:r>
          </a:p>
          <a:p>
            <a:r>
              <a:rPr lang="en-IN" dirty="0" smtClean="0">
                <a:solidFill>
                  <a:srgbClr val="002060"/>
                </a:solidFill>
                <a:latin typeface="Times New Roman" panose="02020603050405020304" pitchFamily="18" charset="0"/>
                <a:cs typeface="Times New Roman" panose="02020603050405020304" pitchFamily="18" charset="0"/>
              </a:rPr>
              <a:t>BHUPENDRA KUMAR YADAV</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87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7800"/>
            <a:ext cx="11595100" cy="6375400"/>
          </a:xfrm>
        </p:spPr>
        <p:txBody>
          <a:bodyPr>
            <a:normAutofit/>
          </a:bodyPr>
          <a:lstStyle/>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One hot encoding is done on the venues data. (One hot encoding is a process by which categorical variables are converted into a form that could be provided to ML algorithms to do a better job in prediction). The Venues data is then grouped by the Neighbourhoods and the mean of the venues are calculated, finally the 10 common venues are calculated for each of the neighbourhoods.</a:t>
            </a: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800" y="1739900"/>
            <a:ext cx="11595100" cy="3759200"/>
          </a:xfrm>
          <a:prstGeom prst="rect">
            <a:avLst/>
          </a:prstGeom>
        </p:spPr>
      </p:pic>
    </p:spTree>
    <p:extLst>
      <p:ext uri="{BB962C8B-B14F-4D97-AF65-F5344CB8AC3E}">
        <p14:creationId xmlns:p14="http://schemas.microsoft.com/office/powerpoint/2010/main" val="60884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03275"/>
          </a:xfrm>
        </p:spPr>
        <p:txBody>
          <a:bodyPr>
            <a:normAutofit/>
          </a:bodyPr>
          <a:lstStyle/>
          <a:p>
            <a:pPr algn="ctr"/>
            <a:r>
              <a:rPr lang="en-IN" b="1" u="sng"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6400" y="803274"/>
            <a:ext cx="11455400" cy="5775325"/>
          </a:xfrm>
        </p:spPr>
        <p:txBody>
          <a:bodyPr>
            <a:normAutofit/>
          </a:bodyPr>
          <a:lstStyle/>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After running the K-means clustering we can access each cluster created to see which neighbourhoods were assigned to each of the five clusters. Looking into the neighbourhoods in the first </a:t>
            </a:r>
            <a:r>
              <a:rPr lang="en-IN" sz="2000" dirty="0" smtClean="0">
                <a:solidFill>
                  <a:srgbClr val="002060"/>
                </a:solidFill>
                <a:latin typeface="Times New Roman" panose="02020603050405020304" pitchFamily="18" charset="0"/>
                <a:cs typeface="Times New Roman" panose="02020603050405020304" pitchFamily="18" charset="0"/>
              </a:rPr>
              <a:t>cluster</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The cluster one is the biggest cluster with 9 of the 15 neighbourhoods in the Toronto. Upon closely examining these neighbourhoods we can see that the most common venues in these neighbourhoods are Restaurants, Seafood Restaurants, Hotels and Italian Restaurants. Looking into the neighbourhoods in the second, third and fifth clusters, we can see these clusters have only one neighbourhoods in each. This is because of the unique venues in each of the neighbourhoods, hence they couldn't be clustered into similar neighbourhoods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06400" y="3200400"/>
            <a:ext cx="11455400" cy="3378200"/>
          </a:xfrm>
          <a:prstGeom prst="rect">
            <a:avLst/>
          </a:prstGeom>
        </p:spPr>
      </p:pic>
    </p:spTree>
    <p:extLst>
      <p:ext uri="{BB962C8B-B14F-4D97-AF65-F5344CB8AC3E}">
        <p14:creationId xmlns:p14="http://schemas.microsoft.com/office/powerpoint/2010/main" val="300742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0"/>
            <a:ext cx="11696700" cy="6642100"/>
          </a:xfrm>
        </p:spPr>
        <p:txBody>
          <a:bodyPr>
            <a:normAutofit/>
          </a:bodyPr>
          <a:lstStyle/>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The third cluster has one neighbourhoods which consists of Venues such as Restaurant, Concert Hall and Office</a:t>
            </a:r>
            <a:r>
              <a:rPr lang="en-IN" sz="20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endParaRPr lang="en-IN" sz="2000" dirty="0" smtClean="0">
              <a:solidFill>
                <a:srgbClr val="002060"/>
              </a:solidFill>
              <a:latin typeface="Times New Roman" panose="02020603050405020304" pitchFamily="18" charset="0"/>
              <a:cs typeface="Times New Roman" panose="02020603050405020304" pitchFamily="18" charset="0"/>
            </a:endParaRP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IN" sz="2000" dirty="0" smtClean="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The </a:t>
            </a:r>
            <a:r>
              <a:rPr lang="en-IN" sz="2000" dirty="0">
                <a:solidFill>
                  <a:srgbClr val="002060"/>
                </a:solidFill>
                <a:latin typeface="Times New Roman" panose="02020603050405020304" pitchFamily="18" charset="0"/>
                <a:cs typeface="Times New Roman" panose="02020603050405020304" pitchFamily="18" charset="0"/>
              </a:rPr>
              <a:t>fourth cluster has only one neighbourhoods in it, these neighbourhoods have common venues such as Restaurant, Concert Hall, Office, Hotel etc. Visualising the clustered neighbourhoods on a map using the folium library </a:t>
            </a:r>
            <a:endParaRPr lang="en-IN" sz="2000" dirty="0" smtClean="0">
              <a:solidFill>
                <a:srgbClr val="002060"/>
              </a:solidFill>
              <a:latin typeface="Times New Roman" panose="02020603050405020304" pitchFamily="18" charset="0"/>
              <a:cs typeface="Times New Roman" panose="02020603050405020304" pitchFamily="18" charset="0"/>
            </a:endParaRPr>
          </a:p>
          <a:p>
            <a:pPr marL="0" indent="0" algn="just">
              <a:buNone/>
            </a:pPr>
            <a:endParaRPr lang="en-IN" sz="2000" dirty="0" smtClean="0">
              <a:solidFill>
                <a:srgbClr val="002060"/>
              </a:solidFill>
              <a:latin typeface="Times New Roman" panose="02020603050405020304" pitchFamily="18" charset="0"/>
              <a:cs typeface="Times New Roman" panose="02020603050405020304" pitchFamily="18" charset="0"/>
            </a:endParaRP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dirty="0" smtClean="0">
                <a:solidFill>
                  <a:srgbClr val="002060"/>
                </a:solidFill>
                <a:latin typeface="Times New Roman" panose="02020603050405020304" pitchFamily="18" charset="0"/>
                <a:cs typeface="Times New Roman" panose="02020603050405020304" pitchFamily="18" charset="0"/>
              </a:rPr>
              <a:t>The </a:t>
            </a:r>
            <a:r>
              <a:rPr lang="en-IN" sz="2000" dirty="0">
                <a:solidFill>
                  <a:srgbClr val="002060"/>
                </a:solidFill>
                <a:latin typeface="Times New Roman" panose="02020603050405020304" pitchFamily="18" charset="0"/>
                <a:cs typeface="Times New Roman" panose="02020603050405020304" pitchFamily="18" charset="0"/>
              </a:rPr>
              <a:t>fifth cluster has one neighbourhoods which consists of Venues such as Italian Restaurant, Sushi Restaurant and Japanese Restaurant. We will look into the neighbourhoods in the fourth cluster </a:t>
            </a:r>
            <a:endParaRPr lang="en-IN" sz="2000" dirty="0" smtClean="0">
              <a:solidFill>
                <a:srgbClr val="002060"/>
              </a:solidFill>
              <a:latin typeface="Times New Roman" panose="02020603050405020304" pitchFamily="18" charset="0"/>
              <a:cs typeface="Times New Roman" panose="02020603050405020304" pitchFamily="18" charset="0"/>
            </a:endParaRP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9400" y="450849"/>
            <a:ext cx="11696700" cy="105537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79400" y="2530474"/>
            <a:ext cx="11696700" cy="86042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79400" y="4030980"/>
            <a:ext cx="11696700" cy="2420620"/>
          </a:xfrm>
          <a:prstGeom prst="rect">
            <a:avLst/>
          </a:prstGeom>
        </p:spPr>
      </p:pic>
    </p:spTree>
    <p:extLst>
      <p:ext uri="{BB962C8B-B14F-4D97-AF65-F5344CB8AC3E}">
        <p14:creationId xmlns:p14="http://schemas.microsoft.com/office/powerpoint/2010/main" val="66393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300" y="0"/>
            <a:ext cx="11582400" cy="6502400"/>
          </a:xfrm>
        </p:spPr>
        <p:txBody>
          <a:bodyPr>
            <a:normAutofit/>
          </a:bodyPr>
          <a:lstStyle/>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Clustered neighbourhoods in City of Toronto each cluster is colour coded for the ease of presentation, we can see that majority of the neighbourhood’s falls in the red cluster which is the first cluster. Three neighbourhoods have their own cluster (Light Green, Purple and Orange), these are clusters two three and five. The green cluster consists of only </a:t>
            </a:r>
            <a:r>
              <a:rPr lang="en-IN" sz="2000" dirty="0" smtClean="0">
                <a:solidFill>
                  <a:srgbClr val="002060"/>
                </a:solidFill>
                <a:latin typeface="Times New Roman" panose="02020603050405020304" pitchFamily="18" charset="0"/>
                <a:cs typeface="Times New Roman" panose="02020603050405020304" pitchFamily="18" charset="0"/>
              </a:rPr>
              <a:t>one </a:t>
            </a:r>
            <a:r>
              <a:rPr lang="en-IN" sz="2000" dirty="0">
                <a:solidFill>
                  <a:srgbClr val="002060"/>
                </a:solidFill>
                <a:latin typeface="Times New Roman" panose="02020603050405020304" pitchFamily="18" charset="0"/>
                <a:cs typeface="Times New Roman" panose="02020603050405020304" pitchFamily="18" charset="0"/>
              </a:rPr>
              <a:t>neighbourhoods which is the 4th cluster.</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1300" y="1397001"/>
            <a:ext cx="11582400" cy="5105400"/>
          </a:xfrm>
          <a:prstGeom prst="rect">
            <a:avLst/>
          </a:prstGeom>
        </p:spPr>
      </p:pic>
    </p:spTree>
    <p:extLst>
      <p:ext uri="{BB962C8B-B14F-4D97-AF65-F5344CB8AC3E}">
        <p14:creationId xmlns:p14="http://schemas.microsoft.com/office/powerpoint/2010/main" val="104970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b="1" u="sng" dirty="0" smtClean="0">
                <a:solidFill>
                  <a:srgbClr val="002060"/>
                </a:solidFill>
                <a:latin typeface="Times New Roman" panose="02020603050405020304" pitchFamily="18" charset="0"/>
                <a:cs typeface="Times New Roman" panose="02020603050405020304" pitchFamily="18" charset="0"/>
              </a:rPr>
              <a:t>DISCUSSION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325562"/>
            <a:ext cx="11544300" cy="5303838"/>
          </a:xfrm>
        </p:spPr>
        <p:txBody>
          <a:bodyPr>
            <a:normAutofit/>
          </a:bodyPr>
          <a:lstStyle/>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The aim of this project is to help individual or businessmen to find a location to build a restaurant in a city of Toronto. Preference of choice may vary person to person. If a person want to open Italian Restaurant, American Restaurant or Japanese Restaurant then Downtown Toronto is best place to open it. Also we find that Italian and Japanese restaurant are more famous in Toronto followed by Seafood and American. Toronto Dominion Centre, Commerce court and First Canadian place these are the places with most number of Hotel, Offices and Concert Hall along with the variety of restaurant. These places have more number of people than other area so Restaurant is more likely to succeed here. We can take many other factor in account for more accurate prediction. </a:t>
            </a: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22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70000"/>
          </a:xfrm>
        </p:spPr>
        <p:txBody>
          <a:bodyPr>
            <a:normAutofit/>
          </a:bodyPr>
          <a:lstStyle/>
          <a:p>
            <a:pPr algn="ctr"/>
            <a:r>
              <a:rPr lang="en-IN" b="1" u="sng" dirty="0">
                <a:solidFill>
                  <a:srgbClr val="002060"/>
                </a:solidFill>
                <a:latin typeface="Times New Roman" panose="02020603050405020304" pitchFamily="18" charset="0"/>
                <a:cs typeface="Times New Roman" panose="02020603050405020304" pitchFamily="18" charset="0"/>
              </a:rPr>
              <a:t>CONCLUSION</a:t>
            </a:r>
            <a:r>
              <a:rPr lang="en-IN" b="1" u="sng" dirty="0">
                <a:latin typeface="Times New Roman" panose="02020603050405020304" pitchFamily="18" charset="0"/>
                <a:cs typeface="Times New Roman" panose="02020603050405020304" pitchFamily="18" charset="0"/>
              </a:rPr>
              <a:t/>
            </a:r>
            <a:br>
              <a:rPr lang="en-IN" b="1" u="sng"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2100" y="1270001"/>
            <a:ext cx="11518900" cy="4906962"/>
          </a:xfrm>
        </p:spPr>
        <p:txBody>
          <a:bodyPr>
            <a:normAutofit/>
          </a:bodyPr>
          <a:lstStyle/>
          <a:p>
            <a:pPr marL="0" indent="0" algn="just">
              <a:buNone/>
            </a:pPr>
            <a:r>
              <a:rPr lang="en-IN" sz="2000" dirty="0">
                <a:solidFill>
                  <a:srgbClr val="002060"/>
                </a:solidFill>
              </a:rPr>
              <a:t>This project helps a person get a better understanding of the neighbourhoods with respect to the most common venues in that neighbourhood. It is always helpful to make use of technology to stay one step ahead i.e. finding out more about places to establish there restaurant business. We have just taken venue in our project for finding the best location for restaurant. In future more factor like parking, population, traffic and many other factor can be taken into account. </a:t>
            </a:r>
          </a:p>
          <a:p>
            <a:pPr algn="just"/>
            <a:endParaRPr lang="en-IN" sz="2000" dirty="0">
              <a:solidFill>
                <a:srgbClr val="002060"/>
              </a:solidFill>
            </a:endParaRPr>
          </a:p>
        </p:txBody>
      </p:sp>
    </p:spTree>
    <p:extLst>
      <p:ext uri="{BB962C8B-B14F-4D97-AF65-F5344CB8AC3E}">
        <p14:creationId xmlns:p14="http://schemas.microsoft.com/office/powerpoint/2010/main" val="362710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050" y="0"/>
            <a:ext cx="10515600" cy="1325563"/>
          </a:xfrm>
        </p:spPr>
        <p:txBody>
          <a:bodyPr/>
          <a:lstStyle/>
          <a:p>
            <a:pPr algn="ctr"/>
            <a:r>
              <a:rPr lang="en-IN" b="1" u="sng" dirty="0" smtClean="0">
                <a:solidFill>
                  <a:srgbClr val="002060"/>
                </a:solidFill>
                <a:latin typeface="Times New Roman" panose="02020603050405020304" pitchFamily="18" charset="0"/>
                <a:cs typeface="Times New Roman" panose="02020603050405020304" pitchFamily="18" charset="0"/>
              </a:rPr>
              <a:t>INTRODUCTION</a:t>
            </a:r>
            <a:endParaRPr lang="en-IN" b="1"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1325563"/>
            <a:ext cx="11493500" cy="5227637"/>
          </a:xfrm>
        </p:spPr>
        <p:txBody>
          <a:bodyPr>
            <a:normAutofit fontScale="92500" lnSpcReduction="10000"/>
          </a:bodyPr>
          <a:lstStyle/>
          <a:p>
            <a:pPr marL="0" indent="0" algn="just">
              <a:buNone/>
            </a:pPr>
            <a:r>
              <a:rPr lang="en-IN" b="1" u="sng" dirty="0" smtClean="0">
                <a:solidFill>
                  <a:srgbClr val="002060"/>
                </a:solidFill>
                <a:latin typeface="Times New Roman" panose="02020603050405020304" pitchFamily="18" charset="0"/>
                <a:cs typeface="Times New Roman" panose="02020603050405020304" pitchFamily="18" charset="0"/>
              </a:rPr>
              <a:t>BACKGROUND</a:t>
            </a:r>
            <a:endParaRPr lang="en-IN" b="1" u="sng"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IN" dirty="0">
                <a:solidFill>
                  <a:srgbClr val="002060"/>
                </a:solidFill>
                <a:latin typeface="Times New Roman" panose="02020603050405020304" pitchFamily="18" charset="0"/>
                <a:cs typeface="Times New Roman" panose="02020603050405020304" pitchFamily="18" charset="0"/>
              </a:rPr>
              <a:t>Toronto demographics show that it is a large and ethnically diverse metropolis. It is the largest city in the Canada with a long history of international immigration. Toronto was home to nearly 2.93 million people in 2018. Over the last decade, the city has been growing faster than the region. The Toronto region continues to be by far the leading metropolitan gateway for legal immigrants admitted into the Canada. </a:t>
            </a:r>
          </a:p>
          <a:p>
            <a:pPr marL="0" indent="0" algn="just">
              <a:buNone/>
            </a:pPr>
            <a:r>
              <a:rPr lang="en-IN" dirty="0">
                <a:solidFill>
                  <a:srgbClr val="002060"/>
                </a:solidFill>
                <a:latin typeface="Times New Roman" panose="02020603050405020304" pitchFamily="18" charset="0"/>
                <a:cs typeface="Times New Roman" panose="02020603050405020304" pitchFamily="18" charset="0"/>
              </a:rPr>
              <a:t>This final project explores the best locations for restaurants throughout the city of Toronto. Potentially the owner of the new restaurant can have great success and consistent profit. However, as with any business, opening a new restaurant requires serious considerations and is more complicated than it seems from the first glance. In particular, the location of the restaurant is one of the most important factors that will affect whether it will have success or a failure. So our project will attempt to answer the questions “Where should the investor open a Restaurant?”, “Where should I go If I want good restaurant?” and “Which type of restaurant is most famous?”</a:t>
            </a:r>
          </a:p>
          <a:p>
            <a:pPr marL="0" indent="0" algn="just">
              <a:buNone/>
            </a:pPr>
            <a:r>
              <a:rPr lang="en-IN" b="1" u="sng" dirty="0">
                <a:solidFill>
                  <a:srgbClr val="002060"/>
                </a:solidFill>
                <a:latin typeface="Times New Roman" panose="02020603050405020304" pitchFamily="18" charset="0"/>
                <a:cs typeface="Times New Roman" panose="02020603050405020304" pitchFamily="18" charset="0"/>
              </a:rPr>
              <a:t>BUSINESS PROBLEM </a:t>
            </a:r>
          </a:p>
          <a:p>
            <a:pPr marL="0" indent="0" algn="just">
              <a:buNone/>
            </a:pPr>
            <a:r>
              <a:rPr lang="en-IN" dirty="0">
                <a:solidFill>
                  <a:srgbClr val="002060"/>
                </a:solidFill>
                <a:latin typeface="Times New Roman" panose="02020603050405020304" pitchFamily="18" charset="0"/>
                <a:cs typeface="Times New Roman" panose="02020603050405020304" pitchFamily="18" charset="0"/>
              </a:rPr>
              <a:t>The objective of this Capstone project is to analyse and select the best locations in the city of Toronto to open a new restaurant. Using Data Science methodology and instruments such as Data Analysis and Visualization, this project aims to provide solutions to answer the business question: Where in the city of Toronto, where should the investor open a new Restaurant?</a:t>
            </a:r>
          </a:p>
          <a:p>
            <a:pPr marL="0" indent="0" algn="just">
              <a:buNone/>
            </a:pPr>
            <a:r>
              <a:rPr lang="en-IN" b="1" u="sng" dirty="0">
                <a:solidFill>
                  <a:srgbClr val="002060"/>
                </a:solidFill>
                <a:latin typeface="Times New Roman" panose="02020603050405020304" pitchFamily="18" charset="0"/>
                <a:cs typeface="Times New Roman" panose="02020603050405020304" pitchFamily="18" charset="0"/>
              </a:rPr>
              <a:t>INTEREST</a:t>
            </a:r>
          </a:p>
          <a:p>
            <a:pPr marL="0" indent="0" algn="just">
              <a:buNone/>
            </a:pPr>
            <a:r>
              <a:rPr lang="en-IN" dirty="0">
                <a:solidFill>
                  <a:srgbClr val="002060"/>
                </a:solidFill>
                <a:latin typeface="Times New Roman" panose="02020603050405020304" pitchFamily="18" charset="0"/>
                <a:cs typeface="Times New Roman" panose="02020603050405020304" pitchFamily="18" charset="0"/>
              </a:rPr>
              <a:t>Expats who are considering to open Restaurant in Toronto will be interested to identify the place in Toronto and explore its neighbourhoods and common venues, types of restaurant in Toronto.</a:t>
            </a:r>
          </a:p>
          <a:p>
            <a:pPr marL="0" indent="0" algn="just">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78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IN" b="1" u="sng" dirty="0">
                <a:solidFill>
                  <a:srgbClr val="002060"/>
                </a:solidFill>
                <a:latin typeface="Times New Roman" panose="02020603050405020304" pitchFamily="18" charset="0"/>
                <a:cs typeface="Times New Roman" panose="02020603050405020304" pitchFamily="18" charset="0"/>
              </a:rPr>
              <a:t>DATA ACQUISITION AND CLEANING </a:t>
            </a:r>
            <a:br>
              <a:rPr lang="en-IN" b="1" u="sng"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2600" y="1325562"/>
            <a:ext cx="11226800" cy="5367337"/>
          </a:xfrm>
        </p:spPr>
        <p:txBody>
          <a:bodyPr>
            <a:normAutofit fontScale="92500" lnSpcReduction="10000"/>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Data Acquisition</a:t>
            </a: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The data acquired for this project is a combination of data from two sources. </a:t>
            </a: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The first source of data is scraped from a Wikipedia page that contains the list of Toronto boroughs. This page contains additional information about the boroughs, the following are the columns:</a:t>
            </a:r>
          </a:p>
          <a:p>
            <a:pPr algn="just"/>
            <a:r>
              <a:rPr lang="en-IN" sz="2000" dirty="0">
                <a:solidFill>
                  <a:srgbClr val="002060"/>
                </a:solidFill>
                <a:latin typeface="Times New Roman" panose="02020603050405020304" pitchFamily="18" charset="0"/>
                <a:cs typeface="Times New Roman" panose="02020603050405020304" pitchFamily="18" charset="0"/>
              </a:rPr>
              <a:t>Postal Code: Postal code of Neighbourhoods</a:t>
            </a:r>
          </a:p>
          <a:p>
            <a:pPr algn="just"/>
            <a:r>
              <a:rPr lang="en-IN" sz="2000" dirty="0">
                <a:solidFill>
                  <a:srgbClr val="002060"/>
                </a:solidFill>
                <a:latin typeface="Times New Roman" panose="02020603050405020304" pitchFamily="18" charset="0"/>
                <a:cs typeface="Times New Roman" panose="02020603050405020304" pitchFamily="18" charset="0"/>
              </a:rPr>
              <a:t>Borough: Name of Borough</a:t>
            </a:r>
          </a:p>
          <a:p>
            <a:pPr algn="just"/>
            <a:r>
              <a:rPr lang="en-IN" sz="2000" dirty="0">
                <a:solidFill>
                  <a:srgbClr val="002060"/>
                </a:solidFill>
                <a:latin typeface="Times New Roman" panose="02020603050405020304" pitchFamily="18" charset="0"/>
                <a:cs typeface="Times New Roman" panose="02020603050405020304" pitchFamily="18" charset="0"/>
              </a:rPr>
              <a:t>Neighbourhood: Name of Neighbourhoods</a:t>
            </a:r>
          </a:p>
          <a:p>
            <a:pPr algn="just"/>
            <a:r>
              <a:rPr lang="en-IN" sz="2000" dirty="0">
                <a:solidFill>
                  <a:srgbClr val="002060"/>
                </a:solidFill>
                <a:latin typeface="Times New Roman" panose="02020603050405020304" pitchFamily="18" charset="0"/>
                <a:cs typeface="Times New Roman" panose="02020603050405020304" pitchFamily="18" charset="0"/>
              </a:rPr>
              <a:t>Link: </a:t>
            </a:r>
            <a:r>
              <a:rPr lang="en-IN" sz="2000" u="sng" dirty="0">
                <a:solidFill>
                  <a:srgbClr val="002060"/>
                </a:solidFill>
                <a:latin typeface="Times New Roman" panose="02020603050405020304" pitchFamily="18" charset="0"/>
                <a:cs typeface="Times New Roman" panose="02020603050405020304" pitchFamily="18" charset="0"/>
                <a:hlinkClick r:id="rId2"/>
              </a:rPr>
              <a:t>https://en.wikipedia.org/wiki/List_of_postal_codes_of_Canada:_M</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The second data source of the project uses a Toronto latitude and longitude according to the Postal Code. The dataset contains the following columns: </a:t>
            </a:r>
          </a:p>
          <a:p>
            <a:pPr algn="just"/>
            <a:r>
              <a:rPr lang="en-IN" sz="2000" dirty="0">
                <a:solidFill>
                  <a:srgbClr val="002060"/>
                </a:solidFill>
                <a:latin typeface="Times New Roman" panose="02020603050405020304" pitchFamily="18" charset="0"/>
                <a:cs typeface="Times New Roman" panose="02020603050405020304" pitchFamily="18" charset="0"/>
              </a:rPr>
              <a:t>Postal Code: Postal code of Neighbourhoods</a:t>
            </a:r>
          </a:p>
          <a:p>
            <a:pPr algn="just"/>
            <a:r>
              <a:rPr lang="en-IN" sz="2000" dirty="0">
                <a:solidFill>
                  <a:srgbClr val="002060"/>
                </a:solidFill>
                <a:latin typeface="Times New Roman" panose="02020603050405020304" pitchFamily="18" charset="0"/>
                <a:cs typeface="Times New Roman" panose="02020603050405020304" pitchFamily="18" charset="0"/>
              </a:rPr>
              <a:t>Latitude: Latitude of Neighbourhoods</a:t>
            </a:r>
          </a:p>
          <a:p>
            <a:pPr algn="just"/>
            <a:r>
              <a:rPr lang="en-IN" sz="2000" dirty="0">
                <a:solidFill>
                  <a:srgbClr val="002060"/>
                </a:solidFill>
                <a:latin typeface="Times New Roman" panose="02020603050405020304" pitchFamily="18" charset="0"/>
                <a:cs typeface="Times New Roman" panose="02020603050405020304" pitchFamily="18" charset="0"/>
              </a:rPr>
              <a:t>Longitude: Longitude of Neighbourhood</a:t>
            </a:r>
          </a:p>
          <a:p>
            <a:pPr algn="just"/>
            <a:r>
              <a:rPr lang="en-IN" sz="2000" dirty="0">
                <a:solidFill>
                  <a:srgbClr val="002060"/>
                </a:solidFill>
                <a:latin typeface="Times New Roman" panose="02020603050405020304" pitchFamily="18" charset="0"/>
                <a:cs typeface="Times New Roman" panose="02020603050405020304" pitchFamily="18" charset="0"/>
              </a:rPr>
              <a:t>Link: </a:t>
            </a:r>
            <a:r>
              <a:rPr lang="en-IN" sz="2000" u="sng" dirty="0">
                <a:solidFill>
                  <a:srgbClr val="002060"/>
                </a:solidFill>
                <a:latin typeface="Times New Roman" panose="02020603050405020304" pitchFamily="18" charset="0"/>
                <a:cs typeface="Times New Roman" panose="02020603050405020304" pitchFamily="18" charset="0"/>
                <a:hlinkClick r:id="rId3"/>
              </a:rPr>
              <a:t>http://cocl.us/Geospatial_data</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2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55700"/>
          </a:xfrm>
        </p:spPr>
        <p:txBody>
          <a:bodyPr>
            <a:noAutofit/>
          </a:bodyPr>
          <a:lstStyle/>
          <a:p>
            <a:pPr algn="ctr"/>
            <a:r>
              <a:rPr lang="en-IN" sz="4000" b="1" u="sng" dirty="0">
                <a:solidFill>
                  <a:srgbClr val="002060"/>
                </a:solidFill>
                <a:latin typeface="Times New Roman" panose="02020603050405020304" pitchFamily="18" charset="0"/>
                <a:cs typeface="Times New Roman" panose="02020603050405020304" pitchFamily="18" charset="0"/>
              </a:rPr>
              <a:t>Data </a:t>
            </a:r>
            <a:r>
              <a:rPr lang="en-IN" sz="4000" b="1" u="sng" dirty="0" smtClean="0">
                <a:solidFill>
                  <a:srgbClr val="002060"/>
                </a:solidFill>
                <a:latin typeface="Times New Roman" panose="02020603050405020304" pitchFamily="18" charset="0"/>
                <a:cs typeface="Times New Roman" panose="02020603050405020304" pitchFamily="18" charset="0"/>
              </a:rPr>
              <a:t>Cleaning</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0700" y="1155700"/>
            <a:ext cx="11201400" cy="5410199"/>
          </a:xfrm>
        </p:spPr>
        <p:txBody>
          <a:bodyPr>
            <a:normAutofit fontScale="92500" lnSpcReduction="10000"/>
          </a:bodyPr>
          <a:lstStyle/>
          <a:p>
            <a:pPr algn="just"/>
            <a:r>
              <a:rPr lang="en-IN" sz="2000" dirty="0">
                <a:solidFill>
                  <a:srgbClr val="002060"/>
                </a:solidFill>
                <a:latin typeface="Times New Roman" panose="02020603050405020304" pitchFamily="18" charset="0"/>
                <a:cs typeface="Times New Roman" panose="02020603050405020304" pitchFamily="18" charset="0"/>
              </a:rPr>
              <a:t>The data preparation for each of the two sources of data is done separately. Neighbourhoods are merged according to their Postal Code. </a:t>
            </a:r>
            <a:endParaRPr lang="en-IN" sz="2000" dirty="0" smtClean="0">
              <a:solidFill>
                <a:srgbClr val="002060"/>
              </a:solidFill>
              <a:latin typeface="Times New Roman" panose="02020603050405020304" pitchFamily="18" charset="0"/>
              <a:cs typeface="Times New Roman" panose="02020603050405020304" pitchFamily="18" charset="0"/>
            </a:endParaRPr>
          </a:p>
          <a:p>
            <a:pPr algn="just"/>
            <a:r>
              <a:rPr lang="en-IN" sz="2000" dirty="0">
                <a:solidFill>
                  <a:srgbClr val="002060"/>
                </a:solidFill>
                <a:latin typeface="Times New Roman" panose="02020603050405020304" pitchFamily="18" charset="0"/>
                <a:cs typeface="Times New Roman" panose="02020603050405020304" pitchFamily="18" charset="0"/>
              </a:rPr>
              <a:t>The second data is scraped from a Wikipedia page using the Beautiful Soup library in python. Using this library we can extract the data in the tabular format as shown in the website. After the web scraping, string manipulation is required to get the names of the boroughs in the correct </a:t>
            </a:r>
            <a:r>
              <a:rPr lang="en-IN" sz="2000" dirty="0" smtClean="0">
                <a:solidFill>
                  <a:srgbClr val="002060"/>
                </a:solidFill>
                <a:latin typeface="Times New Roman" panose="02020603050405020304" pitchFamily="18" charset="0"/>
                <a:cs typeface="Times New Roman" panose="02020603050405020304" pitchFamily="18" charset="0"/>
              </a:rPr>
              <a:t>form. </a:t>
            </a:r>
            <a:r>
              <a:rPr lang="en-IN" sz="2000" dirty="0">
                <a:solidFill>
                  <a:srgbClr val="002060"/>
                </a:solidFill>
                <a:latin typeface="Times New Roman" panose="02020603050405020304" pitchFamily="18" charset="0"/>
                <a:cs typeface="Times New Roman" panose="02020603050405020304" pitchFamily="18" charset="0"/>
              </a:rPr>
              <a:t>This is important because we will be merging the two datasets together using Postal Code</a:t>
            </a:r>
            <a:r>
              <a:rPr lang="en-IN" sz="2000" dirty="0" smtClean="0">
                <a:solidFill>
                  <a:srgbClr val="002060"/>
                </a:solidFill>
                <a:latin typeface="Times New Roman" panose="02020603050405020304" pitchFamily="18" charset="0"/>
                <a:cs typeface="Times New Roman" panose="02020603050405020304" pitchFamily="18" charset="0"/>
              </a:rPr>
              <a:t>.</a:t>
            </a:r>
          </a:p>
          <a:p>
            <a:pPr algn="just"/>
            <a:r>
              <a:rPr lang="en-IN" sz="2000" dirty="0">
                <a:solidFill>
                  <a:srgbClr val="002060"/>
                </a:solidFill>
                <a:latin typeface="Times New Roman" panose="02020603050405020304" pitchFamily="18" charset="0"/>
                <a:cs typeface="Times New Roman" panose="02020603050405020304" pitchFamily="18" charset="0"/>
              </a:rPr>
              <a:t>The two datasets are merged on the Postal Code to form a new dataset that combines the necessary information in one </a:t>
            </a:r>
            <a:r>
              <a:rPr lang="en-IN" sz="2000" dirty="0" smtClean="0">
                <a:solidFill>
                  <a:srgbClr val="002060"/>
                </a:solidFill>
                <a:latin typeface="Times New Roman" panose="02020603050405020304" pitchFamily="18" charset="0"/>
                <a:cs typeface="Times New Roman" panose="02020603050405020304" pitchFamily="18" charset="0"/>
              </a:rPr>
              <a:t>dataset. </a:t>
            </a:r>
            <a:r>
              <a:rPr lang="en-IN" sz="2000" dirty="0">
                <a:solidFill>
                  <a:srgbClr val="002060"/>
                </a:solidFill>
                <a:latin typeface="Times New Roman" panose="02020603050405020304" pitchFamily="18" charset="0"/>
                <a:cs typeface="Times New Roman" panose="02020603050405020304" pitchFamily="18" charset="0"/>
              </a:rPr>
              <a:t>The purpose of this dataset is to select the neighbourhoods only in Toronto</a:t>
            </a:r>
            <a:r>
              <a:rPr lang="en-IN" sz="2000" dirty="0" smtClean="0">
                <a:solidFill>
                  <a:srgbClr val="002060"/>
                </a:solidFill>
                <a:latin typeface="Times New Roman" panose="02020603050405020304" pitchFamily="18" charset="0"/>
                <a:cs typeface="Times New Roman" panose="02020603050405020304" pitchFamily="18" charset="0"/>
              </a:rPr>
              <a:t>.</a:t>
            </a:r>
          </a:p>
          <a:p>
            <a:pPr algn="just"/>
            <a:r>
              <a:rPr lang="en-IN" sz="2000" dirty="0">
                <a:solidFill>
                  <a:srgbClr val="002060"/>
                </a:solidFill>
                <a:latin typeface="Times New Roman" panose="02020603050405020304" pitchFamily="18" charset="0"/>
                <a:cs typeface="Times New Roman" panose="02020603050405020304" pitchFamily="18" charset="0"/>
              </a:rPr>
              <a:t>As </a:t>
            </a:r>
            <a:r>
              <a:rPr lang="en-IN" sz="2000" dirty="0" err="1">
                <a:solidFill>
                  <a:srgbClr val="002060"/>
                </a:solidFill>
                <a:latin typeface="Times New Roman" panose="02020603050405020304" pitchFamily="18" charset="0"/>
                <a:cs typeface="Times New Roman" panose="02020603050405020304" pitchFamily="18" charset="0"/>
              </a:rPr>
              <a:t>dataframe</a:t>
            </a:r>
            <a:r>
              <a:rPr lang="en-IN" sz="2000" dirty="0">
                <a:solidFill>
                  <a:srgbClr val="002060"/>
                </a:solidFill>
                <a:latin typeface="Times New Roman" panose="02020603050405020304" pitchFamily="18" charset="0"/>
                <a:cs typeface="Times New Roman" panose="02020603050405020304" pitchFamily="18" charset="0"/>
              </a:rPr>
              <a:t> is sorted only for Toronto, now we can explore Toronto. Folium is used visualise neighbourhood of Toronto on </a:t>
            </a:r>
            <a:r>
              <a:rPr lang="en-IN" sz="2000" dirty="0" smtClean="0">
                <a:solidFill>
                  <a:srgbClr val="002060"/>
                </a:solidFill>
                <a:latin typeface="Times New Roman" panose="02020603050405020304" pitchFamily="18" charset="0"/>
                <a:cs typeface="Times New Roman" panose="02020603050405020304" pitchFamily="18" charset="0"/>
              </a:rPr>
              <a:t>map.</a:t>
            </a:r>
          </a:p>
          <a:p>
            <a:pPr algn="just"/>
            <a:r>
              <a:rPr lang="en-IN" sz="2000" dirty="0">
                <a:solidFill>
                  <a:srgbClr val="002060"/>
                </a:solidFill>
                <a:latin typeface="Times New Roman" panose="02020603050405020304" pitchFamily="18" charset="0"/>
                <a:cs typeface="Times New Roman" panose="02020603050405020304" pitchFamily="18" charset="0"/>
              </a:rPr>
              <a:t>Foursquare API is used get venues and venue category of all neighbourhoods of Toronto. Two new columns with venue and its category is added. </a:t>
            </a:r>
            <a:endParaRPr lang="en-IN" sz="2000" dirty="0" smtClean="0">
              <a:solidFill>
                <a:srgbClr val="002060"/>
              </a:solidFill>
              <a:latin typeface="Times New Roman" panose="02020603050405020304" pitchFamily="18" charset="0"/>
              <a:cs typeface="Times New Roman" panose="02020603050405020304" pitchFamily="18" charset="0"/>
            </a:endParaRPr>
          </a:p>
          <a:p>
            <a:pPr algn="just"/>
            <a:r>
              <a:rPr lang="en-IN" sz="2000" dirty="0">
                <a:solidFill>
                  <a:srgbClr val="002060"/>
                </a:solidFill>
                <a:latin typeface="Times New Roman" panose="02020603050405020304" pitchFamily="18" charset="0"/>
                <a:cs typeface="Times New Roman" panose="02020603050405020304" pitchFamily="18" charset="0"/>
              </a:rPr>
              <a:t>Using </a:t>
            </a:r>
            <a:r>
              <a:rPr lang="en-IN" sz="2000" dirty="0" smtClean="0">
                <a:solidFill>
                  <a:srgbClr val="002060"/>
                </a:solidFill>
                <a:latin typeface="Times New Roman" panose="02020603050405020304" pitchFamily="18" charset="0"/>
                <a:cs typeface="Times New Roman" panose="02020603050405020304" pitchFamily="18" charset="0"/>
              </a:rPr>
              <a:t>previous </a:t>
            </a:r>
            <a:r>
              <a:rPr lang="en-IN" sz="2000" dirty="0" err="1">
                <a:solidFill>
                  <a:srgbClr val="002060"/>
                </a:solidFill>
                <a:latin typeface="Times New Roman" panose="02020603050405020304" pitchFamily="18" charset="0"/>
                <a:cs typeface="Times New Roman" panose="02020603050405020304" pitchFamily="18" charset="0"/>
              </a:rPr>
              <a:t>dataframe</a:t>
            </a:r>
            <a:r>
              <a:rPr lang="en-IN" sz="2000" dirty="0">
                <a:solidFill>
                  <a:srgbClr val="002060"/>
                </a:solidFill>
                <a:latin typeface="Times New Roman" panose="02020603050405020304" pitchFamily="18" charset="0"/>
                <a:cs typeface="Times New Roman" panose="02020603050405020304" pitchFamily="18" charset="0"/>
              </a:rPr>
              <a:t>, venues category is sorted which are present in high number. It is done to obtain the trend of venue category in these neighbourhood. </a:t>
            </a:r>
            <a:endParaRPr lang="en-IN" sz="2000" dirty="0" smtClean="0">
              <a:solidFill>
                <a:srgbClr val="002060"/>
              </a:solidFill>
              <a:latin typeface="Times New Roman" panose="02020603050405020304" pitchFamily="18" charset="0"/>
              <a:cs typeface="Times New Roman" panose="02020603050405020304" pitchFamily="18" charset="0"/>
            </a:endParaRPr>
          </a:p>
          <a:p>
            <a:pPr algn="just"/>
            <a:r>
              <a:rPr lang="en-IN" sz="2000" dirty="0">
                <a:solidFill>
                  <a:srgbClr val="002060"/>
                </a:solidFill>
                <a:latin typeface="Times New Roman" panose="02020603050405020304" pitchFamily="18" charset="0"/>
                <a:cs typeface="Times New Roman" panose="02020603050405020304" pitchFamily="18" charset="0"/>
              </a:rPr>
              <a:t>Now new dataset is formed with only restaurant and neighbourhood. It is sorted according to neighbourhood with maximum number of restaurant. Along with these type of restaurant which are in high number in each neighbourhood is obtained. </a:t>
            </a:r>
          </a:p>
          <a:p>
            <a:pPr algn="just"/>
            <a:endParaRPr lang="en-IN" sz="2000" dirty="0">
              <a:solidFill>
                <a:srgbClr val="002060"/>
              </a:solidFill>
              <a:latin typeface="Times New Roman" panose="02020603050405020304" pitchFamily="18" charset="0"/>
              <a:cs typeface="Times New Roman" panose="02020603050405020304" pitchFamily="18" charset="0"/>
            </a:endParaRPr>
          </a:p>
          <a:p>
            <a:pPr algn="just"/>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93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0"/>
            <a:ext cx="10515600" cy="1160463"/>
          </a:xfrm>
        </p:spPr>
        <p:txBody>
          <a:bodyPr>
            <a:normAutofit/>
          </a:bodyPr>
          <a:lstStyle/>
          <a:p>
            <a:pPr algn="ctr"/>
            <a:r>
              <a:rPr lang="en-IN" b="1" u="sng" dirty="0">
                <a:solidFill>
                  <a:srgbClr val="002060"/>
                </a:solidFill>
                <a:latin typeface="Times New Roman" panose="02020603050405020304" pitchFamily="18" charset="0"/>
                <a:cs typeface="Times New Roman" panose="02020603050405020304" pitchFamily="18" charset="0"/>
              </a:rPr>
              <a:t>METHODOLOGY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00" y="1385888"/>
            <a:ext cx="11671300" cy="5256212"/>
          </a:xfrm>
        </p:spPr>
        <p:txBody>
          <a:bodyPr>
            <a:norm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EXPLORATORY DATA ANALYSIS</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Graphical analysis of Top 6 Neighbourhoods </a:t>
            </a:r>
          </a:p>
          <a:p>
            <a:pPr marL="0" indent="0" algn="just">
              <a:buNone/>
            </a:pPr>
            <a:r>
              <a:rPr lang="en-IN" sz="2000" dirty="0" err="1">
                <a:solidFill>
                  <a:srgbClr val="002060"/>
                </a:solidFill>
                <a:latin typeface="Times New Roman" panose="02020603050405020304" pitchFamily="18" charset="0"/>
                <a:cs typeface="Times New Roman" panose="02020603050405020304" pitchFamily="18" charset="0"/>
              </a:rPr>
              <a:t>Matplotlib</a:t>
            </a:r>
            <a:r>
              <a:rPr lang="en-IN" sz="2000" dirty="0">
                <a:solidFill>
                  <a:srgbClr val="002060"/>
                </a:solidFill>
                <a:latin typeface="Times New Roman" panose="02020603050405020304" pitchFamily="18" charset="0"/>
                <a:cs typeface="Times New Roman" panose="02020603050405020304" pitchFamily="18" charset="0"/>
              </a:rPr>
              <a:t> function is used to plot top 6 neighbourhood which have maximum number of restaurant. Type of restaurant along with it number in each neighbourhood is also plotted in bar graph. It will give clear idea about people interest in that </a:t>
            </a:r>
            <a:r>
              <a:rPr lang="en-IN" sz="2000" dirty="0" smtClean="0">
                <a:solidFill>
                  <a:srgbClr val="002060"/>
                </a:solidFill>
                <a:latin typeface="Times New Roman" panose="02020603050405020304" pitchFamily="18" charset="0"/>
                <a:cs typeface="Times New Roman" panose="02020603050405020304" pitchFamily="18" charset="0"/>
              </a:rPr>
              <a:t>neighbourhood</a:t>
            </a: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p:txBody>
      </p:sp>
      <p:pic>
        <p:nvPicPr>
          <p:cNvPr id="34" name="Picture 33"/>
          <p:cNvPicPr/>
          <p:nvPr/>
        </p:nvPicPr>
        <p:blipFill>
          <a:blip r:embed="rId2">
            <a:extLst>
              <a:ext uri="{28A0092B-C50C-407E-A947-70E740481C1C}">
                <a14:useLocalDpi xmlns:a14="http://schemas.microsoft.com/office/drawing/2010/main" val="0"/>
              </a:ext>
            </a:extLst>
          </a:blip>
          <a:stretch>
            <a:fillRect/>
          </a:stretch>
        </p:blipFill>
        <p:spPr>
          <a:xfrm>
            <a:off x="508000" y="3098800"/>
            <a:ext cx="11010900" cy="3543300"/>
          </a:xfrm>
          <a:prstGeom prst="rect">
            <a:avLst/>
          </a:prstGeom>
        </p:spPr>
      </p:pic>
    </p:spTree>
    <p:extLst>
      <p:ext uri="{BB962C8B-B14F-4D97-AF65-F5344CB8AC3E}">
        <p14:creationId xmlns:p14="http://schemas.microsoft.com/office/powerpoint/2010/main" val="33733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241300"/>
            <a:ext cx="11671300" cy="6392863"/>
          </a:xfrm>
        </p:spPr>
        <p:txBody>
          <a:bodyPr>
            <a:norm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Popular type of restaurant</a:t>
            </a: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By plotting the </a:t>
            </a:r>
            <a:r>
              <a:rPr lang="en-IN" sz="2000" dirty="0" err="1">
                <a:solidFill>
                  <a:srgbClr val="002060"/>
                </a:solidFill>
                <a:latin typeface="Times New Roman" panose="02020603050405020304" pitchFamily="18" charset="0"/>
                <a:cs typeface="Times New Roman" panose="02020603050405020304" pitchFamily="18" charset="0"/>
              </a:rPr>
              <a:t>dataframe</a:t>
            </a:r>
            <a:r>
              <a:rPr lang="en-IN" sz="2000" dirty="0">
                <a:solidFill>
                  <a:srgbClr val="002060"/>
                </a:solidFill>
                <a:latin typeface="Times New Roman" panose="02020603050405020304" pitchFamily="18" charset="0"/>
                <a:cs typeface="Times New Roman" panose="02020603050405020304" pitchFamily="18" charset="0"/>
              </a:rPr>
              <a:t> we can visualize which type of restaurant has the highest number. It is clearly visible that Italian and Japanese restaurant are more famous in Toronto followed by Seafood and American.</a:t>
            </a: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9400" y="2217420"/>
            <a:ext cx="11671300" cy="4145280"/>
          </a:xfrm>
          <a:prstGeom prst="rect">
            <a:avLst/>
          </a:prstGeom>
        </p:spPr>
      </p:pic>
    </p:spTree>
    <p:extLst>
      <p:ext uri="{BB962C8B-B14F-4D97-AF65-F5344CB8AC3E}">
        <p14:creationId xmlns:p14="http://schemas.microsoft.com/office/powerpoint/2010/main" val="210140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5900"/>
            <a:ext cx="11671300" cy="6375400"/>
          </a:xfrm>
        </p:spPr>
        <p:txBody>
          <a:bodyPr>
            <a:norm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Neighbourhoods with maximum number of hotel</a:t>
            </a: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Location of restaurant is affected by many factor. If it located near to the hotel then probability of visitor is very high. Toronto Dominion Centre, Commerce court and First Canadian place have most number of hotel.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8600" y="1862137"/>
            <a:ext cx="11671300" cy="3954463"/>
          </a:xfrm>
          <a:prstGeom prst="rect">
            <a:avLst/>
          </a:prstGeom>
        </p:spPr>
      </p:pic>
    </p:spTree>
    <p:extLst>
      <p:ext uri="{BB962C8B-B14F-4D97-AF65-F5344CB8AC3E}">
        <p14:creationId xmlns:p14="http://schemas.microsoft.com/office/powerpoint/2010/main" val="354787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15900"/>
            <a:ext cx="11671300" cy="6337300"/>
          </a:xfrm>
        </p:spPr>
        <p:txBody>
          <a:bodyPr>
            <a:normAutofit/>
          </a:bodyPr>
          <a:lstStyle/>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As </a:t>
            </a:r>
            <a:r>
              <a:rPr lang="en-IN" sz="2000" dirty="0" err="1">
                <a:solidFill>
                  <a:srgbClr val="002060"/>
                </a:solidFill>
                <a:latin typeface="Times New Roman" panose="02020603050405020304" pitchFamily="18" charset="0"/>
                <a:cs typeface="Times New Roman" panose="02020603050405020304" pitchFamily="18" charset="0"/>
              </a:rPr>
              <a:t>dataframe</a:t>
            </a:r>
            <a:r>
              <a:rPr lang="en-IN" sz="2000" dirty="0">
                <a:solidFill>
                  <a:srgbClr val="002060"/>
                </a:solidFill>
                <a:latin typeface="Times New Roman" panose="02020603050405020304" pitchFamily="18" charset="0"/>
                <a:cs typeface="Times New Roman" panose="02020603050405020304" pitchFamily="18" charset="0"/>
              </a:rPr>
              <a:t> is sorted only for Toronto, now we can explore Toronto. Folium is used visualise neighbourhood of Toronto on map. </a:t>
            </a:r>
            <a:endParaRPr lang="en-IN" sz="2000" dirty="0" smtClean="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Foursquare API is used get venues and venue category of all neighbourhoods of Toronto. Two new columns with venue and its category is added.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4000" y="2273300"/>
            <a:ext cx="11671300" cy="4279900"/>
          </a:xfrm>
          <a:prstGeom prst="rect">
            <a:avLst/>
          </a:prstGeom>
        </p:spPr>
      </p:pic>
    </p:spTree>
    <p:extLst>
      <p:ext uri="{BB962C8B-B14F-4D97-AF65-F5344CB8AC3E}">
        <p14:creationId xmlns:p14="http://schemas.microsoft.com/office/powerpoint/2010/main" val="396488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2500"/>
          </a:xfrm>
        </p:spPr>
        <p:txBody>
          <a:bodyPr>
            <a:normAutofit/>
          </a:bodyPr>
          <a:lstStyle/>
          <a:p>
            <a:pPr algn="ctr"/>
            <a:r>
              <a:rPr lang="en-IN" sz="3600" b="1" u="sng" dirty="0" smtClean="0">
                <a:solidFill>
                  <a:srgbClr val="002060"/>
                </a:solidFill>
                <a:latin typeface="Times New Roman" panose="02020603050405020304" pitchFamily="18" charset="0"/>
                <a:cs typeface="Times New Roman" panose="02020603050405020304" pitchFamily="18" charset="0"/>
              </a:rPr>
              <a:t>MODELLING</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52500"/>
            <a:ext cx="11455400" cy="5575299"/>
          </a:xfrm>
        </p:spPr>
        <p:txBody>
          <a:bodyPr>
            <a:normAutofit/>
          </a:bodyPr>
          <a:lstStyle/>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Using the final dataset containing the neighbourhoods in Toronto along with the latitude and longitude, we can find all the venues within a 500 meter radius of each neighbourhoods by connecting to the Foursquare API. This returns a </a:t>
            </a:r>
            <a:r>
              <a:rPr lang="en-IN" sz="2000" dirty="0" err="1">
                <a:solidFill>
                  <a:srgbClr val="002060"/>
                </a:solidFill>
                <a:latin typeface="Times New Roman" panose="02020603050405020304" pitchFamily="18" charset="0"/>
                <a:cs typeface="Times New Roman" panose="02020603050405020304" pitchFamily="18" charset="0"/>
              </a:rPr>
              <a:t>json</a:t>
            </a:r>
            <a:r>
              <a:rPr lang="en-IN" sz="2000" dirty="0">
                <a:solidFill>
                  <a:srgbClr val="002060"/>
                </a:solidFill>
                <a:latin typeface="Times New Roman" panose="02020603050405020304" pitchFamily="18" charset="0"/>
                <a:cs typeface="Times New Roman" panose="02020603050405020304" pitchFamily="18" charset="0"/>
              </a:rPr>
              <a:t> file containing all the venues in each neighbourhoods which is converted to a pandas </a:t>
            </a:r>
            <a:r>
              <a:rPr lang="en-IN" sz="2000" dirty="0" err="1">
                <a:solidFill>
                  <a:srgbClr val="002060"/>
                </a:solidFill>
                <a:latin typeface="Times New Roman" panose="02020603050405020304" pitchFamily="18" charset="0"/>
                <a:cs typeface="Times New Roman" panose="02020603050405020304" pitchFamily="18" charset="0"/>
              </a:rPr>
              <a:t>dataframe</a:t>
            </a:r>
            <a:r>
              <a:rPr lang="en-IN" sz="2000" dirty="0">
                <a:solidFill>
                  <a:srgbClr val="002060"/>
                </a:solidFill>
                <a:latin typeface="Times New Roman" panose="02020603050405020304" pitchFamily="18" charset="0"/>
                <a:cs typeface="Times New Roman" panose="02020603050405020304" pitchFamily="18" charset="0"/>
              </a:rPr>
              <a:t>. This data frame contains all </a:t>
            </a:r>
            <a:r>
              <a:rPr lang="en-IN" sz="2000" dirty="0" smtClean="0">
                <a:solidFill>
                  <a:srgbClr val="002060"/>
                </a:solidFill>
                <a:latin typeface="Times New Roman" panose="02020603050405020304" pitchFamily="18" charset="0"/>
                <a:cs typeface="Times New Roman" panose="02020603050405020304" pitchFamily="18" charset="0"/>
              </a:rPr>
              <a:t>the </a:t>
            </a:r>
            <a:r>
              <a:rPr lang="en-IN" sz="2000" dirty="0">
                <a:solidFill>
                  <a:srgbClr val="002060"/>
                </a:solidFill>
                <a:latin typeface="Times New Roman" panose="02020603050405020304" pitchFamily="18" charset="0"/>
                <a:cs typeface="Times New Roman" panose="02020603050405020304" pitchFamily="18" charset="0"/>
              </a:rPr>
              <a:t>venues along with their coordinates and category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1000" y="2311400"/>
            <a:ext cx="11455400" cy="3797299"/>
          </a:xfrm>
          <a:prstGeom prst="rect">
            <a:avLst/>
          </a:prstGeom>
        </p:spPr>
      </p:pic>
    </p:spTree>
    <p:extLst>
      <p:ext uri="{BB962C8B-B14F-4D97-AF65-F5344CB8AC3E}">
        <p14:creationId xmlns:p14="http://schemas.microsoft.com/office/powerpoint/2010/main" val="27592159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43</TotalTime>
  <Words>1535</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Century Gothic</vt:lpstr>
      <vt:lpstr>Times New Roman</vt:lpstr>
      <vt:lpstr>Wingdings 3</vt:lpstr>
      <vt:lpstr>Wisp</vt:lpstr>
      <vt:lpstr>CAPSTONE PROJECT</vt:lpstr>
      <vt:lpstr>INTRODUCTION</vt:lpstr>
      <vt:lpstr>DATA ACQUISITION AND CLEANING  </vt:lpstr>
      <vt:lpstr>Data Cleaning</vt:lpstr>
      <vt:lpstr>METHODOLOGY </vt:lpstr>
      <vt:lpstr>PowerPoint Presentation</vt:lpstr>
      <vt:lpstr>PowerPoint Presentation</vt:lpstr>
      <vt:lpstr>PowerPoint Presentation</vt:lpstr>
      <vt:lpstr>MODELLING</vt:lpstr>
      <vt:lpstr>PowerPoint Presentation</vt:lpstr>
      <vt:lpstr>RESULTS</vt:lpstr>
      <vt:lpstr>PowerPoint Presentation</vt:lpstr>
      <vt:lpstr>PowerPoint Presentation</vt:lpstr>
      <vt:lpstr>DISCUSSION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Bhupendra yadav</dc:creator>
  <cp:lastModifiedBy>Bhupendra yadav</cp:lastModifiedBy>
  <cp:revision>6</cp:revision>
  <dcterms:created xsi:type="dcterms:W3CDTF">2020-08-12T18:05:34Z</dcterms:created>
  <dcterms:modified xsi:type="dcterms:W3CDTF">2020-08-12T18:48:55Z</dcterms:modified>
</cp:coreProperties>
</file>