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61" r:id="rId3"/>
    <p:sldId id="262" r:id="rId4"/>
    <p:sldId id="265" r:id="rId5"/>
    <p:sldId id="336" r:id="rId6"/>
    <p:sldId id="337" r:id="rId7"/>
    <p:sldId id="266" r:id="rId8"/>
    <p:sldId id="267" r:id="rId9"/>
    <p:sldId id="268" r:id="rId10"/>
    <p:sldId id="269" r:id="rId11"/>
    <p:sldId id="270" r:id="rId12"/>
    <p:sldId id="272" r:id="rId13"/>
    <p:sldId id="273" r:id="rId14"/>
    <p:sldId id="274" r:id="rId15"/>
    <p:sldId id="275" r:id="rId16"/>
    <p:sldId id="276" r:id="rId17"/>
    <p:sldId id="291" r:id="rId18"/>
    <p:sldId id="293" r:id="rId19"/>
    <p:sldId id="294" r:id="rId20"/>
    <p:sldId id="277" r:id="rId21"/>
    <p:sldId id="298" r:id="rId22"/>
    <p:sldId id="297" r:id="rId23"/>
    <p:sldId id="278" r:id="rId24"/>
    <p:sldId id="279" r:id="rId25"/>
    <p:sldId id="280" r:id="rId26"/>
    <p:sldId id="281" r:id="rId27"/>
    <p:sldId id="282" r:id="rId28"/>
    <p:sldId id="296" r:id="rId29"/>
    <p:sldId id="299" r:id="rId30"/>
    <p:sldId id="300" r:id="rId31"/>
    <p:sldId id="301" r:id="rId32"/>
    <p:sldId id="302" r:id="rId33"/>
    <p:sldId id="307" r:id="rId34"/>
    <p:sldId id="306" r:id="rId35"/>
    <p:sldId id="303" r:id="rId36"/>
    <p:sldId id="308" r:id="rId37"/>
    <p:sldId id="309" r:id="rId38"/>
    <p:sldId id="310" r:id="rId39"/>
    <p:sldId id="304" r:id="rId40"/>
    <p:sldId id="305" r:id="rId41"/>
    <p:sldId id="285" r:id="rId42"/>
    <p:sldId id="286" r:id="rId43"/>
    <p:sldId id="311" r:id="rId44"/>
    <p:sldId id="328" r:id="rId45"/>
    <p:sldId id="312" r:id="rId46"/>
    <p:sldId id="313" r:id="rId47"/>
    <p:sldId id="316" r:id="rId48"/>
    <p:sldId id="317" r:id="rId49"/>
    <p:sldId id="315" r:id="rId50"/>
    <p:sldId id="318" r:id="rId51"/>
    <p:sldId id="329" r:id="rId52"/>
    <p:sldId id="330" r:id="rId53"/>
    <p:sldId id="319" r:id="rId54"/>
    <p:sldId id="331" r:id="rId55"/>
    <p:sldId id="335" r:id="rId56"/>
    <p:sldId id="321"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74" autoAdjust="0"/>
  </p:normalViewPr>
  <p:slideViewPr>
    <p:cSldViewPr>
      <p:cViewPr varScale="1">
        <p:scale>
          <a:sx n="63" d="100"/>
          <a:sy n="63" d="100"/>
        </p:scale>
        <p:origin x="-1374" y="-96"/>
      </p:cViewPr>
      <p:guideLst>
        <p:guide orient="horz" pos="2160"/>
        <p:guide pos="2880"/>
      </p:guideLst>
    </p:cSldViewPr>
  </p:slideViewPr>
  <p:outlineViewPr>
    <p:cViewPr>
      <p:scale>
        <a:sx n="33" d="100"/>
        <a:sy n="33" d="100"/>
      </p:scale>
      <p:origin x="0" y="7348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13" Type="http://schemas.openxmlformats.org/officeDocument/2006/relationships/slide" Target="slides/slide27.xml"/><Relationship Id="rId18" Type="http://schemas.openxmlformats.org/officeDocument/2006/relationships/slide" Target="slides/slide35.xml"/><Relationship Id="rId3" Type="http://schemas.openxmlformats.org/officeDocument/2006/relationships/slide" Target="slides/slide6.xml"/><Relationship Id="rId21" Type="http://schemas.openxmlformats.org/officeDocument/2006/relationships/slide" Target="slides/slide46.xml"/><Relationship Id="rId7" Type="http://schemas.openxmlformats.org/officeDocument/2006/relationships/slide" Target="slides/slide14.xml"/><Relationship Id="rId12" Type="http://schemas.openxmlformats.org/officeDocument/2006/relationships/slide" Target="slides/slide26.xml"/><Relationship Id="rId17" Type="http://schemas.openxmlformats.org/officeDocument/2006/relationships/slide" Target="slides/slide32.xml"/><Relationship Id="rId2" Type="http://schemas.openxmlformats.org/officeDocument/2006/relationships/slide" Target="slides/slide5.xml"/><Relationship Id="rId16" Type="http://schemas.openxmlformats.org/officeDocument/2006/relationships/slide" Target="slides/slide31.xml"/><Relationship Id="rId20" Type="http://schemas.openxmlformats.org/officeDocument/2006/relationships/slide" Target="slides/slide43.xml"/><Relationship Id="rId1" Type="http://schemas.openxmlformats.org/officeDocument/2006/relationships/slide" Target="slides/slide3.xml"/><Relationship Id="rId6" Type="http://schemas.openxmlformats.org/officeDocument/2006/relationships/slide" Target="slides/slide12.xml"/><Relationship Id="rId11" Type="http://schemas.openxmlformats.org/officeDocument/2006/relationships/slide" Target="slides/slide25.xml"/><Relationship Id="rId24" Type="http://schemas.openxmlformats.org/officeDocument/2006/relationships/slide" Target="slides/slide56.xml"/><Relationship Id="rId5" Type="http://schemas.openxmlformats.org/officeDocument/2006/relationships/slide" Target="slides/slide8.xml"/><Relationship Id="rId15" Type="http://schemas.openxmlformats.org/officeDocument/2006/relationships/slide" Target="slides/slide30.xml"/><Relationship Id="rId23" Type="http://schemas.openxmlformats.org/officeDocument/2006/relationships/slide" Target="slides/slide55.xml"/><Relationship Id="rId10" Type="http://schemas.openxmlformats.org/officeDocument/2006/relationships/slide" Target="slides/slide24.xml"/><Relationship Id="rId19" Type="http://schemas.openxmlformats.org/officeDocument/2006/relationships/slide" Target="slides/slide41.xml"/><Relationship Id="rId4" Type="http://schemas.openxmlformats.org/officeDocument/2006/relationships/slide" Target="slides/slide7.xml"/><Relationship Id="rId9" Type="http://schemas.openxmlformats.org/officeDocument/2006/relationships/slide" Target="slides/slide23.xml"/><Relationship Id="rId14" Type="http://schemas.openxmlformats.org/officeDocument/2006/relationships/slide" Target="slides/slide29.xml"/><Relationship Id="rId22"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08421F-8724-4E45-9A1A-40F313778109}" type="datetimeFigureOut">
              <a:rPr lang="en-US" smtClean="0"/>
              <a:pPr/>
              <a:t>12/10/2014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24D42F-B459-4CB3-9D00-0F76948398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511A1B-240B-4579-91D6-2F85D2F0DBD7}" type="slidenum">
              <a:rPr lang="en-US"/>
              <a:pPr/>
              <a:t>15</a:t>
            </a:fld>
            <a:endParaRPr lang="en-US"/>
          </a:p>
        </p:txBody>
      </p:sp>
      <p:sp>
        <p:nvSpPr>
          <p:cNvPr id="53250" name="Rectangle 2"/>
          <p:cNvSpPr>
            <a:spLocks noGrp="1" noRot="1" noChangeAspect="1" noChangeArrowheads="1" noTextEdit="1"/>
          </p:cNvSpPr>
          <p:nvPr>
            <p:ph type="sldImg"/>
          </p:nvPr>
        </p:nvSpPr>
        <p:spPr>
          <a:xfrm>
            <a:off x="1150938" y="687388"/>
            <a:ext cx="4570412" cy="3427412"/>
          </a:xfrm>
          <a:ln/>
        </p:spPr>
      </p:sp>
      <p:sp>
        <p:nvSpPr>
          <p:cNvPr id="53251" name="Rectangle 3"/>
          <p:cNvSpPr>
            <a:spLocks noGrp="1" noChangeArrowheads="1"/>
          </p:cNvSpPr>
          <p:nvPr>
            <p:ph type="body" idx="1"/>
          </p:nvPr>
        </p:nvSpPr>
        <p:spPr>
          <a:xfrm>
            <a:off x="914400" y="4343400"/>
            <a:ext cx="5029200" cy="358775"/>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1BE4C-DD73-4D63-892B-8B2FDBD4C61A}" type="slidenum">
              <a:rPr lang="en-US"/>
              <a:pPr/>
              <a:t>16</a:t>
            </a:fld>
            <a:endParaRPr lang="en-US"/>
          </a:p>
        </p:txBody>
      </p:sp>
      <p:sp>
        <p:nvSpPr>
          <p:cNvPr id="56322" name="Rectangle 2"/>
          <p:cNvSpPr>
            <a:spLocks noGrp="1" noRot="1" noChangeAspect="1" noChangeArrowheads="1" noTextEdit="1"/>
          </p:cNvSpPr>
          <p:nvPr>
            <p:ph type="sldImg"/>
          </p:nvPr>
        </p:nvSpPr>
        <p:spPr>
          <a:xfrm>
            <a:off x="1163638" y="682625"/>
            <a:ext cx="4532312" cy="3398838"/>
          </a:xfrm>
          <a:ln/>
        </p:spPr>
      </p:sp>
      <p:sp>
        <p:nvSpPr>
          <p:cNvPr id="56323" name="Rectangle 3"/>
          <p:cNvSpPr>
            <a:spLocks noGrp="1" noChangeArrowheads="1"/>
          </p:cNvSpPr>
          <p:nvPr>
            <p:ph type="body" idx="1"/>
          </p:nvPr>
        </p:nvSpPr>
        <p:spPr>
          <a:xfrm>
            <a:off x="914400" y="4327525"/>
            <a:ext cx="5029200" cy="4095750"/>
          </a:xfrm>
        </p:spPr>
        <p:txBody>
          <a:bodyPr lIns="95049" tIns="47524" rIns="95049" bIns="47524"/>
          <a:lstStyle/>
          <a:p>
            <a:r>
              <a:rPr lang="en-US" sz="1000">
                <a:latin typeface="Verdana" pitchFamily="34" charset="0"/>
              </a:rPr>
              <a:t>ENTERPRISE DATA WAREHOUSE:</a:t>
            </a:r>
          </a:p>
          <a:p>
            <a:r>
              <a:rPr lang="en-US" sz="1000">
                <a:latin typeface="Verdana" pitchFamily="34" charset="0"/>
              </a:rPr>
              <a:t>Wal-Mart does 100 million rows updated per day; 40-50K queries/day; with 10K users.</a:t>
            </a:r>
          </a:p>
          <a:p>
            <a:r>
              <a:rPr lang="en-US" sz="1000">
                <a:latin typeface="Verdana" pitchFamily="34" charset="0"/>
              </a:rPr>
              <a:t>This is a good place to ask the customer what they think are the advantages of this architecture.  One customer answered:		</a:t>
            </a:r>
            <a:endParaRPr lang="en-US" sz="1000" u="sng">
              <a:latin typeface="Verdana" pitchFamily="34" charset="0"/>
            </a:endParaRPr>
          </a:p>
          <a:p>
            <a:pPr lvl="2">
              <a:buFont typeface="Symbol" pitchFamily="18" charset="2"/>
              <a:buChar char="·"/>
            </a:pPr>
            <a:r>
              <a:rPr lang="en-US" sz="1000">
                <a:latin typeface="Verdana" pitchFamily="34" charset="0"/>
              </a:rPr>
              <a:t>One set of data collection</a:t>
            </a:r>
          </a:p>
          <a:p>
            <a:pPr lvl="2">
              <a:buFont typeface="Symbol" pitchFamily="18" charset="2"/>
              <a:buChar char="·"/>
            </a:pPr>
            <a:r>
              <a:rPr lang="en-US" sz="1000">
                <a:latin typeface="Verdana" pitchFamily="34" charset="0"/>
              </a:rPr>
              <a:t>All data in one place</a:t>
            </a:r>
          </a:p>
          <a:p>
            <a:pPr lvl="2">
              <a:buFont typeface="Symbol" pitchFamily="18" charset="2"/>
              <a:buChar char="·"/>
            </a:pPr>
            <a:r>
              <a:rPr lang="en-US" sz="1000">
                <a:latin typeface="Verdana" pitchFamily="34" charset="0"/>
              </a:rPr>
              <a:t>Simpler management</a:t>
            </a:r>
          </a:p>
          <a:p>
            <a:pPr lvl="2">
              <a:buFont typeface="Symbol" pitchFamily="18" charset="2"/>
              <a:buChar char="·"/>
            </a:pPr>
            <a:r>
              <a:rPr lang="en-US" sz="1000">
                <a:latin typeface="Verdana" pitchFamily="34" charset="0"/>
              </a:rPr>
              <a:t>Consistency – common data</a:t>
            </a:r>
          </a:p>
          <a:p>
            <a:pPr lvl="2">
              <a:buFont typeface="Symbol" pitchFamily="18" charset="2"/>
              <a:buChar char="·"/>
            </a:pPr>
            <a:r>
              <a:rPr lang="en-US" sz="1000">
                <a:latin typeface="Verdana" pitchFamily="34" charset="0"/>
              </a:rPr>
              <a:t>Single source of data</a:t>
            </a:r>
          </a:p>
          <a:p>
            <a:r>
              <a:rPr lang="en-US" sz="1000">
                <a:latin typeface="Verdana" pitchFamily="34" charset="0"/>
              </a:rPr>
              <a:t>The disadvantage that customer listed was that everyone has to agree.  Point out that that has nothing to do with technology.</a:t>
            </a:r>
          </a:p>
          <a:p>
            <a:endParaRPr lang="en-US" sz="1000">
              <a:latin typeface="Verdan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59540B92-C866-4BFC-92CA-20D7E70A4109}" type="slidenum">
              <a:rPr lang="en-US"/>
              <a:pPr/>
              <a:t>44</a:t>
            </a:fld>
            <a:endParaRPr lang="en-US"/>
          </a:p>
        </p:txBody>
      </p:sp>
      <p:sp>
        <p:nvSpPr>
          <p:cNvPr id="105474"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105475"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eaLnBrk="0" hangingPunct="0"/>
            <a:r>
              <a:rPr lang="en-GB" altLang="en-GB" sz="1000" i="1">
                <a:latin typeface="Times New Roman" pitchFamily="18" charset="0"/>
              </a:rPr>
              <a:t>13</a:t>
            </a:r>
          </a:p>
        </p:txBody>
      </p:sp>
      <p:sp>
        <p:nvSpPr>
          <p:cNvPr id="105476"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105477"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105478" name="Rectangle 6"/>
          <p:cNvSpPr>
            <a:spLocks noGrp="1" noChangeArrowheads="1"/>
          </p:cNvSpPr>
          <p:nvPr>
            <p:ph type="body" idx="1"/>
          </p:nvPr>
        </p:nvSpPr>
        <p:spPr>
          <a:xfrm>
            <a:off x="914400" y="4343400"/>
            <a:ext cx="5029200" cy="4114800"/>
          </a:xfrm>
          <a:noFill/>
          <a:ln/>
        </p:spPr>
        <p:txBody>
          <a:bodyPr lIns="92075" tIns="46037" rIns="92075" bIns="46037"/>
          <a:lstStyle/>
          <a:p>
            <a:r>
              <a:rPr lang="en-GB" altLang="en-GB"/>
              <a:t>Notice how  the Store dimension table generates subsets of records. First, all records from the table (where level = ìDistrictî in the Star) are extracted, and only those attributes that refer to that level (District Description, for example) and the keys of the parent hierarchy (Region_ID) are included in the table. </a:t>
            </a:r>
            <a:r>
              <a:rPr lang="en-GB" altLang="en-GB" b="1"/>
              <a:t>Though the tables are subsets, it is absolutely critical that column names are the same throughout the schema.</a:t>
            </a:r>
            <a:endParaRPr lang="en-GB" altLang="en-GB"/>
          </a:p>
          <a:p>
            <a:r>
              <a:rPr lang="en-GB" altLang="en-GB"/>
              <a:t>The diagram above is a partial schema - it only shows the ìsnowflakingî of one dimension. In fact, the product and time dimensions would be similarly decomposed as follows:</a:t>
            </a:r>
          </a:p>
          <a:p>
            <a:r>
              <a:rPr lang="en-GB" altLang="en-GB"/>
              <a:t>Product -  product -&gt; brand -&gt; manufacturer (color and size are extended attribute characteristics of the attribute ìproduct,î not part of the attribute hierarchy)</a:t>
            </a:r>
          </a:p>
          <a:p>
            <a:r>
              <a:rPr lang="en-GB" altLang="en-GB"/>
              <a:t>Time - day -&gt; month -&gt; quarter -&gt; year</a:t>
            </a:r>
          </a:p>
        </p:txBody>
      </p:sp>
      <p:sp>
        <p:nvSpPr>
          <p:cNvPr id="105479" name="Rectangle 7"/>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67457AF-E0D0-4832-87A1-56F1FB198CB3}" type="slidenum">
              <a:rPr lang="en-US"/>
              <a:pPr/>
              <a:t>51</a:t>
            </a:fld>
            <a:endParaRPr lang="en-US"/>
          </a:p>
        </p:txBody>
      </p:sp>
      <p:sp>
        <p:nvSpPr>
          <p:cNvPr id="98307" name="Rectangle 2"/>
          <p:cNvSpPr>
            <a:spLocks noGrp="1" noRot="1" noChangeAspect="1" noChangeArrowheads="1" noTextEdit="1"/>
          </p:cNvSpPr>
          <p:nvPr>
            <p:ph type="sldImg"/>
          </p:nvPr>
        </p:nvSpPr>
        <p:spPr>
          <a:xfrm>
            <a:off x="1147763" y="685800"/>
            <a:ext cx="4572000" cy="3429000"/>
          </a:xfrm>
          <a:ln/>
        </p:spPr>
      </p:sp>
      <p:sp>
        <p:nvSpPr>
          <p:cNvPr id="98308" name="Rectangle 3"/>
          <p:cNvSpPr>
            <a:spLocks noGrp="1" noChangeArrowheads="1"/>
          </p:cNvSpPr>
          <p:nvPr>
            <p:ph type="body" idx="1"/>
          </p:nvPr>
        </p:nvSpPr>
        <p:spPr>
          <a:xfrm>
            <a:off x="914400" y="4343400"/>
            <a:ext cx="5029200" cy="4114800"/>
          </a:xfrm>
          <a:noFill/>
          <a:ln/>
        </p:spPr>
        <p:txBody>
          <a:bodyPr lIns="89897" tIns="44949" rIns="89897" bIns="44949"/>
          <a:lstStyle/>
          <a:p>
            <a:pPr eaLnBrk="1" hangingPunct="1"/>
            <a:r>
              <a:rPr lang="en-US" b="1" u="sng" smtClean="0"/>
              <a:t>Points</a:t>
            </a:r>
            <a:endParaRPr lang="en-US" smtClean="0"/>
          </a:p>
          <a:p>
            <a:pPr eaLnBrk="1" hangingPunct="1"/>
            <a:r>
              <a:rPr lang="en-US" sz="1000" b="1" u="sng" smtClean="0"/>
              <a:t>Click</a:t>
            </a:r>
            <a:r>
              <a:rPr lang="en-US" sz="1000" b="1" smtClean="0"/>
              <a:t> – Measures – numeric details that are used in calculations (Sales revenue, number of units)</a:t>
            </a:r>
            <a:endParaRPr lang="en-US" sz="1000" b="1" u="sng" smtClean="0"/>
          </a:p>
          <a:p>
            <a:pPr eaLnBrk="1" hangingPunct="1"/>
            <a:r>
              <a:rPr lang="en-US" sz="1000" b="1" u="sng" smtClean="0"/>
              <a:t>Click</a:t>
            </a:r>
            <a:r>
              <a:rPr lang="en-US" sz="1000" b="1" smtClean="0"/>
              <a:t> – Members  - attributes of a measure that help describe a measure (Jan, Feb, Mar, red, blue, green) </a:t>
            </a:r>
            <a:endParaRPr lang="en-US" sz="1000" b="1" u="sng" smtClean="0"/>
          </a:p>
          <a:p>
            <a:pPr eaLnBrk="1" hangingPunct="1"/>
            <a:r>
              <a:rPr lang="en-US" sz="1000" b="1" u="sng" smtClean="0"/>
              <a:t>Click</a:t>
            </a:r>
            <a:r>
              <a:rPr lang="en-US" sz="1000" b="1" smtClean="0"/>
              <a:t> -  Levels -  a group of like members (Month, Colors)</a:t>
            </a:r>
            <a:endParaRPr lang="en-US" sz="1000" b="1" u="sng" smtClean="0"/>
          </a:p>
          <a:p>
            <a:pPr eaLnBrk="1" hangingPunct="1"/>
            <a:r>
              <a:rPr lang="en-US" sz="1000" b="1" u="sng" smtClean="0"/>
              <a:t>Click</a:t>
            </a:r>
            <a:r>
              <a:rPr lang="en-US" sz="1000" b="1" smtClean="0"/>
              <a:t> – Dimensions – a structure that organizes levels into a hierarchy (Time)</a:t>
            </a:r>
            <a:endParaRPr lang="en-US" sz="1000" b="1" u="sng" smtClean="0"/>
          </a:p>
          <a:p>
            <a:pPr eaLnBrk="1" hangingPunct="1"/>
            <a:r>
              <a:rPr lang="en-US" sz="1000" b="1" u="sng" smtClean="0"/>
              <a:t>Click</a:t>
            </a:r>
            <a:r>
              <a:rPr lang="en-US" sz="1000" b="1" smtClean="0"/>
              <a:t> – Cube - is a logical collection of Measures and Dimensions (levels and members)</a:t>
            </a:r>
            <a:endParaRPr lang="en-US" sz="1000" b="1" u="sng" smtClean="0"/>
          </a:p>
          <a:p>
            <a:pPr eaLnBrk="1" hangingPunct="1"/>
            <a:r>
              <a:rPr lang="en-US" b="1" u="sng" smtClean="0"/>
              <a:t>Narrative</a:t>
            </a:r>
          </a:p>
          <a:p>
            <a:pPr eaLnBrk="1" hangingPunct="1"/>
            <a:r>
              <a:rPr lang="en-US" sz="1000" smtClean="0"/>
              <a:t>In order to get off to a solid start, let’s take a couple of minutes to define some of the basic terminology. </a:t>
            </a:r>
          </a:p>
          <a:p>
            <a:pPr eaLnBrk="1" hangingPunct="1"/>
            <a:r>
              <a:rPr lang="en-US" b="1" u="sng" smtClean="0"/>
              <a:t>Click</a:t>
            </a:r>
          </a:p>
          <a:p>
            <a:pPr eaLnBrk="1" hangingPunct="1">
              <a:buFontTx/>
              <a:buChar char="•"/>
            </a:pPr>
            <a:r>
              <a:rPr lang="en-US" b="1" smtClean="0"/>
              <a:t>Measures </a:t>
            </a:r>
            <a:r>
              <a:rPr lang="en-US" sz="1000" smtClean="0"/>
              <a:t>are the numeric data of interest such as </a:t>
            </a:r>
            <a:r>
              <a:rPr lang="en-US" sz="1000" b="1" u="sng" smtClean="0"/>
              <a:t>number of items and revenue per sale</a:t>
            </a:r>
            <a:r>
              <a:rPr lang="en-US" sz="1000" smtClean="0"/>
              <a:t>.  Measures are typically used in arithmetic functions so that we can explore how they behave when grouped differently or to derive other measures.  Measures are taken from the fact table of a star or snowflake schema.</a:t>
            </a:r>
          </a:p>
          <a:p>
            <a:pPr eaLnBrk="1" hangingPunct="1"/>
            <a:r>
              <a:rPr lang="en-US" b="1" u="sng" smtClean="0"/>
              <a:t>Click</a:t>
            </a:r>
            <a:endParaRPr lang="en-US" smtClean="0"/>
          </a:p>
          <a:p>
            <a:pPr eaLnBrk="1" hangingPunct="1">
              <a:buFontTx/>
              <a:buChar char="•"/>
            </a:pPr>
            <a:r>
              <a:rPr lang="en-US" b="1" smtClean="0"/>
              <a:t>Members </a:t>
            </a:r>
            <a:r>
              <a:rPr lang="en-US" sz="1000" smtClean="0"/>
              <a:t>represent data within a dimension’s level.  For example, </a:t>
            </a:r>
            <a:r>
              <a:rPr lang="en-US" sz="1000" b="1" u="sng" smtClean="0"/>
              <a:t>January is a member of the Month level in the Time dimension </a:t>
            </a:r>
          </a:p>
          <a:p>
            <a:pPr eaLnBrk="1" hangingPunct="1">
              <a:buFontTx/>
              <a:buChar char="•"/>
            </a:pPr>
            <a:r>
              <a:rPr lang="en-US" b="1" smtClean="0"/>
              <a:t>Dimensions </a:t>
            </a:r>
            <a:r>
              <a:rPr lang="en-US" sz="1000" smtClean="0"/>
              <a:t>provides a hierarchical organization to its members.  For example </a:t>
            </a:r>
            <a:r>
              <a:rPr lang="en-US" sz="1000" b="1" u="sng" smtClean="0"/>
              <a:t>Time can be measured in a hierarchy of Months, Weeks, Days, and so on</a:t>
            </a:r>
            <a:r>
              <a:rPr lang="en-US" sz="1000" smtClean="0"/>
              <a:t>.  These are called levels and are ordered from least granular (Year) to most granular (Day).</a:t>
            </a:r>
          </a:p>
          <a:p>
            <a:pPr eaLnBrk="1" hangingPunct="1"/>
            <a:r>
              <a:rPr lang="en-US" b="1" u="sng" smtClean="0"/>
              <a:t>Click</a:t>
            </a:r>
            <a:endParaRPr lang="en-US" smtClean="0"/>
          </a:p>
          <a:p>
            <a:pPr eaLnBrk="1" hangingPunct="1">
              <a:buFontTx/>
              <a:buChar char="•"/>
            </a:pPr>
            <a:r>
              <a:rPr lang="en-US" b="1" smtClean="0"/>
              <a:t>Cubes </a:t>
            </a:r>
            <a:r>
              <a:rPr lang="en-US" sz="1000" smtClean="0"/>
              <a:t>are the containers for measures, dimensions, aggregations, and partitions.  Cubes are based on a single fact table.</a:t>
            </a:r>
          </a:p>
          <a:p>
            <a:pPr eaLnBrk="1" hangingPunct="1"/>
            <a:r>
              <a:rPr lang="en-US" sz="1000" smtClean="0"/>
              <a:t>A cube can contain up to 63 dimensions (actually 64, here’s a hint for more advanced users, measures are frequently referenced as members of a dimension).</a:t>
            </a:r>
          </a:p>
          <a:p>
            <a:pPr eaLnBrk="1" hangingPunct="1"/>
            <a:r>
              <a:rPr lang="en-US" sz="1000" smtClean="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B9A7EF1E-BEB9-4FDB-B2A0-3A610C5DBE71}" type="slidenum">
              <a:rPr lang="en-US"/>
              <a:pPr/>
              <a:t>52</a:t>
            </a:fld>
            <a:endParaRPr lang="en-US"/>
          </a:p>
        </p:txBody>
      </p:sp>
      <p:sp>
        <p:nvSpPr>
          <p:cNvPr id="99331" name="Rectangle 2"/>
          <p:cNvSpPr>
            <a:spLocks noGrp="1" noRot="1" noChangeAspect="1" noChangeArrowheads="1" noTextEdit="1"/>
          </p:cNvSpPr>
          <p:nvPr>
            <p:ph type="sldImg"/>
          </p:nvPr>
        </p:nvSpPr>
        <p:spPr>
          <a:xfrm>
            <a:off x="1147763" y="685800"/>
            <a:ext cx="4572000" cy="3429000"/>
          </a:xfrm>
          <a:ln/>
        </p:spPr>
      </p:sp>
      <p:sp>
        <p:nvSpPr>
          <p:cNvPr id="99332" name="Rectangle 3"/>
          <p:cNvSpPr>
            <a:spLocks noGrp="1" noChangeArrowheads="1"/>
          </p:cNvSpPr>
          <p:nvPr>
            <p:ph type="body" idx="1"/>
          </p:nvPr>
        </p:nvSpPr>
        <p:spPr>
          <a:xfrm>
            <a:off x="914400" y="4343400"/>
            <a:ext cx="5029200" cy="4114800"/>
          </a:xfrm>
          <a:noFill/>
          <a:ln/>
        </p:spPr>
        <p:txBody>
          <a:bodyPr lIns="89897" tIns="44949" rIns="89897" bIns="44949"/>
          <a:lstStyle/>
          <a:p>
            <a:pPr eaLnBrk="1" hangingPunct="1"/>
            <a:r>
              <a:rPr lang="en-US" b="1" u="sng" smtClean="0"/>
              <a:t>Points</a:t>
            </a:r>
            <a:endParaRPr lang="en-US" smtClean="0"/>
          </a:p>
          <a:p>
            <a:pPr eaLnBrk="1" hangingPunct="1"/>
            <a:r>
              <a:rPr lang="en-US" sz="1000" b="1" u="sng" smtClean="0"/>
              <a:t>Click</a:t>
            </a:r>
            <a:r>
              <a:rPr lang="en-US" sz="1000" b="1" smtClean="0"/>
              <a:t> – Measures – numeric details that are used in calculations (Sales revenue, number of units)</a:t>
            </a:r>
            <a:endParaRPr lang="en-US" sz="1000" b="1" u="sng" smtClean="0"/>
          </a:p>
          <a:p>
            <a:pPr eaLnBrk="1" hangingPunct="1"/>
            <a:r>
              <a:rPr lang="en-US" sz="1000" b="1" u="sng" smtClean="0"/>
              <a:t>Click</a:t>
            </a:r>
            <a:r>
              <a:rPr lang="en-US" sz="1000" b="1" smtClean="0"/>
              <a:t> – Members  - attributes of a measure that help describe a measure (Jan, Feb, Mar, red, blue, green) </a:t>
            </a:r>
            <a:endParaRPr lang="en-US" sz="1000" b="1" u="sng" smtClean="0"/>
          </a:p>
          <a:p>
            <a:pPr eaLnBrk="1" hangingPunct="1"/>
            <a:r>
              <a:rPr lang="en-US" sz="1000" b="1" u="sng" smtClean="0"/>
              <a:t>Click</a:t>
            </a:r>
            <a:r>
              <a:rPr lang="en-US" sz="1000" b="1" smtClean="0"/>
              <a:t> -  Levels -  a group of like members (Month, Colors)</a:t>
            </a:r>
            <a:endParaRPr lang="en-US" sz="1000" b="1" u="sng" smtClean="0"/>
          </a:p>
          <a:p>
            <a:pPr eaLnBrk="1" hangingPunct="1"/>
            <a:r>
              <a:rPr lang="en-US" sz="1000" b="1" u="sng" smtClean="0"/>
              <a:t>Click</a:t>
            </a:r>
            <a:r>
              <a:rPr lang="en-US" sz="1000" b="1" smtClean="0"/>
              <a:t> – Dimensions – a structure that organizes levels into a hierarchy (Time)</a:t>
            </a:r>
            <a:endParaRPr lang="en-US" sz="1000" b="1" u="sng" smtClean="0"/>
          </a:p>
          <a:p>
            <a:pPr eaLnBrk="1" hangingPunct="1"/>
            <a:r>
              <a:rPr lang="en-US" sz="1000" b="1" u="sng" smtClean="0"/>
              <a:t>Click</a:t>
            </a:r>
            <a:r>
              <a:rPr lang="en-US" sz="1000" b="1" smtClean="0"/>
              <a:t> – Cube - is a logical collection of Measures and Dimensions (levels and members)</a:t>
            </a:r>
            <a:endParaRPr lang="en-US" sz="1000" b="1" u="sng" smtClean="0"/>
          </a:p>
          <a:p>
            <a:pPr eaLnBrk="1" hangingPunct="1"/>
            <a:r>
              <a:rPr lang="en-US" b="1" u="sng" smtClean="0"/>
              <a:t>Narrative</a:t>
            </a:r>
          </a:p>
          <a:p>
            <a:pPr eaLnBrk="1" hangingPunct="1"/>
            <a:r>
              <a:rPr lang="en-US" sz="1000" smtClean="0"/>
              <a:t>In order to get off to a solid start, let’s take a couple of minutes to define some of the basic terminology. </a:t>
            </a:r>
          </a:p>
          <a:p>
            <a:pPr eaLnBrk="1" hangingPunct="1"/>
            <a:r>
              <a:rPr lang="en-US" b="1" u="sng" smtClean="0"/>
              <a:t>Click</a:t>
            </a:r>
          </a:p>
          <a:p>
            <a:pPr eaLnBrk="1" hangingPunct="1">
              <a:buFontTx/>
              <a:buChar char="•"/>
            </a:pPr>
            <a:r>
              <a:rPr lang="en-US" b="1" smtClean="0"/>
              <a:t>Measures </a:t>
            </a:r>
            <a:r>
              <a:rPr lang="en-US" sz="1000" smtClean="0"/>
              <a:t>are the numeric data of interest such as </a:t>
            </a:r>
            <a:r>
              <a:rPr lang="en-US" sz="1000" b="1" u="sng" smtClean="0"/>
              <a:t>number of items and revenue per sale</a:t>
            </a:r>
            <a:r>
              <a:rPr lang="en-US" sz="1000" smtClean="0"/>
              <a:t>.  Measures are typically used in arithmetic functions so that we can explore how they behave when grouped differently or to derive other measures.  Measures are taken from the fact table of a star or snowflake schema.</a:t>
            </a:r>
          </a:p>
          <a:p>
            <a:pPr eaLnBrk="1" hangingPunct="1"/>
            <a:r>
              <a:rPr lang="en-US" b="1" u="sng" smtClean="0"/>
              <a:t>Click</a:t>
            </a:r>
            <a:endParaRPr lang="en-US" smtClean="0"/>
          </a:p>
          <a:p>
            <a:pPr eaLnBrk="1" hangingPunct="1">
              <a:buFontTx/>
              <a:buChar char="•"/>
            </a:pPr>
            <a:r>
              <a:rPr lang="en-US" b="1" smtClean="0"/>
              <a:t>Members </a:t>
            </a:r>
            <a:r>
              <a:rPr lang="en-US" sz="1000" smtClean="0"/>
              <a:t>represent data within a dimension’s level.  For example, </a:t>
            </a:r>
            <a:r>
              <a:rPr lang="en-US" sz="1000" b="1" u="sng" smtClean="0"/>
              <a:t>January is a member of the Month level in the Time dimension </a:t>
            </a:r>
          </a:p>
          <a:p>
            <a:pPr eaLnBrk="1" hangingPunct="1">
              <a:buFontTx/>
              <a:buChar char="•"/>
            </a:pPr>
            <a:r>
              <a:rPr lang="en-US" b="1" smtClean="0"/>
              <a:t>Dimensions </a:t>
            </a:r>
            <a:r>
              <a:rPr lang="en-US" sz="1000" smtClean="0"/>
              <a:t>provides a hierarchical organization to its members.  For example </a:t>
            </a:r>
            <a:r>
              <a:rPr lang="en-US" sz="1000" b="1" u="sng" smtClean="0"/>
              <a:t>Time can be measured in a hierarchy of Months, Weeks, Days, and so on</a:t>
            </a:r>
            <a:r>
              <a:rPr lang="en-US" sz="1000" smtClean="0"/>
              <a:t>.  These are called levels and are ordered from least granular (Year) to most granular (Day).</a:t>
            </a:r>
          </a:p>
          <a:p>
            <a:pPr eaLnBrk="1" hangingPunct="1"/>
            <a:r>
              <a:rPr lang="en-US" b="1" u="sng" smtClean="0"/>
              <a:t>Click</a:t>
            </a:r>
            <a:endParaRPr lang="en-US" smtClean="0"/>
          </a:p>
          <a:p>
            <a:pPr eaLnBrk="1" hangingPunct="1">
              <a:buFontTx/>
              <a:buChar char="•"/>
            </a:pPr>
            <a:r>
              <a:rPr lang="en-US" b="1" smtClean="0"/>
              <a:t>Cubes </a:t>
            </a:r>
            <a:r>
              <a:rPr lang="en-US" sz="1000" smtClean="0"/>
              <a:t>are the containers for measures, dimensions, aggregations, and partitions.  Cubes are based on a single fact table.</a:t>
            </a:r>
          </a:p>
          <a:p>
            <a:pPr eaLnBrk="1" hangingPunct="1"/>
            <a:r>
              <a:rPr lang="en-US" sz="1000" smtClean="0"/>
              <a:t>A cube can contain up to 63 dimensions (actually 64, here’s a hint for more advanced users, measures are frequently referenced as members of a dimension).</a:t>
            </a:r>
          </a:p>
          <a:p>
            <a:pPr eaLnBrk="1" hangingPunct="1"/>
            <a:r>
              <a:rPr lang="en-US" sz="1000" smtClean="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27885-26AB-4344-A8BA-8F3A47BCAC03}" type="slidenum">
              <a:rPr lang="en-US"/>
              <a:pPr/>
              <a:t>53</a:t>
            </a:fld>
            <a:endParaRPr lang="en-US"/>
          </a:p>
        </p:txBody>
      </p:sp>
      <p:sp>
        <p:nvSpPr>
          <p:cNvPr id="190466" name="Rectangle 2"/>
          <p:cNvSpPr>
            <a:spLocks noGrp="1" noRot="1" noChangeAspect="1" noChangeArrowheads="1" noTextEdit="1"/>
          </p:cNvSpPr>
          <p:nvPr>
            <p:ph type="sldImg"/>
          </p:nvPr>
        </p:nvSpPr>
        <p:spPr>
          <a:xfrm>
            <a:off x="1147763" y="685800"/>
            <a:ext cx="4572000" cy="3429000"/>
          </a:xfrm>
          <a:ln/>
        </p:spPr>
      </p:sp>
      <p:sp>
        <p:nvSpPr>
          <p:cNvPr id="190467" name="Rectangle 3"/>
          <p:cNvSpPr>
            <a:spLocks noGrp="1" noChangeArrowheads="1"/>
          </p:cNvSpPr>
          <p:nvPr>
            <p:ph type="body" idx="1"/>
          </p:nvPr>
        </p:nvSpPr>
        <p:spPr>
          <a:xfrm>
            <a:off x="914400" y="4343400"/>
            <a:ext cx="5029200" cy="4114800"/>
          </a:xfrm>
        </p:spPr>
        <p:txBody>
          <a:bodyPr lIns="89897" tIns="44949" rIns="89897" bIns="44949"/>
          <a:lstStyle/>
          <a:p>
            <a:r>
              <a:rPr lang="en-US" b="1" u="sng"/>
              <a:t>Points</a:t>
            </a:r>
            <a:endParaRPr lang="en-US"/>
          </a:p>
          <a:p>
            <a:r>
              <a:rPr lang="en-US" sz="1000" b="1" u="sng"/>
              <a:t>Click</a:t>
            </a:r>
            <a:r>
              <a:rPr lang="en-US" sz="1000" b="1"/>
              <a:t> – Measures – numeric details that are used in calculations (Sales revenue, number of units)</a:t>
            </a:r>
            <a:endParaRPr lang="en-US" sz="1000" b="1" u="sng"/>
          </a:p>
          <a:p>
            <a:r>
              <a:rPr lang="en-US" sz="1000" b="1" u="sng"/>
              <a:t>Click</a:t>
            </a:r>
            <a:r>
              <a:rPr lang="en-US" sz="1000" b="1"/>
              <a:t> – Members  - attributes of a measure that help describe a measure (Jan, Feb, Mar, red, blue, green) </a:t>
            </a:r>
            <a:endParaRPr lang="en-US" sz="1000" b="1" u="sng"/>
          </a:p>
          <a:p>
            <a:r>
              <a:rPr lang="en-US" sz="1000" b="1" u="sng"/>
              <a:t>Click</a:t>
            </a:r>
            <a:r>
              <a:rPr lang="en-US" sz="1000" b="1"/>
              <a:t> -  Levels -  a group of like members (Month, Colors)</a:t>
            </a:r>
            <a:endParaRPr lang="en-US" sz="1000" b="1" u="sng"/>
          </a:p>
          <a:p>
            <a:r>
              <a:rPr lang="en-US" sz="1000" b="1" u="sng"/>
              <a:t>Click</a:t>
            </a:r>
            <a:r>
              <a:rPr lang="en-US" sz="1000" b="1"/>
              <a:t> – Dimensions – a structure that organizes levels into a hierarchy (Time)</a:t>
            </a:r>
            <a:endParaRPr lang="en-US" sz="1000" b="1" u="sng"/>
          </a:p>
          <a:p>
            <a:r>
              <a:rPr lang="en-US" sz="1000" b="1" u="sng"/>
              <a:t>Click</a:t>
            </a:r>
            <a:r>
              <a:rPr lang="en-US" sz="1000" b="1"/>
              <a:t> – Cube - is a logical collection of Measures and Dimensions (levels and members)</a:t>
            </a:r>
            <a:endParaRPr lang="en-US" sz="1000" b="1" u="sng"/>
          </a:p>
          <a:p>
            <a:r>
              <a:rPr lang="en-US" b="1" u="sng"/>
              <a:t>Narrative</a:t>
            </a:r>
          </a:p>
          <a:p>
            <a:r>
              <a:rPr lang="en-US" sz="1000"/>
              <a:t>In order to get off to a solid start, let’s take a couple of minutes to define some of the basic terminology. </a:t>
            </a:r>
          </a:p>
          <a:p>
            <a:r>
              <a:rPr lang="en-US" b="1" u="sng"/>
              <a:t>Click</a:t>
            </a:r>
          </a:p>
          <a:p>
            <a:pPr>
              <a:buFontTx/>
              <a:buChar char="•"/>
            </a:pPr>
            <a:r>
              <a:rPr lang="en-US" b="1"/>
              <a:t>Measures </a:t>
            </a:r>
            <a:r>
              <a:rPr lang="en-US" sz="1000"/>
              <a:t>are the numeric data of interest such as </a:t>
            </a:r>
            <a:r>
              <a:rPr lang="en-US" sz="1000" b="1" u="sng"/>
              <a:t>number of items and revenue per sale</a:t>
            </a:r>
            <a:r>
              <a:rPr lang="en-US" sz="1000"/>
              <a:t>.  Measures are typically used in arithmetic functions so that we can explore how they behave when grouped differently or to derive other measures.  Measures are taken from the fact table of a star or snowflake schema.</a:t>
            </a:r>
          </a:p>
          <a:p>
            <a:r>
              <a:rPr lang="en-US" b="1" u="sng"/>
              <a:t>Click</a:t>
            </a:r>
            <a:endParaRPr lang="en-US"/>
          </a:p>
          <a:p>
            <a:pPr>
              <a:buFontTx/>
              <a:buChar char="•"/>
            </a:pPr>
            <a:r>
              <a:rPr lang="en-US" b="1"/>
              <a:t>Members </a:t>
            </a:r>
            <a:r>
              <a:rPr lang="en-US" sz="1000"/>
              <a:t>represent data within a dimension’s level.  For example, </a:t>
            </a:r>
            <a:r>
              <a:rPr lang="en-US" sz="1000" b="1" u="sng"/>
              <a:t>January is a member of the Month level in the Time dimension </a:t>
            </a:r>
          </a:p>
          <a:p>
            <a:pPr>
              <a:buFontTx/>
              <a:buChar char="•"/>
            </a:pPr>
            <a:r>
              <a:rPr lang="en-US" b="1"/>
              <a:t>Dimensions </a:t>
            </a:r>
            <a:r>
              <a:rPr lang="en-US" sz="1000"/>
              <a:t>provides a hierarchical organization to its members.  For example </a:t>
            </a:r>
            <a:r>
              <a:rPr lang="en-US" sz="1000" b="1" u="sng"/>
              <a:t>Time can be measured in a hierarchy of Months, Weeks, Days, and so on</a:t>
            </a:r>
            <a:r>
              <a:rPr lang="en-US" sz="1000"/>
              <a:t>.  These are called levels and are ordered from least granular (Year) to most granular (Day).</a:t>
            </a:r>
          </a:p>
          <a:p>
            <a:r>
              <a:rPr lang="en-US" b="1" u="sng"/>
              <a:t>Click</a:t>
            </a:r>
            <a:endParaRPr lang="en-US"/>
          </a:p>
          <a:p>
            <a:pPr>
              <a:buFontTx/>
              <a:buChar char="•"/>
            </a:pPr>
            <a:r>
              <a:rPr lang="en-US" b="1"/>
              <a:t>Cubes </a:t>
            </a:r>
            <a:r>
              <a:rPr lang="en-US" sz="1000"/>
              <a:t>are the containers for measures, dimensions, aggregations, and partitions.  Cubes are based on a single fact table.</a:t>
            </a:r>
          </a:p>
          <a:p>
            <a:r>
              <a:rPr lang="en-US" sz="1000"/>
              <a:t>A cube can contain up to 63 dimensions (actually 64, here’s a hint for more advanced users, measures are frequently referenced as members of a dimension).</a:t>
            </a:r>
          </a:p>
          <a:p>
            <a:r>
              <a:rPr lang="en-US" sz="1000"/>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C:\Documents and Settings\Admin\My Documents\Downloads\ppttemplate\2.jpg"/>
          <p:cNvPicPr>
            <a:picLocks noChangeAspect="1" noChangeArrowheads="1"/>
          </p:cNvPicPr>
          <p:nvPr userDrawn="1"/>
        </p:nvPicPr>
        <p:blipFill>
          <a:blip r:embed="rId2" cstate="print"/>
          <a:srcRect/>
          <a:stretch>
            <a:fillRect/>
          </a:stretch>
        </p:blipFill>
        <p:spPr bwMode="auto">
          <a:xfrm>
            <a:off x="5143500" y="0"/>
            <a:ext cx="4000500" cy="6858000"/>
          </a:xfrm>
          <a:prstGeom prst="rect">
            <a:avLst/>
          </a:prstGeom>
          <a:noFill/>
          <a:ln w="9525">
            <a:noFill/>
            <a:miter lim="800000"/>
            <a:headEnd/>
            <a:tailEnd/>
          </a:ln>
        </p:spPr>
      </p:pic>
      <p:pic>
        <p:nvPicPr>
          <p:cNvPr id="5" name="Picture 3" descr="C:\Documents and Settings\Admin\My Documents\Downloads\ppttemplate\1.jpg"/>
          <p:cNvPicPr>
            <a:picLocks noChangeAspect="1" noChangeArrowheads="1"/>
          </p:cNvPicPr>
          <p:nvPr userDrawn="1"/>
        </p:nvPicPr>
        <p:blipFill>
          <a:blip r:embed="rId3" cstate="print"/>
          <a:srcRect/>
          <a:stretch>
            <a:fillRect/>
          </a:stretch>
        </p:blipFill>
        <p:spPr bwMode="auto">
          <a:xfrm>
            <a:off x="152400" y="188913"/>
            <a:ext cx="2362200" cy="587375"/>
          </a:xfrm>
          <a:prstGeom prst="rect">
            <a:avLst/>
          </a:prstGeom>
          <a:noFill/>
          <a:ln w="9525">
            <a:noFill/>
            <a:miter lim="800000"/>
            <a:headEnd/>
            <a:tailEnd/>
          </a:ln>
        </p:spPr>
      </p:pic>
      <p:sp>
        <p:nvSpPr>
          <p:cNvPr id="2" name="Title 1"/>
          <p:cNvSpPr>
            <a:spLocks noGrp="1"/>
          </p:cNvSpPr>
          <p:nvPr>
            <p:ph type="ctrTitle"/>
          </p:nvPr>
        </p:nvSpPr>
        <p:spPr>
          <a:xfrm>
            <a:off x="76200" y="2130425"/>
            <a:ext cx="5029200" cy="1470025"/>
          </a:xfrm>
          <a:prstGeom prst="rect">
            <a:avLst/>
          </a:prstGeom>
        </p:spPr>
        <p:txBody>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6200" y="3886200"/>
            <a:ext cx="4876800" cy="1752600"/>
          </a:xfrm>
        </p:spPr>
        <p:txBody>
          <a:bodyPr>
            <a:normAutofit/>
          </a:bodyPr>
          <a:lstStyle>
            <a:lvl1pPr marL="0" indent="0" algn="l">
              <a:buNone/>
              <a:defRPr sz="25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E9DFA698-17EB-41A2-BA29-7F41EF25A3BC}" type="datetimeFigureOut">
              <a:rPr lang="en-US"/>
              <a:pPr>
                <a:defRPr/>
              </a:pPr>
              <a:t>12/10/2014</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F8753B2-EB9F-4C51-8652-12006B3B88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a:prstGeom prst="rect">
            <a:avLst/>
          </a:prstGeom>
        </p:spPr>
        <p:txBody>
          <a:bodyPr/>
          <a:lstStyle>
            <a:lvl1pPr algn="r">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385A835-F95B-41EC-B5A9-927BCB6CD220}" type="datetimeFigureOut">
              <a:rPr lang="en-US"/>
              <a:pPr>
                <a:defRPr/>
              </a:pPr>
              <a:t>12/10/2014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437B6D-CE3D-49D2-B046-B85D45DF52D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50A769-9D6F-428C-9914-26B6B68EC005}" type="datetimeFigureOut">
              <a:rPr lang="en-US"/>
              <a:pPr>
                <a:defRPr/>
              </a:pPr>
              <a:t>12/10/2014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CAD351-3920-438D-BE12-3473948FA1D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30725"/>
          </a:xfrm>
        </p:spPr>
        <p:txBody>
          <a:bodyPr/>
          <a:lstStyle/>
          <a:p>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EEB38A5F-FA91-4139-BCF4-579FF212259B}"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30725"/>
          </a:xfrm>
        </p:spPr>
        <p:txBody>
          <a:bodyPr/>
          <a:lstStyle/>
          <a:p>
            <a:endParaRPr lang="en-US"/>
          </a:p>
        </p:txBody>
      </p:sp>
      <p:sp>
        <p:nvSpPr>
          <p:cNvPr id="4" name="Text Placeholder 3"/>
          <p:cNvSpPr>
            <a:spLocks noGrp="1"/>
          </p:cNvSpPr>
          <p:nvPr>
            <p:ph type="body"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625CDEB1-FDD6-4579-BC77-B083426FEF9D}"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C8E1FDA0-DFCE-4345-976E-7A2D1E859C89}"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0"/>
            <a:ext cx="8229600" cy="1143000"/>
          </a:xfrm>
          <a:prstGeom prst="rect">
            <a:avLst/>
          </a:prstGeo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DB837D-733A-43DC-87A2-2B28FDB2B4E8}" type="datetimeFigureOut">
              <a:rPr lang="en-US"/>
              <a:pPr>
                <a:defRPr/>
              </a:pPr>
              <a:t>12/10/2014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8550E3-B880-4C87-97C9-BB2D381FC4E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56D3366-7DA0-4F26-940A-ECE04B45C6EA}" type="datetimeFigureOut">
              <a:rPr lang="en-US"/>
              <a:pPr>
                <a:defRPr/>
              </a:pPr>
              <a:t>12/10/2014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2C64568-2639-47B1-95CD-821A6883D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237DB2D-3B50-4A49-989C-090AF784F1F7}" type="datetimeFigureOut">
              <a:rPr lang="en-US"/>
              <a:pPr>
                <a:defRPr/>
              </a:pPr>
              <a:t>12/10/2014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619D725-4EEA-49DC-BBFE-D99EA3BCF0C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FCCA29E-D382-46AB-844F-9B129BA0D556}" type="datetimeFigureOut">
              <a:rPr lang="en-US"/>
              <a:pPr>
                <a:defRPr/>
              </a:pPr>
              <a:t>12/10/2014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A146DB-B83C-41AE-B0E4-2DC9DAD252F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3500" y="685800"/>
            <a:ext cx="8229600" cy="1143000"/>
          </a:xfrm>
          <a:prstGeom prst="rect">
            <a:avLst/>
          </a:prstGeom>
        </p:spPr>
        <p:txBody>
          <a:bodyPr/>
          <a:lstStyle>
            <a:lvl1pPr algn="l">
              <a:defRPr/>
            </a:lvl1p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67EA8A9-F3C1-45F3-90CA-CDE980471CB0}" type="datetimeFigureOut">
              <a:rPr lang="en-US"/>
              <a:pPr>
                <a:defRPr/>
              </a:pPr>
              <a:t>12/10/2014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E4C18C2-F0AD-4412-B016-1E857C56FB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0BB794F-737A-4D6D-A860-28A026CE7EA9}" type="datetimeFigureOut">
              <a:rPr lang="en-US"/>
              <a:pPr>
                <a:defRPr/>
              </a:pPr>
              <a:t>12/10/2014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2B82A50-C689-4A0A-B86D-F4595A4A22B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03754D2-7B22-4722-9808-8A95F42E847F}" type="datetimeFigureOut">
              <a:rPr lang="en-US"/>
              <a:pPr>
                <a:defRPr/>
              </a:pPr>
              <a:t>12/10/2014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AC89C2-4109-4CED-AE71-16B6900DB0F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7794C91-3826-45A7-86A2-54011185FCD8}" type="datetimeFigureOut">
              <a:rPr lang="en-US"/>
              <a:pPr>
                <a:defRPr/>
              </a:pPr>
              <a:t>12/10/2014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E48C42-0ED6-4F7B-9351-74579CE899D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3" descr="C:\Documents and Settings\Admin\My Documents\Downloads\ppttemplate\slide3.jpg"/>
          <p:cNvPicPr>
            <a:picLocks noChangeAspect="1" noChangeArrowheads="1"/>
          </p:cNvPicPr>
          <p:nvPr userDrawn="1"/>
        </p:nvPicPr>
        <p:blipFill>
          <a:blip r:embed="rId16" cstate="print"/>
          <a:srcRect/>
          <a:stretch>
            <a:fillRect/>
          </a:stretch>
        </p:blipFill>
        <p:spPr bwMode="auto">
          <a:xfrm>
            <a:off x="0" y="0"/>
            <a:ext cx="9144000" cy="6858000"/>
          </a:xfrm>
          <a:prstGeom prst="rect">
            <a:avLst/>
          </a:prstGeom>
          <a:noFill/>
          <a:ln w="9525">
            <a:noFill/>
            <a:miter lim="800000"/>
            <a:headEnd/>
            <a:tailEnd/>
          </a:ln>
        </p:spPr>
      </p:pic>
      <p:sp>
        <p:nvSpPr>
          <p:cNvPr id="1027" name="Text Placeholder 2"/>
          <p:cNvSpPr>
            <a:spLocks noGrp="1"/>
          </p:cNvSpPr>
          <p:nvPr>
            <p:ph type="body" idx="1"/>
          </p:nvPr>
        </p:nvSpPr>
        <p:spPr bwMode="auto">
          <a:xfrm>
            <a:off x="457200" y="2514600"/>
            <a:ext cx="82296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7BA2804-9102-4052-8AFC-B1126F5005AF}" type="datetimeFigureOut">
              <a:rPr lang="en-US"/>
              <a:pPr>
                <a:defRPr/>
              </a:pPr>
              <a:t>12/10/2014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8EF0AB3-D5AB-4DB5-AAD7-AF0E7B0DC6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4" r:id="rId12"/>
    <p:sldLayoutId id="2147483685" r:id="rId13"/>
    <p:sldLayoutId id="2147483686"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learnonline.co.in/" TargetMode="External"/><Relationship Id="rId2" Type="http://schemas.openxmlformats.org/officeDocument/2006/relationships/hyperlink" Target="http://www.aroha.co.in/" TargetMode="External"/><Relationship Id="rId1" Type="http://schemas.openxmlformats.org/officeDocument/2006/relationships/slideLayout" Target="../slideLayouts/slideLayout1.xml"/><Relationship Id="rId5" Type="http://schemas.openxmlformats.org/officeDocument/2006/relationships/hyperlink" Target="mailto:rajesh.k.shanmugam@gmail.com" TargetMode="External"/><Relationship Id="rId4" Type="http://schemas.openxmlformats.org/officeDocument/2006/relationships/hyperlink" Target="mailto:rajesh@aroha.co.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bwMode="auto">
          <a:xfrm>
            <a:off x="76200" y="1520825"/>
            <a:ext cx="5029200" cy="9175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DW Concepts</a:t>
            </a:r>
          </a:p>
        </p:txBody>
      </p:sp>
      <p:sp>
        <p:nvSpPr>
          <p:cNvPr id="3" name="Subtitle 2"/>
          <p:cNvSpPr>
            <a:spLocks noGrp="1"/>
          </p:cNvSpPr>
          <p:nvPr>
            <p:ph type="subTitle" idx="1"/>
          </p:nvPr>
        </p:nvSpPr>
        <p:spPr>
          <a:xfrm>
            <a:off x="76200" y="2438400"/>
            <a:ext cx="4876800" cy="4267200"/>
          </a:xfrm>
        </p:spPr>
        <p:txBody>
          <a:bodyPr rtlCol="0">
            <a:normAutofit lnSpcReduction="10000"/>
          </a:bodyPr>
          <a:lstStyle/>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By Rajesh Kumar V.S </a:t>
            </a:r>
          </a:p>
          <a:p>
            <a:pPr eaLnBrk="1" fontAlgn="auto" hangingPunct="1">
              <a:spcAft>
                <a:spcPts val="0"/>
              </a:spcAft>
              <a:buFontTx/>
              <a:buChar char="-"/>
              <a:defRPr/>
            </a:pPr>
            <a:r>
              <a:rPr lang="en-US" dirty="0" err="1" smtClean="0"/>
              <a:t>Aroha</a:t>
            </a:r>
            <a:r>
              <a:rPr lang="en-US" dirty="0" smtClean="0"/>
              <a:t> Technologies</a:t>
            </a:r>
          </a:p>
          <a:p>
            <a:pPr eaLnBrk="1" fontAlgn="auto" hangingPunct="1">
              <a:spcAft>
                <a:spcPts val="0"/>
              </a:spcAft>
              <a:defRPr/>
            </a:pPr>
            <a:r>
              <a:rPr lang="en-US" dirty="0" smtClean="0">
                <a:hlinkClick r:id="rId2"/>
              </a:rPr>
              <a:t>www.aroha.co.in</a:t>
            </a:r>
            <a:endParaRPr lang="en-US" dirty="0" smtClean="0"/>
          </a:p>
          <a:p>
            <a:pPr eaLnBrk="1" fontAlgn="auto" hangingPunct="1">
              <a:spcAft>
                <a:spcPts val="0"/>
              </a:spcAft>
              <a:defRPr/>
            </a:pPr>
            <a:r>
              <a:rPr lang="en-US" dirty="0" smtClean="0">
                <a:hlinkClick r:id="rId3"/>
              </a:rPr>
              <a:t>www.ilearnonline.co.in</a:t>
            </a:r>
            <a:endParaRPr lang="en-US" dirty="0" smtClean="0"/>
          </a:p>
          <a:p>
            <a:pPr eaLnBrk="1" fontAlgn="auto" hangingPunct="1">
              <a:spcAft>
                <a:spcPts val="0"/>
              </a:spcAft>
              <a:defRPr/>
            </a:pPr>
            <a:r>
              <a:rPr lang="en-US" dirty="0" smtClean="0">
                <a:hlinkClick r:id="rId4"/>
              </a:rPr>
              <a:t>rajesh@aroha.co.in</a:t>
            </a:r>
            <a:endParaRPr lang="en-US" dirty="0" smtClean="0"/>
          </a:p>
          <a:p>
            <a:pPr eaLnBrk="1" fontAlgn="auto" hangingPunct="1">
              <a:spcAft>
                <a:spcPts val="0"/>
              </a:spcAft>
              <a:defRPr/>
            </a:pPr>
            <a:r>
              <a:rPr lang="en-US" dirty="0" smtClean="0">
                <a:hlinkClick r:id="rId5"/>
              </a:rPr>
              <a:t>rajesh.k.shanmugam@gmail.com</a:t>
            </a:r>
            <a:endParaRPr lang="en-US" dirty="0" smtClean="0"/>
          </a:p>
          <a:p>
            <a:pPr eaLnBrk="1" fontAlgn="auto" hangingPunct="1">
              <a:spcAft>
                <a:spcPts val="0"/>
              </a:spcAft>
              <a:defRPr/>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57400" y="0"/>
            <a:ext cx="6553200" cy="685800"/>
          </a:xfrm>
        </p:spPr>
        <p:txBody>
          <a:bodyPr/>
          <a:lstStyle/>
          <a:p>
            <a:r>
              <a:rPr lang="en-US" dirty="0"/>
              <a:t>General DSS Architecture</a:t>
            </a:r>
          </a:p>
        </p:txBody>
      </p:sp>
      <p:sp>
        <p:nvSpPr>
          <p:cNvPr id="20483" name="Rectangle 3"/>
          <p:cNvSpPr>
            <a:spLocks noChangeArrowheads="1"/>
          </p:cNvSpPr>
          <p:nvPr/>
        </p:nvSpPr>
        <p:spPr bwMode="auto">
          <a:xfrm>
            <a:off x="381000" y="1600200"/>
            <a:ext cx="1524000" cy="44958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0484" name="Text Box 4"/>
          <p:cNvSpPr txBox="1">
            <a:spLocks noChangeArrowheads="1"/>
          </p:cNvSpPr>
          <p:nvPr/>
        </p:nvSpPr>
        <p:spPr bwMode="auto">
          <a:xfrm>
            <a:off x="381000" y="1143000"/>
            <a:ext cx="1828800" cy="366713"/>
          </a:xfrm>
          <a:prstGeom prst="rect">
            <a:avLst/>
          </a:prstGeom>
          <a:noFill/>
          <a:ln w="9525">
            <a:noFill/>
            <a:miter lim="800000"/>
            <a:headEnd/>
            <a:tailEnd/>
          </a:ln>
          <a:effectLst/>
        </p:spPr>
        <p:txBody>
          <a:bodyPr>
            <a:spAutoFit/>
          </a:bodyPr>
          <a:lstStyle/>
          <a:p>
            <a:pPr algn="ctr"/>
            <a:r>
              <a:rPr lang="en-US" b="1"/>
              <a:t>Source Data</a:t>
            </a:r>
          </a:p>
        </p:txBody>
      </p:sp>
      <p:sp>
        <p:nvSpPr>
          <p:cNvPr id="20485" name="AutoShape 5"/>
          <p:cNvSpPr>
            <a:spLocks noChangeArrowheads="1"/>
          </p:cNvSpPr>
          <p:nvPr/>
        </p:nvSpPr>
        <p:spPr bwMode="auto">
          <a:xfrm>
            <a:off x="685800" y="19812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OLTP 1</a:t>
            </a:r>
          </a:p>
        </p:txBody>
      </p:sp>
      <p:sp>
        <p:nvSpPr>
          <p:cNvPr id="20486" name="AutoShape 6"/>
          <p:cNvSpPr>
            <a:spLocks noChangeArrowheads="1"/>
          </p:cNvSpPr>
          <p:nvPr/>
        </p:nvSpPr>
        <p:spPr bwMode="auto">
          <a:xfrm>
            <a:off x="685800" y="28956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OLTP 2</a:t>
            </a:r>
          </a:p>
        </p:txBody>
      </p:sp>
      <p:sp>
        <p:nvSpPr>
          <p:cNvPr id="20487" name="AutoShape 7"/>
          <p:cNvSpPr>
            <a:spLocks noChangeArrowheads="1"/>
          </p:cNvSpPr>
          <p:nvPr/>
        </p:nvSpPr>
        <p:spPr bwMode="auto">
          <a:xfrm>
            <a:off x="685800" y="38862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Market Place</a:t>
            </a:r>
          </a:p>
        </p:txBody>
      </p:sp>
      <p:sp>
        <p:nvSpPr>
          <p:cNvPr id="20488" name="AutoShape 8"/>
          <p:cNvSpPr>
            <a:spLocks noChangeArrowheads="1"/>
          </p:cNvSpPr>
          <p:nvPr/>
        </p:nvSpPr>
        <p:spPr bwMode="auto">
          <a:xfrm>
            <a:off x="685800" y="48006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Web clicks</a:t>
            </a:r>
          </a:p>
        </p:txBody>
      </p:sp>
      <p:sp>
        <p:nvSpPr>
          <p:cNvPr id="20489" name="Rectangle 9"/>
          <p:cNvSpPr>
            <a:spLocks noChangeArrowheads="1"/>
          </p:cNvSpPr>
          <p:nvPr/>
        </p:nvSpPr>
        <p:spPr bwMode="auto">
          <a:xfrm>
            <a:off x="2819400" y="3657600"/>
            <a:ext cx="1600200" cy="14478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0490" name="Line 10"/>
          <p:cNvSpPr>
            <a:spLocks noChangeShapeType="1"/>
          </p:cNvSpPr>
          <p:nvPr/>
        </p:nvSpPr>
        <p:spPr bwMode="auto">
          <a:xfrm>
            <a:off x="1905000" y="2590800"/>
            <a:ext cx="838200" cy="0"/>
          </a:xfrm>
          <a:prstGeom prst="line">
            <a:avLst/>
          </a:prstGeom>
          <a:noFill/>
          <a:ln w="9525">
            <a:solidFill>
              <a:schemeClr val="tx1"/>
            </a:solidFill>
            <a:round/>
            <a:headEnd/>
            <a:tailEnd type="triangle" w="med" len="med"/>
          </a:ln>
          <a:effectLst/>
        </p:spPr>
        <p:txBody>
          <a:bodyPr/>
          <a:lstStyle/>
          <a:p>
            <a:endParaRPr lang="en-US"/>
          </a:p>
        </p:txBody>
      </p:sp>
      <p:sp>
        <p:nvSpPr>
          <p:cNvPr id="20491" name="Line 11"/>
          <p:cNvSpPr>
            <a:spLocks noChangeShapeType="1"/>
          </p:cNvSpPr>
          <p:nvPr/>
        </p:nvSpPr>
        <p:spPr bwMode="auto">
          <a:xfrm>
            <a:off x="4419600" y="4724400"/>
            <a:ext cx="685800" cy="0"/>
          </a:xfrm>
          <a:prstGeom prst="line">
            <a:avLst/>
          </a:prstGeom>
          <a:noFill/>
          <a:ln w="9525">
            <a:solidFill>
              <a:schemeClr val="tx1"/>
            </a:solidFill>
            <a:round/>
            <a:headEnd/>
            <a:tailEnd type="triangle" w="med" len="med"/>
          </a:ln>
          <a:effectLst/>
        </p:spPr>
        <p:txBody>
          <a:bodyPr/>
          <a:lstStyle/>
          <a:p>
            <a:endParaRPr lang="en-US"/>
          </a:p>
        </p:txBody>
      </p:sp>
      <p:sp>
        <p:nvSpPr>
          <p:cNvPr id="20492" name="Rectangle 12"/>
          <p:cNvSpPr>
            <a:spLocks noChangeArrowheads="1"/>
          </p:cNvSpPr>
          <p:nvPr/>
        </p:nvSpPr>
        <p:spPr bwMode="auto">
          <a:xfrm>
            <a:off x="5105400" y="1600200"/>
            <a:ext cx="1600200" cy="4038600"/>
          </a:xfrm>
          <a:prstGeom prst="rect">
            <a:avLst/>
          </a:prstGeom>
          <a:solidFill>
            <a:schemeClr val="accent1"/>
          </a:solidFill>
          <a:ln w="9525">
            <a:solidFill>
              <a:schemeClr val="tx1"/>
            </a:solidFill>
            <a:miter lim="800000"/>
            <a:headEnd/>
            <a:tailEnd/>
          </a:ln>
          <a:effectLst/>
        </p:spPr>
        <p:txBody>
          <a:bodyPr wrap="none" anchor="ctr"/>
          <a:lstStyle/>
          <a:p>
            <a:pPr algn="ctr"/>
            <a:r>
              <a:rPr lang="en-US"/>
              <a:t>Data</a:t>
            </a:r>
          </a:p>
          <a:p>
            <a:pPr algn="ctr"/>
            <a:r>
              <a:rPr lang="en-US"/>
              <a:t>Warehouse</a:t>
            </a:r>
          </a:p>
          <a:p>
            <a:pPr algn="ctr"/>
            <a:r>
              <a:rPr lang="en-US"/>
              <a:t>Database</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20493" name="AutoShape 13"/>
          <p:cNvSpPr>
            <a:spLocks noChangeArrowheads="1"/>
          </p:cNvSpPr>
          <p:nvPr/>
        </p:nvSpPr>
        <p:spPr bwMode="auto">
          <a:xfrm>
            <a:off x="5334000" y="3581400"/>
            <a:ext cx="1219200" cy="1905000"/>
          </a:xfrm>
          <a:prstGeom prst="can">
            <a:avLst>
              <a:gd name="adj" fmla="val 39063"/>
            </a:avLst>
          </a:prstGeom>
          <a:solidFill>
            <a:schemeClr val="accent1"/>
          </a:solidFill>
          <a:ln w="9525">
            <a:solidFill>
              <a:schemeClr val="tx1"/>
            </a:solidFill>
            <a:round/>
            <a:headEnd/>
            <a:tailEnd/>
          </a:ln>
          <a:effectLst/>
        </p:spPr>
        <p:txBody>
          <a:bodyPr wrap="none" anchor="ctr"/>
          <a:lstStyle/>
          <a:p>
            <a:pPr algn="ctr"/>
            <a:r>
              <a:rPr lang="en-US"/>
              <a:t>Database</a:t>
            </a:r>
          </a:p>
        </p:txBody>
      </p:sp>
      <p:sp>
        <p:nvSpPr>
          <p:cNvPr id="20494" name="AutoShape 14"/>
          <p:cNvSpPr>
            <a:spLocks noChangeArrowheads="1"/>
          </p:cNvSpPr>
          <p:nvPr/>
        </p:nvSpPr>
        <p:spPr bwMode="auto">
          <a:xfrm>
            <a:off x="7315200" y="1219200"/>
            <a:ext cx="1219200" cy="1066800"/>
          </a:xfrm>
          <a:prstGeom prst="flowChartMultidocument">
            <a:avLst/>
          </a:prstGeom>
          <a:solidFill>
            <a:schemeClr val="accent1"/>
          </a:solidFill>
          <a:ln w="9525">
            <a:solidFill>
              <a:schemeClr val="tx1"/>
            </a:solidFill>
            <a:miter lim="800000"/>
            <a:headEnd/>
            <a:tailEnd/>
          </a:ln>
          <a:effectLst/>
        </p:spPr>
        <p:txBody>
          <a:bodyPr wrap="none" anchor="ctr"/>
          <a:lstStyle/>
          <a:p>
            <a:pPr algn="ctr"/>
            <a:r>
              <a:rPr lang="en-US"/>
              <a:t>Pre</a:t>
            </a:r>
          </a:p>
          <a:p>
            <a:pPr algn="ctr"/>
            <a:r>
              <a:rPr lang="en-US"/>
              <a:t>Defined</a:t>
            </a:r>
          </a:p>
          <a:p>
            <a:pPr algn="ctr"/>
            <a:r>
              <a:rPr lang="en-US"/>
              <a:t>Reports</a:t>
            </a:r>
          </a:p>
        </p:txBody>
      </p:sp>
      <p:sp>
        <p:nvSpPr>
          <p:cNvPr id="20495" name="AutoShape 15"/>
          <p:cNvSpPr>
            <a:spLocks noChangeArrowheads="1"/>
          </p:cNvSpPr>
          <p:nvPr/>
        </p:nvSpPr>
        <p:spPr bwMode="auto">
          <a:xfrm>
            <a:off x="7467600" y="2514600"/>
            <a:ext cx="11430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Ad hoc</a:t>
            </a:r>
          </a:p>
          <a:p>
            <a:pPr algn="ctr"/>
            <a:r>
              <a:rPr lang="en-US"/>
              <a:t>Reporting</a:t>
            </a:r>
          </a:p>
        </p:txBody>
      </p:sp>
      <p:sp>
        <p:nvSpPr>
          <p:cNvPr id="20496" name="AutoShape 16"/>
          <p:cNvSpPr>
            <a:spLocks noChangeArrowheads="1"/>
          </p:cNvSpPr>
          <p:nvPr/>
        </p:nvSpPr>
        <p:spPr bwMode="auto">
          <a:xfrm>
            <a:off x="7467600" y="3657600"/>
            <a:ext cx="1066800" cy="914400"/>
          </a:xfrm>
          <a:prstGeom prst="cube">
            <a:avLst>
              <a:gd name="adj" fmla="val 25000"/>
            </a:avLst>
          </a:prstGeom>
          <a:solidFill>
            <a:schemeClr val="accent1"/>
          </a:solidFill>
          <a:ln w="9525">
            <a:solidFill>
              <a:schemeClr val="tx1"/>
            </a:solidFill>
            <a:miter lim="800000"/>
            <a:headEnd/>
            <a:tailEnd/>
          </a:ln>
          <a:effectLst/>
        </p:spPr>
        <p:txBody>
          <a:bodyPr wrap="none" anchor="ctr"/>
          <a:lstStyle/>
          <a:p>
            <a:pPr algn="ctr"/>
            <a:r>
              <a:rPr lang="en-US"/>
              <a:t>OLAP</a:t>
            </a:r>
          </a:p>
          <a:p>
            <a:pPr algn="ctr"/>
            <a:r>
              <a:rPr lang="en-US"/>
              <a:t>Cubes</a:t>
            </a:r>
          </a:p>
        </p:txBody>
      </p:sp>
      <p:sp>
        <p:nvSpPr>
          <p:cNvPr id="20497" name="Line 17"/>
          <p:cNvSpPr>
            <a:spLocks noChangeShapeType="1"/>
          </p:cNvSpPr>
          <p:nvPr/>
        </p:nvSpPr>
        <p:spPr bwMode="auto">
          <a:xfrm>
            <a:off x="7010400" y="2057400"/>
            <a:ext cx="0" cy="3200400"/>
          </a:xfrm>
          <a:prstGeom prst="line">
            <a:avLst/>
          </a:prstGeom>
          <a:noFill/>
          <a:ln w="9525">
            <a:solidFill>
              <a:schemeClr val="tx1"/>
            </a:solidFill>
            <a:round/>
            <a:headEnd/>
            <a:tailEnd/>
          </a:ln>
          <a:effectLst/>
        </p:spPr>
        <p:txBody>
          <a:bodyPr/>
          <a:lstStyle/>
          <a:p>
            <a:endParaRPr lang="en-US"/>
          </a:p>
        </p:txBody>
      </p:sp>
      <p:sp>
        <p:nvSpPr>
          <p:cNvPr id="20498" name="Line 18"/>
          <p:cNvSpPr>
            <a:spLocks noChangeShapeType="1"/>
          </p:cNvSpPr>
          <p:nvPr/>
        </p:nvSpPr>
        <p:spPr bwMode="auto">
          <a:xfrm>
            <a:off x="7010400" y="205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20499" name="Line 19"/>
          <p:cNvSpPr>
            <a:spLocks noChangeShapeType="1"/>
          </p:cNvSpPr>
          <p:nvPr/>
        </p:nvSpPr>
        <p:spPr bwMode="auto">
          <a:xfrm>
            <a:off x="7010400" y="2971800"/>
            <a:ext cx="457200" cy="0"/>
          </a:xfrm>
          <a:prstGeom prst="line">
            <a:avLst/>
          </a:prstGeom>
          <a:noFill/>
          <a:ln w="9525">
            <a:solidFill>
              <a:schemeClr val="tx1"/>
            </a:solidFill>
            <a:round/>
            <a:headEnd/>
            <a:tailEnd type="triangle" w="med" len="med"/>
          </a:ln>
          <a:effectLst/>
        </p:spPr>
        <p:txBody>
          <a:bodyPr/>
          <a:lstStyle/>
          <a:p>
            <a:endParaRPr lang="en-US"/>
          </a:p>
        </p:txBody>
      </p:sp>
      <p:sp>
        <p:nvSpPr>
          <p:cNvPr id="20500" name="Line 20"/>
          <p:cNvSpPr>
            <a:spLocks noChangeShapeType="1"/>
          </p:cNvSpPr>
          <p:nvPr/>
        </p:nvSpPr>
        <p:spPr bwMode="auto">
          <a:xfrm>
            <a:off x="7010400" y="5257800"/>
            <a:ext cx="457200" cy="0"/>
          </a:xfrm>
          <a:prstGeom prst="line">
            <a:avLst/>
          </a:prstGeom>
          <a:noFill/>
          <a:ln w="9525">
            <a:solidFill>
              <a:schemeClr val="tx1"/>
            </a:solidFill>
            <a:round/>
            <a:headEnd/>
            <a:tailEnd type="triangle" w="med" len="med"/>
          </a:ln>
          <a:effectLst/>
        </p:spPr>
        <p:txBody>
          <a:bodyPr/>
          <a:lstStyle/>
          <a:p>
            <a:endParaRPr lang="en-US"/>
          </a:p>
        </p:txBody>
      </p:sp>
      <p:sp>
        <p:nvSpPr>
          <p:cNvPr id="20501" name="Line 21"/>
          <p:cNvSpPr>
            <a:spLocks noChangeShapeType="1"/>
          </p:cNvSpPr>
          <p:nvPr/>
        </p:nvSpPr>
        <p:spPr bwMode="auto">
          <a:xfrm>
            <a:off x="6705600" y="3505200"/>
            <a:ext cx="304800" cy="0"/>
          </a:xfrm>
          <a:prstGeom prst="line">
            <a:avLst/>
          </a:prstGeom>
          <a:noFill/>
          <a:ln w="9525">
            <a:solidFill>
              <a:schemeClr val="tx1"/>
            </a:solidFill>
            <a:round/>
            <a:headEnd/>
            <a:tailEnd/>
          </a:ln>
          <a:effectLst/>
        </p:spPr>
        <p:txBody>
          <a:bodyPr/>
          <a:lstStyle/>
          <a:p>
            <a:endParaRPr lang="en-US"/>
          </a:p>
        </p:txBody>
      </p:sp>
      <p:sp>
        <p:nvSpPr>
          <p:cNvPr id="20502" name="AutoShape 22"/>
          <p:cNvSpPr>
            <a:spLocks noChangeArrowheads="1"/>
          </p:cNvSpPr>
          <p:nvPr/>
        </p:nvSpPr>
        <p:spPr bwMode="auto">
          <a:xfrm>
            <a:off x="5410200" y="2819400"/>
            <a:ext cx="914400" cy="609600"/>
          </a:xfrm>
          <a:prstGeom prst="flowChartMagneticDisk">
            <a:avLst/>
          </a:prstGeom>
          <a:solidFill>
            <a:schemeClr val="accent1"/>
          </a:solidFill>
          <a:ln w="12700">
            <a:solidFill>
              <a:schemeClr val="tx1"/>
            </a:solidFill>
            <a:round/>
            <a:headEnd type="none" w="sm" len="sm"/>
            <a:tailEnd type="none" w="sm" len="sm"/>
          </a:ln>
          <a:effectLst/>
        </p:spPr>
        <p:txBody>
          <a:bodyPr wrap="none" anchor="ctr"/>
          <a:lstStyle/>
          <a:p>
            <a:pPr algn="ctr" eaLnBrk="0" hangingPunct="0"/>
            <a:r>
              <a:rPr lang="en-US" sz="1600"/>
              <a:t>ODS</a:t>
            </a:r>
          </a:p>
        </p:txBody>
      </p:sp>
      <p:sp>
        <p:nvSpPr>
          <p:cNvPr id="20503" name="AutoShape 23"/>
          <p:cNvSpPr>
            <a:spLocks noChangeArrowheads="1"/>
          </p:cNvSpPr>
          <p:nvPr/>
        </p:nvSpPr>
        <p:spPr bwMode="auto">
          <a:xfrm>
            <a:off x="3124200" y="3886200"/>
            <a:ext cx="914400" cy="762000"/>
          </a:xfrm>
          <a:prstGeom prst="flowChartMagneticDisk">
            <a:avLst/>
          </a:prstGeom>
          <a:solidFill>
            <a:schemeClr val="accent1"/>
          </a:solidFill>
          <a:ln w="12700">
            <a:solidFill>
              <a:schemeClr val="tx1"/>
            </a:solidFill>
            <a:round/>
            <a:headEnd type="none" w="sm" len="sm"/>
            <a:tailEnd type="none" w="sm" len="sm"/>
          </a:ln>
          <a:effectLst/>
        </p:spPr>
        <p:txBody>
          <a:bodyPr wrap="none" anchor="ctr"/>
          <a:lstStyle/>
          <a:p>
            <a:pPr algn="ctr" eaLnBrk="0" hangingPunct="0"/>
            <a:r>
              <a:rPr lang="en-US" sz="1600"/>
              <a:t>Staging </a:t>
            </a:r>
            <a:br>
              <a:rPr lang="en-US" sz="1600"/>
            </a:br>
            <a:r>
              <a:rPr lang="en-US" sz="1600"/>
              <a:t>DB</a:t>
            </a:r>
          </a:p>
        </p:txBody>
      </p:sp>
      <p:sp>
        <p:nvSpPr>
          <p:cNvPr id="20504" name="Rectangle 24"/>
          <p:cNvSpPr>
            <a:spLocks noChangeArrowheads="1"/>
          </p:cNvSpPr>
          <p:nvPr/>
        </p:nvSpPr>
        <p:spPr bwMode="auto">
          <a:xfrm>
            <a:off x="2819400" y="1828800"/>
            <a:ext cx="1600200" cy="1447800"/>
          </a:xfrm>
          <a:prstGeom prst="rect">
            <a:avLst/>
          </a:prstGeom>
          <a:solidFill>
            <a:schemeClr val="accent1"/>
          </a:solidFill>
          <a:ln w="9525">
            <a:solidFill>
              <a:schemeClr val="tx1"/>
            </a:solidFill>
            <a:miter lim="800000"/>
            <a:headEnd/>
            <a:tailEnd/>
          </a:ln>
          <a:effectLst/>
        </p:spPr>
        <p:txBody>
          <a:bodyPr wrap="none" anchor="ctr"/>
          <a:lstStyle/>
          <a:p>
            <a:pPr algn="ctr"/>
            <a:r>
              <a:rPr lang="en-US"/>
              <a:t>ETL </a:t>
            </a:r>
          </a:p>
          <a:p>
            <a:pPr algn="ctr"/>
            <a:r>
              <a:rPr lang="en-US"/>
              <a:t>(Tool or</a:t>
            </a:r>
          </a:p>
          <a:p>
            <a:pPr algn="ctr"/>
            <a:r>
              <a:rPr lang="en-US"/>
              <a:t>TSQL)</a:t>
            </a:r>
          </a:p>
        </p:txBody>
      </p:sp>
      <p:sp>
        <p:nvSpPr>
          <p:cNvPr id="20505" name="Line 25"/>
          <p:cNvSpPr>
            <a:spLocks noChangeShapeType="1"/>
          </p:cNvSpPr>
          <p:nvPr/>
        </p:nvSpPr>
        <p:spPr bwMode="auto">
          <a:xfrm>
            <a:off x="3581400" y="3276600"/>
            <a:ext cx="0" cy="3810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20506" name="Line 26"/>
          <p:cNvSpPr>
            <a:spLocks noChangeShapeType="1"/>
          </p:cNvSpPr>
          <p:nvPr/>
        </p:nvSpPr>
        <p:spPr bwMode="auto">
          <a:xfrm>
            <a:off x="4419600" y="2514600"/>
            <a:ext cx="685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cxnSp>
        <p:nvCxnSpPr>
          <p:cNvPr id="20507" name="AutoShape 27"/>
          <p:cNvCxnSpPr>
            <a:cxnSpLocks noChangeShapeType="1"/>
            <a:stCxn id="20492" idx="2"/>
            <a:endCxn id="20483" idx="2"/>
          </p:cNvCxnSpPr>
          <p:nvPr/>
        </p:nvCxnSpPr>
        <p:spPr bwMode="auto">
          <a:xfrm rot="5400000">
            <a:off x="3295650" y="3486150"/>
            <a:ext cx="457200" cy="4762500"/>
          </a:xfrm>
          <a:prstGeom prst="bentConnector3">
            <a:avLst>
              <a:gd name="adj1" fmla="val 150000"/>
            </a:avLst>
          </a:prstGeom>
          <a:noFill/>
          <a:ln w="12700">
            <a:solidFill>
              <a:schemeClr val="tx1"/>
            </a:solidFill>
            <a:miter lim="800000"/>
            <a:headEnd type="none" w="sm" len="sm"/>
            <a:tailEnd type="triangle" w="sm" len="sm"/>
          </a:ln>
          <a:effectLst/>
        </p:spPr>
      </p:cxnSp>
      <p:sp>
        <p:nvSpPr>
          <p:cNvPr id="20508" name="Text Box 28"/>
          <p:cNvSpPr txBox="1">
            <a:spLocks noChangeArrowheads="1"/>
          </p:cNvSpPr>
          <p:nvPr/>
        </p:nvSpPr>
        <p:spPr bwMode="auto">
          <a:xfrm>
            <a:off x="990600" y="6248400"/>
            <a:ext cx="4984750" cy="304800"/>
          </a:xfrm>
          <a:prstGeom prst="rect">
            <a:avLst/>
          </a:prstGeom>
          <a:noFill/>
          <a:ln w="12700">
            <a:noFill/>
            <a:miter lim="800000"/>
            <a:headEnd type="none" w="sm" len="sm"/>
            <a:tailEnd type="none" w="sm" len="sm"/>
          </a:ln>
          <a:effectLst/>
        </p:spPr>
        <p:txBody>
          <a:bodyPr wrap="none">
            <a:spAutoFit/>
          </a:bodyPr>
          <a:lstStyle/>
          <a:p>
            <a:pPr eaLnBrk="0" hangingPunct="0"/>
            <a:r>
              <a:rPr lang="en-US" sz="1400"/>
              <a:t>Close the loop (write back to OLTP about the findings in DSS</a:t>
            </a:r>
          </a:p>
        </p:txBody>
      </p:sp>
      <p:sp>
        <p:nvSpPr>
          <p:cNvPr id="20509" name="Line 29"/>
          <p:cNvSpPr>
            <a:spLocks noChangeShapeType="1"/>
          </p:cNvSpPr>
          <p:nvPr/>
        </p:nvSpPr>
        <p:spPr bwMode="auto">
          <a:xfrm>
            <a:off x="7010400" y="4191000"/>
            <a:ext cx="457200" cy="0"/>
          </a:xfrm>
          <a:prstGeom prst="line">
            <a:avLst/>
          </a:prstGeom>
          <a:noFill/>
          <a:ln w="9525">
            <a:solidFill>
              <a:schemeClr val="tx1"/>
            </a:solidFill>
            <a:round/>
            <a:headEnd/>
            <a:tailEnd type="triangle" w="med" len="med"/>
          </a:ln>
          <a:effectLst/>
        </p:spPr>
        <p:txBody>
          <a:bodyPr/>
          <a:lstStyle/>
          <a:p>
            <a:endParaRPr lang="en-US"/>
          </a:p>
        </p:txBody>
      </p:sp>
      <p:sp>
        <p:nvSpPr>
          <p:cNvPr id="20510" name="Rectangle 30"/>
          <p:cNvSpPr>
            <a:spLocks noChangeArrowheads="1"/>
          </p:cNvSpPr>
          <p:nvPr/>
        </p:nvSpPr>
        <p:spPr bwMode="auto">
          <a:xfrm>
            <a:off x="7467600" y="4876800"/>
            <a:ext cx="990600" cy="838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1600"/>
              <a:t>Data </a:t>
            </a:r>
            <a:br>
              <a:rPr lang="en-US" sz="1600"/>
            </a:br>
            <a:r>
              <a:rPr lang="en-US" sz="1600"/>
              <a:t>Mining</a:t>
            </a:r>
          </a:p>
        </p:txBody>
      </p:sp>
      <p:sp>
        <p:nvSpPr>
          <p:cNvPr id="20511" name="Line 31"/>
          <p:cNvSpPr>
            <a:spLocks noChangeShapeType="1"/>
          </p:cNvSpPr>
          <p:nvPr/>
        </p:nvSpPr>
        <p:spPr bwMode="auto">
          <a:xfrm>
            <a:off x="7848600" y="4572000"/>
            <a:ext cx="0" cy="3048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20512" name="Rectangle 32"/>
          <p:cNvSpPr>
            <a:spLocks noChangeArrowheads="1"/>
          </p:cNvSpPr>
          <p:nvPr/>
        </p:nvSpPr>
        <p:spPr bwMode="auto">
          <a:xfrm>
            <a:off x="2819400" y="5867400"/>
            <a:ext cx="5562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Meta Data</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2514600" y="0"/>
            <a:ext cx="6400800" cy="792162"/>
          </a:xfrm>
          <a:noFill/>
        </p:spPr>
        <p:txBody>
          <a:bodyPr/>
          <a:lstStyle/>
          <a:p>
            <a:r>
              <a:rPr lang="en-US" dirty="0"/>
              <a:t>One way of developing </a:t>
            </a:r>
            <a:r>
              <a:rPr lang="en-US" dirty="0" smtClean="0"/>
              <a:t>DW</a:t>
            </a:r>
            <a:endParaRPr lang="en-US" dirty="0"/>
          </a:p>
        </p:txBody>
      </p:sp>
      <p:sp>
        <p:nvSpPr>
          <p:cNvPr id="204803" name="Rectangle 3"/>
          <p:cNvSpPr>
            <a:spLocks noChangeArrowheads="1"/>
          </p:cNvSpPr>
          <p:nvPr/>
        </p:nvSpPr>
        <p:spPr bwMode="auto">
          <a:xfrm>
            <a:off x="381000" y="1600200"/>
            <a:ext cx="1524000" cy="44958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04804" name="Text Box 4"/>
          <p:cNvSpPr txBox="1">
            <a:spLocks noChangeArrowheads="1"/>
          </p:cNvSpPr>
          <p:nvPr/>
        </p:nvSpPr>
        <p:spPr bwMode="auto">
          <a:xfrm>
            <a:off x="381000" y="1143000"/>
            <a:ext cx="1828800" cy="366713"/>
          </a:xfrm>
          <a:prstGeom prst="rect">
            <a:avLst/>
          </a:prstGeom>
          <a:noFill/>
          <a:ln w="9525">
            <a:noFill/>
            <a:miter lim="800000"/>
            <a:headEnd/>
            <a:tailEnd/>
          </a:ln>
          <a:effectLst/>
        </p:spPr>
        <p:txBody>
          <a:bodyPr>
            <a:spAutoFit/>
          </a:bodyPr>
          <a:lstStyle/>
          <a:p>
            <a:pPr algn="ctr"/>
            <a:r>
              <a:rPr lang="en-US" b="1"/>
              <a:t>Source Data</a:t>
            </a:r>
          </a:p>
        </p:txBody>
      </p:sp>
      <p:sp>
        <p:nvSpPr>
          <p:cNvPr id="204805" name="AutoShape 5"/>
          <p:cNvSpPr>
            <a:spLocks noChangeArrowheads="1"/>
          </p:cNvSpPr>
          <p:nvPr/>
        </p:nvSpPr>
        <p:spPr bwMode="auto">
          <a:xfrm>
            <a:off x="685800" y="19812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HR Data</a:t>
            </a:r>
          </a:p>
        </p:txBody>
      </p:sp>
      <p:sp>
        <p:nvSpPr>
          <p:cNvPr id="204806" name="AutoShape 6"/>
          <p:cNvSpPr>
            <a:spLocks noChangeArrowheads="1"/>
          </p:cNvSpPr>
          <p:nvPr/>
        </p:nvSpPr>
        <p:spPr bwMode="auto">
          <a:xfrm>
            <a:off x="685800" y="28956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Finance</a:t>
            </a:r>
          </a:p>
        </p:txBody>
      </p:sp>
      <p:sp>
        <p:nvSpPr>
          <p:cNvPr id="204807" name="AutoShape 7"/>
          <p:cNvSpPr>
            <a:spLocks noChangeArrowheads="1"/>
          </p:cNvSpPr>
          <p:nvPr/>
        </p:nvSpPr>
        <p:spPr bwMode="auto">
          <a:xfrm>
            <a:off x="685800" y="38862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Web Log</a:t>
            </a:r>
          </a:p>
        </p:txBody>
      </p:sp>
      <p:sp>
        <p:nvSpPr>
          <p:cNvPr id="204808" name="AutoShape 8"/>
          <p:cNvSpPr>
            <a:spLocks noChangeArrowheads="1"/>
          </p:cNvSpPr>
          <p:nvPr/>
        </p:nvSpPr>
        <p:spPr bwMode="auto">
          <a:xfrm>
            <a:off x="685800" y="48006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Content</a:t>
            </a:r>
          </a:p>
        </p:txBody>
      </p:sp>
      <p:sp>
        <p:nvSpPr>
          <p:cNvPr id="204809" name="Rectangle 9"/>
          <p:cNvSpPr>
            <a:spLocks noChangeArrowheads="1"/>
          </p:cNvSpPr>
          <p:nvPr/>
        </p:nvSpPr>
        <p:spPr bwMode="auto">
          <a:xfrm>
            <a:off x="2743200" y="1600200"/>
            <a:ext cx="1600200" cy="44196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a:p>
            <a:pPr algn="ctr"/>
            <a:r>
              <a:rPr lang="en-US"/>
              <a:t>Informatica /</a:t>
            </a:r>
          </a:p>
          <a:p>
            <a:pPr algn="ctr"/>
            <a:r>
              <a:rPr lang="en-US"/>
              <a:t>Data Stage /</a:t>
            </a:r>
          </a:p>
          <a:p>
            <a:pPr algn="ctr"/>
            <a:r>
              <a:rPr lang="en-US"/>
              <a:t>Ab Initio /</a:t>
            </a:r>
          </a:p>
          <a:p>
            <a:pPr algn="ctr"/>
            <a:r>
              <a:rPr lang="en-US"/>
              <a:t>SSIS </a:t>
            </a:r>
          </a:p>
          <a:p>
            <a:pPr algn="ctr"/>
            <a:r>
              <a:rPr lang="en-US"/>
              <a:t>&amp;</a:t>
            </a:r>
          </a:p>
          <a:p>
            <a:pPr algn="ctr"/>
            <a:r>
              <a:rPr lang="en-US"/>
              <a:t>Unix scripting</a:t>
            </a:r>
          </a:p>
          <a:p>
            <a:pPr algn="ctr"/>
            <a:r>
              <a:rPr lang="en-US"/>
              <a:t>&amp;</a:t>
            </a:r>
          </a:p>
          <a:p>
            <a:pPr algn="ctr"/>
            <a:r>
              <a:rPr lang="en-US"/>
              <a:t>Database</a:t>
            </a:r>
            <a:br>
              <a:rPr lang="en-US"/>
            </a:br>
            <a:r>
              <a:rPr lang="en-US"/>
              <a:t>programming</a:t>
            </a:r>
          </a:p>
          <a:p>
            <a:pPr algn="ctr"/>
            <a:endParaRPr lang="en-US"/>
          </a:p>
          <a:p>
            <a:pPr algn="ctr"/>
            <a:r>
              <a:rPr lang="en-US"/>
              <a:t>………</a:t>
            </a:r>
          </a:p>
        </p:txBody>
      </p:sp>
      <p:sp>
        <p:nvSpPr>
          <p:cNvPr id="204810" name="Text Box 10"/>
          <p:cNvSpPr txBox="1">
            <a:spLocks noChangeArrowheads="1"/>
          </p:cNvSpPr>
          <p:nvPr/>
        </p:nvSpPr>
        <p:spPr bwMode="auto">
          <a:xfrm>
            <a:off x="2590800" y="1143000"/>
            <a:ext cx="1828800" cy="366713"/>
          </a:xfrm>
          <a:prstGeom prst="rect">
            <a:avLst/>
          </a:prstGeom>
          <a:noFill/>
          <a:ln w="9525">
            <a:noFill/>
            <a:miter lim="800000"/>
            <a:headEnd/>
            <a:tailEnd/>
          </a:ln>
          <a:effectLst/>
        </p:spPr>
        <p:txBody>
          <a:bodyPr>
            <a:spAutoFit/>
          </a:bodyPr>
          <a:lstStyle/>
          <a:p>
            <a:pPr algn="ctr"/>
            <a:r>
              <a:rPr lang="en-US" b="1"/>
              <a:t>ET&amp;L</a:t>
            </a:r>
          </a:p>
        </p:txBody>
      </p:sp>
      <p:sp>
        <p:nvSpPr>
          <p:cNvPr id="204811" name="Line 11"/>
          <p:cNvSpPr>
            <a:spLocks noChangeShapeType="1"/>
          </p:cNvSpPr>
          <p:nvPr/>
        </p:nvSpPr>
        <p:spPr bwMode="auto">
          <a:xfrm>
            <a:off x="1905000" y="3505200"/>
            <a:ext cx="838200" cy="0"/>
          </a:xfrm>
          <a:prstGeom prst="line">
            <a:avLst/>
          </a:prstGeom>
          <a:noFill/>
          <a:ln w="9525">
            <a:solidFill>
              <a:schemeClr val="tx1"/>
            </a:solidFill>
            <a:round/>
            <a:headEnd/>
            <a:tailEnd type="triangle" w="med" len="med"/>
          </a:ln>
          <a:effectLst/>
        </p:spPr>
        <p:txBody>
          <a:bodyPr/>
          <a:lstStyle/>
          <a:p>
            <a:endParaRPr lang="en-US"/>
          </a:p>
        </p:txBody>
      </p:sp>
      <p:sp>
        <p:nvSpPr>
          <p:cNvPr id="204812" name="Line 12"/>
          <p:cNvSpPr>
            <a:spLocks noChangeShapeType="1"/>
          </p:cNvSpPr>
          <p:nvPr/>
        </p:nvSpPr>
        <p:spPr bwMode="auto">
          <a:xfrm>
            <a:off x="4343400" y="3581400"/>
            <a:ext cx="762000" cy="0"/>
          </a:xfrm>
          <a:prstGeom prst="line">
            <a:avLst/>
          </a:prstGeom>
          <a:noFill/>
          <a:ln w="9525">
            <a:solidFill>
              <a:schemeClr val="tx1"/>
            </a:solidFill>
            <a:round/>
            <a:headEnd/>
            <a:tailEnd type="triangle" w="med" len="med"/>
          </a:ln>
          <a:effectLst/>
        </p:spPr>
        <p:txBody>
          <a:bodyPr/>
          <a:lstStyle/>
          <a:p>
            <a:endParaRPr lang="en-US"/>
          </a:p>
        </p:txBody>
      </p:sp>
      <p:sp>
        <p:nvSpPr>
          <p:cNvPr id="204813" name="Rectangle 13"/>
          <p:cNvSpPr>
            <a:spLocks noChangeArrowheads="1"/>
          </p:cNvSpPr>
          <p:nvPr/>
        </p:nvSpPr>
        <p:spPr bwMode="auto">
          <a:xfrm>
            <a:off x="5105400" y="1600200"/>
            <a:ext cx="1600200" cy="4419600"/>
          </a:xfrm>
          <a:prstGeom prst="rect">
            <a:avLst/>
          </a:prstGeom>
          <a:solidFill>
            <a:schemeClr val="accent1"/>
          </a:solidFill>
          <a:ln w="9525">
            <a:solidFill>
              <a:schemeClr val="tx1"/>
            </a:solidFill>
            <a:miter lim="800000"/>
            <a:headEnd/>
            <a:tailEnd/>
          </a:ln>
          <a:effectLst/>
        </p:spPr>
        <p:txBody>
          <a:bodyPr wrap="none" anchor="ctr"/>
          <a:lstStyle/>
          <a:p>
            <a:pPr algn="ctr"/>
            <a:r>
              <a:rPr lang="en-US"/>
              <a:t>Data</a:t>
            </a:r>
          </a:p>
          <a:p>
            <a:pPr algn="ctr"/>
            <a:r>
              <a:rPr lang="en-US"/>
              <a:t>Warehouse</a:t>
            </a:r>
          </a:p>
          <a:p>
            <a:pPr algn="ctr"/>
            <a:r>
              <a:rPr lang="en-US"/>
              <a:t>Database</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204814" name="AutoShape 14"/>
          <p:cNvSpPr>
            <a:spLocks noChangeArrowheads="1"/>
          </p:cNvSpPr>
          <p:nvPr/>
        </p:nvSpPr>
        <p:spPr bwMode="auto">
          <a:xfrm>
            <a:off x="5334000" y="3886200"/>
            <a:ext cx="1219200" cy="1905000"/>
          </a:xfrm>
          <a:prstGeom prst="can">
            <a:avLst>
              <a:gd name="adj" fmla="val 39063"/>
            </a:avLst>
          </a:prstGeom>
          <a:solidFill>
            <a:schemeClr val="accent1"/>
          </a:solidFill>
          <a:ln w="9525">
            <a:solidFill>
              <a:schemeClr val="tx1"/>
            </a:solidFill>
            <a:round/>
            <a:headEnd/>
            <a:tailEnd/>
          </a:ln>
          <a:effectLst/>
        </p:spPr>
        <p:txBody>
          <a:bodyPr wrap="none" anchor="ctr"/>
          <a:lstStyle/>
          <a:p>
            <a:pPr algn="ctr"/>
            <a:r>
              <a:rPr lang="en-US"/>
              <a:t>EDW /</a:t>
            </a:r>
          </a:p>
          <a:p>
            <a:pPr algn="ctr"/>
            <a:endParaRPr lang="en-US"/>
          </a:p>
          <a:p>
            <a:pPr algn="ctr"/>
            <a:r>
              <a:rPr lang="en-US"/>
              <a:t>Data marts</a:t>
            </a:r>
          </a:p>
        </p:txBody>
      </p:sp>
      <p:sp>
        <p:nvSpPr>
          <p:cNvPr id="204815" name="AutoShape 15"/>
          <p:cNvSpPr>
            <a:spLocks noChangeArrowheads="1"/>
          </p:cNvSpPr>
          <p:nvPr/>
        </p:nvSpPr>
        <p:spPr bwMode="auto">
          <a:xfrm>
            <a:off x="7315200" y="1676400"/>
            <a:ext cx="1371600" cy="1143000"/>
          </a:xfrm>
          <a:prstGeom prst="flowChartMultidocument">
            <a:avLst/>
          </a:prstGeom>
          <a:solidFill>
            <a:schemeClr val="accent1"/>
          </a:solidFill>
          <a:ln w="9525">
            <a:solidFill>
              <a:schemeClr val="tx1"/>
            </a:solidFill>
            <a:miter lim="800000"/>
            <a:headEnd/>
            <a:tailEnd/>
          </a:ln>
          <a:effectLst/>
        </p:spPr>
        <p:txBody>
          <a:bodyPr wrap="none" anchor="ctr"/>
          <a:lstStyle/>
          <a:p>
            <a:pPr algn="ctr"/>
            <a:r>
              <a:rPr lang="en-US"/>
              <a:t>Pre</a:t>
            </a:r>
          </a:p>
          <a:p>
            <a:pPr algn="ctr"/>
            <a:r>
              <a:rPr lang="en-US"/>
              <a:t>Defined</a:t>
            </a:r>
          </a:p>
          <a:p>
            <a:pPr algn="ctr"/>
            <a:r>
              <a:rPr lang="en-US"/>
              <a:t>Reports</a:t>
            </a:r>
          </a:p>
        </p:txBody>
      </p:sp>
      <p:sp>
        <p:nvSpPr>
          <p:cNvPr id="204816" name="AutoShape 16"/>
          <p:cNvSpPr>
            <a:spLocks noChangeArrowheads="1"/>
          </p:cNvSpPr>
          <p:nvPr/>
        </p:nvSpPr>
        <p:spPr bwMode="auto">
          <a:xfrm>
            <a:off x="7467600" y="3124200"/>
            <a:ext cx="1295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Ad hoc</a:t>
            </a:r>
          </a:p>
          <a:p>
            <a:pPr algn="ctr"/>
            <a:r>
              <a:rPr lang="en-US"/>
              <a:t>Reporting</a:t>
            </a:r>
          </a:p>
        </p:txBody>
      </p:sp>
      <p:sp>
        <p:nvSpPr>
          <p:cNvPr id="204817" name="AutoShape 17"/>
          <p:cNvSpPr>
            <a:spLocks noChangeArrowheads="1"/>
          </p:cNvSpPr>
          <p:nvPr/>
        </p:nvSpPr>
        <p:spPr bwMode="auto">
          <a:xfrm>
            <a:off x="7467600" y="4191000"/>
            <a:ext cx="1214438" cy="1066800"/>
          </a:xfrm>
          <a:prstGeom prst="cube">
            <a:avLst>
              <a:gd name="adj" fmla="val 25000"/>
            </a:avLst>
          </a:prstGeom>
          <a:solidFill>
            <a:schemeClr val="accent1"/>
          </a:solidFill>
          <a:ln w="9525">
            <a:solidFill>
              <a:schemeClr val="tx1"/>
            </a:solidFill>
            <a:miter lim="800000"/>
            <a:headEnd/>
            <a:tailEnd/>
          </a:ln>
          <a:effectLst/>
        </p:spPr>
        <p:txBody>
          <a:bodyPr wrap="none" anchor="ctr"/>
          <a:lstStyle/>
          <a:p>
            <a:pPr algn="ctr"/>
            <a:r>
              <a:rPr lang="en-US"/>
              <a:t>OLAP</a:t>
            </a:r>
          </a:p>
          <a:p>
            <a:pPr algn="ctr"/>
            <a:r>
              <a:rPr lang="en-US"/>
              <a:t>Cubes</a:t>
            </a:r>
          </a:p>
        </p:txBody>
      </p:sp>
      <p:sp>
        <p:nvSpPr>
          <p:cNvPr id="204818" name="Line 18"/>
          <p:cNvSpPr>
            <a:spLocks noChangeShapeType="1"/>
          </p:cNvSpPr>
          <p:nvPr/>
        </p:nvSpPr>
        <p:spPr bwMode="auto">
          <a:xfrm>
            <a:off x="7010400" y="2286000"/>
            <a:ext cx="0" cy="3505200"/>
          </a:xfrm>
          <a:prstGeom prst="line">
            <a:avLst/>
          </a:prstGeom>
          <a:noFill/>
          <a:ln w="9525">
            <a:solidFill>
              <a:schemeClr val="tx1"/>
            </a:solidFill>
            <a:round/>
            <a:headEnd/>
            <a:tailEnd/>
          </a:ln>
          <a:effectLst/>
        </p:spPr>
        <p:txBody>
          <a:bodyPr/>
          <a:lstStyle/>
          <a:p>
            <a:endParaRPr lang="en-US"/>
          </a:p>
        </p:txBody>
      </p:sp>
      <p:sp>
        <p:nvSpPr>
          <p:cNvPr id="204819" name="Line 19"/>
          <p:cNvSpPr>
            <a:spLocks noChangeShapeType="1"/>
          </p:cNvSpPr>
          <p:nvPr/>
        </p:nvSpPr>
        <p:spPr bwMode="auto">
          <a:xfrm>
            <a:off x="7010400" y="2286000"/>
            <a:ext cx="304800" cy="0"/>
          </a:xfrm>
          <a:prstGeom prst="line">
            <a:avLst/>
          </a:prstGeom>
          <a:noFill/>
          <a:ln w="9525">
            <a:solidFill>
              <a:schemeClr val="tx1"/>
            </a:solidFill>
            <a:round/>
            <a:headEnd/>
            <a:tailEnd type="triangle" w="med" len="med"/>
          </a:ln>
          <a:effectLst/>
        </p:spPr>
        <p:txBody>
          <a:bodyPr/>
          <a:lstStyle/>
          <a:p>
            <a:endParaRPr lang="en-US"/>
          </a:p>
        </p:txBody>
      </p:sp>
      <p:sp>
        <p:nvSpPr>
          <p:cNvPr id="204820" name="Line 20"/>
          <p:cNvSpPr>
            <a:spLocks noChangeShapeType="1"/>
          </p:cNvSpPr>
          <p:nvPr/>
        </p:nvSpPr>
        <p:spPr bwMode="auto">
          <a:xfrm>
            <a:off x="7010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204821" name="Line 21"/>
          <p:cNvSpPr>
            <a:spLocks noChangeShapeType="1"/>
          </p:cNvSpPr>
          <p:nvPr/>
        </p:nvSpPr>
        <p:spPr bwMode="auto">
          <a:xfrm>
            <a:off x="7010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204822" name="Line 22"/>
          <p:cNvSpPr>
            <a:spLocks noChangeShapeType="1"/>
          </p:cNvSpPr>
          <p:nvPr/>
        </p:nvSpPr>
        <p:spPr bwMode="auto">
          <a:xfrm>
            <a:off x="6705600" y="3505200"/>
            <a:ext cx="304800" cy="0"/>
          </a:xfrm>
          <a:prstGeom prst="line">
            <a:avLst/>
          </a:prstGeom>
          <a:noFill/>
          <a:ln w="9525">
            <a:solidFill>
              <a:schemeClr val="tx1"/>
            </a:solidFill>
            <a:round/>
            <a:headEnd/>
            <a:tailEnd/>
          </a:ln>
          <a:effectLst/>
        </p:spPr>
        <p:txBody>
          <a:bodyPr/>
          <a:lstStyle/>
          <a:p>
            <a:endParaRPr lang="en-US"/>
          </a:p>
        </p:txBody>
      </p:sp>
      <p:sp>
        <p:nvSpPr>
          <p:cNvPr id="204823" name="AutoShape 23"/>
          <p:cNvSpPr>
            <a:spLocks noChangeArrowheads="1"/>
          </p:cNvSpPr>
          <p:nvPr/>
        </p:nvSpPr>
        <p:spPr bwMode="auto">
          <a:xfrm>
            <a:off x="457200" y="5486400"/>
            <a:ext cx="1371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Market data</a:t>
            </a:r>
          </a:p>
        </p:txBody>
      </p:sp>
      <p:sp>
        <p:nvSpPr>
          <p:cNvPr id="204824" name="Rectangle 24"/>
          <p:cNvSpPr>
            <a:spLocks noChangeArrowheads="1"/>
          </p:cNvSpPr>
          <p:nvPr/>
        </p:nvSpPr>
        <p:spPr bwMode="auto">
          <a:xfrm>
            <a:off x="7467600" y="5486400"/>
            <a:ext cx="12192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Data Mining</a:t>
            </a:r>
          </a:p>
        </p:txBody>
      </p:sp>
      <p:sp>
        <p:nvSpPr>
          <p:cNvPr id="204825" name="Line 25"/>
          <p:cNvSpPr>
            <a:spLocks noChangeShapeType="1"/>
          </p:cNvSpPr>
          <p:nvPr/>
        </p:nvSpPr>
        <p:spPr bwMode="auto">
          <a:xfrm>
            <a:off x="7010400" y="5791200"/>
            <a:ext cx="4572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OLTP        vs            DSS</a:t>
            </a:r>
          </a:p>
        </p:txBody>
      </p:sp>
      <p:sp>
        <p:nvSpPr>
          <p:cNvPr id="47107" name="Rectangle 3"/>
          <p:cNvSpPr>
            <a:spLocks noGrp="1" noChangeArrowheads="1"/>
          </p:cNvSpPr>
          <p:nvPr>
            <p:ph type="body" idx="1"/>
          </p:nvPr>
        </p:nvSpPr>
        <p:spPr>
          <a:xfrm>
            <a:off x="457200" y="1600200"/>
            <a:ext cx="4114800" cy="4530725"/>
          </a:xfrm>
        </p:spPr>
        <p:txBody>
          <a:bodyPr/>
          <a:lstStyle/>
          <a:p>
            <a:pPr>
              <a:lnSpc>
                <a:spcPct val="90000"/>
              </a:lnSpc>
            </a:pPr>
            <a:r>
              <a:rPr lang="en-US" sz="2100"/>
              <a:t>More DML operations (Update, Delete, Inserts)</a:t>
            </a:r>
          </a:p>
          <a:p>
            <a:pPr>
              <a:lnSpc>
                <a:spcPct val="90000"/>
              </a:lnSpc>
            </a:pPr>
            <a:r>
              <a:rPr lang="en-US" sz="2100"/>
              <a:t>Point Queries</a:t>
            </a:r>
          </a:p>
          <a:p>
            <a:pPr>
              <a:lnSpc>
                <a:spcPct val="90000"/>
              </a:lnSpc>
            </a:pPr>
            <a:r>
              <a:rPr lang="en-US" sz="2100"/>
              <a:t>Very specific while issuing queries </a:t>
            </a:r>
          </a:p>
          <a:p>
            <a:pPr>
              <a:lnSpc>
                <a:spcPct val="90000"/>
              </a:lnSpc>
            </a:pPr>
            <a:r>
              <a:rPr lang="en-US" sz="2100"/>
              <a:t>Less history (approximately 6 months to 1 year)</a:t>
            </a:r>
          </a:p>
          <a:p>
            <a:pPr>
              <a:lnSpc>
                <a:spcPct val="90000"/>
              </a:lnSpc>
            </a:pPr>
            <a:r>
              <a:rPr lang="en-US" sz="2100"/>
              <a:t>Used for day today activities (must to run the business)</a:t>
            </a:r>
          </a:p>
          <a:p>
            <a:pPr>
              <a:lnSpc>
                <a:spcPct val="90000"/>
              </a:lnSpc>
            </a:pPr>
            <a:r>
              <a:rPr lang="en-US" sz="2100"/>
              <a:t>Follow the 3</a:t>
            </a:r>
            <a:r>
              <a:rPr lang="en-US" sz="2100" baseline="30000"/>
              <a:t>rd</a:t>
            </a:r>
            <a:r>
              <a:rPr lang="en-US" sz="2100"/>
              <a:t> normal form data modeling to create the model.</a:t>
            </a:r>
          </a:p>
        </p:txBody>
      </p:sp>
      <p:sp>
        <p:nvSpPr>
          <p:cNvPr id="47108" name="Rectangle 4"/>
          <p:cNvSpPr>
            <a:spLocks noChangeArrowheads="1"/>
          </p:cNvSpPr>
          <p:nvPr/>
        </p:nvSpPr>
        <p:spPr bwMode="auto">
          <a:xfrm>
            <a:off x="4953000" y="1447800"/>
            <a:ext cx="3886200" cy="46482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en-US" sz="2100"/>
              <a:t>No change in the data (No updates and deletes)</a:t>
            </a:r>
          </a:p>
          <a:p>
            <a:pPr marL="342900" indent="-342900">
              <a:spcBef>
                <a:spcPct val="20000"/>
              </a:spcBef>
              <a:buClr>
                <a:schemeClr val="accent1"/>
              </a:buClr>
              <a:buSzPct val="65000"/>
              <a:buFont typeface="Wingdings" pitchFamily="2" charset="2"/>
              <a:buChar char="n"/>
            </a:pPr>
            <a:r>
              <a:rPr lang="en-US" sz="2100"/>
              <a:t>Queries based on time period, set of products, set of customers etc</a:t>
            </a:r>
          </a:p>
          <a:p>
            <a:pPr marL="342900" indent="-342900">
              <a:spcBef>
                <a:spcPct val="20000"/>
              </a:spcBef>
              <a:buClr>
                <a:schemeClr val="accent1"/>
              </a:buClr>
              <a:buSzPct val="65000"/>
              <a:buFont typeface="Wingdings" pitchFamily="2" charset="2"/>
              <a:buChar char="n"/>
            </a:pPr>
            <a:r>
              <a:rPr lang="en-US" sz="2100"/>
              <a:t>Maintains the history.</a:t>
            </a:r>
          </a:p>
          <a:p>
            <a:pPr marL="342900" indent="-342900">
              <a:spcBef>
                <a:spcPct val="20000"/>
              </a:spcBef>
              <a:buClr>
                <a:schemeClr val="accent1"/>
              </a:buClr>
              <a:buSzPct val="65000"/>
              <a:buFont typeface="Wingdings" pitchFamily="2" charset="2"/>
              <a:buChar char="n"/>
            </a:pPr>
            <a:r>
              <a:rPr lang="en-US" sz="2100"/>
              <a:t>Used mainly for analytics (trend analysis, customer behavior etc)</a:t>
            </a:r>
          </a:p>
          <a:p>
            <a:pPr marL="342900" indent="-342900">
              <a:spcBef>
                <a:spcPct val="20000"/>
              </a:spcBef>
              <a:buClr>
                <a:schemeClr val="accent1"/>
              </a:buClr>
              <a:buSzPct val="65000"/>
              <a:buFont typeface="Wingdings" pitchFamily="2" charset="2"/>
              <a:buChar char="n"/>
            </a:pPr>
            <a:endParaRPr lang="en-US" sz="210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31800" y="5945188"/>
            <a:ext cx="1905000" cy="457200"/>
          </a:xfrm>
          <a:prstGeom prst="rect">
            <a:avLst/>
          </a:prstGeom>
          <a:noFill/>
          <a:ln w="12700">
            <a:noFill/>
            <a:miter lim="800000"/>
            <a:headEnd/>
            <a:tailEnd/>
          </a:ln>
          <a:effectLst/>
        </p:spPr>
        <p:txBody>
          <a:bodyPr wrap="none" anchor="ctr"/>
          <a:lstStyle/>
          <a:p>
            <a:endParaRPr lang="en-US"/>
          </a:p>
        </p:txBody>
      </p:sp>
      <p:sp>
        <p:nvSpPr>
          <p:cNvPr id="67587" name="Rectangle 3"/>
          <p:cNvSpPr>
            <a:spLocks noChangeArrowheads="1"/>
          </p:cNvSpPr>
          <p:nvPr/>
        </p:nvSpPr>
        <p:spPr bwMode="auto">
          <a:xfrm>
            <a:off x="3124200" y="5945188"/>
            <a:ext cx="2895600" cy="457200"/>
          </a:xfrm>
          <a:prstGeom prst="rect">
            <a:avLst/>
          </a:prstGeom>
          <a:noFill/>
          <a:ln w="12700">
            <a:noFill/>
            <a:miter lim="800000"/>
            <a:headEnd/>
            <a:tailEnd/>
          </a:ln>
          <a:effectLst/>
        </p:spPr>
        <p:txBody>
          <a:bodyPr wrap="none" anchor="ctr"/>
          <a:lstStyle/>
          <a:p>
            <a:endParaRPr lang="en-US"/>
          </a:p>
        </p:txBody>
      </p:sp>
      <p:sp>
        <p:nvSpPr>
          <p:cNvPr id="67588" name="Rectangle 4"/>
          <p:cNvSpPr>
            <a:spLocks noGrp="1" noChangeArrowheads="1"/>
          </p:cNvSpPr>
          <p:nvPr>
            <p:ph type="title"/>
          </p:nvPr>
        </p:nvSpPr>
        <p:spPr>
          <a:xfrm>
            <a:off x="2057400" y="0"/>
            <a:ext cx="6934200" cy="1143000"/>
          </a:xfrm>
          <a:noFill/>
          <a:ln/>
        </p:spPr>
        <p:txBody>
          <a:bodyPr lIns="90488" tIns="44450" rIns="90488" bIns="44450" anchor="ctr"/>
          <a:lstStyle/>
          <a:p>
            <a:r>
              <a:rPr lang="en-US" dirty="0"/>
              <a:t>Application-Orientation vs. Subject-Orientation</a:t>
            </a:r>
          </a:p>
        </p:txBody>
      </p:sp>
      <p:grpSp>
        <p:nvGrpSpPr>
          <p:cNvPr id="2" name="Group 5"/>
          <p:cNvGrpSpPr>
            <a:grpSpLocks/>
          </p:cNvGrpSpPr>
          <p:nvPr/>
        </p:nvGrpSpPr>
        <p:grpSpPr bwMode="auto">
          <a:xfrm>
            <a:off x="457200" y="1524000"/>
            <a:ext cx="4191000" cy="4638675"/>
            <a:chOff x="288" y="1139"/>
            <a:chExt cx="2640" cy="2922"/>
          </a:xfrm>
        </p:grpSpPr>
        <p:sp>
          <p:nvSpPr>
            <p:cNvPr id="67590" name="Rectangle 6"/>
            <p:cNvSpPr>
              <a:spLocks noChangeArrowheads="1"/>
            </p:cNvSpPr>
            <p:nvPr/>
          </p:nvSpPr>
          <p:spPr bwMode="auto">
            <a:xfrm>
              <a:off x="576" y="1776"/>
              <a:ext cx="808" cy="376"/>
            </a:xfrm>
            <a:prstGeom prst="rect">
              <a:avLst/>
            </a:prstGeom>
            <a:gradFill rotWithShape="0">
              <a:gsLst>
                <a:gs pos="0">
                  <a:srgbClr val="00CCFF">
                    <a:gamma/>
                    <a:shade val="46275"/>
                    <a:invGamma/>
                  </a:srgbClr>
                </a:gs>
                <a:gs pos="100000">
                  <a:srgbClr val="00CCFF"/>
                </a:gs>
              </a:gsLst>
              <a:lin ang="5400000" scaled="1"/>
            </a:gradFill>
            <a:ln w="12700">
              <a:solidFill>
                <a:schemeClr val="tx1"/>
              </a:solidFill>
              <a:miter lim="800000"/>
              <a:headEnd/>
              <a:tailEnd/>
            </a:ln>
            <a:effectLst/>
          </p:spPr>
          <p:txBody>
            <a:bodyPr wrap="none" anchor="ctr"/>
            <a:lstStyle/>
            <a:p>
              <a:endParaRPr lang="en-US"/>
            </a:p>
          </p:txBody>
        </p:sp>
        <p:sp>
          <p:nvSpPr>
            <p:cNvPr id="67591" name="Rectangle 7"/>
            <p:cNvSpPr>
              <a:spLocks noChangeArrowheads="1"/>
            </p:cNvSpPr>
            <p:nvPr/>
          </p:nvSpPr>
          <p:spPr bwMode="auto">
            <a:xfrm>
              <a:off x="288" y="1139"/>
              <a:ext cx="2049"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a:latin typeface="Tahoma" pitchFamily="34" charset="0"/>
                </a:rPr>
                <a:t>Application-Orientation</a:t>
              </a:r>
            </a:p>
          </p:txBody>
        </p:sp>
        <p:sp>
          <p:nvSpPr>
            <p:cNvPr id="67592" name="AutoShape 8"/>
            <p:cNvSpPr>
              <a:spLocks noChangeArrowheads="1"/>
            </p:cNvSpPr>
            <p:nvPr/>
          </p:nvSpPr>
          <p:spPr bwMode="auto">
            <a:xfrm rot="-10800000" flipH="1" flipV="1">
              <a:off x="593" y="2657"/>
              <a:ext cx="328" cy="280"/>
            </a:xfrm>
            <a:custGeom>
              <a:avLst/>
              <a:gdLst>
                <a:gd name="G0" fmla="+- 5395 0 0"/>
                <a:gd name="G1" fmla="+- 21600 0 5395"/>
                <a:gd name="G2" fmla="*/ 5395 1 2"/>
                <a:gd name="G3" fmla="+- 21600 0 G2"/>
                <a:gd name="G4" fmla="+/ 5395 21600 2"/>
                <a:gd name="G5" fmla="+/ G1 0 2"/>
                <a:gd name="G6" fmla="*/ 21600 21600 5395"/>
                <a:gd name="G7" fmla="*/ G6 1 2"/>
                <a:gd name="G8" fmla="+- 21600 0 G7"/>
                <a:gd name="G9" fmla="*/ 21600 1 2"/>
                <a:gd name="G10" fmla="+- 5395 0 G9"/>
                <a:gd name="G11" fmla="?: G10 G8 0"/>
                <a:gd name="G12" fmla="?: G10 G7 21600"/>
                <a:gd name="T0" fmla="*/ 18902 w 21600"/>
                <a:gd name="T1" fmla="*/ 10800 h 21600"/>
                <a:gd name="T2" fmla="*/ 10800 w 21600"/>
                <a:gd name="T3" fmla="*/ 21600 h 21600"/>
                <a:gd name="T4" fmla="*/ 2698 w 21600"/>
                <a:gd name="T5" fmla="*/ 10800 h 21600"/>
                <a:gd name="T6" fmla="*/ 10800 w 21600"/>
                <a:gd name="T7" fmla="*/ 0 h 21600"/>
                <a:gd name="T8" fmla="*/ 4498 w 21600"/>
                <a:gd name="T9" fmla="*/ 4498 h 21600"/>
                <a:gd name="T10" fmla="*/ 17102 w 21600"/>
                <a:gd name="T11" fmla="*/ 17102 h 21600"/>
              </a:gdLst>
              <a:ahLst/>
              <a:cxnLst>
                <a:cxn ang="0">
                  <a:pos x="T0" y="T1"/>
                </a:cxn>
                <a:cxn ang="0">
                  <a:pos x="T2" y="T3"/>
                </a:cxn>
                <a:cxn ang="0">
                  <a:pos x="T4" y="T5"/>
                </a:cxn>
                <a:cxn ang="0">
                  <a:pos x="T6" y="T7"/>
                </a:cxn>
              </a:cxnLst>
              <a:rect l="T8" t="T9" r="T10" b="T11"/>
              <a:pathLst>
                <a:path w="21600" h="21600">
                  <a:moveTo>
                    <a:pt x="0" y="0"/>
                  </a:moveTo>
                  <a:lnTo>
                    <a:pt x="5395" y="21600"/>
                  </a:lnTo>
                  <a:lnTo>
                    <a:pt x="16205" y="21600"/>
                  </a:lnTo>
                  <a:lnTo>
                    <a:pt x="21600" y="0"/>
                  </a:lnTo>
                  <a:close/>
                </a:path>
              </a:pathLst>
            </a:custGeom>
            <a:gradFill rotWithShape="0">
              <a:gsLst>
                <a:gs pos="0">
                  <a:srgbClr val="00CCFF">
                    <a:gamma/>
                    <a:shade val="46275"/>
                    <a:invGamma/>
                  </a:srgbClr>
                </a:gs>
                <a:gs pos="100000">
                  <a:srgbClr val="00CCFF"/>
                </a:gs>
              </a:gsLst>
              <a:lin ang="5400000" scaled="1"/>
            </a:gradFill>
            <a:ln w="12700">
              <a:solidFill>
                <a:schemeClr val="tx1"/>
              </a:solidFill>
              <a:miter lim="800000"/>
              <a:headEnd/>
              <a:tailEnd/>
            </a:ln>
            <a:effectLst/>
          </p:spPr>
          <p:txBody>
            <a:bodyPr wrap="none" anchor="ctr"/>
            <a:lstStyle/>
            <a:p>
              <a:endParaRPr lang="en-US"/>
            </a:p>
          </p:txBody>
        </p:sp>
        <p:sp>
          <p:nvSpPr>
            <p:cNvPr id="67593" name="AutoShape 9"/>
            <p:cNvSpPr>
              <a:spLocks noChangeArrowheads="1"/>
            </p:cNvSpPr>
            <p:nvPr/>
          </p:nvSpPr>
          <p:spPr bwMode="auto">
            <a:xfrm>
              <a:off x="1536" y="3312"/>
              <a:ext cx="328" cy="376"/>
            </a:xfrm>
            <a:prstGeom prst="hexagon">
              <a:avLst>
                <a:gd name="adj" fmla="val 24977"/>
                <a:gd name="vf" fmla="val 115470"/>
              </a:avLst>
            </a:prstGeom>
            <a:gradFill rotWithShape="0">
              <a:gsLst>
                <a:gs pos="0">
                  <a:srgbClr val="00CCFF">
                    <a:gamma/>
                    <a:shade val="46275"/>
                    <a:invGamma/>
                  </a:srgbClr>
                </a:gs>
                <a:gs pos="100000">
                  <a:srgbClr val="00CCFF"/>
                </a:gs>
              </a:gsLst>
              <a:lin ang="5400000" scaled="1"/>
            </a:gradFill>
            <a:ln w="12700">
              <a:solidFill>
                <a:schemeClr val="tx1"/>
              </a:solidFill>
              <a:miter lim="800000"/>
              <a:headEnd/>
              <a:tailEnd/>
            </a:ln>
            <a:effectLst/>
          </p:spPr>
          <p:txBody>
            <a:bodyPr wrap="none" anchor="ctr"/>
            <a:lstStyle/>
            <a:p>
              <a:endParaRPr lang="en-US"/>
            </a:p>
          </p:txBody>
        </p:sp>
        <p:sp>
          <p:nvSpPr>
            <p:cNvPr id="67594" name="AutoShape 10"/>
            <p:cNvSpPr>
              <a:spLocks noChangeArrowheads="1"/>
            </p:cNvSpPr>
            <p:nvPr/>
          </p:nvSpPr>
          <p:spPr bwMode="auto">
            <a:xfrm>
              <a:off x="689" y="3504"/>
              <a:ext cx="232" cy="280"/>
            </a:xfrm>
            <a:prstGeom prst="rtTriangle">
              <a:avLst/>
            </a:prstGeom>
            <a:gradFill rotWithShape="0">
              <a:gsLst>
                <a:gs pos="0">
                  <a:srgbClr val="00CCFF">
                    <a:gamma/>
                    <a:shade val="46275"/>
                    <a:invGamma/>
                  </a:srgbClr>
                </a:gs>
                <a:gs pos="100000">
                  <a:srgbClr val="00CCFF"/>
                </a:gs>
              </a:gsLst>
              <a:lin ang="5400000" scaled="1"/>
            </a:gradFill>
            <a:ln w="12700">
              <a:solidFill>
                <a:schemeClr val="tx1"/>
              </a:solidFill>
              <a:miter lim="800000"/>
              <a:headEnd/>
              <a:tailEnd/>
            </a:ln>
            <a:effectLst/>
          </p:spPr>
          <p:txBody>
            <a:bodyPr wrap="none" anchor="ctr"/>
            <a:lstStyle/>
            <a:p>
              <a:endParaRPr lang="en-US"/>
            </a:p>
          </p:txBody>
        </p:sp>
        <p:sp>
          <p:nvSpPr>
            <p:cNvPr id="67595" name="AutoShape 11"/>
            <p:cNvSpPr>
              <a:spLocks noChangeArrowheads="1"/>
            </p:cNvSpPr>
            <p:nvPr/>
          </p:nvSpPr>
          <p:spPr bwMode="auto">
            <a:xfrm>
              <a:off x="1824" y="2465"/>
              <a:ext cx="280" cy="376"/>
            </a:xfrm>
            <a:prstGeom prst="parallelogram">
              <a:avLst>
                <a:gd name="adj" fmla="val 24977"/>
              </a:avLst>
            </a:prstGeom>
            <a:gradFill rotWithShape="0">
              <a:gsLst>
                <a:gs pos="0">
                  <a:srgbClr val="00CCFF">
                    <a:gamma/>
                    <a:shade val="46275"/>
                    <a:invGamma/>
                  </a:srgbClr>
                </a:gs>
                <a:gs pos="100000">
                  <a:srgbClr val="00CCFF"/>
                </a:gs>
              </a:gsLst>
              <a:lin ang="5400000" scaled="1"/>
            </a:gradFill>
            <a:ln w="12700">
              <a:solidFill>
                <a:schemeClr val="tx1"/>
              </a:solidFill>
              <a:miter lim="800000"/>
              <a:headEnd/>
              <a:tailEnd/>
            </a:ln>
            <a:effectLst/>
          </p:spPr>
          <p:txBody>
            <a:bodyPr wrap="none" anchor="ctr"/>
            <a:lstStyle/>
            <a:p>
              <a:endParaRPr lang="en-US"/>
            </a:p>
          </p:txBody>
        </p:sp>
        <p:sp>
          <p:nvSpPr>
            <p:cNvPr id="67596" name="Rectangle 12"/>
            <p:cNvSpPr>
              <a:spLocks noChangeArrowheads="1"/>
            </p:cNvSpPr>
            <p:nvPr/>
          </p:nvSpPr>
          <p:spPr bwMode="auto">
            <a:xfrm>
              <a:off x="1471" y="1584"/>
              <a:ext cx="1457" cy="594"/>
            </a:xfrm>
            <a:prstGeom prst="rect">
              <a:avLst/>
            </a:prstGeom>
            <a:noFill/>
            <a:ln w="12700">
              <a:noFill/>
              <a:miter lim="800000"/>
              <a:headEnd/>
              <a:tailEnd/>
            </a:ln>
            <a:effectLst/>
          </p:spPr>
          <p:txBody>
            <a:bodyPr lIns="90488" tIns="44450" rIns="90488" bIns="44450">
              <a:spAutoFit/>
            </a:bodyPr>
            <a:lstStyle/>
            <a:p>
              <a:pPr eaLnBrk="0" hangingPunct="0"/>
              <a:r>
                <a:rPr lang="en-US" sz="2800" b="1">
                  <a:latin typeface="Tahoma" pitchFamily="34" charset="0"/>
                </a:rPr>
                <a:t>Operational Database</a:t>
              </a:r>
            </a:p>
          </p:txBody>
        </p:sp>
        <p:sp>
          <p:nvSpPr>
            <p:cNvPr id="67597" name="Rectangle 13"/>
            <p:cNvSpPr>
              <a:spLocks noChangeArrowheads="1"/>
            </p:cNvSpPr>
            <p:nvPr/>
          </p:nvSpPr>
          <p:spPr bwMode="auto">
            <a:xfrm>
              <a:off x="960" y="2640"/>
              <a:ext cx="608"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a:latin typeface="Tahoma" pitchFamily="34" charset="0"/>
                </a:rPr>
                <a:t>Loans</a:t>
              </a:r>
            </a:p>
          </p:txBody>
        </p:sp>
        <p:sp>
          <p:nvSpPr>
            <p:cNvPr id="67598" name="Rectangle 14"/>
            <p:cNvSpPr>
              <a:spLocks noChangeArrowheads="1"/>
            </p:cNvSpPr>
            <p:nvPr/>
          </p:nvSpPr>
          <p:spPr bwMode="auto">
            <a:xfrm>
              <a:off x="2143" y="2496"/>
              <a:ext cx="673" cy="516"/>
            </a:xfrm>
            <a:prstGeom prst="rect">
              <a:avLst/>
            </a:prstGeom>
            <a:noFill/>
            <a:ln w="12700">
              <a:noFill/>
              <a:miter lim="800000"/>
              <a:headEnd/>
              <a:tailEnd/>
            </a:ln>
            <a:effectLst/>
          </p:spPr>
          <p:txBody>
            <a:bodyPr wrap="none" lIns="90488" tIns="44450" rIns="90488" bIns="44450">
              <a:spAutoFit/>
            </a:bodyPr>
            <a:lstStyle/>
            <a:p>
              <a:pPr eaLnBrk="0" hangingPunct="0"/>
              <a:r>
                <a:rPr lang="en-US" sz="2400">
                  <a:latin typeface="Tahoma" pitchFamily="34" charset="0"/>
                </a:rPr>
                <a:t>Credit </a:t>
              </a:r>
            </a:p>
            <a:p>
              <a:pPr eaLnBrk="0" hangingPunct="0"/>
              <a:r>
                <a:rPr lang="en-US" sz="2400">
                  <a:latin typeface="Tahoma" pitchFamily="34" charset="0"/>
                </a:rPr>
                <a:t>Card</a:t>
              </a:r>
            </a:p>
          </p:txBody>
        </p:sp>
        <p:sp>
          <p:nvSpPr>
            <p:cNvPr id="67599" name="Rectangle 15"/>
            <p:cNvSpPr>
              <a:spLocks noChangeArrowheads="1"/>
            </p:cNvSpPr>
            <p:nvPr/>
          </p:nvSpPr>
          <p:spPr bwMode="auto">
            <a:xfrm>
              <a:off x="1903" y="3391"/>
              <a:ext cx="552"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a:latin typeface="Tahoma" pitchFamily="34" charset="0"/>
                </a:rPr>
                <a:t>Trust</a:t>
              </a:r>
            </a:p>
          </p:txBody>
        </p:sp>
        <p:sp>
          <p:nvSpPr>
            <p:cNvPr id="67600" name="Rectangle 16"/>
            <p:cNvSpPr>
              <a:spLocks noChangeArrowheads="1"/>
            </p:cNvSpPr>
            <p:nvPr/>
          </p:nvSpPr>
          <p:spPr bwMode="auto">
            <a:xfrm>
              <a:off x="480" y="3775"/>
              <a:ext cx="761"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a:latin typeface="Tahoma" pitchFamily="34" charset="0"/>
                </a:rPr>
                <a:t>Savings</a:t>
              </a:r>
            </a:p>
          </p:txBody>
        </p:sp>
      </p:grpSp>
      <p:grpSp>
        <p:nvGrpSpPr>
          <p:cNvPr id="3" name="Group 17"/>
          <p:cNvGrpSpPr>
            <a:grpSpLocks/>
          </p:cNvGrpSpPr>
          <p:nvPr/>
        </p:nvGrpSpPr>
        <p:grpSpPr bwMode="auto">
          <a:xfrm>
            <a:off x="5029200" y="1524000"/>
            <a:ext cx="3943350" cy="4638675"/>
            <a:chOff x="3168" y="1139"/>
            <a:chExt cx="2484" cy="2922"/>
          </a:xfrm>
        </p:grpSpPr>
        <p:sp>
          <p:nvSpPr>
            <p:cNvPr id="67602" name="Rectangle 18"/>
            <p:cNvSpPr>
              <a:spLocks noChangeArrowheads="1"/>
            </p:cNvSpPr>
            <p:nvPr/>
          </p:nvSpPr>
          <p:spPr bwMode="auto">
            <a:xfrm>
              <a:off x="3203" y="1139"/>
              <a:ext cx="1753"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a:latin typeface="Tahoma" pitchFamily="34" charset="0"/>
                </a:rPr>
                <a:t>Subject-Orientation</a:t>
              </a:r>
            </a:p>
          </p:txBody>
        </p:sp>
        <p:sp>
          <p:nvSpPr>
            <p:cNvPr id="67603" name="Rectangle 19"/>
            <p:cNvSpPr>
              <a:spLocks noChangeArrowheads="1"/>
            </p:cNvSpPr>
            <p:nvPr/>
          </p:nvSpPr>
          <p:spPr bwMode="auto">
            <a:xfrm>
              <a:off x="3600" y="1680"/>
              <a:ext cx="616" cy="376"/>
            </a:xfrm>
            <a:prstGeom prst="rect">
              <a:avLst/>
            </a:prstGeom>
            <a:gradFill rotWithShape="0">
              <a:gsLst>
                <a:gs pos="0">
                  <a:schemeClr val="accent2">
                    <a:gamma/>
                    <a:shade val="46275"/>
                    <a:invGamma/>
                  </a:schemeClr>
                </a:gs>
                <a:gs pos="100000">
                  <a:schemeClr val="accent2"/>
                </a:gs>
              </a:gsLst>
              <a:lin ang="5400000" scaled="1"/>
            </a:gradFill>
            <a:ln w="12700">
              <a:solidFill>
                <a:schemeClr val="tx1"/>
              </a:solidFill>
              <a:miter lim="800000"/>
              <a:headEnd/>
              <a:tailEnd/>
            </a:ln>
            <a:effectLst/>
          </p:spPr>
          <p:txBody>
            <a:bodyPr wrap="none" anchor="ctr"/>
            <a:lstStyle/>
            <a:p>
              <a:endParaRPr lang="en-US"/>
            </a:p>
          </p:txBody>
        </p:sp>
        <p:sp>
          <p:nvSpPr>
            <p:cNvPr id="67604" name="Rectangle 20"/>
            <p:cNvSpPr>
              <a:spLocks noChangeArrowheads="1"/>
            </p:cNvSpPr>
            <p:nvPr/>
          </p:nvSpPr>
          <p:spPr bwMode="auto">
            <a:xfrm>
              <a:off x="4272" y="1584"/>
              <a:ext cx="1380" cy="594"/>
            </a:xfrm>
            <a:prstGeom prst="rect">
              <a:avLst/>
            </a:prstGeom>
            <a:noFill/>
            <a:ln w="12700">
              <a:noFill/>
              <a:miter lim="800000"/>
              <a:headEnd/>
              <a:tailEnd/>
            </a:ln>
            <a:effectLst/>
          </p:spPr>
          <p:txBody>
            <a:bodyPr wrap="none" lIns="90488" tIns="44450" rIns="90488" bIns="44450">
              <a:spAutoFit/>
            </a:bodyPr>
            <a:lstStyle/>
            <a:p>
              <a:pPr eaLnBrk="0" hangingPunct="0"/>
              <a:r>
                <a:rPr lang="en-US" sz="2800" b="1">
                  <a:latin typeface="Tahoma" pitchFamily="34" charset="0"/>
                </a:rPr>
                <a:t>Data</a:t>
              </a:r>
            </a:p>
            <a:p>
              <a:pPr eaLnBrk="0" hangingPunct="0"/>
              <a:r>
                <a:rPr lang="en-US" sz="2800" b="1">
                  <a:latin typeface="Tahoma" pitchFamily="34" charset="0"/>
                </a:rPr>
                <a:t>Warehouse</a:t>
              </a:r>
            </a:p>
          </p:txBody>
        </p:sp>
        <p:sp>
          <p:nvSpPr>
            <p:cNvPr id="67605" name="AutoShape 21"/>
            <p:cNvSpPr>
              <a:spLocks noChangeArrowheads="1"/>
            </p:cNvSpPr>
            <p:nvPr/>
          </p:nvSpPr>
          <p:spPr bwMode="auto">
            <a:xfrm>
              <a:off x="3168" y="2880"/>
              <a:ext cx="472" cy="328"/>
            </a:xfrm>
            <a:prstGeom prst="octagon">
              <a:avLst>
                <a:gd name="adj" fmla="val 29273"/>
              </a:avLst>
            </a:prstGeom>
            <a:gradFill rotWithShape="0">
              <a:gsLst>
                <a:gs pos="0">
                  <a:schemeClr val="accent2">
                    <a:gamma/>
                    <a:shade val="46275"/>
                    <a:invGamma/>
                  </a:schemeClr>
                </a:gs>
                <a:gs pos="100000">
                  <a:schemeClr val="accent2"/>
                </a:gs>
              </a:gsLst>
              <a:lin ang="5400000" scaled="1"/>
            </a:gradFill>
            <a:ln w="12700">
              <a:solidFill>
                <a:schemeClr val="tx1"/>
              </a:solidFill>
              <a:miter lim="800000"/>
              <a:headEnd/>
              <a:tailEnd/>
            </a:ln>
            <a:effectLst/>
          </p:spPr>
          <p:txBody>
            <a:bodyPr wrap="none" anchor="ctr"/>
            <a:lstStyle/>
            <a:p>
              <a:endParaRPr lang="en-US"/>
            </a:p>
          </p:txBody>
        </p:sp>
        <p:sp>
          <p:nvSpPr>
            <p:cNvPr id="67606" name="AutoShape 22"/>
            <p:cNvSpPr>
              <a:spLocks noChangeArrowheads="1"/>
            </p:cNvSpPr>
            <p:nvPr/>
          </p:nvSpPr>
          <p:spPr bwMode="auto">
            <a:xfrm>
              <a:off x="4992" y="2784"/>
              <a:ext cx="472" cy="328"/>
            </a:xfrm>
            <a:prstGeom prst="octagon">
              <a:avLst>
                <a:gd name="adj" fmla="val 29273"/>
              </a:avLst>
            </a:prstGeom>
            <a:gradFill rotWithShape="0">
              <a:gsLst>
                <a:gs pos="0">
                  <a:schemeClr val="accent2">
                    <a:gamma/>
                    <a:shade val="46275"/>
                    <a:invGamma/>
                  </a:schemeClr>
                </a:gs>
                <a:gs pos="100000">
                  <a:schemeClr val="accent2"/>
                </a:gs>
              </a:gsLst>
              <a:lin ang="5400000" scaled="1"/>
            </a:gradFill>
            <a:ln w="12700">
              <a:solidFill>
                <a:schemeClr val="tx1"/>
              </a:solidFill>
              <a:miter lim="800000"/>
              <a:headEnd/>
              <a:tailEnd/>
            </a:ln>
            <a:effectLst/>
          </p:spPr>
          <p:txBody>
            <a:bodyPr wrap="none" anchor="ctr"/>
            <a:lstStyle/>
            <a:p>
              <a:endParaRPr lang="en-US"/>
            </a:p>
          </p:txBody>
        </p:sp>
        <p:sp>
          <p:nvSpPr>
            <p:cNvPr id="67607" name="AutoShape 23"/>
            <p:cNvSpPr>
              <a:spLocks noChangeArrowheads="1"/>
            </p:cNvSpPr>
            <p:nvPr/>
          </p:nvSpPr>
          <p:spPr bwMode="auto">
            <a:xfrm>
              <a:off x="4896" y="3408"/>
              <a:ext cx="472" cy="328"/>
            </a:xfrm>
            <a:prstGeom prst="octagon">
              <a:avLst>
                <a:gd name="adj" fmla="val 29273"/>
              </a:avLst>
            </a:prstGeom>
            <a:gradFill rotWithShape="0">
              <a:gsLst>
                <a:gs pos="0">
                  <a:schemeClr val="accent2">
                    <a:gamma/>
                    <a:shade val="46275"/>
                    <a:invGamma/>
                  </a:schemeClr>
                </a:gs>
                <a:gs pos="100000">
                  <a:schemeClr val="accent2"/>
                </a:gs>
              </a:gsLst>
              <a:lin ang="5400000" scaled="1"/>
            </a:gradFill>
            <a:ln w="12700">
              <a:solidFill>
                <a:schemeClr val="tx1"/>
              </a:solidFill>
              <a:miter lim="800000"/>
              <a:headEnd/>
              <a:tailEnd/>
            </a:ln>
            <a:effectLst/>
          </p:spPr>
          <p:txBody>
            <a:bodyPr wrap="none" anchor="ctr"/>
            <a:lstStyle/>
            <a:p>
              <a:endParaRPr lang="en-US"/>
            </a:p>
          </p:txBody>
        </p:sp>
        <p:sp>
          <p:nvSpPr>
            <p:cNvPr id="67608" name="AutoShape 24"/>
            <p:cNvSpPr>
              <a:spLocks noChangeArrowheads="1"/>
            </p:cNvSpPr>
            <p:nvPr/>
          </p:nvSpPr>
          <p:spPr bwMode="auto">
            <a:xfrm>
              <a:off x="3168" y="3600"/>
              <a:ext cx="472" cy="328"/>
            </a:xfrm>
            <a:prstGeom prst="octagon">
              <a:avLst>
                <a:gd name="adj" fmla="val 29273"/>
              </a:avLst>
            </a:prstGeom>
            <a:gradFill rotWithShape="0">
              <a:gsLst>
                <a:gs pos="0">
                  <a:schemeClr val="accent2">
                    <a:gamma/>
                    <a:shade val="46275"/>
                    <a:invGamma/>
                  </a:schemeClr>
                </a:gs>
                <a:gs pos="100000">
                  <a:schemeClr val="accent2"/>
                </a:gs>
              </a:gsLst>
              <a:lin ang="5400000" scaled="1"/>
            </a:gradFill>
            <a:ln w="12700">
              <a:solidFill>
                <a:schemeClr val="tx1"/>
              </a:solidFill>
              <a:miter lim="800000"/>
              <a:headEnd/>
              <a:tailEnd/>
            </a:ln>
            <a:effectLst/>
          </p:spPr>
          <p:txBody>
            <a:bodyPr wrap="none" anchor="ctr"/>
            <a:lstStyle/>
            <a:p>
              <a:endParaRPr lang="en-US"/>
            </a:p>
          </p:txBody>
        </p:sp>
        <p:sp>
          <p:nvSpPr>
            <p:cNvPr id="67609" name="Rectangle 25"/>
            <p:cNvSpPr>
              <a:spLocks noChangeArrowheads="1"/>
            </p:cNvSpPr>
            <p:nvPr/>
          </p:nvSpPr>
          <p:spPr bwMode="auto">
            <a:xfrm>
              <a:off x="3295" y="2623"/>
              <a:ext cx="921"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a:latin typeface="Tahoma" pitchFamily="34" charset="0"/>
                </a:rPr>
                <a:t>Customer</a:t>
              </a:r>
            </a:p>
          </p:txBody>
        </p:sp>
        <p:sp>
          <p:nvSpPr>
            <p:cNvPr id="67610" name="Rectangle 26"/>
            <p:cNvSpPr>
              <a:spLocks noChangeArrowheads="1"/>
            </p:cNvSpPr>
            <p:nvPr/>
          </p:nvSpPr>
          <p:spPr bwMode="auto">
            <a:xfrm>
              <a:off x="4447" y="3055"/>
              <a:ext cx="716"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a:latin typeface="Tahoma" pitchFamily="34" charset="0"/>
                </a:rPr>
                <a:t>Vendor</a:t>
              </a:r>
            </a:p>
          </p:txBody>
        </p:sp>
        <p:sp>
          <p:nvSpPr>
            <p:cNvPr id="67611" name="Rectangle 27"/>
            <p:cNvSpPr>
              <a:spLocks noChangeArrowheads="1"/>
            </p:cNvSpPr>
            <p:nvPr/>
          </p:nvSpPr>
          <p:spPr bwMode="auto">
            <a:xfrm>
              <a:off x="3353" y="3295"/>
              <a:ext cx="853" cy="286"/>
            </a:xfrm>
            <a:prstGeom prst="rect">
              <a:avLst/>
            </a:prstGeom>
            <a:noFill/>
            <a:ln w="12700">
              <a:noFill/>
              <a:miter lim="800000"/>
              <a:headEnd/>
              <a:tailEnd/>
            </a:ln>
            <a:effectLst/>
          </p:spPr>
          <p:txBody>
            <a:bodyPr lIns="90488" tIns="44450" rIns="90488" bIns="44450">
              <a:spAutoFit/>
            </a:bodyPr>
            <a:lstStyle/>
            <a:p>
              <a:pPr eaLnBrk="0" hangingPunct="0"/>
              <a:r>
                <a:rPr lang="en-US" sz="2400">
                  <a:latin typeface="Tahoma" pitchFamily="34" charset="0"/>
                </a:rPr>
                <a:t>Product</a:t>
              </a:r>
            </a:p>
          </p:txBody>
        </p:sp>
        <p:sp>
          <p:nvSpPr>
            <p:cNvPr id="67612" name="Rectangle 28"/>
            <p:cNvSpPr>
              <a:spLocks noChangeArrowheads="1"/>
            </p:cNvSpPr>
            <p:nvPr/>
          </p:nvSpPr>
          <p:spPr bwMode="auto">
            <a:xfrm>
              <a:off x="4543" y="3775"/>
              <a:ext cx="726"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a:latin typeface="Tahoma" pitchFamily="34" charset="0"/>
                </a:rPr>
                <a:t>Activity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Data Warehouses Vs Data Marts</a:t>
            </a:r>
          </a:p>
        </p:txBody>
      </p:sp>
      <p:sp>
        <p:nvSpPr>
          <p:cNvPr id="43011" name="Rectangle 3"/>
          <p:cNvSpPr>
            <a:spLocks noGrp="1" noChangeArrowheads="1"/>
          </p:cNvSpPr>
          <p:nvPr>
            <p:ph type="body" idx="1"/>
          </p:nvPr>
        </p:nvSpPr>
        <p:spPr>
          <a:xfrm>
            <a:off x="457200" y="1600200"/>
            <a:ext cx="7848600" cy="4530725"/>
          </a:xfrm>
        </p:spPr>
        <p:txBody>
          <a:bodyPr/>
          <a:lstStyle/>
          <a:p>
            <a:pPr>
              <a:lnSpc>
                <a:spcPct val="90000"/>
              </a:lnSpc>
            </a:pPr>
            <a:r>
              <a:rPr lang="en-US"/>
              <a:t>Data Warehouse</a:t>
            </a:r>
          </a:p>
          <a:p>
            <a:pPr lvl="1">
              <a:lnSpc>
                <a:spcPct val="90000"/>
              </a:lnSpc>
            </a:pPr>
            <a:r>
              <a:rPr lang="en-US"/>
              <a:t>Enterprise-wide</a:t>
            </a:r>
          </a:p>
          <a:p>
            <a:pPr lvl="1">
              <a:lnSpc>
                <a:spcPct val="90000"/>
              </a:lnSpc>
            </a:pPr>
            <a:r>
              <a:rPr lang="en-US"/>
              <a:t>Industry follows E-R Model or Star schemas</a:t>
            </a:r>
          </a:p>
          <a:p>
            <a:pPr lvl="1">
              <a:lnSpc>
                <a:spcPct val="90000"/>
              </a:lnSpc>
            </a:pPr>
            <a:r>
              <a:rPr lang="en-US"/>
              <a:t>Structure for corporate view of data</a:t>
            </a:r>
          </a:p>
          <a:p>
            <a:pPr>
              <a:lnSpc>
                <a:spcPct val="90000"/>
              </a:lnSpc>
            </a:pPr>
            <a:r>
              <a:rPr lang="en-US"/>
              <a:t>Data Mart</a:t>
            </a:r>
          </a:p>
          <a:p>
            <a:pPr lvl="1">
              <a:lnSpc>
                <a:spcPct val="90000"/>
              </a:lnSpc>
            </a:pPr>
            <a:r>
              <a:rPr lang="en-US"/>
              <a:t>Departmental</a:t>
            </a:r>
          </a:p>
          <a:p>
            <a:pPr lvl="1">
              <a:lnSpc>
                <a:spcPct val="90000"/>
              </a:lnSpc>
            </a:pPr>
            <a:r>
              <a:rPr lang="en-US"/>
              <a:t>Mostly Star Schema based (Facts and dimensions)</a:t>
            </a:r>
          </a:p>
          <a:p>
            <a:pPr lvl="1">
              <a:lnSpc>
                <a:spcPct val="90000"/>
              </a:lnSpc>
            </a:pPr>
            <a:r>
              <a:rPr lang="en-US"/>
              <a:t>Quick turn around (up and running as there are less stakeholders)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257800" y="1295400"/>
            <a:ext cx="3581400" cy="4573588"/>
          </a:xfrm>
          <a:prstGeom prst="rect">
            <a:avLst/>
          </a:prstGeom>
          <a:noFill/>
          <a:ln w="9525">
            <a:noFill/>
            <a:miter lim="800000"/>
            <a:headEnd/>
            <a:tailEnd/>
          </a:ln>
        </p:spPr>
        <p:txBody>
          <a:bodyPr/>
          <a:lstStyle/>
          <a:p>
            <a:pPr marL="342900" indent="-342900"/>
            <a:r>
              <a:rPr lang="en-US" sz="2400"/>
              <a:t>     Various departments can start creating different data marts. Each can start working independently and see the ROI in a short span. In the long run integrating these data adds the complexity and Cost will be higher as there are more systems to maintain.</a:t>
            </a:r>
          </a:p>
        </p:txBody>
      </p:sp>
      <p:sp>
        <p:nvSpPr>
          <p:cNvPr id="52227" name="Rectangle 3"/>
          <p:cNvSpPr>
            <a:spLocks noGrp="1" noChangeArrowheads="1"/>
          </p:cNvSpPr>
          <p:nvPr>
            <p:ph type="title"/>
          </p:nvPr>
        </p:nvSpPr>
        <p:spPr>
          <a:xfrm>
            <a:off x="750888" y="519113"/>
            <a:ext cx="8175625" cy="609600"/>
          </a:xfrm>
          <a:noFill/>
          <a:ln/>
        </p:spPr>
        <p:txBody>
          <a:bodyPr anchor="ctr"/>
          <a:lstStyle/>
          <a:p>
            <a:pPr algn="ctr"/>
            <a:r>
              <a:rPr lang="en-US" sz="3400"/>
              <a:t>Distributed Approach to DSS</a:t>
            </a:r>
          </a:p>
        </p:txBody>
      </p:sp>
      <p:pic>
        <p:nvPicPr>
          <p:cNvPr id="52228" name="Picture 4" descr="1"/>
          <p:cNvPicPr>
            <a:picLocks noChangeAspect="1" noChangeArrowheads="1"/>
          </p:cNvPicPr>
          <p:nvPr/>
        </p:nvPicPr>
        <p:blipFill>
          <a:blip r:embed="rId3" cstate="print"/>
          <a:srcRect b="19389"/>
          <a:stretch>
            <a:fillRect/>
          </a:stretch>
        </p:blipFill>
        <p:spPr bwMode="auto">
          <a:xfrm>
            <a:off x="382588" y="1355725"/>
            <a:ext cx="4875212" cy="4606925"/>
          </a:xfrm>
          <a:prstGeom prst="rect">
            <a:avLst/>
          </a:prstGeom>
          <a:noFill/>
        </p:spPr>
      </p:pic>
      <p:sp>
        <p:nvSpPr>
          <p:cNvPr id="52229" name="Text Box 5"/>
          <p:cNvSpPr txBox="1">
            <a:spLocks noChangeArrowheads="1"/>
          </p:cNvSpPr>
          <p:nvPr/>
        </p:nvSpPr>
        <p:spPr bwMode="auto">
          <a:xfrm>
            <a:off x="520700" y="6543675"/>
            <a:ext cx="1016000" cy="184150"/>
          </a:xfrm>
          <a:prstGeom prst="rect">
            <a:avLst/>
          </a:prstGeom>
          <a:noFill/>
          <a:ln w="9525">
            <a:noFill/>
            <a:miter lim="800000"/>
            <a:headEnd/>
            <a:tailEnd/>
          </a:ln>
          <a:effectLst/>
        </p:spPr>
        <p:txBody>
          <a:bodyPr wrap="none">
            <a:spAutoFit/>
          </a:bodyPr>
          <a:lstStyle/>
          <a:p>
            <a:pPr eaLnBrk="0" hangingPunct="0"/>
            <a:r>
              <a:rPr lang="en-US" sz="600">
                <a:latin typeface="Verdana" pitchFamily="34" charset="0"/>
              </a:rPr>
              <a:t>How We Are Different</a:t>
            </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532563" y="2201863"/>
            <a:ext cx="2241550" cy="2952750"/>
          </a:xfrm>
          <a:prstGeom prst="rect">
            <a:avLst/>
          </a:prstGeom>
          <a:noFill/>
          <a:ln w="9525">
            <a:noFill/>
            <a:miter lim="800000"/>
            <a:headEnd/>
            <a:tailEnd/>
          </a:ln>
          <a:effectLst/>
        </p:spPr>
        <p:txBody>
          <a:bodyPr/>
          <a:lstStyle/>
          <a:p>
            <a:pPr eaLnBrk="0" hangingPunct="0"/>
            <a:r>
              <a:rPr lang="en-US" sz="2000">
                <a:solidFill>
                  <a:schemeClr val="accent1"/>
                </a:solidFill>
                <a:latin typeface="Verdana" pitchFamily="34" charset="0"/>
              </a:rPr>
              <a:t>Delivers </a:t>
            </a:r>
            <a:r>
              <a:rPr lang="en-US" sz="2000" b="1">
                <a:solidFill>
                  <a:schemeClr val="accent1"/>
                </a:solidFill>
                <a:latin typeface="Verdana" pitchFamily="34" charset="0"/>
              </a:rPr>
              <a:t>one version of </a:t>
            </a:r>
            <a:br>
              <a:rPr lang="en-US" sz="2000" b="1">
                <a:solidFill>
                  <a:schemeClr val="accent1"/>
                </a:solidFill>
                <a:latin typeface="Verdana" pitchFamily="34" charset="0"/>
              </a:rPr>
            </a:br>
            <a:r>
              <a:rPr lang="en-US" sz="2000" b="1">
                <a:solidFill>
                  <a:schemeClr val="accent1"/>
                </a:solidFill>
                <a:latin typeface="Verdana" pitchFamily="34" charset="0"/>
              </a:rPr>
              <a:t>the truth</a:t>
            </a:r>
            <a:r>
              <a:rPr lang="en-US" sz="2000">
                <a:solidFill>
                  <a:schemeClr val="accent1"/>
                </a:solidFill>
                <a:latin typeface="Verdana" pitchFamily="34" charset="0"/>
              </a:rPr>
              <a:t> for increased confidence </a:t>
            </a:r>
            <a:br>
              <a:rPr lang="en-US" sz="2000">
                <a:solidFill>
                  <a:schemeClr val="accent1"/>
                </a:solidFill>
                <a:latin typeface="Verdana" pitchFamily="34" charset="0"/>
              </a:rPr>
            </a:br>
            <a:r>
              <a:rPr lang="en-US" sz="2000">
                <a:solidFill>
                  <a:schemeClr val="accent1"/>
                </a:solidFill>
                <a:latin typeface="Verdana" pitchFamily="34" charset="0"/>
              </a:rPr>
              <a:t>and speed in decision-making</a:t>
            </a:r>
            <a:endParaRPr lang="en-US" sz="2000">
              <a:solidFill>
                <a:schemeClr val="tx2"/>
              </a:solidFill>
              <a:latin typeface="Verdana" pitchFamily="34" charset="0"/>
            </a:endParaRPr>
          </a:p>
        </p:txBody>
      </p:sp>
      <p:sp>
        <p:nvSpPr>
          <p:cNvPr id="55299" name="Rectangle 3"/>
          <p:cNvSpPr>
            <a:spLocks noGrp="1" noChangeArrowheads="1"/>
          </p:cNvSpPr>
          <p:nvPr>
            <p:ph type="title"/>
          </p:nvPr>
        </p:nvSpPr>
        <p:spPr>
          <a:xfrm>
            <a:off x="542925" y="506413"/>
            <a:ext cx="7683500" cy="609600"/>
          </a:xfrm>
          <a:noFill/>
          <a:ln/>
        </p:spPr>
        <p:txBody>
          <a:bodyPr anchor="ctr"/>
          <a:lstStyle/>
          <a:p>
            <a:pPr algn="ctr"/>
            <a:r>
              <a:rPr lang="en-US" sz="3400"/>
              <a:t>Centralized Approach to DSS</a:t>
            </a:r>
            <a:endParaRPr lang="en-US" sz="3900"/>
          </a:p>
        </p:txBody>
      </p:sp>
      <p:pic>
        <p:nvPicPr>
          <p:cNvPr id="55300" name="Picture 4" descr="1"/>
          <p:cNvPicPr>
            <a:picLocks noChangeAspect="1" noChangeArrowheads="1"/>
          </p:cNvPicPr>
          <p:nvPr/>
        </p:nvPicPr>
        <p:blipFill>
          <a:blip r:embed="rId3" cstate="print"/>
          <a:srcRect b="24667"/>
          <a:stretch>
            <a:fillRect/>
          </a:stretch>
        </p:blipFill>
        <p:spPr bwMode="auto">
          <a:xfrm>
            <a:off x="461963" y="1404938"/>
            <a:ext cx="5715000" cy="4305300"/>
          </a:xfrm>
          <a:prstGeom prst="rect">
            <a:avLst/>
          </a:prstGeom>
          <a:noFill/>
        </p:spPr>
      </p:pic>
      <p:sp>
        <p:nvSpPr>
          <p:cNvPr id="55301" name="Text Box 5"/>
          <p:cNvSpPr txBox="1">
            <a:spLocks noChangeArrowheads="1"/>
          </p:cNvSpPr>
          <p:nvPr/>
        </p:nvSpPr>
        <p:spPr bwMode="auto">
          <a:xfrm>
            <a:off x="520700" y="6543675"/>
            <a:ext cx="1016000" cy="184150"/>
          </a:xfrm>
          <a:prstGeom prst="rect">
            <a:avLst/>
          </a:prstGeom>
          <a:noFill/>
          <a:ln w="9525">
            <a:noFill/>
            <a:miter lim="800000"/>
            <a:headEnd/>
            <a:tailEnd/>
          </a:ln>
          <a:effectLst/>
        </p:spPr>
        <p:txBody>
          <a:bodyPr wrap="none">
            <a:spAutoFit/>
          </a:bodyPr>
          <a:lstStyle/>
          <a:p>
            <a:pPr eaLnBrk="0" hangingPunct="0"/>
            <a:r>
              <a:rPr lang="en-US" sz="600">
                <a:latin typeface="Verdana" pitchFamily="34" charset="0"/>
              </a:rPr>
              <a:t>How We Are Different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2"/>
          <p:cNvSpPr>
            <a:spLocks noChangeArrowheads="1"/>
          </p:cNvSpPr>
          <p:nvPr/>
        </p:nvSpPr>
        <p:spPr bwMode="auto">
          <a:xfrm>
            <a:off x="5638800" y="2209800"/>
            <a:ext cx="2133600" cy="1752600"/>
          </a:xfrm>
          <a:prstGeom prst="ellipse">
            <a:avLst/>
          </a:prstGeom>
          <a:solidFill>
            <a:schemeClr val="accent1"/>
          </a:solidFill>
          <a:ln w="9525">
            <a:solidFill>
              <a:schemeClr val="tx1"/>
            </a:solidFill>
            <a:round/>
            <a:headEnd/>
            <a:tailEnd/>
          </a:ln>
          <a:effectLst/>
        </p:spPr>
        <p:txBody>
          <a:bodyPr wrap="none" anchor="ctr"/>
          <a:lstStyle/>
          <a:p>
            <a:pPr algn="ctr"/>
            <a:r>
              <a:rPr lang="en-US"/>
              <a:t>SMG + Customer </a:t>
            </a:r>
          </a:p>
          <a:p>
            <a:pPr algn="ctr"/>
            <a:r>
              <a:rPr lang="en-US"/>
              <a:t>Analytics</a:t>
            </a:r>
          </a:p>
        </p:txBody>
      </p:sp>
      <p:sp>
        <p:nvSpPr>
          <p:cNvPr id="18435" name="Rectangle 3"/>
          <p:cNvSpPr>
            <a:spLocks noGrp="1" noChangeArrowheads="1"/>
          </p:cNvSpPr>
          <p:nvPr>
            <p:ph type="title"/>
          </p:nvPr>
        </p:nvSpPr>
        <p:spPr>
          <a:xfrm>
            <a:off x="2133600" y="0"/>
            <a:ext cx="6172200" cy="762000"/>
          </a:xfrm>
        </p:spPr>
        <p:txBody>
          <a:bodyPr/>
          <a:lstStyle/>
          <a:p>
            <a:r>
              <a:rPr lang="en-US" dirty="0"/>
              <a:t>Hybrid Approach</a:t>
            </a:r>
          </a:p>
        </p:txBody>
      </p:sp>
      <p:sp>
        <p:nvSpPr>
          <p:cNvPr id="18436" name="Rectangle 4"/>
          <p:cNvSpPr>
            <a:spLocks noGrp="1" noChangeArrowheads="1"/>
          </p:cNvSpPr>
          <p:nvPr>
            <p:ph type="body" idx="1"/>
          </p:nvPr>
        </p:nvSpPr>
        <p:spPr>
          <a:xfrm>
            <a:off x="457200" y="1295400"/>
            <a:ext cx="4114800" cy="4835525"/>
          </a:xfrm>
        </p:spPr>
        <p:txBody>
          <a:bodyPr/>
          <a:lstStyle/>
          <a:p>
            <a:pPr>
              <a:lnSpc>
                <a:spcPct val="90000"/>
              </a:lnSpc>
            </a:pPr>
            <a:r>
              <a:rPr lang="en-US" sz="2100"/>
              <a:t>To get best of both worlds, you choose this to implement the data warehouse.</a:t>
            </a:r>
          </a:p>
          <a:p>
            <a:pPr>
              <a:lnSpc>
                <a:spcPct val="90000"/>
              </a:lnSpc>
            </a:pPr>
            <a:r>
              <a:rPr lang="en-US" sz="2100"/>
              <a:t>Start with one DM by choosing the department which needs analytics the most.</a:t>
            </a:r>
          </a:p>
          <a:p>
            <a:pPr>
              <a:lnSpc>
                <a:spcPct val="90000"/>
              </a:lnSpc>
            </a:pPr>
            <a:r>
              <a:rPr lang="en-US" sz="2100"/>
              <a:t>Once you see the ROI, you can decide on adding one more subject area at a time.</a:t>
            </a:r>
          </a:p>
          <a:p>
            <a:pPr>
              <a:lnSpc>
                <a:spcPct val="90000"/>
              </a:lnSpc>
            </a:pPr>
            <a:r>
              <a:rPr lang="en-US" sz="2100"/>
              <a:t>The time duration to add subsequent subject area becomes much lesser and we can reuse most of the code we developed.</a:t>
            </a:r>
          </a:p>
        </p:txBody>
      </p:sp>
      <p:sp>
        <p:nvSpPr>
          <p:cNvPr id="18437" name="Oval 5"/>
          <p:cNvSpPr>
            <a:spLocks noChangeArrowheads="1"/>
          </p:cNvSpPr>
          <p:nvPr/>
        </p:nvSpPr>
        <p:spPr bwMode="auto">
          <a:xfrm>
            <a:off x="6096000" y="762000"/>
            <a:ext cx="1295400" cy="1295400"/>
          </a:xfrm>
          <a:prstGeom prst="ellipse">
            <a:avLst/>
          </a:prstGeom>
          <a:solidFill>
            <a:schemeClr val="accent1"/>
          </a:solidFill>
          <a:ln w="9525">
            <a:solidFill>
              <a:schemeClr val="tx1"/>
            </a:solidFill>
            <a:round/>
            <a:headEnd/>
            <a:tailEnd/>
          </a:ln>
          <a:effectLst/>
        </p:spPr>
        <p:txBody>
          <a:bodyPr wrap="none" anchor="ctr"/>
          <a:lstStyle/>
          <a:p>
            <a:pPr algn="ctr"/>
            <a:r>
              <a:rPr lang="en-US"/>
              <a:t>SMG</a:t>
            </a:r>
          </a:p>
          <a:p>
            <a:pPr algn="ctr"/>
            <a:r>
              <a:rPr lang="en-US"/>
              <a:t>Datamart</a:t>
            </a:r>
          </a:p>
        </p:txBody>
      </p:sp>
      <p:sp>
        <p:nvSpPr>
          <p:cNvPr id="18438" name="Text Box 6"/>
          <p:cNvSpPr txBox="1">
            <a:spLocks noChangeArrowheads="1"/>
          </p:cNvSpPr>
          <p:nvPr/>
        </p:nvSpPr>
        <p:spPr bwMode="auto">
          <a:xfrm>
            <a:off x="7604125" y="1103313"/>
            <a:ext cx="869950" cy="366712"/>
          </a:xfrm>
          <a:prstGeom prst="rect">
            <a:avLst/>
          </a:prstGeom>
          <a:noFill/>
          <a:ln w="9525">
            <a:noFill/>
            <a:miter lim="800000"/>
            <a:headEnd/>
            <a:tailEnd/>
          </a:ln>
          <a:effectLst/>
        </p:spPr>
        <p:txBody>
          <a:bodyPr wrap="none">
            <a:spAutoFit/>
          </a:bodyPr>
          <a:lstStyle/>
          <a:p>
            <a:r>
              <a:rPr lang="en-US" b="1"/>
              <a:t>Step 1</a:t>
            </a:r>
          </a:p>
        </p:txBody>
      </p:sp>
      <p:sp>
        <p:nvSpPr>
          <p:cNvPr id="18439" name="Text Box 7"/>
          <p:cNvSpPr txBox="1">
            <a:spLocks noChangeArrowheads="1"/>
          </p:cNvSpPr>
          <p:nvPr/>
        </p:nvSpPr>
        <p:spPr bwMode="auto">
          <a:xfrm>
            <a:off x="7924800" y="2819400"/>
            <a:ext cx="869950" cy="366713"/>
          </a:xfrm>
          <a:prstGeom prst="rect">
            <a:avLst/>
          </a:prstGeom>
          <a:noFill/>
          <a:ln w="9525">
            <a:noFill/>
            <a:miter lim="800000"/>
            <a:headEnd/>
            <a:tailEnd/>
          </a:ln>
          <a:effectLst/>
        </p:spPr>
        <p:txBody>
          <a:bodyPr wrap="none">
            <a:spAutoFit/>
          </a:bodyPr>
          <a:lstStyle/>
          <a:p>
            <a:r>
              <a:rPr lang="en-US" b="1"/>
              <a:t>Step 2</a:t>
            </a:r>
          </a:p>
        </p:txBody>
      </p:sp>
      <p:sp>
        <p:nvSpPr>
          <p:cNvPr id="18440" name="Oval 8"/>
          <p:cNvSpPr>
            <a:spLocks noChangeArrowheads="1"/>
          </p:cNvSpPr>
          <p:nvPr/>
        </p:nvSpPr>
        <p:spPr bwMode="auto">
          <a:xfrm>
            <a:off x="5365750" y="4038600"/>
            <a:ext cx="2787650" cy="1981200"/>
          </a:xfrm>
          <a:prstGeom prst="ellipse">
            <a:avLst/>
          </a:prstGeom>
          <a:solidFill>
            <a:schemeClr val="accent1"/>
          </a:solidFill>
          <a:ln w="9525">
            <a:solidFill>
              <a:schemeClr val="tx1"/>
            </a:solidFill>
            <a:round/>
            <a:headEnd/>
            <a:tailEnd/>
          </a:ln>
          <a:effectLst/>
        </p:spPr>
        <p:txBody>
          <a:bodyPr wrap="none" anchor="ctr"/>
          <a:lstStyle/>
          <a:p>
            <a:pPr algn="ctr"/>
            <a:r>
              <a:rPr lang="en-US"/>
              <a:t>SMG + Customer+</a:t>
            </a:r>
          </a:p>
          <a:p>
            <a:pPr algn="ctr"/>
            <a:r>
              <a:rPr lang="en-US"/>
              <a:t>Employee + vendor +</a:t>
            </a:r>
          </a:p>
          <a:p>
            <a:pPr algn="ctr"/>
            <a:r>
              <a:rPr lang="en-US"/>
              <a:t>Finance + assets etc </a:t>
            </a:r>
          </a:p>
          <a:p>
            <a:pPr algn="ctr"/>
            <a:r>
              <a:rPr lang="en-US"/>
              <a:t>Analytics</a:t>
            </a:r>
          </a:p>
        </p:txBody>
      </p:sp>
      <p:sp>
        <p:nvSpPr>
          <p:cNvPr id="18441" name="Text Box 9"/>
          <p:cNvSpPr txBox="1">
            <a:spLocks noChangeArrowheads="1"/>
          </p:cNvSpPr>
          <p:nvPr/>
        </p:nvSpPr>
        <p:spPr bwMode="auto">
          <a:xfrm>
            <a:off x="8153400" y="4876800"/>
            <a:ext cx="882650" cy="366713"/>
          </a:xfrm>
          <a:prstGeom prst="rect">
            <a:avLst/>
          </a:prstGeom>
          <a:noFill/>
          <a:ln w="9525">
            <a:noFill/>
            <a:miter lim="800000"/>
            <a:headEnd/>
            <a:tailEnd/>
          </a:ln>
          <a:effectLst/>
        </p:spPr>
        <p:txBody>
          <a:bodyPr wrap="none">
            <a:spAutoFit/>
          </a:bodyPr>
          <a:lstStyle/>
          <a:p>
            <a:r>
              <a:rPr lang="en-US" b="1"/>
              <a:t>Step 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286000" y="0"/>
            <a:ext cx="8229600" cy="1143000"/>
          </a:xfrm>
        </p:spPr>
        <p:txBody>
          <a:bodyPr/>
          <a:lstStyle/>
          <a:p>
            <a:r>
              <a:rPr lang="en-US" dirty="0"/>
              <a:t>Different Approaches</a:t>
            </a:r>
          </a:p>
        </p:txBody>
      </p:sp>
      <p:sp>
        <p:nvSpPr>
          <p:cNvPr id="65539" name="Rectangle 3"/>
          <p:cNvSpPr>
            <a:spLocks noGrp="1" noChangeArrowheads="1"/>
          </p:cNvSpPr>
          <p:nvPr>
            <p:ph type="body" idx="1"/>
          </p:nvPr>
        </p:nvSpPr>
        <p:spPr>
          <a:xfrm>
            <a:off x="457200" y="1447800"/>
            <a:ext cx="8229600" cy="2667000"/>
          </a:xfrm>
        </p:spPr>
        <p:txBody>
          <a:bodyPr/>
          <a:lstStyle/>
          <a:p>
            <a:pPr>
              <a:lnSpc>
                <a:spcPct val="90000"/>
              </a:lnSpc>
            </a:pPr>
            <a:r>
              <a:rPr lang="en-US" sz="2600" b="1" dirty="0"/>
              <a:t>Bill </a:t>
            </a:r>
            <a:r>
              <a:rPr lang="en-US" sz="2600" b="1" dirty="0" err="1"/>
              <a:t>Inmon’s</a:t>
            </a:r>
            <a:r>
              <a:rPr lang="en-US" sz="2600" b="1" dirty="0"/>
              <a:t> approach</a:t>
            </a:r>
            <a:r>
              <a:rPr lang="en-US" sz="2600" dirty="0"/>
              <a:t>: Data warehouse is one part of the overall business intelligence system. An enterprise has one data warehouse, and data marts source their information from the data warehouse. In the data warehouse, information is stored in 3rd normal form.</a:t>
            </a:r>
          </a:p>
          <a:p>
            <a:pPr>
              <a:lnSpc>
                <a:spcPct val="90000"/>
              </a:lnSpc>
            </a:pPr>
            <a:endParaRPr lang="en-US" sz="2600" b="1" dirty="0"/>
          </a:p>
          <a:p>
            <a:pPr>
              <a:lnSpc>
                <a:spcPct val="90000"/>
              </a:lnSpc>
            </a:pPr>
            <a:r>
              <a:rPr lang="en-US" sz="2600" b="1" dirty="0"/>
              <a:t>Ralph Kimball’s approach</a:t>
            </a:r>
            <a:r>
              <a:rPr lang="en-US" sz="2600" dirty="0"/>
              <a:t>: Data warehouse is the conglomerate of all data marts within the enterprise. Information is always stored in the dimensional model.</a:t>
            </a:r>
          </a:p>
          <a:p>
            <a:pPr>
              <a:lnSpc>
                <a:spcPct val="90000"/>
              </a:lnSpc>
            </a:pPr>
            <a:endParaRPr lang="en-US" sz="2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981200" y="-76200"/>
            <a:ext cx="8229600" cy="1143000"/>
          </a:xfrm>
        </p:spPr>
        <p:txBody>
          <a:bodyPr/>
          <a:lstStyle/>
          <a:p>
            <a:r>
              <a:rPr lang="en-US" dirty="0"/>
              <a:t>Corporate Information Factory</a:t>
            </a:r>
          </a:p>
        </p:txBody>
      </p:sp>
      <p:pic>
        <p:nvPicPr>
          <p:cNvPr id="67587" name="Picture 3" descr="CIF Architecture"/>
          <p:cNvPicPr>
            <a:picLocks noChangeAspect="1" noChangeArrowheads="1"/>
          </p:cNvPicPr>
          <p:nvPr/>
        </p:nvPicPr>
        <p:blipFill>
          <a:blip r:embed="rId2" cstate="print"/>
          <a:srcRect/>
          <a:stretch>
            <a:fillRect/>
          </a:stretch>
        </p:blipFill>
        <p:spPr bwMode="auto">
          <a:xfrm>
            <a:off x="304800" y="1219200"/>
            <a:ext cx="8534400" cy="5011738"/>
          </a:xfrm>
          <a:prstGeom prst="rect">
            <a:avLst/>
          </a:prstGeom>
          <a:noFill/>
        </p:spPr>
      </p:pic>
      <p:pic>
        <p:nvPicPr>
          <p:cNvPr id="67588" name="Picture 4" descr="plainwhitelogo"/>
          <p:cNvPicPr>
            <a:picLocks noChangeAspect="1" noChangeArrowheads="1"/>
          </p:cNvPicPr>
          <p:nvPr/>
        </p:nvPicPr>
        <p:blipFill>
          <a:blip r:embed="rId3" cstate="print"/>
          <a:srcRect/>
          <a:stretch>
            <a:fillRect/>
          </a:stretch>
        </p:blipFill>
        <p:spPr bwMode="auto">
          <a:xfrm>
            <a:off x="6858000" y="6248400"/>
            <a:ext cx="2286000" cy="609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57270" y="0"/>
            <a:ext cx="6481929" cy="584775"/>
          </a:xfrm>
          <a:prstGeom prst="rect">
            <a:avLst/>
          </a:prstGeom>
          <a:noFill/>
        </p:spPr>
        <p:txBody>
          <a:bodyPr wrap="square" rtlCol="0">
            <a:spAutoFit/>
          </a:bodyPr>
          <a:lstStyle/>
          <a:p>
            <a:r>
              <a:rPr lang="en-US" sz="3200" dirty="0" smtClean="0"/>
              <a:t>Agenda – for the program</a:t>
            </a:r>
            <a:endParaRPr lang="en-US" sz="3200" dirty="0"/>
          </a:p>
        </p:txBody>
      </p:sp>
      <p:sp>
        <p:nvSpPr>
          <p:cNvPr id="4" name="TextBox 3"/>
          <p:cNvSpPr txBox="1"/>
          <p:nvPr/>
        </p:nvSpPr>
        <p:spPr>
          <a:xfrm>
            <a:off x="533400" y="1202353"/>
            <a:ext cx="7947150" cy="4524315"/>
          </a:xfrm>
          <a:prstGeom prst="rect">
            <a:avLst/>
          </a:prstGeom>
          <a:noFill/>
          <a:ln>
            <a:gradFill>
              <a:gsLst>
                <a:gs pos="20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wrap="square" rtlCol="0">
            <a:spAutoFit/>
          </a:bodyPr>
          <a:lstStyle/>
          <a:p>
            <a:r>
              <a:rPr lang="en-US" sz="2400" dirty="0" smtClean="0"/>
              <a:t>Introduction</a:t>
            </a:r>
          </a:p>
          <a:p>
            <a:r>
              <a:rPr lang="en-US" sz="2400" dirty="0" smtClean="0"/>
              <a:t>Expectations</a:t>
            </a:r>
          </a:p>
          <a:p>
            <a:endParaRPr lang="en-US" sz="2400" dirty="0" smtClean="0"/>
          </a:p>
          <a:p>
            <a:pPr lvl="1"/>
            <a:r>
              <a:rPr lang="en-US" sz="2400" dirty="0" smtClean="0"/>
              <a:t>Introduction to DW</a:t>
            </a:r>
          </a:p>
          <a:p>
            <a:pPr lvl="1"/>
            <a:r>
              <a:rPr lang="en-US" sz="2400" dirty="0" smtClean="0"/>
              <a:t>Definition of DW</a:t>
            </a:r>
          </a:p>
          <a:p>
            <a:pPr lvl="1"/>
            <a:r>
              <a:rPr lang="en-US" sz="2400" dirty="0" smtClean="0"/>
              <a:t>End users for DW</a:t>
            </a:r>
          </a:p>
          <a:p>
            <a:pPr lvl="1"/>
            <a:r>
              <a:rPr lang="en-US" sz="2400" dirty="0" smtClean="0"/>
              <a:t>Architecture of DW</a:t>
            </a:r>
          </a:p>
          <a:p>
            <a:pPr lvl="1"/>
            <a:r>
              <a:rPr lang="en-US" sz="2400" dirty="0" smtClean="0"/>
              <a:t>Sub Systems of DW</a:t>
            </a:r>
          </a:p>
          <a:p>
            <a:pPr lvl="1"/>
            <a:r>
              <a:rPr lang="en-US" sz="2400" dirty="0" smtClean="0"/>
              <a:t>Stages of DW</a:t>
            </a:r>
          </a:p>
          <a:p>
            <a:pPr lvl="1"/>
            <a:r>
              <a:rPr lang="en-US" sz="2400" dirty="0" smtClean="0"/>
              <a:t>Data Modeling in DW</a:t>
            </a:r>
          </a:p>
          <a:p>
            <a:pPr lvl="1"/>
            <a:r>
              <a:rPr lang="en-US" sz="2400" dirty="0" smtClean="0"/>
              <a:t>BI Layer</a:t>
            </a:r>
          </a:p>
          <a:p>
            <a:pPr lvl="1"/>
            <a:r>
              <a:rPr lang="en-US" sz="2400" dirty="0" smtClean="0"/>
              <a:t>Questions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209800" y="0"/>
            <a:ext cx="6324600" cy="762000"/>
          </a:xfrm>
        </p:spPr>
        <p:txBody>
          <a:bodyPr/>
          <a:lstStyle/>
          <a:p>
            <a:r>
              <a:rPr lang="en-US" dirty="0"/>
              <a:t>Data Granularity</a:t>
            </a:r>
          </a:p>
        </p:txBody>
      </p:sp>
      <p:sp>
        <p:nvSpPr>
          <p:cNvPr id="49155" name="Rectangle 3"/>
          <p:cNvSpPr>
            <a:spLocks noGrp="1" noChangeArrowheads="1"/>
          </p:cNvSpPr>
          <p:nvPr>
            <p:ph type="body" idx="1"/>
          </p:nvPr>
        </p:nvSpPr>
        <p:spPr>
          <a:xfrm>
            <a:off x="457200" y="1066800"/>
            <a:ext cx="8229600" cy="5410200"/>
          </a:xfrm>
        </p:spPr>
        <p:txBody>
          <a:bodyPr/>
          <a:lstStyle/>
          <a:p>
            <a:r>
              <a:rPr lang="en-US" dirty="0"/>
              <a:t>What is Granularity of your DW?</a:t>
            </a:r>
          </a:p>
          <a:p>
            <a:pPr lvl="1"/>
            <a:r>
              <a:rPr lang="en-US" dirty="0"/>
              <a:t>Granularity is the level of details we want to store in the data warehouse.</a:t>
            </a:r>
          </a:p>
          <a:p>
            <a:pPr lvl="1"/>
            <a:r>
              <a:rPr lang="en-US" dirty="0"/>
              <a:t>For a retail store, Point of Sale (POS) is the lowest granularity information available.</a:t>
            </a:r>
          </a:p>
          <a:p>
            <a:pPr lvl="1"/>
            <a:r>
              <a:rPr lang="en-US" dirty="0"/>
              <a:t>For banking it’s the account level details based on every day transactions.</a:t>
            </a:r>
          </a:p>
          <a:p>
            <a:pPr lvl="1"/>
            <a:r>
              <a:rPr lang="en-US" dirty="0"/>
              <a:t>As DSS is learning towards analyzing the data as a whole, not necessarily the data warehouse will have all the details up to daily transactions.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57400" y="76200"/>
            <a:ext cx="6781800" cy="914400"/>
          </a:xfrm>
        </p:spPr>
        <p:txBody>
          <a:bodyPr/>
          <a:lstStyle/>
          <a:p>
            <a:r>
              <a:rPr lang="en-US" sz="3600" dirty="0" smtClean="0"/>
              <a:t>Current DW (</a:t>
            </a:r>
            <a:r>
              <a:rPr lang="en-US" sz="3600" smtClean="0"/>
              <a:t>Weekly Granularity)</a:t>
            </a:r>
            <a:endParaRPr lang="en-US" sz="3600" dirty="0"/>
          </a:p>
        </p:txBody>
      </p:sp>
      <p:sp>
        <p:nvSpPr>
          <p:cNvPr id="20483" name="Rectangle 3"/>
          <p:cNvSpPr>
            <a:spLocks noChangeArrowheads="1"/>
          </p:cNvSpPr>
          <p:nvPr/>
        </p:nvSpPr>
        <p:spPr bwMode="auto">
          <a:xfrm>
            <a:off x="381000" y="1600200"/>
            <a:ext cx="1524000" cy="44958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0484" name="Text Box 4"/>
          <p:cNvSpPr txBox="1">
            <a:spLocks noChangeArrowheads="1"/>
          </p:cNvSpPr>
          <p:nvPr/>
        </p:nvSpPr>
        <p:spPr bwMode="auto">
          <a:xfrm>
            <a:off x="381000" y="1143000"/>
            <a:ext cx="1828800" cy="366713"/>
          </a:xfrm>
          <a:prstGeom prst="rect">
            <a:avLst/>
          </a:prstGeom>
          <a:noFill/>
          <a:ln w="9525">
            <a:noFill/>
            <a:miter lim="800000"/>
            <a:headEnd/>
            <a:tailEnd/>
          </a:ln>
          <a:effectLst/>
        </p:spPr>
        <p:txBody>
          <a:bodyPr>
            <a:spAutoFit/>
          </a:bodyPr>
          <a:lstStyle/>
          <a:p>
            <a:pPr algn="ctr"/>
            <a:r>
              <a:rPr lang="en-US" b="1"/>
              <a:t>Source Data</a:t>
            </a:r>
          </a:p>
        </p:txBody>
      </p:sp>
      <p:sp>
        <p:nvSpPr>
          <p:cNvPr id="20485" name="AutoShape 5"/>
          <p:cNvSpPr>
            <a:spLocks noChangeArrowheads="1"/>
          </p:cNvSpPr>
          <p:nvPr/>
        </p:nvSpPr>
        <p:spPr bwMode="auto">
          <a:xfrm>
            <a:off x="685800" y="19812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OLTP 1</a:t>
            </a:r>
          </a:p>
        </p:txBody>
      </p:sp>
      <p:sp>
        <p:nvSpPr>
          <p:cNvPr id="20486" name="AutoShape 6"/>
          <p:cNvSpPr>
            <a:spLocks noChangeArrowheads="1"/>
          </p:cNvSpPr>
          <p:nvPr/>
        </p:nvSpPr>
        <p:spPr bwMode="auto">
          <a:xfrm>
            <a:off x="685800" y="28956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OLTP 2</a:t>
            </a:r>
          </a:p>
        </p:txBody>
      </p:sp>
      <p:sp>
        <p:nvSpPr>
          <p:cNvPr id="20487" name="AutoShape 7"/>
          <p:cNvSpPr>
            <a:spLocks noChangeArrowheads="1"/>
          </p:cNvSpPr>
          <p:nvPr/>
        </p:nvSpPr>
        <p:spPr bwMode="auto">
          <a:xfrm>
            <a:off x="685800" y="38862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Market Place</a:t>
            </a:r>
          </a:p>
        </p:txBody>
      </p:sp>
      <p:sp>
        <p:nvSpPr>
          <p:cNvPr id="20488" name="AutoShape 8"/>
          <p:cNvSpPr>
            <a:spLocks noChangeArrowheads="1"/>
          </p:cNvSpPr>
          <p:nvPr/>
        </p:nvSpPr>
        <p:spPr bwMode="auto">
          <a:xfrm>
            <a:off x="685800" y="48006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Web clicks</a:t>
            </a:r>
          </a:p>
        </p:txBody>
      </p:sp>
      <p:sp>
        <p:nvSpPr>
          <p:cNvPr id="20489" name="Rectangle 9"/>
          <p:cNvSpPr>
            <a:spLocks noChangeArrowheads="1"/>
          </p:cNvSpPr>
          <p:nvPr/>
        </p:nvSpPr>
        <p:spPr bwMode="auto">
          <a:xfrm>
            <a:off x="2819400" y="3657600"/>
            <a:ext cx="1600200" cy="14478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0490" name="Line 10"/>
          <p:cNvSpPr>
            <a:spLocks noChangeShapeType="1"/>
          </p:cNvSpPr>
          <p:nvPr/>
        </p:nvSpPr>
        <p:spPr bwMode="auto">
          <a:xfrm>
            <a:off x="1905000" y="2590800"/>
            <a:ext cx="838200" cy="0"/>
          </a:xfrm>
          <a:prstGeom prst="line">
            <a:avLst/>
          </a:prstGeom>
          <a:noFill/>
          <a:ln w="9525">
            <a:solidFill>
              <a:schemeClr val="tx1"/>
            </a:solidFill>
            <a:round/>
            <a:headEnd/>
            <a:tailEnd type="triangle" w="med" len="med"/>
          </a:ln>
          <a:effectLst/>
        </p:spPr>
        <p:txBody>
          <a:bodyPr/>
          <a:lstStyle/>
          <a:p>
            <a:endParaRPr lang="en-US"/>
          </a:p>
        </p:txBody>
      </p:sp>
      <p:sp>
        <p:nvSpPr>
          <p:cNvPr id="20491" name="Line 11"/>
          <p:cNvSpPr>
            <a:spLocks noChangeShapeType="1"/>
          </p:cNvSpPr>
          <p:nvPr/>
        </p:nvSpPr>
        <p:spPr bwMode="auto">
          <a:xfrm>
            <a:off x="4419600" y="4724400"/>
            <a:ext cx="685800" cy="0"/>
          </a:xfrm>
          <a:prstGeom prst="line">
            <a:avLst/>
          </a:prstGeom>
          <a:noFill/>
          <a:ln w="9525">
            <a:solidFill>
              <a:schemeClr val="tx1"/>
            </a:solidFill>
            <a:round/>
            <a:headEnd/>
            <a:tailEnd type="triangle" w="med" len="med"/>
          </a:ln>
          <a:effectLst/>
        </p:spPr>
        <p:txBody>
          <a:bodyPr/>
          <a:lstStyle/>
          <a:p>
            <a:endParaRPr lang="en-US"/>
          </a:p>
        </p:txBody>
      </p:sp>
      <p:sp>
        <p:nvSpPr>
          <p:cNvPr id="20492" name="Rectangle 12"/>
          <p:cNvSpPr>
            <a:spLocks noChangeArrowheads="1"/>
          </p:cNvSpPr>
          <p:nvPr/>
        </p:nvSpPr>
        <p:spPr bwMode="auto">
          <a:xfrm>
            <a:off x="5105400" y="1600200"/>
            <a:ext cx="1600200" cy="4038600"/>
          </a:xfrm>
          <a:prstGeom prst="rect">
            <a:avLst/>
          </a:prstGeom>
          <a:solidFill>
            <a:schemeClr val="accent1"/>
          </a:solidFill>
          <a:ln w="9525">
            <a:solidFill>
              <a:schemeClr val="tx1"/>
            </a:solidFill>
            <a:miter lim="800000"/>
            <a:headEnd/>
            <a:tailEnd/>
          </a:ln>
          <a:effectLst/>
        </p:spPr>
        <p:txBody>
          <a:bodyPr wrap="none" anchor="ctr"/>
          <a:lstStyle/>
          <a:p>
            <a:pPr algn="ctr"/>
            <a:r>
              <a:rPr lang="en-US"/>
              <a:t>Data</a:t>
            </a:r>
          </a:p>
          <a:p>
            <a:pPr algn="ctr"/>
            <a:r>
              <a:rPr lang="en-US"/>
              <a:t>Warehouse</a:t>
            </a:r>
          </a:p>
          <a:p>
            <a:pPr algn="ctr"/>
            <a:r>
              <a:rPr lang="en-US"/>
              <a:t>Database</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20493" name="AutoShape 13"/>
          <p:cNvSpPr>
            <a:spLocks noChangeArrowheads="1"/>
          </p:cNvSpPr>
          <p:nvPr/>
        </p:nvSpPr>
        <p:spPr bwMode="auto">
          <a:xfrm>
            <a:off x="5257800" y="3124200"/>
            <a:ext cx="1371600" cy="1981200"/>
          </a:xfrm>
          <a:prstGeom prst="can">
            <a:avLst>
              <a:gd name="adj" fmla="val 39063"/>
            </a:avLst>
          </a:prstGeom>
          <a:solidFill>
            <a:schemeClr val="accent1"/>
          </a:solidFill>
          <a:ln w="9525">
            <a:solidFill>
              <a:schemeClr val="tx1"/>
            </a:solidFill>
            <a:round/>
            <a:headEnd/>
            <a:tailEnd/>
          </a:ln>
          <a:effectLst/>
        </p:spPr>
        <p:txBody>
          <a:bodyPr wrap="none" anchor="ctr"/>
          <a:lstStyle/>
          <a:p>
            <a:pPr algn="ctr"/>
            <a:r>
              <a:rPr lang="en-US" dirty="0" smtClean="0"/>
              <a:t>Database</a:t>
            </a:r>
          </a:p>
          <a:p>
            <a:pPr algn="ctr"/>
            <a:r>
              <a:rPr lang="en-US" dirty="0" smtClean="0"/>
              <a:t>(weekly</a:t>
            </a:r>
            <a:br>
              <a:rPr lang="en-US" dirty="0" smtClean="0"/>
            </a:br>
            <a:r>
              <a:rPr lang="en-US" dirty="0" smtClean="0"/>
              <a:t>level</a:t>
            </a:r>
            <a:br>
              <a:rPr lang="en-US" dirty="0" smtClean="0"/>
            </a:br>
            <a:r>
              <a:rPr lang="en-US" dirty="0" smtClean="0"/>
              <a:t>aggregation)</a:t>
            </a:r>
            <a:endParaRPr lang="en-US" dirty="0"/>
          </a:p>
        </p:txBody>
      </p:sp>
      <p:sp>
        <p:nvSpPr>
          <p:cNvPr id="20494" name="AutoShape 14"/>
          <p:cNvSpPr>
            <a:spLocks noChangeArrowheads="1"/>
          </p:cNvSpPr>
          <p:nvPr/>
        </p:nvSpPr>
        <p:spPr bwMode="auto">
          <a:xfrm>
            <a:off x="7315200" y="1219200"/>
            <a:ext cx="1219200" cy="1066800"/>
          </a:xfrm>
          <a:prstGeom prst="flowChartMultidocument">
            <a:avLst/>
          </a:prstGeom>
          <a:solidFill>
            <a:schemeClr val="accent1"/>
          </a:solidFill>
          <a:ln w="9525">
            <a:solidFill>
              <a:schemeClr val="tx1"/>
            </a:solidFill>
            <a:miter lim="800000"/>
            <a:headEnd/>
            <a:tailEnd/>
          </a:ln>
          <a:effectLst/>
        </p:spPr>
        <p:txBody>
          <a:bodyPr wrap="none" anchor="ctr"/>
          <a:lstStyle/>
          <a:p>
            <a:pPr algn="ctr"/>
            <a:r>
              <a:rPr lang="en-US"/>
              <a:t>Pre</a:t>
            </a:r>
          </a:p>
          <a:p>
            <a:pPr algn="ctr"/>
            <a:r>
              <a:rPr lang="en-US"/>
              <a:t>Defined</a:t>
            </a:r>
          </a:p>
          <a:p>
            <a:pPr algn="ctr"/>
            <a:r>
              <a:rPr lang="en-US"/>
              <a:t>Reports</a:t>
            </a:r>
          </a:p>
        </p:txBody>
      </p:sp>
      <p:sp>
        <p:nvSpPr>
          <p:cNvPr id="20495" name="AutoShape 15"/>
          <p:cNvSpPr>
            <a:spLocks noChangeArrowheads="1"/>
          </p:cNvSpPr>
          <p:nvPr/>
        </p:nvSpPr>
        <p:spPr bwMode="auto">
          <a:xfrm>
            <a:off x="7467600" y="2514600"/>
            <a:ext cx="11430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Ad hoc</a:t>
            </a:r>
          </a:p>
          <a:p>
            <a:pPr algn="ctr"/>
            <a:r>
              <a:rPr lang="en-US"/>
              <a:t>Reporting</a:t>
            </a:r>
          </a:p>
        </p:txBody>
      </p:sp>
      <p:sp>
        <p:nvSpPr>
          <p:cNvPr id="20496" name="AutoShape 16"/>
          <p:cNvSpPr>
            <a:spLocks noChangeArrowheads="1"/>
          </p:cNvSpPr>
          <p:nvPr/>
        </p:nvSpPr>
        <p:spPr bwMode="auto">
          <a:xfrm>
            <a:off x="7467600" y="3657600"/>
            <a:ext cx="1066800" cy="914400"/>
          </a:xfrm>
          <a:prstGeom prst="cube">
            <a:avLst>
              <a:gd name="adj" fmla="val 25000"/>
            </a:avLst>
          </a:prstGeom>
          <a:solidFill>
            <a:schemeClr val="accent1"/>
          </a:solidFill>
          <a:ln w="9525">
            <a:solidFill>
              <a:schemeClr val="tx1"/>
            </a:solidFill>
            <a:miter lim="800000"/>
            <a:headEnd/>
            <a:tailEnd/>
          </a:ln>
          <a:effectLst/>
        </p:spPr>
        <p:txBody>
          <a:bodyPr wrap="none" anchor="ctr"/>
          <a:lstStyle/>
          <a:p>
            <a:pPr algn="ctr"/>
            <a:r>
              <a:rPr lang="en-US"/>
              <a:t>OLAP</a:t>
            </a:r>
          </a:p>
          <a:p>
            <a:pPr algn="ctr"/>
            <a:r>
              <a:rPr lang="en-US"/>
              <a:t>Cubes</a:t>
            </a:r>
          </a:p>
        </p:txBody>
      </p:sp>
      <p:sp>
        <p:nvSpPr>
          <p:cNvPr id="20497" name="Line 17"/>
          <p:cNvSpPr>
            <a:spLocks noChangeShapeType="1"/>
          </p:cNvSpPr>
          <p:nvPr/>
        </p:nvSpPr>
        <p:spPr bwMode="auto">
          <a:xfrm>
            <a:off x="7010400" y="2057400"/>
            <a:ext cx="0" cy="3200400"/>
          </a:xfrm>
          <a:prstGeom prst="line">
            <a:avLst/>
          </a:prstGeom>
          <a:noFill/>
          <a:ln w="9525">
            <a:solidFill>
              <a:schemeClr val="tx1"/>
            </a:solidFill>
            <a:round/>
            <a:headEnd/>
            <a:tailEnd/>
          </a:ln>
          <a:effectLst/>
        </p:spPr>
        <p:txBody>
          <a:bodyPr/>
          <a:lstStyle/>
          <a:p>
            <a:endParaRPr lang="en-US"/>
          </a:p>
        </p:txBody>
      </p:sp>
      <p:sp>
        <p:nvSpPr>
          <p:cNvPr id="20498" name="Line 18"/>
          <p:cNvSpPr>
            <a:spLocks noChangeShapeType="1"/>
          </p:cNvSpPr>
          <p:nvPr/>
        </p:nvSpPr>
        <p:spPr bwMode="auto">
          <a:xfrm>
            <a:off x="7010400" y="205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20499" name="Line 19"/>
          <p:cNvSpPr>
            <a:spLocks noChangeShapeType="1"/>
          </p:cNvSpPr>
          <p:nvPr/>
        </p:nvSpPr>
        <p:spPr bwMode="auto">
          <a:xfrm>
            <a:off x="7010400" y="2971800"/>
            <a:ext cx="457200" cy="0"/>
          </a:xfrm>
          <a:prstGeom prst="line">
            <a:avLst/>
          </a:prstGeom>
          <a:noFill/>
          <a:ln w="9525">
            <a:solidFill>
              <a:schemeClr val="tx1"/>
            </a:solidFill>
            <a:round/>
            <a:headEnd/>
            <a:tailEnd type="triangle" w="med" len="med"/>
          </a:ln>
          <a:effectLst/>
        </p:spPr>
        <p:txBody>
          <a:bodyPr/>
          <a:lstStyle/>
          <a:p>
            <a:endParaRPr lang="en-US"/>
          </a:p>
        </p:txBody>
      </p:sp>
      <p:sp>
        <p:nvSpPr>
          <p:cNvPr id="20500" name="Line 20"/>
          <p:cNvSpPr>
            <a:spLocks noChangeShapeType="1"/>
          </p:cNvSpPr>
          <p:nvPr/>
        </p:nvSpPr>
        <p:spPr bwMode="auto">
          <a:xfrm>
            <a:off x="7010400" y="5257800"/>
            <a:ext cx="457200" cy="0"/>
          </a:xfrm>
          <a:prstGeom prst="line">
            <a:avLst/>
          </a:prstGeom>
          <a:noFill/>
          <a:ln w="9525">
            <a:solidFill>
              <a:schemeClr val="tx1"/>
            </a:solidFill>
            <a:round/>
            <a:headEnd/>
            <a:tailEnd type="triangle" w="med" len="med"/>
          </a:ln>
          <a:effectLst/>
        </p:spPr>
        <p:txBody>
          <a:bodyPr/>
          <a:lstStyle/>
          <a:p>
            <a:endParaRPr lang="en-US"/>
          </a:p>
        </p:txBody>
      </p:sp>
      <p:sp>
        <p:nvSpPr>
          <p:cNvPr id="20501" name="Line 21"/>
          <p:cNvSpPr>
            <a:spLocks noChangeShapeType="1"/>
          </p:cNvSpPr>
          <p:nvPr/>
        </p:nvSpPr>
        <p:spPr bwMode="auto">
          <a:xfrm>
            <a:off x="6705600" y="3505200"/>
            <a:ext cx="304800" cy="0"/>
          </a:xfrm>
          <a:prstGeom prst="line">
            <a:avLst/>
          </a:prstGeom>
          <a:noFill/>
          <a:ln w="9525">
            <a:solidFill>
              <a:schemeClr val="tx1"/>
            </a:solidFill>
            <a:round/>
            <a:headEnd/>
            <a:tailEnd/>
          </a:ln>
          <a:effectLst/>
        </p:spPr>
        <p:txBody>
          <a:bodyPr/>
          <a:lstStyle/>
          <a:p>
            <a:endParaRPr lang="en-US"/>
          </a:p>
        </p:txBody>
      </p:sp>
      <p:sp>
        <p:nvSpPr>
          <p:cNvPr id="20503" name="AutoShape 23"/>
          <p:cNvSpPr>
            <a:spLocks noChangeArrowheads="1"/>
          </p:cNvSpPr>
          <p:nvPr/>
        </p:nvSpPr>
        <p:spPr bwMode="auto">
          <a:xfrm>
            <a:off x="3124200" y="3886200"/>
            <a:ext cx="914400" cy="762000"/>
          </a:xfrm>
          <a:prstGeom prst="flowChartMagneticDisk">
            <a:avLst/>
          </a:prstGeom>
          <a:solidFill>
            <a:schemeClr val="accent1"/>
          </a:solidFill>
          <a:ln w="12700">
            <a:solidFill>
              <a:schemeClr val="tx1"/>
            </a:solidFill>
            <a:round/>
            <a:headEnd type="none" w="sm" len="sm"/>
            <a:tailEnd type="none" w="sm" len="sm"/>
          </a:ln>
          <a:effectLst/>
        </p:spPr>
        <p:txBody>
          <a:bodyPr wrap="none" anchor="ctr"/>
          <a:lstStyle/>
          <a:p>
            <a:pPr algn="ctr" eaLnBrk="0" hangingPunct="0"/>
            <a:r>
              <a:rPr lang="en-US" sz="1600"/>
              <a:t>Staging </a:t>
            </a:r>
            <a:br>
              <a:rPr lang="en-US" sz="1600"/>
            </a:br>
            <a:r>
              <a:rPr lang="en-US" sz="1600"/>
              <a:t>DB</a:t>
            </a:r>
          </a:p>
        </p:txBody>
      </p:sp>
      <p:sp>
        <p:nvSpPr>
          <p:cNvPr id="20504" name="Rectangle 24"/>
          <p:cNvSpPr>
            <a:spLocks noChangeArrowheads="1"/>
          </p:cNvSpPr>
          <p:nvPr/>
        </p:nvSpPr>
        <p:spPr bwMode="auto">
          <a:xfrm>
            <a:off x="2819400" y="1828800"/>
            <a:ext cx="1600200" cy="1447800"/>
          </a:xfrm>
          <a:prstGeom prst="rect">
            <a:avLst/>
          </a:prstGeom>
          <a:solidFill>
            <a:schemeClr val="accent1"/>
          </a:solidFill>
          <a:ln w="9525">
            <a:solidFill>
              <a:schemeClr val="tx1"/>
            </a:solidFill>
            <a:miter lim="800000"/>
            <a:headEnd/>
            <a:tailEnd/>
          </a:ln>
          <a:effectLst/>
        </p:spPr>
        <p:txBody>
          <a:bodyPr wrap="none" anchor="ctr"/>
          <a:lstStyle/>
          <a:p>
            <a:pPr algn="ctr"/>
            <a:r>
              <a:rPr lang="en-US"/>
              <a:t>ETL </a:t>
            </a:r>
          </a:p>
          <a:p>
            <a:pPr algn="ctr"/>
            <a:r>
              <a:rPr lang="en-US"/>
              <a:t>(Tool or</a:t>
            </a:r>
          </a:p>
          <a:p>
            <a:pPr algn="ctr"/>
            <a:r>
              <a:rPr lang="en-US"/>
              <a:t>TSQL)</a:t>
            </a:r>
          </a:p>
        </p:txBody>
      </p:sp>
      <p:sp>
        <p:nvSpPr>
          <p:cNvPr id="20505" name="Line 25"/>
          <p:cNvSpPr>
            <a:spLocks noChangeShapeType="1"/>
          </p:cNvSpPr>
          <p:nvPr/>
        </p:nvSpPr>
        <p:spPr bwMode="auto">
          <a:xfrm>
            <a:off x="3581400" y="3276600"/>
            <a:ext cx="0" cy="3810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20506" name="Line 26"/>
          <p:cNvSpPr>
            <a:spLocks noChangeShapeType="1"/>
          </p:cNvSpPr>
          <p:nvPr/>
        </p:nvSpPr>
        <p:spPr bwMode="auto">
          <a:xfrm>
            <a:off x="4419600" y="2514600"/>
            <a:ext cx="685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cxnSp>
        <p:nvCxnSpPr>
          <p:cNvPr id="20507" name="AutoShape 27"/>
          <p:cNvCxnSpPr>
            <a:cxnSpLocks noChangeShapeType="1"/>
            <a:stCxn id="20492" idx="2"/>
            <a:endCxn id="20483" idx="2"/>
          </p:cNvCxnSpPr>
          <p:nvPr/>
        </p:nvCxnSpPr>
        <p:spPr bwMode="auto">
          <a:xfrm rot="5400000">
            <a:off x="3295650" y="3486150"/>
            <a:ext cx="457200" cy="4762500"/>
          </a:xfrm>
          <a:prstGeom prst="bentConnector3">
            <a:avLst>
              <a:gd name="adj1" fmla="val 150000"/>
            </a:avLst>
          </a:prstGeom>
          <a:noFill/>
          <a:ln w="12700">
            <a:solidFill>
              <a:schemeClr val="tx1"/>
            </a:solidFill>
            <a:miter lim="800000"/>
            <a:headEnd type="none" w="sm" len="sm"/>
            <a:tailEnd type="triangle" w="sm" len="sm"/>
          </a:ln>
          <a:effectLst/>
        </p:spPr>
      </p:cxnSp>
      <p:sp>
        <p:nvSpPr>
          <p:cNvPr id="20508" name="Text Box 28"/>
          <p:cNvSpPr txBox="1">
            <a:spLocks noChangeArrowheads="1"/>
          </p:cNvSpPr>
          <p:nvPr/>
        </p:nvSpPr>
        <p:spPr bwMode="auto">
          <a:xfrm>
            <a:off x="990600" y="6248400"/>
            <a:ext cx="4984750" cy="304800"/>
          </a:xfrm>
          <a:prstGeom prst="rect">
            <a:avLst/>
          </a:prstGeom>
          <a:noFill/>
          <a:ln w="12700">
            <a:noFill/>
            <a:miter lim="800000"/>
            <a:headEnd type="none" w="sm" len="sm"/>
            <a:tailEnd type="none" w="sm" len="sm"/>
          </a:ln>
          <a:effectLst/>
        </p:spPr>
        <p:txBody>
          <a:bodyPr wrap="none">
            <a:spAutoFit/>
          </a:bodyPr>
          <a:lstStyle/>
          <a:p>
            <a:pPr eaLnBrk="0" hangingPunct="0"/>
            <a:r>
              <a:rPr lang="en-US" sz="1400"/>
              <a:t>Close the loop (write back to OLTP about the findings in DSS</a:t>
            </a:r>
          </a:p>
        </p:txBody>
      </p:sp>
      <p:sp>
        <p:nvSpPr>
          <p:cNvPr id="20509" name="Line 29"/>
          <p:cNvSpPr>
            <a:spLocks noChangeShapeType="1"/>
          </p:cNvSpPr>
          <p:nvPr/>
        </p:nvSpPr>
        <p:spPr bwMode="auto">
          <a:xfrm>
            <a:off x="7010400" y="4191000"/>
            <a:ext cx="457200" cy="0"/>
          </a:xfrm>
          <a:prstGeom prst="line">
            <a:avLst/>
          </a:prstGeom>
          <a:noFill/>
          <a:ln w="9525">
            <a:solidFill>
              <a:schemeClr val="tx1"/>
            </a:solidFill>
            <a:round/>
            <a:headEnd/>
            <a:tailEnd type="triangle" w="med" len="med"/>
          </a:ln>
          <a:effectLst/>
        </p:spPr>
        <p:txBody>
          <a:bodyPr/>
          <a:lstStyle/>
          <a:p>
            <a:endParaRPr lang="en-US"/>
          </a:p>
        </p:txBody>
      </p:sp>
      <p:sp>
        <p:nvSpPr>
          <p:cNvPr id="20510" name="Rectangle 30"/>
          <p:cNvSpPr>
            <a:spLocks noChangeArrowheads="1"/>
          </p:cNvSpPr>
          <p:nvPr/>
        </p:nvSpPr>
        <p:spPr bwMode="auto">
          <a:xfrm>
            <a:off x="7467600" y="4876800"/>
            <a:ext cx="990600" cy="838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1600"/>
              <a:t>Data </a:t>
            </a:r>
            <a:br>
              <a:rPr lang="en-US" sz="1600"/>
            </a:br>
            <a:r>
              <a:rPr lang="en-US" sz="1600"/>
              <a:t>Mining</a:t>
            </a:r>
          </a:p>
        </p:txBody>
      </p:sp>
      <p:sp>
        <p:nvSpPr>
          <p:cNvPr id="20511" name="Line 31"/>
          <p:cNvSpPr>
            <a:spLocks noChangeShapeType="1"/>
          </p:cNvSpPr>
          <p:nvPr/>
        </p:nvSpPr>
        <p:spPr bwMode="auto">
          <a:xfrm>
            <a:off x="7848600" y="4572000"/>
            <a:ext cx="0" cy="3048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20512" name="Rectangle 32"/>
          <p:cNvSpPr>
            <a:spLocks noChangeArrowheads="1"/>
          </p:cNvSpPr>
          <p:nvPr/>
        </p:nvSpPr>
        <p:spPr bwMode="auto">
          <a:xfrm>
            <a:off x="2819400" y="5867400"/>
            <a:ext cx="5562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Meta Data</a:t>
            </a:r>
          </a:p>
        </p:txBody>
      </p:sp>
      <p:sp>
        <p:nvSpPr>
          <p:cNvPr id="33" name="Text Box 4"/>
          <p:cNvSpPr txBox="1">
            <a:spLocks noChangeArrowheads="1"/>
          </p:cNvSpPr>
          <p:nvPr/>
        </p:nvSpPr>
        <p:spPr bwMode="auto">
          <a:xfrm>
            <a:off x="2590800" y="1157287"/>
            <a:ext cx="1828800" cy="366713"/>
          </a:xfrm>
          <a:prstGeom prst="rect">
            <a:avLst/>
          </a:prstGeom>
          <a:noFill/>
          <a:ln w="9525">
            <a:noFill/>
            <a:miter lim="800000"/>
            <a:headEnd/>
            <a:tailEnd/>
          </a:ln>
          <a:effectLst/>
        </p:spPr>
        <p:txBody>
          <a:bodyPr>
            <a:spAutoFit/>
          </a:bodyPr>
          <a:lstStyle/>
          <a:p>
            <a:pPr algn="ctr"/>
            <a:r>
              <a:rPr lang="en-US" b="1" dirty="0" smtClean="0"/>
              <a:t>ETL Layer</a:t>
            </a:r>
            <a:endParaRPr lang="en-US" b="1" dirty="0"/>
          </a:p>
        </p:txBody>
      </p:sp>
      <p:sp>
        <p:nvSpPr>
          <p:cNvPr id="34" name="Text Box 4"/>
          <p:cNvSpPr txBox="1">
            <a:spLocks noChangeArrowheads="1"/>
          </p:cNvSpPr>
          <p:nvPr/>
        </p:nvSpPr>
        <p:spPr bwMode="auto">
          <a:xfrm>
            <a:off x="5029200" y="1143000"/>
            <a:ext cx="1828800" cy="366713"/>
          </a:xfrm>
          <a:prstGeom prst="rect">
            <a:avLst/>
          </a:prstGeom>
          <a:noFill/>
          <a:ln w="9525">
            <a:noFill/>
            <a:miter lim="800000"/>
            <a:headEnd/>
            <a:tailEnd/>
          </a:ln>
          <a:effectLst/>
        </p:spPr>
        <p:txBody>
          <a:bodyPr>
            <a:spAutoFit/>
          </a:bodyPr>
          <a:lstStyle/>
          <a:p>
            <a:pPr algn="ctr"/>
            <a:r>
              <a:rPr lang="en-US" b="1" dirty="0" smtClean="0"/>
              <a:t>Data Layer</a:t>
            </a:r>
            <a:endParaRPr lang="en-US" b="1" dirty="0"/>
          </a:p>
        </p:txBody>
      </p:sp>
      <p:sp>
        <p:nvSpPr>
          <p:cNvPr id="35" name="Text Box 4"/>
          <p:cNvSpPr txBox="1">
            <a:spLocks noChangeArrowheads="1"/>
          </p:cNvSpPr>
          <p:nvPr/>
        </p:nvSpPr>
        <p:spPr bwMode="auto">
          <a:xfrm>
            <a:off x="7010400" y="838200"/>
            <a:ext cx="1828800" cy="366713"/>
          </a:xfrm>
          <a:prstGeom prst="rect">
            <a:avLst/>
          </a:prstGeom>
          <a:noFill/>
          <a:ln w="9525">
            <a:noFill/>
            <a:miter lim="800000"/>
            <a:headEnd/>
            <a:tailEnd/>
          </a:ln>
          <a:effectLst/>
        </p:spPr>
        <p:txBody>
          <a:bodyPr>
            <a:spAutoFit/>
          </a:bodyPr>
          <a:lstStyle/>
          <a:p>
            <a:pPr algn="ctr"/>
            <a:r>
              <a:rPr lang="en-US" b="1" dirty="0" smtClean="0"/>
              <a:t>BI Layer</a:t>
            </a:r>
            <a:endParaRPr lang="en-US" b="1"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57400" y="0"/>
            <a:ext cx="6781800" cy="914400"/>
          </a:xfrm>
        </p:spPr>
        <p:txBody>
          <a:bodyPr/>
          <a:lstStyle/>
          <a:p>
            <a:r>
              <a:rPr lang="en-US" dirty="0" smtClean="0"/>
              <a:t>DW with both ODS and DW</a:t>
            </a:r>
            <a:endParaRPr lang="en-US" dirty="0"/>
          </a:p>
        </p:txBody>
      </p:sp>
      <p:sp>
        <p:nvSpPr>
          <p:cNvPr id="20483" name="Rectangle 3"/>
          <p:cNvSpPr>
            <a:spLocks noChangeArrowheads="1"/>
          </p:cNvSpPr>
          <p:nvPr/>
        </p:nvSpPr>
        <p:spPr bwMode="auto">
          <a:xfrm>
            <a:off x="381000" y="1600200"/>
            <a:ext cx="1524000" cy="44958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0484" name="Text Box 4"/>
          <p:cNvSpPr txBox="1">
            <a:spLocks noChangeArrowheads="1"/>
          </p:cNvSpPr>
          <p:nvPr/>
        </p:nvSpPr>
        <p:spPr bwMode="auto">
          <a:xfrm>
            <a:off x="381000" y="1143000"/>
            <a:ext cx="1828800" cy="366713"/>
          </a:xfrm>
          <a:prstGeom prst="rect">
            <a:avLst/>
          </a:prstGeom>
          <a:noFill/>
          <a:ln w="9525">
            <a:noFill/>
            <a:miter lim="800000"/>
            <a:headEnd/>
            <a:tailEnd/>
          </a:ln>
          <a:effectLst/>
        </p:spPr>
        <p:txBody>
          <a:bodyPr>
            <a:spAutoFit/>
          </a:bodyPr>
          <a:lstStyle/>
          <a:p>
            <a:pPr algn="ctr"/>
            <a:r>
              <a:rPr lang="en-US" b="1" dirty="0"/>
              <a:t>Source Data</a:t>
            </a:r>
          </a:p>
        </p:txBody>
      </p:sp>
      <p:sp>
        <p:nvSpPr>
          <p:cNvPr id="20485" name="AutoShape 5"/>
          <p:cNvSpPr>
            <a:spLocks noChangeArrowheads="1"/>
          </p:cNvSpPr>
          <p:nvPr/>
        </p:nvSpPr>
        <p:spPr bwMode="auto">
          <a:xfrm>
            <a:off x="685800" y="19812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OLTP 1</a:t>
            </a:r>
          </a:p>
        </p:txBody>
      </p:sp>
      <p:sp>
        <p:nvSpPr>
          <p:cNvPr id="20486" name="AutoShape 6"/>
          <p:cNvSpPr>
            <a:spLocks noChangeArrowheads="1"/>
          </p:cNvSpPr>
          <p:nvPr/>
        </p:nvSpPr>
        <p:spPr bwMode="auto">
          <a:xfrm>
            <a:off x="685800" y="28956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OLTP 2</a:t>
            </a:r>
          </a:p>
        </p:txBody>
      </p:sp>
      <p:sp>
        <p:nvSpPr>
          <p:cNvPr id="20487" name="AutoShape 7"/>
          <p:cNvSpPr>
            <a:spLocks noChangeArrowheads="1"/>
          </p:cNvSpPr>
          <p:nvPr/>
        </p:nvSpPr>
        <p:spPr bwMode="auto">
          <a:xfrm>
            <a:off x="685800" y="38862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Market Place</a:t>
            </a:r>
          </a:p>
        </p:txBody>
      </p:sp>
      <p:sp>
        <p:nvSpPr>
          <p:cNvPr id="20488" name="AutoShape 8"/>
          <p:cNvSpPr>
            <a:spLocks noChangeArrowheads="1"/>
          </p:cNvSpPr>
          <p:nvPr/>
        </p:nvSpPr>
        <p:spPr bwMode="auto">
          <a:xfrm>
            <a:off x="685800" y="4800600"/>
            <a:ext cx="990600" cy="533400"/>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t>Web clicks</a:t>
            </a:r>
          </a:p>
        </p:txBody>
      </p:sp>
      <p:sp>
        <p:nvSpPr>
          <p:cNvPr id="20489" name="Rectangle 9"/>
          <p:cNvSpPr>
            <a:spLocks noChangeArrowheads="1"/>
          </p:cNvSpPr>
          <p:nvPr/>
        </p:nvSpPr>
        <p:spPr bwMode="auto">
          <a:xfrm>
            <a:off x="2819400" y="3657600"/>
            <a:ext cx="1600200" cy="14478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0490" name="Line 10"/>
          <p:cNvSpPr>
            <a:spLocks noChangeShapeType="1"/>
          </p:cNvSpPr>
          <p:nvPr/>
        </p:nvSpPr>
        <p:spPr bwMode="auto">
          <a:xfrm>
            <a:off x="1905000" y="2590800"/>
            <a:ext cx="838200" cy="0"/>
          </a:xfrm>
          <a:prstGeom prst="line">
            <a:avLst/>
          </a:prstGeom>
          <a:noFill/>
          <a:ln w="9525">
            <a:solidFill>
              <a:schemeClr val="tx1"/>
            </a:solidFill>
            <a:round/>
            <a:headEnd/>
            <a:tailEnd type="triangle" w="med" len="med"/>
          </a:ln>
          <a:effectLst/>
        </p:spPr>
        <p:txBody>
          <a:bodyPr/>
          <a:lstStyle/>
          <a:p>
            <a:endParaRPr lang="en-US"/>
          </a:p>
        </p:txBody>
      </p:sp>
      <p:sp>
        <p:nvSpPr>
          <p:cNvPr id="20491" name="Line 11"/>
          <p:cNvSpPr>
            <a:spLocks noChangeShapeType="1"/>
          </p:cNvSpPr>
          <p:nvPr/>
        </p:nvSpPr>
        <p:spPr bwMode="auto">
          <a:xfrm>
            <a:off x="4419600" y="4724400"/>
            <a:ext cx="685800" cy="0"/>
          </a:xfrm>
          <a:prstGeom prst="line">
            <a:avLst/>
          </a:prstGeom>
          <a:noFill/>
          <a:ln w="9525">
            <a:solidFill>
              <a:schemeClr val="tx1"/>
            </a:solidFill>
            <a:round/>
            <a:headEnd/>
            <a:tailEnd type="triangle" w="med" len="med"/>
          </a:ln>
          <a:effectLst/>
        </p:spPr>
        <p:txBody>
          <a:bodyPr/>
          <a:lstStyle/>
          <a:p>
            <a:endParaRPr lang="en-US"/>
          </a:p>
        </p:txBody>
      </p:sp>
      <p:sp>
        <p:nvSpPr>
          <p:cNvPr id="20492" name="Rectangle 12"/>
          <p:cNvSpPr>
            <a:spLocks noChangeArrowheads="1"/>
          </p:cNvSpPr>
          <p:nvPr/>
        </p:nvSpPr>
        <p:spPr bwMode="auto">
          <a:xfrm>
            <a:off x="5105400" y="1219200"/>
            <a:ext cx="1600200" cy="44196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Data</a:t>
            </a:r>
          </a:p>
          <a:p>
            <a:pPr algn="ctr"/>
            <a:r>
              <a:rPr lang="en-US" dirty="0"/>
              <a:t>Warehouse</a:t>
            </a:r>
          </a:p>
          <a:p>
            <a:pPr algn="ctr"/>
            <a:r>
              <a:rPr lang="en-US" dirty="0" smtClean="0"/>
              <a:t>Database</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0494" name="AutoShape 14"/>
          <p:cNvSpPr>
            <a:spLocks noChangeArrowheads="1"/>
          </p:cNvSpPr>
          <p:nvPr/>
        </p:nvSpPr>
        <p:spPr bwMode="auto">
          <a:xfrm>
            <a:off x="7315200" y="1219200"/>
            <a:ext cx="1219200" cy="1066800"/>
          </a:xfrm>
          <a:prstGeom prst="flowChartMultidocument">
            <a:avLst/>
          </a:prstGeom>
          <a:solidFill>
            <a:schemeClr val="accent1"/>
          </a:solidFill>
          <a:ln w="9525">
            <a:solidFill>
              <a:schemeClr val="tx1"/>
            </a:solidFill>
            <a:miter lim="800000"/>
            <a:headEnd/>
            <a:tailEnd/>
          </a:ln>
          <a:effectLst/>
        </p:spPr>
        <p:txBody>
          <a:bodyPr wrap="none" anchor="ctr"/>
          <a:lstStyle/>
          <a:p>
            <a:pPr algn="ctr"/>
            <a:r>
              <a:rPr lang="en-US"/>
              <a:t>Pre</a:t>
            </a:r>
          </a:p>
          <a:p>
            <a:pPr algn="ctr"/>
            <a:r>
              <a:rPr lang="en-US"/>
              <a:t>Defined</a:t>
            </a:r>
          </a:p>
          <a:p>
            <a:pPr algn="ctr"/>
            <a:r>
              <a:rPr lang="en-US"/>
              <a:t>Reports</a:t>
            </a:r>
          </a:p>
        </p:txBody>
      </p:sp>
      <p:sp>
        <p:nvSpPr>
          <p:cNvPr id="20495" name="AutoShape 15"/>
          <p:cNvSpPr>
            <a:spLocks noChangeArrowheads="1"/>
          </p:cNvSpPr>
          <p:nvPr/>
        </p:nvSpPr>
        <p:spPr bwMode="auto">
          <a:xfrm>
            <a:off x="7467600" y="2514600"/>
            <a:ext cx="11430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Ad hoc</a:t>
            </a:r>
          </a:p>
          <a:p>
            <a:pPr algn="ctr"/>
            <a:r>
              <a:rPr lang="en-US"/>
              <a:t>Reporting</a:t>
            </a:r>
          </a:p>
        </p:txBody>
      </p:sp>
      <p:sp>
        <p:nvSpPr>
          <p:cNvPr id="20496" name="AutoShape 16"/>
          <p:cNvSpPr>
            <a:spLocks noChangeArrowheads="1"/>
          </p:cNvSpPr>
          <p:nvPr/>
        </p:nvSpPr>
        <p:spPr bwMode="auto">
          <a:xfrm>
            <a:off x="7467600" y="3657600"/>
            <a:ext cx="1066800" cy="914400"/>
          </a:xfrm>
          <a:prstGeom prst="cube">
            <a:avLst>
              <a:gd name="adj" fmla="val 25000"/>
            </a:avLst>
          </a:prstGeom>
          <a:solidFill>
            <a:schemeClr val="accent1"/>
          </a:solidFill>
          <a:ln w="9525">
            <a:solidFill>
              <a:schemeClr val="tx1"/>
            </a:solidFill>
            <a:miter lim="800000"/>
            <a:headEnd/>
            <a:tailEnd/>
          </a:ln>
          <a:effectLst/>
        </p:spPr>
        <p:txBody>
          <a:bodyPr wrap="none" anchor="ctr"/>
          <a:lstStyle/>
          <a:p>
            <a:pPr algn="ctr"/>
            <a:r>
              <a:rPr lang="en-US"/>
              <a:t>OLAP</a:t>
            </a:r>
          </a:p>
          <a:p>
            <a:pPr algn="ctr"/>
            <a:r>
              <a:rPr lang="en-US"/>
              <a:t>Cubes</a:t>
            </a:r>
          </a:p>
        </p:txBody>
      </p:sp>
      <p:sp>
        <p:nvSpPr>
          <p:cNvPr id="20497" name="Line 17"/>
          <p:cNvSpPr>
            <a:spLocks noChangeShapeType="1"/>
          </p:cNvSpPr>
          <p:nvPr/>
        </p:nvSpPr>
        <p:spPr bwMode="auto">
          <a:xfrm>
            <a:off x="7010400" y="2057400"/>
            <a:ext cx="0" cy="3200400"/>
          </a:xfrm>
          <a:prstGeom prst="line">
            <a:avLst/>
          </a:prstGeom>
          <a:noFill/>
          <a:ln w="9525">
            <a:solidFill>
              <a:schemeClr val="tx1"/>
            </a:solidFill>
            <a:round/>
            <a:headEnd/>
            <a:tailEnd/>
          </a:ln>
          <a:effectLst/>
        </p:spPr>
        <p:txBody>
          <a:bodyPr/>
          <a:lstStyle/>
          <a:p>
            <a:endParaRPr lang="en-US"/>
          </a:p>
        </p:txBody>
      </p:sp>
      <p:sp>
        <p:nvSpPr>
          <p:cNvPr id="20498" name="Line 18"/>
          <p:cNvSpPr>
            <a:spLocks noChangeShapeType="1"/>
          </p:cNvSpPr>
          <p:nvPr/>
        </p:nvSpPr>
        <p:spPr bwMode="auto">
          <a:xfrm>
            <a:off x="7010400" y="205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20499" name="Line 19"/>
          <p:cNvSpPr>
            <a:spLocks noChangeShapeType="1"/>
          </p:cNvSpPr>
          <p:nvPr/>
        </p:nvSpPr>
        <p:spPr bwMode="auto">
          <a:xfrm>
            <a:off x="7010400" y="2971800"/>
            <a:ext cx="457200" cy="0"/>
          </a:xfrm>
          <a:prstGeom prst="line">
            <a:avLst/>
          </a:prstGeom>
          <a:noFill/>
          <a:ln w="9525">
            <a:solidFill>
              <a:schemeClr val="tx1"/>
            </a:solidFill>
            <a:round/>
            <a:headEnd/>
            <a:tailEnd type="triangle" w="med" len="med"/>
          </a:ln>
          <a:effectLst/>
        </p:spPr>
        <p:txBody>
          <a:bodyPr/>
          <a:lstStyle/>
          <a:p>
            <a:endParaRPr lang="en-US"/>
          </a:p>
        </p:txBody>
      </p:sp>
      <p:sp>
        <p:nvSpPr>
          <p:cNvPr id="20500" name="Line 20"/>
          <p:cNvSpPr>
            <a:spLocks noChangeShapeType="1"/>
          </p:cNvSpPr>
          <p:nvPr/>
        </p:nvSpPr>
        <p:spPr bwMode="auto">
          <a:xfrm>
            <a:off x="7010400" y="5257800"/>
            <a:ext cx="457200" cy="0"/>
          </a:xfrm>
          <a:prstGeom prst="line">
            <a:avLst/>
          </a:prstGeom>
          <a:noFill/>
          <a:ln w="9525">
            <a:solidFill>
              <a:schemeClr val="tx1"/>
            </a:solidFill>
            <a:round/>
            <a:headEnd/>
            <a:tailEnd type="triangle" w="med" len="med"/>
          </a:ln>
          <a:effectLst/>
        </p:spPr>
        <p:txBody>
          <a:bodyPr/>
          <a:lstStyle/>
          <a:p>
            <a:endParaRPr lang="en-US"/>
          </a:p>
        </p:txBody>
      </p:sp>
      <p:sp>
        <p:nvSpPr>
          <p:cNvPr id="20501" name="Line 21"/>
          <p:cNvSpPr>
            <a:spLocks noChangeShapeType="1"/>
          </p:cNvSpPr>
          <p:nvPr/>
        </p:nvSpPr>
        <p:spPr bwMode="auto">
          <a:xfrm>
            <a:off x="6705600" y="3505200"/>
            <a:ext cx="304800" cy="0"/>
          </a:xfrm>
          <a:prstGeom prst="line">
            <a:avLst/>
          </a:prstGeom>
          <a:noFill/>
          <a:ln w="9525">
            <a:solidFill>
              <a:schemeClr val="tx1"/>
            </a:solidFill>
            <a:round/>
            <a:headEnd/>
            <a:tailEnd/>
          </a:ln>
          <a:effectLst/>
        </p:spPr>
        <p:txBody>
          <a:bodyPr/>
          <a:lstStyle/>
          <a:p>
            <a:endParaRPr lang="en-US"/>
          </a:p>
        </p:txBody>
      </p:sp>
      <p:sp>
        <p:nvSpPr>
          <p:cNvPr id="20502" name="AutoShape 22"/>
          <p:cNvSpPr>
            <a:spLocks noChangeArrowheads="1"/>
          </p:cNvSpPr>
          <p:nvPr/>
        </p:nvSpPr>
        <p:spPr bwMode="auto">
          <a:xfrm>
            <a:off x="5257800" y="2286000"/>
            <a:ext cx="1371600" cy="1219200"/>
          </a:xfrm>
          <a:prstGeom prst="flowChartMagneticDisk">
            <a:avLst/>
          </a:prstGeom>
          <a:solidFill>
            <a:schemeClr val="accent1">
              <a:lumMod val="40000"/>
              <a:lumOff val="60000"/>
            </a:schemeClr>
          </a:solidFill>
          <a:ln w="12700">
            <a:solidFill>
              <a:schemeClr val="tx1"/>
            </a:solidFill>
            <a:round/>
            <a:headEnd type="none" w="sm" len="sm"/>
            <a:tailEnd type="none" w="sm" len="sm"/>
          </a:ln>
          <a:effectLst/>
        </p:spPr>
        <p:txBody>
          <a:bodyPr wrap="none" anchor="ctr"/>
          <a:lstStyle/>
          <a:p>
            <a:pPr algn="ctr" eaLnBrk="0" hangingPunct="0"/>
            <a:r>
              <a:rPr lang="en-US" sz="1600" dirty="0" smtClean="0"/>
              <a:t>ODS</a:t>
            </a:r>
          </a:p>
          <a:p>
            <a:pPr algn="ctr" eaLnBrk="0" hangingPunct="0"/>
            <a:r>
              <a:rPr lang="en-US" sz="1600" dirty="0" smtClean="0"/>
              <a:t>(Daily level</a:t>
            </a:r>
          </a:p>
          <a:p>
            <a:pPr algn="ctr" eaLnBrk="0" hangingPunct="0"/>
            <a:r>
              <a:rPr lang="en-US" sz="1600" dirty="0" smtClean="0"/>
              <a:t>Aggregation)</a:t>
            </a:r>
            <a:endParaRPr lang="en-US" sz="1600" dirty="0"/>
          </a:p>
        </p:txBody>
      </p:sp>
      <p:sp>
        <p:nvSpPr>
          <p:cNvPr id="20503" name="AutoShape 23"/>
          <p:cNvSpPr>
            <a:spLocks noChangeArrowheads="1"/>
          </p:cNvSpPr>
          <p:nvPr/>
        </p:nvSpPr>
        <p:spPr bwMode="auto">
          <a:xfrm>
            <a:off x="3124200" y="3886200"/>
            <a:ext cx="914400" cy="762000"/>
          </a:xfrm>
          <a:prstGeom prst="flowChartMagneticDisk">
            <a:avLst/>
          </a:prstGeom>
          <a:solidFill>
            <a:schemeClr val="accent1"/>
          </a:solidFill>
          <a:ln w="12700">
            <a:solidFill>
              <a:schemeClr val="tx1"/>
            </a:solidFill>
            <a:round/>
            <a:headEnd type="none" w="sm" len="sm"/>
            <a:tailEnd type="none" w="sm" len="sm"/>
          </a:ln>
          <a:effectLst/>
        </p:spPr>
        <p:txBody>
          <a:bodyPr wrap="none" anchor="ctr"/>
          <a:lstStyle/>
          <a:p>
            <a:pPr algn="ctr" eaLnBrk="0" hangingPunct="0"/>
            <a:r>
              <a:rPr lang="en-US" sz="1600"/>
              <a:t>Staging </a:t>
            </a:r>
            <a:br>
              <a:rPr lang="en-US" sz="1600"/>
            </a:br>
            <a:r>
              <a:rPr lang="en-US" sz="1600"/>
              <a:t>DB</a:t>
            </a:r>
          </a:p>
        </p:txBody>
      </p:sp>
      <p:sp>
        <p:nvSpPr>
          <p:cNvPr id="20504" name="Rectangle 24"/>
          <p:cNvSpPr>
            <a:spLocks noChangeArrowheads="1"/>
          </p:cNvSpPr>
          <p:nvPr/>
        </p:nvSpPr>
        <p:spPr bwMode="auto">
          <a:xfrm>
            <a:off x="2819400" y="1828800"/>
            <a:ext cx="1600200" cy="1447800"/>
          </a:xfrm>
          <a:prstGeom prst="rect">
            <a:avLst/>
          </a:prstGeom>
          <a:solidFill>
            <a:schemeClr val="accent1"/>
          </a:solidFill>
          <a:ln w="9525">
            <a:solidFill>
              <a:schemeClr val="tx1"/>
            </a:solidFill>
            <a:miter lim="800000"/>
            <a:headEnd/>
            <a:tailEnd/>
          </a:ln>
          <a:effectLst/>
        </p:spPr>
        <p:txBody>
          <a:bodyPr wrap="none" anchor="ctr"/>
          <a:lstStyle/>
          <a:p>
            <a:pPr algn="ctr"/>
            <a:r>
              <a:rPr lang="en-US"/>
              <a:t>ETL </a:t>
            </a:r>
          </a:p>
          <a:p>
            <a:pPr algn="ctr"/>
            <a:r>
              <a:rPr lang="en-US"/>
              <a:t>(Tool or</a:t>
            </a:r>
          </a:p>
          <a:p>
            <a:pPr algn="ctr"/>
            <a:r>
              <a:rPr lang="en-US"/>
              <a:t>TSQL)</a:t>
            </a:r>
          </a:p>
        </p:txBody>
      </p:sp>
      <p:sp>
        <p:nvSpPr>
          <p:cNvPr id="20505" name="Line 25"/>
          <p:cNvSpPr>
            <a:spLocks noChangeShapeType="1"/>
          </p:cNvSpPr>
          <p:nvPr/>
        </p:nvSpPr>
        <p:spPr bwMode="auto">
          <a:xfrm>
            <a:off x="3581400" y="3276600"/>
            <a:ext cx="0" cy="3810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20506" name="Line 26"/>
          <p:cNvSpPr>
            <a:spLocks noChangeShapeType="1"/>
          </p:cNvSpPr>
          <p:nvPr/>
        </p:nvSpPr>
        <p:spPr bwMode="auto">
          <a:xfrm>
            <a:off x="4419600" y="2514600"/>
            <a:ext cx="685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cxnSp>
        <p:nvCxnSpPr>
          <p:cNvPr id="20507" name="AutoShape 27"/>
          <p:cNvCxnSpPr>
            <a:cxnSpLocks noChangeShapeType="1"/>
            <a:stCxn id="20492" idx="2"/>
            <a:endCxn id="20483" idx="2"/>
          </p:cNvCxnSpPr>
          <p:nvPr/>
        </p:nvCxnSpPr>
        <p:spPr bwMode="auto">
          <a:xfrm rot="5400000">
            <a:off x="3295650" y="3486150"/>
            <a:ext cx="457200" cy="4762500"/>
          </a:xfrm>
          <a:prstGeom prst="bentConnector3">
            <a:avLst>
              <a:gd name="adj1" fmla="val 150000"/>
            </a:avLst>
          </a:prstGeom>
          <a:noFill/>
          <a:ln w="12700">
            <a:solidFill>
              <a:schemeClr val="tx1"/>
            </a:solidFill>
            <a:miter lim="800000"/>
            <a:headEnd type="none" w="sm" len="sm"/>
            <a:tailEnd type="triangle" w="sm" len="sm"/>
          </a:ln>
          <a:effectLst/>
        </p:spPr>
      </p:cxnSp>
      <p:sp>
        <p:nvSpPr>
          <p:cNvPr id="20508" name="Text Box 28"/>
          <p:cNvSpPr txBox="1">
            <a:spLocks noChangeArrowheads="1"/>
          </p:cNvSpPr>
          <p:nvPr/>
        </p:nvSpPr>
        <p:spPr bwMode="auto">
          <a:xfrm>
            <a:off x="990600" y="6248400"/>
            <a:ext cx="4984750" cy="304800"/>
          </a:xfrm>
          <a:prstGeom prst="rect">
            <a:avLst/>
          </a:prstGeom>
          <a:noFill/>
          <a:ln w="12700">
            <a:noFill/>
            <a:miter lim="800000"/>
            <a:headEnd type="none" w="sm" len="sm"/>
            <a:tailEnd type="none" w="sm" len="sm"/>
          </a:ln>
          <a:effectLst/>
        </p:spPr>
        <p:txBody>
          <a:bodyPr wrap="none">
            <a:spAutoFit/>
          </a:bodyPr>
          <a:lstStyle/>
          <a:p>
            <a:pPr eaLnBrk="0" hangingPunct="0"/>
            <a:r>
              <a:rPr lang="en-US" sz="1400"/>
              <a:t>Close the loop (write back to OLTP about the findings in DSS</a:t>
            </a:r>
          </a:p>
        </p:txBody>
      </p:sp>
      <p:sp>
        <p:nvSpPr>
          <p:cNvPr id="20509" name="Line 29"/>
          <p:cNvSpPr>
            <a:spLocks noChangeShapeType="1"/>
          </p:cNvSpPr>
          <p:nvPr/>
        </p:nvSpPr>
        <p:spPr bwMode="auto">
          <a:xfrm>
            <a:off x="7010400" y="4191000"/>
            <a:ext cx="457200" cy="0"/>
          </a:xfrm>
          <a:prstGeom prst="line">
            <a:avLst/>
          </a:prstGeom>
          <a:noFill/>
          <a:ln w="9525">
            <a:solidFill>
              <a:schemeClr val="tx1"/>
            </a:solidFill>
            <a:round/>
            <a:headEnd/>
            <a:tailEnd type="triangle" w="med" len="med"/>
          </a:ln>
          <a:effectLst/>
        </p:spPr>
        <p:txBody>
          <a:bodyPr/>
          <a:lstStyle/>
          <a:p>
            <a:endParaRPr lang="en-US"/>
          </a:p>
        </p:txBody>
      </p:sp>
      <p:sp>
        <p:nvSpPr>
          <p:cNvPr id="20510" name="Rectangle 30"/>
          <p:cNvSpPr>
            <a:spLocks noChangeArrowheads="1"/>
          </p:cNvSpPr>
          <p:nvPr/>
        </p:nvSpPr>
        <p:spPr bwMode="auto">
          <a:xfrm>
            <a:off x="7467600" y="4876800"/>
            <a:ext cx="990600" cy="838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1600"/>
              <a:t>Data </a:t>
            </a:r>
            <a:br>
              <a:rPr lang="en-US" sz="1600"/>
            </a:br>
            <a:r>
              <a:rPr lang="en-US" sz="1600"/>
              <a:t>Mining</a:t>
            </a:r>
          </a:p>
        </p:txBody>
      </p:sp>
      <p:sp>
        <p:nvSpPr>
          <p:cNvPr id="20511" name="Line 31"/>
          <p:cNvSpPr>
            <a:spLocks noChangeShapeType="1"/>
          </p:cNvSpPr>
          <p:nvPr/>
        </p:nvSpPr>
        <p:spPr bwMode="auto">
          <a:xfrm>
            <a:off x="7848600" y="4572000"/>
            <a:ext cx="0" cy="3048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20512" name="Rectangle 32"/>
          <p:cNvSpPr>
            <a:spLocks noChangeArrowheads="1"/>
          </p:cNvSpPr>
          <p:nvPr/>
        </p:nvSpPr>
        <p:spPr bwMode="auto">
          <a:xfrm>
            <a:off x="2819400" y="5867400"/>
            <a:ext cx="5562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Meta Data</a:t>
            </a:r>
          </a:p>
        </p:txBody>
      </p:sp>
      <p:sp>
        <p:nvSpPr>
          <p:cNvPr id="33" name="AutoShape 13"/>
          <p:cNvSpPr>
            <a:spLocks noChangeArrowheads="1"/>
          </p:cNvSpPr>
          <p:nvPr/>
        </p:nvSpPr>
        <p:spPr bwMode="auto">
          <a:xfrm>
            <a:off x="5257800" y="3657600"/>
            <a:ext cx="1371600" cy="1981200"/>
          </a:xfrm>
          <a:prstGeom prst="can">
            <a:avLst>
              <a:gd name="adj" fmla="val 39063"/>
            </a:avLst>
          </a:prstGeom>
          <a:solidFill>
            <a:schemeClr val="accent1"/>
          </a:solidFill>
          <a:ln w="9525">
            <a:solidFill>
              <a:schemeClr val="tx1"/>
            </a:solidFill>
            <a:round/>
            <a:headEnd/>
            <a:tailEnd/>
          </a:ln>
          <a:effectLst/>
        </p:spPr>
        <p:txBody>
          <a:bodyPr wrap="none" anchor="ctr"/>
          <a:lstStyle/>
          <a:p>
            <a:pPr algn="ctr"/>
            <a:r>
              <a:rPr lang="en-US" dirty="0" smtClean="0"/>
              <a:t>Database</a:t>
            </a:r>
          </a:p>
          <a:p>
            <a:pPr algn="ctr"/>
            <a:r>
              <a:rPr lang="en-US" dirty="0" smtClean="0"/>
              <a:t>(weekly</a:t>
            </a:r>
            <a:br>
              <a:rPr lang="en-US" dirty="0" smtClean="0"/>
            </a:br>
            <a:r>
              <a:rPr lang="en-US" dirty="0" smtClean="0"/>
              <a:t>level</a:t>
            </a:r>
            <a:br>
              <a:rPr lang="en-US" dirty="0" smtClean="0"/>
            </a:br>
            <a:r>
              <a:rPr lang="en-US" dirty="0" smtClean="0"/>
              <a:t>aggregation)</a:t>
            </a:r>
            <a:endParaRPr lang="en-US" dirty="0"/>
          </a:p>
        </p:txBody>
      </p:sp>
      <p:sp>
        <p:nvSpPr>
          <p:cNvPr id="35" name="Text Box 4"/>
          <p:cNvSpPr txBox="1">
            <a:spLocks noChangeArrowheads="1"/>
          </p:cNvSpPr>
          <p:nvPr/>
        </p:nvSpPr>
        <p:spPr bwMode="auto">
          <a:xfrm>
            <a:off x="2590800" y="1157287"/>
            <a:ext cx="1828800" cy="366713"/>
          </a:xfrm>
          <a:prstGeom prst="rect">
            <a:avLst/>
          </a:prstGeom>
          <a:noFill/>
          <a:ln w="9525">
            <a:noFill/>
            <a:miter lim="800000"/>
            <a:headEnd/>
            <a:tailEnd/>
          </a:ln>
          <a:effectLst/>
        </p:spPr>
        <p:txBody>
          <a:bodyPr>
            <a:spAutoFit/>
          </a:bodyPr>
          <a:lstStyle/>
          <a:p>
            <a:pPr algn="ctr"/>
            <a:r>
              <a:rPr lang="en-US" b="1" dirty="0" smtClean="0"/>
              <a:t>ETL Layer</a:t>
            </a:r>
            <a:endParaRPr lang="en-US" b="1" dirty="0"/>
          </a:p>
        </p:txBody>
      </p:sp>
      <p:sp>
        <p:nvSpPr>
          <p:cNvPr id="36" name="Text Box 4"/>
          <p:cNvSpPr txBox="1">
            <a:spLocks noChangeArrowheads="1"/>
          </p:cNvSpPr>
          <p:nvPr/>
        </p:nvSpPr>
        <p:spPr bwMode="auto">
          <a:xfrm>
            <a:off x="5029200" y="852487"/>
            <a:ext cx="1828800" cy="366713"/>
          </a:xfrm>
          <a:prstGeom prst="rect">
            <a:avLst/>
          </a:prstGeom>
          <a:noFill/>
          <a:ln w="9525">
            <a:noFill/>
            <a:miter lim="800000"/>
            <a:headEnd/>
            <a:tailEnd/>
          </a:ln>
          <a:effectLst/>
        </p:spPr>
        <p:txBody>
          <a:bodyPr>
            <a:spAutoFit/>
          </a:bodyPr>
          <a:lstStyle/>
          <a:p>
            <a:pPr algn="ctr"/>
            <a:r>
              <a:rPr lang="en-US" b="1" dirty="0" smtClean="0"/>
              <a:t>Data Layer</a:t>
            </a:r>
            <a:endParaRPr lang="en-US" b="1" dirty="0"/>
          </a:p>
        </p:txBody>
      </p:sp>
      <p:sp>
        <p:nvSpPr>
          <p:cNvPr id="37" name="Text Box 4"/>
          <p:cNvSpPr txBox="1">
            <a:spLocks noChangeArrowheads="1"/>
          </p:cNvSpPr>
          <p:nvPr/>
        </p:nvSpPr>
        <p:spPr bwMode="auto">
          <a:xfrm>
            <a:off x="7010400" y="838200"/>
            <a:ext cx="1828800" cy="366713"/>
          </a:xfrm>
          <a:prstGeom prst="rect">
            <a:avLst/>
          </a:prstGeom>
          <a:noFill/>
          <a:ln w="9525">
            <a:noFill/>
            <a:miter lim="800000"/>
            <a:headEnd/>
            <a:tailEnd/>
          </a:ln>
          <a:effectLst/>
        </p:spPr>
        <p:txBody>
          <a:bodyPr>
            <a:spAutoFit/>
          </a:bodyPr>
          <a:lstStyle/>
          <a:p>
            <a:pPr algn="ctr"/>
            <a:r>
              <a:rPr lang="en-US" b="1" dirty="0" smtClean="0"/>
              <a:t>BI Layer</a:t>
            </a:r>
            <a:endParaRPr lang="en-US" b="1"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981200" y="0"/>
            <a:ext cx="8229600" cy="1143000"/>
          </a:xfrm>
        </p:spPr>
        <p:txBody>
          <a:bodyPr/>
          <a:lstStyle/>
          <a:p>
            <a:r>
              <a:rPr lang="en-US" dirty="0"/>
              <a:t>Components of DSS</a:t>
            </a:r>
          </a:p>
        </p:txBody>
      </p:sp>
      <p:sp>
        <p:nvSpPr>
          <p:cNvPr id="69635" name="Rectangle 3"/>
          <p:cNvSpPr>
            <a:spLocks noGrp="1" noChangeArrowheads="1"/>
          </p:cNvSpPr>
          <p:nvPr>
            <p:ph type="body" idx="1"/>
          </p:nvPr>
        </p:nvSpPr>
        <p:spPr>
          <a:xfrm>
            <a:off x="457200" y="1066800"/>
            <a:ext cx="8229600" cy="4835525"/>
          </a:xfrm>
        </p:spPr>
        <p:txBody>
          <a:bodyPr/>
          <a:lstStyle/>
          <a:p>
            <a:pPr>
              <a:lnSpc>
                <a:spcPct val="90000"/>
              </a:lnSpc>
            </a:pPr>
            <a:r>
              <a:rPr lang="en-US" sz="2600" b="1" dirty="0"/>
              <a:t>Source systems</a:t>
            </a:r>
          </a:p>
          <a:p>
            <a:pPr lvl="1">
              <a:lnSpc>
                <a:spcPct val="90000"/>
              </a:lnSpc>
            </a:pPr>
            <a:r>
              <a:rPr lang="en-US" sz="2200" dirty="0"/>
              <a:t>Existing RDBMS</a:t>
            </a:r>
          </a:p>
          <a:p>
            <a:pPr lvl="1">
              <a:lnSpc>
                <a:spcPct val="90000"/>
              </a:lnSpc>
            </a:pPr>
            <a:r>
              <a:rPr lang="en-US" sz="2200" dirty="0"/>
              <a:t>Files </a:t>
            </a:r>
          </a:p>
          <a:p>
            <a:pPr lvl="1">
              <a:lnSpc>
                <a:spcPct val="90000"/>
              </a:lnSpc>
            </a:pPr>
            <a:r>
              <a:rPr lang="en-US" sz="2200" dirty="0"/>
              <a:t>External Data (Market data)</a:t>
            </a:r>
          </a:p>
          <a:p>
            <a:pPr>
              <a:lnSpc>
                <a:spcPct val="90000"/>
              </a:lnSpc>
            </a:pPr>
            <a:r>
              <a:rPr lang="en-US" sz="2600" b="1" dirty="0"/>
              <a:t>Extract, Transform and Load (ETL)</a:t>
            </a:r>
          </a:p>
          <a:p>
            <a:pPr lvl="1">
              <a:lnSpc>
                <a:spcPct val="90000"/>
              </a:lnSpc>
            </a:pPr>
            <a:r>
              <a:rPr lang="en-US" sz="2200" dirty="0"/>
              <a:t>Do the transformation before loading to DW, not by using the staging database (tool should be capable of doing transformation in memory)</a:t>
            </a:r>
          </a:p>
          <a:p>
            <a:pPr lvl="1">
              <a:lnSpc>
                <a:spcPct val="90000"/>
              </a:lnSpc>
            </a:pPr>
            <a:r>
              <a:rPr lang="en-US" sz="2200" dirty="0"/>
              <a:t>ETL tools are </a:t>
            </a:r>
            <a:r>
              <a:rPr lang="en-US" sz="2200" dirty="0" err="1"/>
              <a:t>Informatica</a:t>
            </a:r>
            <a:r>
              <a:rPr lang="en-US" sz="2200" dirty="0"/>
              <a:t>, Data Stage, SSIS, </a:t>
            </a:r>
            <a:r>
              <a:rPr lang="en-US" sz="2200" dirty="0" err="1"/>
              <a:t>Ab</a:t>
            </a:r>
            <a:r>
              <a:rPr lang="en-US" sz="2200" dirty="0"/>
              <a:t> Initio etc</a:t>
            </a:r>
          </a:p>
          <a:p>
            <a:pPr>
              <a:lnSpc>
                <a:spcPct val="90000"/>
              </a:lnSpc>
            </a:pPr>
            <a:r>
              <a:rPr lang="en-US" sz="2600" b="1" dirty="0"/>
              <a:t>Business Intelligence</a:t>
            </a:r>
          </a:p>
          <a:p>
            <a:pPr lvl="1">
              <a:lnSpc>
                <a:spcPct val="90000"/>
              </a:lnSpc>
            </a:pPr>
            <a:r>
              <a:rPr lang="en-US" sz="2200" dirty="0"/>
              <a:t>The we deliver valuable information to our end users</a:t>
            </a:r>
          </a:p>
          <a:p>
            <a:pPr lvl="1">
              <a:lnSpc>
                <a:spcPct val="90000"/>
              </a:lnSpc>
            </a:pPr>
            <a:r>
              <a:rPr lang="en-US" sz="2200" dirty="0"/>
              <a:t>BI tools are BO, </a:t>
            </a:r>
            <a:r>
              <a:rPr lang="en-US" sz="2200" dirty="0" err="1"/>
              <a:t>Cognos</a:t>
            </a:r>
            <a:r>
              <a:rPr lang="en-US" sz="2200" dirty="0"/>
              <a:t>, </a:t>
            </a:r>
            <a:r>
              <a:rPr lang="en-US" sz="2200" dirty="0" err="1"/>
              <a:t>Microstrategy</a:t>
            </a:r>
            <a:r>
              <a:rPr lang="en-US" sz="2200" dirty="0"/>
              <a:t>, OLAP tools etc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743200" y="0"/>
            <a:ext cx="5181600" cy="762000"/>
          </a:xfrm>
        </p:spPr>
        <p:txBody>
          <a:bodyPr/>
          <a:lstStyle/>
          <a:p>
            <a:r>
              <a:rPr lang="en-US"/>
              <a:t>ETL (E – Extract)</a:t>
            </a:r>
          </a:p>
        </p:txBody>
      </p:sp>
      <p:sp>
        <p:nvSpPr>
          <p:cNvPr id="27651" name="Rectangle 3"/>
          <p:cNvSpPr>
            <a:spLocks noGrp="1" noChangeArrowheads="1"/>
          </p:cNvSpPr>
          <p:nvPr>
            <p:ph type="body" idx="1"/>
          </p:nvPr>
        </p:nvSpPr>
        <p:spPr>
          <a:xfrm>
            <a:off x="457200" y="1219200"/>
            <a:ext cx="8229600" cy="4800600"/>
          </a:xfrm>
        </p:spPr>
        <p:txBody>
          <a:bodyPr/>
          <a:lstStyle/>
          <a:p>
            <a:pPr>
              <a:lnSpc>
                <a:spcPct val="80000"/>
              </a:lnSpc>
            </a:pPr>
            <a:r>
              <a:rPr lang="en-US" sz="2600" dirty="0"/>
              <a:t>Extract – Getting data from the source systems. Source system can be an RDBMS, Flat files, XML or any other main frame data.</a:t>
            </a:r>
          </a:p>
          <a:p>
            <a:pPr>
              <a:lnSpc>
                <a:spcPct val="80000"/>
              </a:lnSpc>
            </a:pPr>
            <a:r>
              <a:rPr lang="en-US" sz="2600" dirty="0"/>
              <a:t>When you are running an ETL job (which transfers the data from source system to target), the initial step is to get the data. This may be a SQL (if the data is in the database), or opening the file and reading etc.</a:t>
            </a:r>
          </a:p>
          <a:p>
            <a:pPr>
              <a:lnSpc>
                <a:spcPct val="80000"/>
              </a:lnSpc>
            </a:pPr>
            <a:r>
              <a:rPr lang="en-US" sz="2600" dirty="0"/>
              <a:t>In SQL Server we can use a </a:t>
            </a:r>
            <a:r>
              <a:rPr lang="en-US" sz="2600" dirty="0" smtClean="0"/>
              <a:t>DTS/SSIS packages </a:t>
            </a:r>
            <a:r>
              <a:rPr lang="en-US" sz="2600" dirty="0"/>
              <a:t>to get the data from the </a:t>
            </a:r>
            <a:r>
              <a:rPr lang="en-US" sz="2600" dirty="0" smtClean="0"/>
              <a:t>database or flat files.</a:t>
            </a:r>
            <a:endParaRPr lang="en-US" sz="2600" dirty="0"/>
          </a:p>
          <a:p>
            <a:pPr>
              <a:lnSpc>
                <a:spcPct val="80000"/>
              </a:lnSpc>
            </a:pPr>
            <a:r>
              <a:rPr lang="en-US" sz="2600" dirty="0"/>
              <a:t>Some time, you will read the entire table – we call it as full extract. Some, time, you will read only the new or changed data – we call it as partial extract or incremental extract.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667000" y="0"/>
            <a:ext cx="5410200" cy="685800"/>
          </a:xfrm>
        </p:spPr>
        <p:txBody>
          <a:bodyPr/>
          <a:lstStyle/>
          <a:p>
            <a:r>
              <a:rPr lang="en-US" dirty="0"/>
              <a:t>ETL (T – Transform)</a:t>
            </a:r>
          </a:p>
        </p:txBody>
      </p:sp>
      <p:sp>
        <p:nvSpPr>
          <p:cNvPr id="28675" name="Rectangle 3"/>
          <p:cNvSpPr>
            <a:spLocks noGrp="1" noChangeArrowheads="1"/>
          </p:cNvSpPr>
          <p:nvPr>
            <p:ph type="body" idx="1"/>
          </p:nvPr>
        </p:nvSpPr>
        <p:spPr>
          <a:xfrm>
            <a:off x="457200" y="1143000"/>
            <a:ext cx="8229600" cy="4724400"/>
          </a:xfrm>
        </p:spPr>
        <p:txBody>
          <a:bodyPr/>
          <a:lstStyle/>
          <a:p>
            <a:pPr>
              <a:lnSpc>
                <a:spcPct val="90000"/>
              </a:lnSpc>
            </a:pPr>
            <a:endParaRPr lang="en-US" sz="2400" dirty="0" smtClean="0"/>
          </a:p>
          <a:p>
            <a:pPr>
              <a:lnSpc>
                <a:spcPct val="90000"/>
              </a:lnSpc>
            </a:pPr>
            <a:r>
              <a:rPr lang="en-US" sz="2400" dirty="0" smtClean="0"/>
              <a:t>Transform </a:t>
            </a:r>
            <a:r>
              <a:rPr lang="en-US" sz="2400" dirty="0"/>
              <a:t>– Its not necessary to have the same data model in source and destination. When the data model is different from source obviously we have to modify the source data to destination’s data model. This process is called transformation.</a:t>
            </a:r>
          </a:p>
          <a:p>
            <a:pPr>
              <a:lnSpc>
                <a:spcPct val="90000"/>
              </a:lnSpc>
            </a:pPr>
            <a:endParaRPr lang="en-US" sz="2400" dirty="0"/>
          </a:p>
          <a:p>
            <a:pPr>
              <a:lnSpc>
                <a:spcPct val="90000"/>
              </a:lnSpc>
            </a:pPr>
            <a:r>
              <a:rPr lang="en-US" sz="2400" dirty="0"/>
              <a:t>Example :  When we receive data from various </a:t>
            </a:r>
            <a:r>
              <a:rPr lang="en-US" sz="2400" dirty="0" err="1"/>
              <a:t>disti’s</a:t>
            </a:r>
            <a:r>
              <a:rPr lang="en-US" sz="2400" dirty="0"/>
              <a:t> about the reseller information we wont get the geo information. So in the transformation logic we will have some code which assigns the respective geo based on the country from which you are getting the data.</a:t>
            </a:r>
          </a:p>
          <a:p>
            <a:pPr>
              <a:lnSpc>
                <a:spcPct val="90000"/>
              </a:lnSpc>
            </a:pPr>
            <a:endParaRPr lang="en-US" sz="2400" dirty="0"/>
          </a:p>
          <a:p>
            <a:pPr>
              <a:lnSpc>
                <a:spcPct val="90000"/>
              </a:lnSpc>
            </a:pPr>
            <a:r>
              <a:rPr lang="en-US" sz="2400" dirty="0"/>
              <a:t>This is the simple example on transformation.</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90800" y="0"/>
            <a:ext cx="5181600" cy="762000"/>
          </a:xfrm>
        </p:spPr>
        <p:txBody>
          <a:bodyPr/>
          <a:lstStyle/>
          <a:p>
            <a:r>
              <a:rPr lang="en-US"/>
              <a:t>ETL (L – Load)</a:t>
            </a:r>
          </a:p>
        </p:txBody>
      </p:sp>
      <p:sp>
        <p:nvSpPr>
          <p:cNvPr id="29699" name="Rectangle 3"/>
          <p:cNvSpPr>
            <a:spLocks noGrp="1" noChangeArrowheads="1"/>
          </p:cNvSpPr>
          <p:nvPr>
            <p:ph type="body" idx="1"/>
          </p:nvPr>
        </p:nvSpPr>
        <p:spPr>
          <a:xfrm>
            <a:off x="457200" y="990600"/>
            <a:ext cx="8229600" cy="5105400"/>
          </a:xfrm>
        </p:spPr>
        <p:txBody>
          <a:bodyPr/>
          <a:lstStyle/>
          <a:p>
            <a:pPr>
              <a:lnSpc>
                <a:spcPct val="90000"/>
              </a:lnSpc>
            </a:pPr>
            <a:r>
              <a:rPr lang="en-US" dirty="0"/>
              <a:t>Load – </a:t>
            </a:r>
            <a:r>
              <a:rPr lang="en-US" dirty="0" smtClean="0"/>
              <a:t>Loading </a:t>
            </a:r>
            <a:r>
              <a:rPr lang="en-US" dirty="0"/>
              <a:t>the transformed data into the destination </a:t>
            </a:r>
            <a:r>
              <a:rPr lang="en-US" dirty="0" smtClean="0"/>
              <a:t>data </a:t>
            </a:r>
            <a:r>
              <a:rPr lang="en-US" dirty="0" err="1" smtClean="0"/>
              <a:t>mdoel</a:t>
            </a:r>
            <a:r>
              <a:rPr lang="en-US" dirty="0" smtClean="0"/>
              <a:t> </a:t>
            </a:r>
            <a:r>
              <a:rPr lang="en-US" dirty="0"/>
              <a:t>(data warehouse / data mart).</a:t>
            </a:r>
          </a:p>
          <a:p>
            <a:pPr>
              <a:lnSpc>
                <a:spcPct val="90000"/>
              </a:lnSpc>
            </a:pPr>
            <a:r>
              <a:rPr lang="en-US" dirty="0"/>
              <a:t>Based on the target where you are loading the data, you will end up choosing the technology.</a:t>
            </a:r>
          </a:p>
          <a:p>
            <a:pPr>
              <a:lnSpc>
                <a:spcPct val="90000"/>
              </a:lnSpc>
            </a:pPr>
            <a:r>
              <a:rPr lang="en-US" dirty="0"/>
              <a:t>If your target is RDBMS, then you may choose SQL or utilities of RDBMS to load the data.</a:t>
            </a:r>
          </a:p>
          <a:p>
            <a:pPr>
              <a:lnSpc>
                <a:spcPct val="90000"/>
              </a:lnSpc>
            </a:pPr>
            <a:r>
              <a:rPr lang="en-US" dirty="0"/>
              <a:t>You can have a flat file as the target as well.</a:t>
            </a:r>
          </a:p>
          <a:p>
            <a:pPr>
              <a:lnSpc>
                <a:spcPct val="90000"/>
              </a:lnSpc>
            </a:pPr>
            <a:r>
              <a:rPr lang="en-US" dirty="0"/>
              <a:t>While loading some of the records may fail because of the database constraints, usually in data warehousing we capture this data as rejected records.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123908" name="Rectangle 4"/>
          <p:cNvSpPr>
            <a:spLocks noGrp="1" noChangeArrowheads="1"/>
          </p:cNvSpPr>
          <p:nvPr>
            <p:ph type="title"/>
          </p:nvPr>
        </p:nvSpPr>
        <p:spPr>
          <a:xfrm>
            <a:off x="1905000" y="0"/>
            <a:ext cx="7467600" cy="762000"/>
          </a:xfrm>
          <a:noFill/>
          <a:ln/>
        </p:spPr>
        <p:txBody>
          <a:bodyPr lIns="90488" tIns="44450" rIns="90488" bIns="44450" anchor="ctr"/>
          <a:lstStyle/>
          <a:p>
            <a:r>
              <a:rPr lang="en-US" dirty="0"/>
              <a:t>Data Transformation Terms</a:t>
            </a:r>
          </a:p>
        </p:txBody>
      </p:sp>
      <p:sp>
        <p:nvSpPr>
          <p:cNvPr id="123909" name="Rectangle 5"/>
          <p:cNvSpPr>
            <a:spLocks noGrp="1" noChangeArrowheads="1"/>
          </p:cNvSpPr>
          <p:nvPr>
            <p:ph type="body" sz="half" idx="1"/>
          </p:nvPr>
        </p:nvSpPr>
        <p:spPr>
          <a:xfrm>
            <a:off x="457200" y="1295400"/>
            <a:ext cx="4038600" cy="4525963"/>
          </a:xfrm>
          <a:noFill/>
          <a:ln/>
        </p:spPr>
        <p:txBody>
          <a:bodyPr lIns="90488" tIns="44450" rIns="90488" bIns="44450"/>
          <a:lstStyle/>
          <a:p>
            <a:r>
              <a:rPr lang="en-US" sz="3000" dirty="0"/>
              <a:t>Extracting</a:t>
            </a:r>
          </a:p>
          <a:p>
            <a:r>
              <a:rPr lang="en-US" sz="3000" dirty="0"/>
              <a:t>Conditioning</a:t>
            </a:r>
          </a:p>
          <a:p>
            <a:r>
              <a:rPr lang="en-US" sz="3000" dirty="0"/>
              <a:t>Scrubbing</a:t>
            </a:r>
          </a:p>
          <a:p>
            <a:r>
              <a:rPr lang="en-US" sz="3000" dirty="0"/>
              <a:t>Merging</a:t>
            </a:r>
          </a:p>
          <a:p>
            <a:r>
              <a:rPr lang="en-US" sz="3000" dirty="0" err="1" smtClean="0"/>
              <a:t>Householding</a:t>
            </a:r>
            <a:endParaRPr lang="en-US" sz="3000" dirty="0" smtClean="0"/>
          </a:p>
          <a:p>
            <a:r>
              <a:rPr lang="en-US" sz="3000" dirty="0" smtClean="0"/>
              <a:t>Aggregation</a:t>
            </a:r>
          </a:p>
          <a:p>
            <a:r>
              <a:rPr lang="en-US" sz="3000" dirty="0" smtClean="0"/>
              <a:t>Rejection</a:t>
            </a:r>
          </a:p>
          <a:p>
            <a:r>
              <a:rPr lang="en-US" sz="3000" dirty="0" smtClean="0"/>
              <a:t>Splitting</a:t>
            </a:r>
            <a:endParaRPr lang="en-US" sz="2200" dirty="0"/>
          </a:p>
        </p:txBody>
      </p:sp>
      <p:sp>
        <p:nvSpPr>
          <p:cNvPr id="123910" name="Rectangle 6"/>
          <p:cNvSpPr>
            <a:spLocks noGrp="1" noChangeArrowheads="1"/>
          </p:cNvSpPr>
          <p:nvPr>
            <p:ph type="body" sz="half" idx="2"/>
          </p:nvPr>
        </p:nvSpPr>
        <p:spPr>
          <a:xfrm>
            <a:off x="4648200" y="1295400"/>
            <a:ext cx="4038600" cy="4525963"/>
          </a:xfrm>
        </p:spPr>
        <p:txBody>
          <a:bodyPr/>
          <a:lstStyle/>
          <a:p>
            <a:r>
              <a:rPr lang="en-US" sz="3000" dirty="0"/>
              <a:t>Enrichment</a:t>
            </a:r>
          </a:p>
          <a:p>
            <a:r>
              <a:rPr lang="en-US" sz="3000" dirty="0"/>
              <a:t>Scoring</a:t>
            </a:r>
          </a:p>
          <a:p>
            <a:r>
              <a:rPr lang="en-US" sz="3000" dirty="0"/>
              <a:t>Loading</a:t>
            </a:r>
          </a:p>
          <a:p>
            <a:r>
              <a:rPr lang="en-US" sz="3000" dirty="0"/>
              <a:t>Validating</a:t>
            </a:r>
          </a:p>
          <a:p>
            <a:r>
              <a:rPr lang="en-US" sz="3000" dirty="0" smtClean="0"/>
              <a:t>Delta</a:t>
            </a:r>
          </a:p>
          <a:p>
            <a:r>
              <a:rPr lang="en-US" sz="3000" dirty="0" smtClean="0"/>
              <a:t>Matching</a:t>
            </a:r>
          </a:p>
          <a:p>
            <a:r>
              <a:rPr lang="en-US" sz="3000" dirty="0" smtClean="0"/>
              <a:t>De duplication</a:t>
            </a:r>
            <a:endParaRPr lang="en-US" sz="22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438400" y="0"/>
            <a:ext cx="6019800" cy="762000"/>
          </a:xfrm>
        </p:spPr>
        <p:txBody>
          <a:bodyPr/>
          <a:lstStyle/>
          <a:p>
            <a:r>
              <a:rPr lang="en-US" dirty="0"/>
              <a:t>Data Modeling for DW</a:t>
            </a:r>
          </a:p>
        </p:txBody>
      </p:sp>
      <p:sp>
        <p:nvSpPr>
          <p:cNvPr id="19459" name="Rectangle 3"/>
          <p:cNvSpPr>
            <a:spLocks noChangeArrowheads="1"/>
          </p:cNvSpPr>
          <p:nvPr/>
        </p:nvSpPr>
        <p:spPr bwMode="auto">
          <a:xfrm>
            <a:off x="3124200" y="1524000"/>
            <a:ext cx="19812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DW Model</a:t>
            </a:r>
          </a:p>
        </p:txBody>
      </p:sp>
      <p:sp>
        <p:nvSpPr>
          <p:cNvPr id="19460" name="Rectangle 4"/>
          <p:cNvSpPr>
            <a:spLocks noChangeArrowheads="1"/>
          </p:cNvSpPr>
          <p:nvPr/>
        </p:nvSpPr>
        <p:spPr bwMode="auto">
          <a:xfrm>
            <a:off x="1524000" y="2895600"/>
            <a:ext cx="25908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t>Normalization </a:t>
            </a:r>
          </a:p>
          <a:p>
            <a:pPr algn="ctr"/>
            <a:r>
              <a:rPr lang="en-US"/>
              <a:t>(3</a:t>
            </a:r>
            <a:r>
              <a:rPr lang="en-US" baseline="30000"/>
              <a:t>rd</a:t>
            </a:r>
            <a:r>
              <a:rPr lang="en-US"/>
              <a:t> NF)</a:t>
            </a:r>
          </a:p>
        </p:txBody>
      </p:sp>
      <p:sp>
        <p:nvSpPr>
          <p:cNvPr id="19461" name="Rectangle 5"/>
          <p:cNvSpPr>
            <a:spLocks noChangeArrowheads="1"/>
          </p:cNvSpPr>
          <p:nvPr/>
        </p:nvSpPr>
        <p:spPr bwMode="auto">
          <a:xfrm>
            <a:off x="4724400" y="2895600"/>
            <a:ext cx="24384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t>De normalization</a:t>
            </a:r>
          </a:p>
          <a:p>
            <a:pPr algn="ctr"/>
            <a:r>
              <a:rPr lang="en-US"/>
              <a:t>(Dimensional Modeling)</a:t>
            </a:r>
          </a:p>
        </p:txBody>
      </p:sp>
      <p:sp>
        <p:nvSpPr>
          <p:cNvPr id="19462" name="Oval 6"/>
          <p:cNvSpPr>
            <a:spLocks noChangeArrowheads="1"/>
          </p:cNvSpPr>
          <p:nvPr/>
        </p:nvSpPr>
        <p:spPr bwMode="auto">
          <a:xfrm>
            <a:off x="4191000" y="4419600"/>
            <a:ext cx="1447800" cy="609600"/>
          </a:xfrm>
          <a:prstGeom prst="ellipse">
            <a:avLst/>
          </a:prstGeom>
          <a:solidFill>
            <a:schemeClr val="accent1"/>
          </a:solidFill>
          <a:ln w="9525">
            <a:solidFill>
              <a:schemeClr val="tx1"/>
            </a:solidFill>
            <a:round/>
            <a:headEnd/>
            <a:tailEnd/>
          </a:ln>
          <a:effectLst/>
        </p:spPr>
        <p:txBody>
          <a:bodyPr wrap="none" anchor="ctr"/>
          <a:lstStyle/>
          <a:p>
            <a:pPr algn="ctr"/>
            <a:r>
              <a:rPr lang="en-US"/>
              <a:t>Star Schema</a:t>
            </a:r>
          </a:p>
        </p:txBody>
      </p:sp>
      <p:sp>
        <p:nvSpPr>
          <p:cNvPr id="19463" name="Oval 7"/>
          <p:cNvSpPr>
            <a:spLocks noChangeArrowheads="1"/>
          </p:cNvSpPr>
          <p:nvPr/>
        </p:nvSpPr>
        <p:spPr bwMode="auto">
          <a:xfrm>
            <a:off x="6324600" y="4343400"/>
            <a:ext cx="1447800" cy="609600"/>
          </a:xfrm>
          <a:prstGeom prst="ellipse">
            <a:avLst/>
          </a:prstGeom>
          <a:solidFill>
            <a:schemeClr val="accent1"/>
          </a:solidFill>
          <a:ln w="9525">
            <a:solidFill>
              <a:schemeClr val="tx1"/>
            </a:solidFill>
            <a:round/>
            <a:headEnd/>
            <a:tailEnd/>
          </a:ln>
          <a:effectLst/>
        </p:spPr>
        <p:txBody>
          <a:bodyPr wrap="none" anchor="ctr"/>
          <a:lstStyle/>
          <a:p>
            <a:pPr algn="ctr"/>
            <a:r>
              <a:rPr lang="en-US"/>
              <a:t>Snow Flake</a:t>
            </a:r>
          </a:p>
        </p:txBody>
      </p:sp>
      <p:cxnSp>
        <p:nvCxnSpPr>
          <p:cNvPr id="19464" name="AutoShape 8"/>
          <p:cNvCxnSpPr>
            <a:cxnSpLocks noChangeShapeType="1"/>
            <a:stCxn id="19461" idx="2"/>
            <a:endCxn id="19462" idx="0"/>
          </p:cNvCxnSpPr>
          <p:nvPr/>
        </p:nvCxnSpPr>
        <p:spPr bwMode="auto">
          <a:xfrm flipH="1">
            <a:off x="4914900" y="3733800"/>
            <a:ext cx="1028700" cy="685800"/>
          </a:xfrm>
          <a:prstGeom prst="straightConnector1">
            <a:avLst/>
          </a:prstGeom>
          <a:noFill/>
          <a:ln w="9525">
            <a:solidFill>
              <a:schemeClr val="tx1"/>
            </a:solidFill>
            <a:round/>
            <a:headEnd/>
            <a:tailEnd type="triangle" w="med" len="med"/>
          </a:ln>
          <a:effectLst/>
        </p:spPr>
      </p:cxnSp>
      <p:cxnSp>
        <p:nvCxnSpPr>
          <p:cNvPr id="19465" name="AutoShape 9"/>
          <p:cNvCxnSpPr>
            <a:cxnSpLocks noChangeShapeType="1"/>
            <a:stCxn id="19461" idx="2"/>
            <a:endCxn id="19463" idx="0"/>
          </p:cNvCxnSpPr>
          <p:nvPr/>
        </p:nvCxnSpPr>
        <p:spPr bwMode="auto">
          <a:xfrm>
            <a:off x="5943600" y="3733800"/>
            <a:ext cx="1104900" cy="609600"/>
          </a:xfrm>
          <a:prstGeom prst="straightConnector1">
            <a:avLst/>
          </a:prstGeom>
          <a:noFill/>
          <a:ln w="9525">
            <a:solidFill>
              <a:schemeClr val="tx1"/>
            </a:solidFill>
            <a:round/>
            <a:headEnd/>
            <a:tailEnd type="triangle" w="med" len="med"/>
          </a:ln>
          <a:effectLst/>
        </p:spPr>
      </p:cxnSp>
      <p:cxnSp>
        <p:nvCxnSpPr>
          <p:cNvPr id="19466" name="AutoShape 10"/>
          <p:cNvCxnSpPr>
            <a:cxnSpLocks noChangeShapeType="1"/>
            <a:stCxn id="19459" idx="2"/>
            <a:endCxn id="19460" idx="0"/>
          </p:cNvCxnSpPr>
          <p:nvPr/>
        </p:nvCxnSpPr>
        <p:spPr bwMode="auto">
          <a:xfrm flipH="1">
            <a:off x="2819400" y="2286000"/>
            <a:ext cx="1295400" cy="609600"/>
          </a:xfrm>
          <a:prstGeom prst="straightConnector1">
            <a:avLst/>
          </a:prstGeom>
          <a:noFill/>
          <a:ln w="9525">
            <a:solidFill>
              <a:schemeClr val="tx1"/>
            </a:solidFill>
            <a:round/>
            <a:headEnd/>
            <a:tailEnd type="triangle" w="med" len="med"/>
          </a:ln>
          <a:effectLst/>
        </p:spPr>
      </p:cxnSp>
      <p:cxnSp>
        <p:nvCxnSpPr>
          <p:cNvPr id="19467" name="AutoShape 11"/>
          <p:cNvCxnSpPr>
            <a:cxnSpLocks noChangeShapeType="1"/>
            <a:stCxn id="19459" idx="2"/>
            <a:endCxn id="19461" idx="0"/>
          </p:cNvCxnSpPr>
          <p:nvPr/>
        </p:nvCxnSpPr>
        <p:spPr bwMode="auto">
          <a:xfrm>
            <a:off x="4114800" y="2286000"/>
            <a:ext cx="1828800" cy="609600"/>
          </a:xfrm>
          <a:prstGeom prst="straightConnector1">
            <a:avLst/>
          </a:prstGeom>
          <a:noFill/>
          <a:ln w="9525">
            <a:solidFill>
              <a:schemeClr val="tx1"/>
            </a:solidFill>
            <a:round/>
            <a:headEnd/>
            <a:tailEnd type="triangle" w="med" len="med"/>
          </a:ln>
          <a:effectLst/>
        </p:spPr>
      </p:cxnSp>
      <p:sp>
        <p:nvSpPr>
          <p:cNvPr id="19468" name="Text Box 12"/>
          <p:cNvSpPr txBox="1">
            <a:spLocks noChangeArrowheads="1"/>
          </p:cNvSpPr>
          <p:nvPr/>
        </p:nvSpPr>
        <p:spPr bwMode="auto">
          <a:xfrm>
            <a:off x="1606550" y="3962400"/>
            <a:ext cx="2508250" cy="366713"/>
          </a:xfrm>
          <a:prstGeom prst="rect">
            <a:avLst/>
          </a:prstGeom>
          <a:noFill/>
          <a:ln w="9525">
            <a:noFill/>
            <a:miter lim="800000"/>
            <a:headEnd/>
            <a:tailEnd/>
          </a:ln>
          <a:effectLst/>
        </p:spPr>
        <p:txBody>
          <a:bodyPr wrap="none">
            <a:spAutoFit/>
          </a:bodyPr>
          <a:lstStyle/>
          <a:p>
            <a:r>
              <a:rPr lang="en-US"/>
              <a:t>Completely normalized</a:t>
            </a:r>
          </a:p>
        </p:txBody>
      </p:sp>
      <p:sp>
        <p:nvSpPr>
          <p:cNvPr id="19469" name="Text Box 13"/>
          <p:cNvSpPr txBox="1">
            <a:spLocks noChangeArrowheads="1"/>
          </p:cNvSpPr>
          <p:nvPr/>
        </p:nvSpPr>
        <p:spPr bwMode="auto">
          <a:xfrm>
            <a:off x="2736850" y="5119688"/>
            <a:ext cx="2825750" cy="366712"/>
          </a:xfrm>
          <a:prstGeom prst="rect">
            <a:avLst/>
          </a:prstGeom>
          <a:noFill/>
          <a:ln w="9525">
            <a:noFill/>
            <a:miter lim="800000"/>
            <a:headEnd/>
            <a:tailEnd/>
          </a:ln>
          <a:effectLst/>
        </p:spPr>
        <p:txBody>
          <a:bodyPr wrap="none">
            <a:spAutoFit/>
          </a:bodyPr>
          <a:lstStyle/>
          <a:p>
            <a:r>
              <a:rPr lang="en-US"/>
              <a:t>Completely de normalized</a:t>
            </a:r>
          </a:p>
        </p:txBody>
      </p:sp>
      <p:sp>
        <p:nvSpPr>
          <p:cNvPr id="19470" name="Text Box 14"/>
          <p:cNvSpPr txBox="1">
            <a:spLocks noChangeArrowheads="1"/>
          </p:cNvSpPr>
          <p:nvPr/>
        </p:nvSpPr>
        <p:spPr bwMode="auto">
          <a:xfrm>
            <a:off x="5861050" y="5119688"/>
            <a:ext cx="2495550" cy="366712"/>
          </a:xfrm>
          <a:prstGeom prst="rect">
            <a:avLst/>
          </a:prstGeom>
          <a:noFill/>
          <a:ln w="9525">
            <a:noFill/>
            <a:miter lim="800000"/>
            <a:headEnd/>
            <a:tailEnd/>
          </a:ln>
          <a:effectLst/>
        </p:spPr>
        <p:txBody>
          <a:bodyPr wrap="none">
            <a:spAutoFit/>
          </a:bodyPr>
          <a:lstStyle/>
          <a:p>
            <a:r>
              <a:rPr lang="en-US"/>
              <a:t>Partially de normalized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905000" y="125413"/>
            <a:ext cx="6705600" cy="636587"/>
          </a:xfrm>
          <a:noFill/>
          <a:ln/>
        </p:spPr>
        <p:txBody>
          <a:bodyPr lIns="90488" tIns="44450" rIns="90488" bIns="44450" anchor="b"/>
          <a:lstStyle/>
          <a:p>
            <a:r>
              <a:rPr lang="en-US" dirty="0"/>
              <a:t>De-normalization</a:t>
            </a:r>
          </a:p>
        </p:txBody>
      </p:sp>
      <p:sp>
        <p:nvSpPr>
          <p:cNvPr id="136195" name="Rectangle 3"/>
          <p:cNvSpPr>
            <a:spLocks noGrp="1" noChangeArrowheads="1"/>
          </p:cNvSpPr>
          <p:nvPr>
            <p:ph type="body" idx="1"/>
          </p:nvPr>
        </p:nvSpPr>
        <p:spPr>
          <a:xfrm>
            <a:off x="457200" y="1066800"/>
            <a:ext cx="8229600" cy="5216525"/>
          </a:xfrm>
          <a:noFill/>
          <a:ln/>
        </p:spPr>
        <p:txBody>
          <a:bodyPr lIns="90488" tIns="44450" rIns="90488" bIns="44450"/>
          <a:lstStyle/>
          <a:p>
            <a:r>
              <a:rPr lang="en-US" sz="2600" dirty="0" smtClean="0"/>
              <a:t>De normalization is the process through which we make our models ready for reporting / analytics.</a:t>
            </a:r>
          </a:p>
          <a:p>
            <a:r>
              <a:rPr lang="en-US" sz="2600" dirty="0" smtClean="0"/>
              <a:t>De normalization helps to understand the model we deal with from business sense and helps to select the data faster as the number of tables are less.</a:t>
            </a:r>
            <a:endParaRPr lang="en-US" sz="2600" dirty="0"/>
          </a:p>
          <a:p>
            <a:r>
              <a:rPr lang="en-US" sz="2600" dirty="0" smtClean="0"/>
              <a:t>We can have complete de normalization method or partial de normalization method while creating the De normalization model.</a:t>
            </a:r>
          </a:p>
          <a:p>
            <a:r>
              <a:rPr lang="en-US" sz="2600" dirty="0" smtClean="0"/>
              <a:t>Complete de normalization leads star schema, partial de normalization leads to Snowflake schema.</a:t>
            </a:r>
          </a:p>
          <a:p>
            <a:r>
              <a:rPr lang="en-US" sz="2600" dirty="0" smtClean="0"/>
              <a:t>Dimension table in star schema contains all the hierarchical elements in one table.</a:t>
            </a:r>
            <a:endParaRPr lang="en-US" sz="2600" dirty="0"/>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0" y="0"/>
            <a:ext cx="6324600" cy="762000"/>
          </a:xfrm>
        </p:spPr>
        <p:txBody>
          <a:bodyPr/>
          <a:lstStyle/>
          <a:p>
            <a:r>
              <a:rPr lang="en-US" dirty="0"/>
              <a:t>Before we begin…..</a:t>
            </a:r>
          </a:p>
        </p:txBody>
      </p:sp>
      <p:sp>
        <p:nvSpPr>
          <p:cNvPr id="9219" name="Rectangle 3"/>
          <p:cNvSpPr>
            <a:spLocks noGrp="1" noChangeArrowheads="1"/>
          </p:cNvSpPr>
          <p:nvPr>
            <p:ph type="body" idx="1"/>
          </p:nvPr>
        </p:nvSpPr>
        <p:spPr>
          <a:xfrm>
            <a:off x="457200" y="1260475"/>
            <a:ext cx="8229600" cy="4530725"/>
          </a:xfrm>
        </p:spPr>
        <p:txBody>
          <a:bodyPr/>
          <a:lstStyle/>
          <a:p>
            <a:pPr>
              <a:lnSpc>
                <a:spcPct val="90000"/>
              </a:lnSpc>
            </a:pPr>
            <a:r>
              <a:rPr lang="en-US" dirty="0"/>
              <a:t>What is Data?</a:t>
            </a:r>
          </a:p>
          <a:p>
            <a:pPr>
              <a:lnSpc>
                <a:spcPct val="90000"/>
              </a:lnSpc>
            </a:pPr>
            <a:r>
              <a:rPr lang="en-US" dirty="0"/>
              <a:t>What is a Database?</a:t>
            </a:r>
          </a:p>
          <a:p>
            <a:pPr>
              <a:lnSpc>
                <a:spcPct val="90000"/>
              </a:lnSpc>
            </a:pPr>
            <a:r>
              <a:rPr lang="en-US" dirty="0"/>
              <a:t>What is an RDBMS?</a:t>
            </a:r>
          </a:p>
          <a:p>
            <a:pPr>
              <a:lnSpc>
                <a:spcPct val="90000"/>
              </a:lnSpc>
            </a:pPr>
            <a:r>
              <a:rPr lang="en-US" dirty="0"/>
              <a:t>Relation</a:t>
            </a:r>
          </a:p>
          <a:p>
            <a:pPr>
              <a:lnSpc>
                <a:spcPct val="90000"/>
              </a:lnSpc>
            </a:pPr>
            <a:r>
              <a:rPr lang="en-US" dirty="0"/>
              <a:t>What is a Data Model?</a:t>
            </a:r>
          </a:p>
          <a:p>
            <a:pPr>
              <a:lnSpc>
                <a:spcPct val="90000"/>
              </a:lnSpc>
            </a:pPr>
            <a:r>
              <a:rPr lang="en-US" dirty="0"/>
              <a:t>Why we follow Normalization while designing data model?</a:t>
            </a:r>
          </a:p>
          <a:p>
            <a:pPr>
              <a:lnSpc>
                <a:spcPct val="90000"/>
              </a:lnSpc>
            </a:pPr>
            <a:r>
              <a:rPr lang="en-US" dirty="0"/>
              <a:t>What is an OLTP system</a:t>
            </a:r>
          </a:p>
          <a:p>
            <a:pPr>
              <a:lnSpc>
                <a:spcPct val="90000"/>
              </a:lnSpc>
            </a:pPr>
            <a:r>
              <a:rPr lang="en-US" dirty="0"/>
              <a:t>What is an application layer and data layer?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1331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133124" name="Rectangle 4"/>
          <p:cNvSpPr>
            <a:spLocks noGrp="1" noChangeArrowheads="1"/>
          </p:cNvSpPr>
          <p:nvPr>
            <p:ph type="title"/>
          </p:nvPr>
        </p:nvSpPr>
        <p:spPr>
          <a:xfrm>
            <a:off x="2743200" y="0"/>
            <a:ext cx="5334000" cy="685800"/>
          </a:xfrm>
          <a:noFill/>
          <a:ln/>
        </p:spPr>
        <p:txBody>
          <a:bodyPr lIns="90488" tIns="44450" rIns="90488" bIns="44450" anchor="ctr"/>
          <a:lstStyle/>
          <a:p>
            <a:r>
              <a:rPr lang="en-US"/>
              <a:t>Schema Design</a:t>
            </a:r>
          </a:p>
        </p:txBody>
      </p:sp>
      <p:sp>
        <p:nvSpPr>
          <p:cNvPr id="133125" name="Rectangle 5"/>
          <p:cNvSpPr>
            <a:spLocks noGrp="1" noChangeArrowheads="1"/>
          </p:cNvSpPr>
          <p:nvPr>
            <p:ph type="body" idx="1"/>
          </p:nvPr>
        </p:nvSpPr>
        <p:spPr>
          <a:xfrm>
            <a:off x="457200" y="1219200"/>
            <a:ext cx="8229600" cy="3962400"/>
          </a:xfrm>
          <a:noFill/>
          <a:ln/>
        </p:spPr>
        <p:txBody>
          <a:bodyPr lIns="90488" tIns="44450" rIns="90488" bIns="44450"/>
          <a:lstStyle/>
          <a:p>
            <a:r>
              <a:rPr lang="en-US" dirty="0"/>
              <a:t>Database organization</a:t>
            </a:r>
          </a:p>
          <a:p>
            <a:pPr lvl="1"/>
            <a:r>
              <a:rPr lang="en-US" dirty="0"/>
              <a:t>must look like business</a:t>
            </a:r>
          </a:p>
          <a:p>
            <a:pPr lvl="1"/>
            <a:r>
              <a:rPr lang="en-US" dirty="0"/>
              <a:t>must be recognizable by business user</a:t>
            </a:r>
          </a:p>
          <a:p>
            <a:pPr lvl="1"/>
            <a:r>
              <a:rPr lang="en-US" dirty="0"/>
              <a:t>approachable by business </a:t>
            </a:r>
            <a:r>
              <a:rPr lang="en-US" dirty="0" smtClean="0"/>
              <a:t>user</a:t>
            </a:r>
          </a:p>
          <a:p>
            <a:pPr lvl="1"/>
            <a:r>
              <a:rPr lang="en-US" dirty="0" smtClean="0"/>
              <a:t>Should help analytics (ease of query)</a:t>
            </a:r>
            <a:endParaRPr lang="en-US" dirty="0"/>
          </a:p>
          <a:p>
            <a:pPr lvl="1"/>
            <a:r>
              <a:rPr lang="en-US" dirty="0"/>
              <a:t>Must be </a:t>
            </a:r>
            <a:r>
              <a:rPr lang="en-US" i="1" u="sng" dirty="0"/>
              <a:t>simple</a:t>
            </a:r>
          </a:p>
          <a:p>
            <a:r>
              <a:rPr lang="en-US" dirty="0"/>
              <a:t>Schema Types</a:t>
            </a:r>
          </a:p>
          <a:p>
            <a:pPr lvl="1"/>
            <a:r>
              <a:rPr lang="en-US" dirty="0"/>
              <a:t>Star Schema</a:t>
            </a:r>
          </a:p>
          <a:p>
            <a:pPr lvl="1"/>
            <a:r>
              <a:rPr lang="en-US" dirty="0"/>
              <a:t>Snowflake schema</a:t>
            </a:r>
          </a:p>
        </p:txBody>
      </p:sp>
    </p:spTree>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134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134148" name="Rectangle 4"/>
          <p:cNvSpPr>
            <a:spLocks noGrp="1" noChangeArrowheads="1"/>
          </p:cNvSpPr>
          <p:nvPr>
            <p:ph type="title"/>
          </p:nvPr>
        </p:nvSpPr>
        <p:spPr>
          <a:xfrm>
            <a:off x="2133600" y="0"/>
            <a:ext cx="5562600" cy="914400"/>
          </a:xfrm>
          <a:noFill/>
          <a:ln/>
        </p:spPr>
        <p:txBody>
          <a:bodyPr lIns="90488" tIns="44450" rIns="90488" bIns="44450" anchor="ctr"/>
          <a:lstStyle/>
          <a:p>
            <a:r>
              <a:rPr lang="en-US" dirty="0"/>
              <a:t>Dimension Tables</a:t>
            </a:r>
          </a:p>
        </p:txBody>
      </p:sp>
      <p:sp>
        <p:nvSpPr>
          <p:cNvPr id="134149" name="Rectangle 5"/>
          <p:cNvSpPr>
            <a:spLocks noGrp="1" noChangeArrowheads="1"/>
          </p:cNvSpPr>
          <p:nvPr>
            <p:ph type="body" idx="1"/>
          </p:nvPr>
        </p:nvSpPr>
        <p:spPr>
          <a:xfrm>
            <a:off x="457200" y="1219200"/>
            <a:ext cx="8229600" cy="4953000"/>
          </a:xfrm>
          <a:noFill/>
          <a:ln/>
        </p:spPr>
        <p:txBody>
          <a:bodyPr lIns="90488" tIns="44450" rIns="90488" bIns="44450"/>
          <a:lstStyle/>
          <a:p>
            <a:pPr>
              <a:lnSpc>
                <a:spcPct val="90000"/>
              </a:lnSpc>
            </a:pPr>
            <a:r>
              <a:rPr lang="en-US" dirty="0"/>
              <a:t>Dimension tables</a:t>
            </a:r>
          </a:p>
          <a:p>
            <a:pPr lvl="1">
              <a:lnSpc>
                <a:spcPct val="90000"/>
              </a:lnSpc>
            </a:pPr>
            <a:r>
              <a:rPr lang="en-US" dirty="0"/>
              <a:t>Define business in terms already familiar to users</a:t>
            </a:r>
          </a:p>
          <a:p>
            <a:pPr lvl="1">
              <a:lnSpc>
                <a:spcPct val="90000"/>
              </a:lnSpc>
            </a:pPr>
            <a:r>
              <a:rPr lang="en-US" dirty="0"/>
              <a:t>Wide rows with lots of descriptive text</a:t>
            </a:r>
          </a:p>
          <a:p>
            <a:pPr lvl="1">
              <a:lnSpc>
                <a:spcPct val="90000"/>
              </a:lnSpc>
            </a:pPr>
            <a:r>
              <a:rPr lang="en-US" dirty="0"/>
              <a:t>Small tables (about a million rows) </a:t>
            </a:r>
          </a:p>
          <a:p>
            <a:pPr lvl="1">
              <a:lnSpc>
                <a:spcPct val="90000"/>
              </a:lnSpc>
            </a:pPr>
            <a:r>
              <a:rPr lang="en-US" dirty="0"/>
              <a:t>Joined to fact table by a foreign key</a:t>
            </a:r>
          </a:p>
          <a:p>
            <a:pPr lvl="1">
              <a:lnSpc>
                <a:spcPct val="90000"/>
              </a:lnSpc>
            </a:pPr>
            <a:r>
              <a:rPr lang="en-US" dirty="0"/>
              <a:t>heavily indexed</a:t>
            </a:r>
          </a:p>
          <a:p>
            <a:pPr lvl="1">
              <a:lnSpc>
                <a:spcPct val="90000"/>
              </a:lnSpc>
            </a:pPr>
            <a:r>
              <a:rPr lang="en-US" dirty="0"/>
              <a:t>typical dimensions</a:t>
            </a:r>
          </a:p>
          <a:p>
            <a:pPr lvl="2">
              <a:lnSpc>
                <a:spcPct val="90000"/>
              </a:lnSpc>
            </a:pPr>
            <a:r>
              <a:rPr lang="en-US" dirty="0"/>
              <a:t>time periods, geographic region (markets, cities), products, customers, salesperson, etc.</a:t>
            </a:r>
          </a:p>
        </p:txBody>
      </p:sp>
    </p:spTree>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1351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135172" name="Rectangle 4"/>
          <p:cNvSpPr>
            <a:spLocks noGrp="1" noChangeArrowheads="1"/>
          </p:cNvSpPr>
          <p:nvPr>
            <p:ph type="title"/>
          </p:nvPr>
        </p:nvSpPr>
        <p:spPr>
          <a:xfrm>
            <a:off x="2971800" y="0"/>
            <a:ext cx="4876800" cy="762000"/>
          </a:xfrm>
          <a:noFill/>
          <a:ln/>
        </p:spPr>
        <p:txBody>
          <a:bodyPr lIns="90488" tIns="44450" rIns="90488" bIns="44450" anchor="ctr"/>
          <a:lstStyle/>
          <a:p>
            <a:r>
              <a:rPr lang="en-US"/>
              <a:t>Fact Table</a:t>
            </a:r>
          </a:p>
        </p:txBody>
      </p:sp>
      <p:sp>
        <p:nvSpPr>
          <p:cNvPr id="135173" name="Rectangle 5"/>
          <p:cNvSpPr>
            <a:spLocks noGrp="1" noChangeArrowheads="1"/>
          </p:cNvSpPr>
          <p:nvPr>
            <p:ph type="body" idx="1"/>
          </p:nvPr>
        </p:nvSpPr>
        <p:spPr>
          <a:xfrm>
            <a:off x="457200" y="1371600"/>
            <a:ext cx="8229600" cy="3810000"/>
          </a:xfrm>
          <a:noFill/>
          <a:ln/>
        </p:spPr>
        <p:txBody>
          <a:bodyPr lIns="90488" tIns="44450" rIns="90488" bIns="44450"/>
          <a:lstStyle/>
          <a:p>
            <a:r>
              <a:rPr lang="en-US" dirty="0"/>
              <a:t>Central table</a:t>
            </a:r>
          </a:p>
          <a:p>
            <a:pPr lvl="1"/>
            <a:r>
              <a:rPr lang="en-US" dirty="0"/>
              <a:t>mostly raw numeric items</a:t>
            </a:r>
          </a:p>
          <a:p>
            <a:pPr lvl="1"/>
            <a:r>
              <a:rPr lang="en-US" dirty="0"/>
              <a:t>narrow rows, a few columns at most</a:t>
            </a:r>
          </a:p>
          <a:p>
            <a:pPr lvl="1"/>
            <a:r>
              <a:rPr lang="en-US" dirty="0"/>
              <a:t>large number of rows (millions to a billion)</a:t>
            </a:r>
          </a:p>
          <a:p>
            <a:pPr lvl="1"/>
            <a:r>
              <a:rPr lang="en-US" dirty="0"/>
              <a:t>Access via dimensions</a:t>
            </a:r>
          </a:p>
          <a:p>
            <a:pPr lvl="1"/>
            <a:r>
              <a:rPr lang="en-US" dirty="0"/>
              <a:t>All the dimension keys will be part of primary key</a:t>
            </a:r>
          </a:p>
        </p:txBody>
      </p:sp>
    </p:spTree>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2057400" y="0"/>
            <a:ext cx="6781800" cy="712787"/>
          </a:xfrm>
        </p:spPr>
        <p:txBody>
          <a:bodyPr/>
          <a:lstStyle/>
          <a:p>
            <a:r>
              <a:rPr lang="en-US" sz="3500" dirty="0"/>
              <a:t>Tables in the 3</a:t>
            </a:r>
            <a:r>
              <a:rPr lang="en-US" sz="3500" baseline="30000" dirty="0"/>
              <a:t>rd</a:t>
            </a:r>
            <a:r>
              <a:rPr lang="en-US" sz="3500" dirty="0"/>
              <a:t> NF </a:t>
            </a:r>
            <a:r>
              <a:rPr lang="en-US" sz="3500" dirty="0" smtClean="0"/>
              <a:t>Vs Dimensional</a:t>
            </a:r>
            <a:endParaRPr lang="en-US" sz="3500" dirty="0"/>
          </a:p>
        </p:txBody>
      </p:sp>
      <p:sp>
        <p:nvSpPr>
          <p:cNvPr id="245764" name="Rectangle 4"/>
          <p:cNvSpPr>
            <a:spLocks noChangeArrowheads="1"/>
          </p:cNvSpPr>
          <p:nvPr/>
        </p:nvSpPr>
        <p:spPr bwMode="auto">
          <a:xfrm>
            <a:off x="457200" y="838200"/>
            <a:ext cx="2133600" cy="1600200"/>
          </a:xfrm>
          <a:prstGeom prst="rect">
            <a:avLst/>
          </a:prstGeom>
          <a:solidFill>
            <a:schemeClr val="accent1"/>
          </a:solidFill>
          <a:ln w="9525">
            <a:solidFill>
              <a:schemeClr val="tx1"/>
            </a:solidFill>
            <a:miter lim="800000"/>
            <a:headEnd/>
            <a:tailEnd/>
          </a:ln>
          <a:effectLst/>
        </p:spPr>
        <p:txBody>
          <a:bodyPr wrap="none" anchor="ctr"/>
          <a:lstStyle/>
          <a:p>
            <a:pPr algn="ctr"/>
            <a:r>
              <a:rPr lang="en-US"/>
              <a:t>Master Tables</a:t>
            </a:r>
          </a:p>
          <a:p>
            <a:pPr algn="ctr"/>
            <a:r>
              <a:rPr lang="en-US"/>
              <a:t>Detail Tables</a:t>
            </a:r>
          </a:p>
          <a:p>
            <a:pPr algn="ctr"/>
            <a:r>
              <a:rPr lang="en-US"/>
              <a:t>Type tables</a:t>
            </a:r>
          </a:p>
          <a:p>
            <a:pPr algn="ctr"/>
            <a:r>
              <a:rPr lang="en-US"/>
              <a:t>Transaction tables</a:t>
            </a:r>
          </a:p>
        </p:txBody>
      </p:sp>
      <p:sp>
        <p:nvSpPr>
          <p:cNvPr id="245766" name="Rectangle 6"/>
          <p:cNvSpPr>
            <a:spLocks noChangeArrowheads="1"/>
          </p:cNvSpPr>
          <p:nvPr/>
        </p:nvSpPr>
        <p:spPr bwMode="auto">
          <a:xfrm>
            <a:off x="152400" y="3352800"/>
            <a:ext cx="990600" cy="533400"/>
          </a:xfrm>
          <a:prstGeom prst="rect">
            <a:avLst/>
          </a:prstGeom>
          <a:solidFill>
            <a:srgbClr val="FF9900"/>
          </a:solidFill>
          <a:ln w="9525">
            <a:solidFill>
              <a:schemeClr val="tx1"/>
            </a:solidFill>
            <a:miter lim="800000"/>
            <a:headEnd/>
            <a:tailEnd/>
          </a:ln>
          <a:effectLst/>
        </p:spPr>
        <p:txBody>
          <a:bodyPr wrap="none" anchor="ctr"/>
          <a:lstStyle/>
          <a:p>
            <a:pPr algn="ctr"/>
            <a:r>
              <a:rPr lang="en-US"/>
              <a:t>dept</a:t>
            </a:r>
          </a:p>
        </p:txBody>
      </p:sp>
      <p:sp>
        <p:nvSpPr>
          <p:cNvPr id="245767" name="Rectangle 7"/>
          <p:cNvSpPr>
            <a:spLocks noChangeArrowheads="1"/>
          </p:cNvSpPr>
          <p:nvPr/>
        </p:nvSpPr>
        <p:spPr bwMode="auto">
          <a:xfrm>
            <a:off x="1600200" y="3429000"/>
            <a:ext cx="1143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employee</a:t>
            </a:r>
          </a:p>
        </p:txBody>
      </p:sp>
      <p:sp>
        <p:nvSpPr>
          <p:cNvPr id="245769" name="Rectangle 9"/>
          <p:cNvSpPr>
            <a:spLocks noChangeArrowheads="1"/>
          </p:cNvSpPr>
          <p:nvPr/>
        </p:nvSpPr>
        <p:spPr bwMode="auto">
          <a:xfrm>
            <a:off x="1752600" y="5334000"/>
            <a:ext cx="9906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t>projects</a:t>
            </a:r>
          </a:p>
        </p:txBody>
      </p:sp>
      <p:sp>
        <p:nvSpPr>
          <p:cNvPr id="245770" name="Rectangle 10"/>
          <p:cNvSpPr>
            <a:spLocks noChangeArrowheads="1"/>
          </p:cNvSpPr>
          <p:nvPr/>
        </p:nvSpPr>
        <p:spPr bwMode="auto">
          <a:xfrm>
            <a:off x="3048000" y="2819400"/>
            <a:ext cx="1143000" cy="762000"/>
          </a:xfrm>
          <a:prstGeom prst="rect">
            <a:avLst/>
          </a:prstGeom>
          <a:solidFill>
            <a:srgbClr val="339966"/>
          </a:solidFill>
          <a:ln w="9525">
            <a:solidFill>
              <a:schemeClr val="tx1"/>
            </a:solidFill>
            <a:miter lim="800000"/>
            <a:headEnd/>
            <a:tailEnd/>
          </a:ln>
          <a:effectLst/>
        </p:spPr>
        <p:txBody>
          <a:bodyPr wrap="none" anchor="ctr"/>
          <a:lstStyle/>
          <a:p>
            <a:pPr algn="ctr"/>
            <a:r>
              <a:rPr lang="en-US"/>
              <a:t>payroll</a:t>
            </a:r>
          </a:p>
        </p:txBody>
      </p:sp>
      <p:cxnSp>
        <p:nvCxnSpPr>
          <p:cNvPr id="245771" name="AutoShape 11"/>
          <p:cNvCxnSpPr>
            <a:cxnSpLocks noChangeShapeType="1"/>
            <a:stCxn id="245767" idx="3"/>
            <a:endCxn id="245770" idx="1"/>
          </p:cNvCxnSpPr>
          <p:nvPr/>
        </p:nvCxnSpPr>
        <p:spPr bwMode="auto">
          <a:xfrm flipV="1">
            <a:off x="2743200" y="3200400"/>
            <a:ext cx="304800" cy="533400"/>
          </a:xfrm>
          <a:prstGeom prst="bentConnector3">
            <a:avLst>
              <a:gd name="adj1" fmla="val 50000"/>
            </a:avLst>
          </a:prstGeom>
          <a:noFill/>
          <a:ln w="9525">
            <a:solidFill>
              <a:schemeClr val="tx1"/>
            </a:solidFill>
            <a:miter lim="800000"/>
            <a:headEnd/>
            <a:tailEnd type="triangle" w="med" len="med"/>
          </a:ln>
          <a:effectLst/>
        </p:spPr>
      </p:cxnSp>
      <p:cxnSp>
        <p:nvCxnSpPr>
          <p:cNvPr id="245772" name="AutoShape 12"/>
          <p:cNvCxnSpPr>
            <a:cxnSpLocks noChangeShapeType="1"/>
            <a:stCxn id="245766" idx="3"/>
            <a:endCxn id="245767" idx="1"/>
          </p:cNvCxnSpPr>
          <p:nvPr/>
        </p:nvCxnSpPr>
        <p:spPr bwMode="auto">
          <a:xfrm>
            <a:off x="1143000" y="3619500"/>
            <a:ext cx="457200" cy="114300"/>
          </a:xfrm>
          <a:prstGeom prst="bentConnector3">
            <a:avLst>
              <a:gd name="adj1" fmla="val 50000"/>
            </a:avLst>
          </a:prstGeom>
          <a:noFill/>
          <a:ln w="9525">
            <a:solidFill>
              <a:schemeClr val="tx1"/>
            </a:solidFill>
            <a:miter lim="800000"/>
            <a:headEnd/>
            <a:tailEnd type="triangle" w="med" len="med"/>
          </a:ln>
          <a:effectLst/>
        </p:spPr>
      </p:cxnSp>
      <p:sp>
        <p:nvSpPr>
          <p:cNvPr id="245773" name="Rectangle 13"/>
          <p:cNvSpPr>
            <a:spLocks noChangeArrowheads="1"/>
          </p:cNvSpPr>
          <p:nvPr/>
        </p:nvSpPr>
        <p:spPr bwMode="auto">
          <a:xfrm>
            <a:off x="152400" y="5410200"/>
            <a:ext cx="990600" cy="685800"/>
          </a:xfrm>
          <a:prstGeom prst="rect">
            <a:avLst/>
          </a:prstGeom>
          <a:solidFill>
            <a:srgbClr val="FF9900"/>
          </a:solidFill>
          <a:ln w="9525">
            <a:solidFill>
              <a:schemeClr val="tx1"/>
            </a:solidFill>
            <a:miter lim="800000"/>
            <a:headEnd/>
            <a:tailEnd/>
          </a:ln>
          <a:effectLst/>
        </p:spPr>
        <p:txBody>
          <a:bodyPr wrap="none" anchor="ctr"/>
          <a:lstStyle/>
          <a:p>
            <a:pPr algn="ctr"/>
            <a:r>
              <a:rPr lang="en-US"/>
              <a:t>customer</a:t>
            </a:r>
          </a:p>
        </p:txBody>
      </p:sp>
      <p:cxnSp>
        <p:nvCxnSpPr>
          <p:cNvPr id="245774" name="AutoShape 14"/>
          <p:cNvCxnSpPr>
            <a:cxnSpLocks noChangeShapeType="1"/>
            <a:stCxn id="245773" idx="3"/>
            <a:endCxn id="245769" idx="1"/>
          </p:cNvCxnSpPr>
          <p:nvPr/>
        </p:nvCxnSpPr>
        <p:spPr bwMode="auto">
          <a:xfrm>
            <a:off x="1143000" y="5753100"/>
            <a:ext cx="609600" cy="0"/>
          </a:xfrm>
          <a:prstGeom prst="straightConnector1">
            <a:avLst/>
          </a:prstGeom>
          <a:noFill/>
          <a:ln w="9525">
            <a:solidFill>
              <a:schemeClr val="tx1"/>
            </a:solidFill>
            <a:round/>
            <a:headEnd/>
            <a:tailEnd type="triangle" w="med" len="med"/>
          </a:ln>
          <a:effectLst/>
        </p:spPr>
      </p:cxnSp>
      <p:sp>
        <p:nvSpPr>
          <p:cNvPr id="245775" name="Rectangle 15"/>
          <p:cNvSpPr>
            <a:spLocks noChangeArrowheads="1"/>
          </p:cNvSpPr>
          <p:nvPr/>
        </p:nvSpPr>
        <p:spPr bwMode="auto">
          <a:xfrm>
            <a:off x="1295400" y="4343400"/>
            <a:ext cx="14478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Emp_projects</a:t>
            </a:r>
          </a:p>
        </p:txBody>
      </p:sp>
      <p:cxnSp>
        <p:nvCxnSpPr>
          <p:cNvPr id="245776" name="AutoShape 16"/>
          <p:cNvCxnSpPr>
            <a:cxnSpLocks noChangeShapeType="1"/>
            <a:stCxn id="245767" idx="2"/>
            <a:endCxn id="245775" idx="0"/>
          </p:cNvCxnSpPr>
          <p:nvPr/>
        </p:nvCxnSpPr>
        <p:spPr bwMode="auto">
          <a:xfrm rot="5400000">
            <a:off x="1943100" y="4114800"/>
            <a:ext cx="304800" cy="152400"/>
          </a:xfrm>
          <a:prstGeom prst="bentConnector3">
            <a:avLst>
              <a:gd name="adj1" fmla="val 50000"/>
            </a:avLst>
          </a:prstGeom>
          <a:noFill/>
          <a:ln w="9525">
            <a:solidFill>
              <a:schemeClr val="tx1"/>
            </a:solidFill>
            <a:miter lim="800000"/>
            <a:headEnd/>
            <a:tailEnd type="triangle" w="med" len="med"/>
          </a:ln>
          <a:effectLst/>
        </p:spPr>
      </p:cxnSp>
      <p:cxnSp>
        <p:nvCxnSpPr>
          <p:cNvPr id="245777" name="AutoShape 17"/>
          <p:cNvCxnSpPr>
            <a:cxnSpLocks noChangeShapeType="1"/>
            <a:stCxn id="245769" idx="0"/>
            <a:endCxn id="245775" idx="2"/>
          </p:cNvCxnSpPr>
          <p:nvPr/>
        </p:nvCxnSpPr>
        <p:spPr bwMode="auto">
          <a:xfrm rot="5400000" flipH="1">
            <a:off x="2019300" y="5105400"/>
            <a:ext cx="228600" cy="228600"/>
          </a:xfrm>
          <a:prstGeom prst="bentConnector3">
            <a:avLst>
              <a:gd name="adj1" fmla="val 50000"/>
            </a:avLst>
          </a:prstGeom>
          <a:noFill/>
          <a:ln w="9525">
            <a:solidFill>
              <a:schemeClr val="tx1"/>
            </a:solidFill>
            <a:miter lim="800000"/>
            <a:headEnd/>
            <a:tailEnd type="triangle" w="med" len="med"/>
          </a:ln>
          <a:effectLst/>
        </p:spPr>
      </p:cxnSp>
      <p:sp>
        <p:nvSpPr>
          <p:cNvPr id="245778" name="Rectangle 18"/>
          <p:cNvSpPr>
            <a:spLocks noChangeArrowheads="1"/>
          </p:cNvSpPr>
          <p:nvPr/>
        </p:nvSpPr>
        <p:spPr bwMode="auto">
          <a:xfrm>
            <a:off x="3048000" y="4572000"/>
            <a:ext cx="1143000" cy="685800"/>
          </a:xfrm>
          <a:prstGeom prst="rect">
            <a:avLst/>
          </a:prstGeom>
          <a:solidFill>
            <a:srgbClr val="339966"/>
          </a:solidFill>
          <a:ln w="9525">
            <a:solidFill>
              <a:schemeClr val="tx1"/>
            </a:solidFill>
            <a:miter lim="800000"/>
            <a:headEnd/>
            <a:tailEnd/>
          </a:ln>
          <a:effectLst/>
        </p:spPr>
        <p:txBody>
          <a:bodyPr wrap="none" anchor="ctr"/>
          <a:lstStyle/>
          <a:p>
            <a:pPr algn="ctr"/>
            <a:r>
              <a:rPr lang="en-US"/>
              <a:t>timesheet</a:t>
            </a:r>
          </a:p>
        </p:txBody>
      </p:sp>
      <p:cxnSp>
        <p:nvCxnSpPr>
          <p:cNvPr id="245779" name="AutoShape 19"/>
          <p:cNvCxnSpPr>
            <a:cxnSpLocks noChangeShapeType="1"/>
            <a:stCxn id="245775" idx="3"/>
            <a:endCxn id="245778" idx="0"/>
          </p:cNvCxnSpPr>
          <p:nvPr/>
        </p:nvCxnSpPr>
        <p:spPr bwMode="auto">
          <a:xfrm flipV="1">
            <a:off x="2743200" y="4572000"/>
            <a:ext cx="876300" cy="152400"/>
          </a:xfrm>
          <a:prstGeom prst="bentConnector4">
            <a:avLst>
              <a:gd name="adj1" fmla="val 17394"/>
              <a:gd name="adj2" fmla="val 250000"/>
            </a:avLst>
          </a:prstGeom>
          <a:noFill/>
          <a:ln w="9525">
            <a:solidFill>
              <a:schemeClr val="tx1"/>
            </a:solidFill>
            <a:miter lim="800000"/>
            <a:headEnd/>
            <a:tailEnd type="triangle" w="med" len="med"/>
          </a:ln>
          <a:effectLst/>
        </p:spPr>
      </p:cxnSp>
      <p:sp>
        <p:nvSpPr>
          <p:cNvPr id="245780" name="Rectangle 20"/>
          <p:cNvSpPr>
            <a:spLocks noChangeArrowheads="1"/>
          </p:cNvSpPr>
          <p:nvPr/>
        </p:nvSpPr>
        <p:spPr bwMode="auto">
          <a:xfrm>
            <a:off x="76200" y="4724400"/>
            <a:ext cx="1066800" cy="381000"/>
          </a:xfrm>
          <a:prstGeom prst="rect">
            <a:avLst/>
          </a:prstGeom>
          <a:solidFill>
            <a:srgbClr val="969696"/>
          </a:solidFill>
          <a:ln w="9525">
            <a:solidFill>
              <a:schemeClr val="tx1"/>
            </a:solidFill>
            <a:miter lim="800000"/>
            <a:headEnd/>
            <a:tailEnd/>
          </a:ln>
          <a:effectLst/>
        </p:spPr>
        <p:txBody>
          <a:bodyPr wrap="none" anchor="ctr"/>
          <a:lstStyle/>
          <a:p>
            <a:pPr algn="ctr"/>
            <a:r>
              <a:rPr lang="en-US"/>
              <a:t>Cust_type</a:t>
            </a:r>
          </a:p>
        </p:txBody>
      </p:sp>
      <p:cxnSp>
        <p:nvCxnSpPr>
          <p:cNvPr id="245781" name="AutoShape 21"/>
          <p:cNvCxnSpPr>
            <a:cxnSpLocks noChangeShapeType="1"/>
            <a:stCxn id="245780" idx="2"/>
            <a:endCxn id="245773" idx="0"/>
          </p:cNvCxnSpPr>
          <p:nvPr/>
        </p:nvCxnSpPr>
        <p:spPr bwMode="auto">
          <a:xfrm rot="16200000" flipH="1">
            <a:off x="476250" y="5238750"/>
            <a:ext cx="304800" cy="38100"/>
          </a:xfrm>
          <a:prstGeom prst="bentConnector3">
            <a:avLst>
              <a:gd name="adj1" fmla="val 50000"/>
            </a:avLst>
          </a:prstGeom>
          <a:noFill/>
          <a:ln w="9525">
            <a:solidFill>
              <a:schemeClr val="tx1"/>
            </a:solidFill>
            <a:miter lim="800000"/>
            <a:headEnd/>
            <a:tailEnd type="triangle" w="med" len="med"/>
          </a:ln>
          <a:effectLst/>
        </p:spPr>
      </p:cxnSp>
      <p:sp>
        <p:nvSpPr>
          <p:cNvPr id="245790" name="Line 30"/>
          <p:cNvSpPr>
            <a:spLocks noChangeShapeType="1"/>
          </p:cNvSpPr>
          <p:nvPr/>
        </p:nvSpPr>
        <p:spPr bwMode="auto">
          <a:xfrm>
            <a:off x="4267200" y="914400"/>
            <a:ext cx="0" cy="5181600"/>
          </a:xfrm>
          <a:prstGeom prst="line">
            <a:avLst/>
          </a:prstGeom>
          <a:noFill/>
          <a:ln w="9525">
            <a:solidFill>
              <a:schemeClr val="tx1"/>
            </a:solidFill>
            <a:round/>
            <a:headEnd/>
            <a:tailEnd/>
          </a:ln>
          <a:effectLst/>
        </p:spPr>
        <p:txBody>
          <a:bodyPr/>
          <a:lstStyle/>
          <a:p>
            <a:endParaRPr lang="en-US"/>
          </a:p>
        </p:txBody>
      </p:sp>
      <p:sp>
        <p:nvSpPr>
          <p:cNvPr id="245795" name="Rectangle 35"/>
          <p:cNvSpPr>
            <a:spLocks noChangeArrowheads="1"/>
          </p:cNvSpPr>
          <p:nvPr/>
        </p:nvSpPr>
        <p:spPr bwMode="auto">
          <a:xfrm>
            <a:off x="1371600" y="2743200"/>
            <a:ext cx="1066800" cy="381000"/>
          </a:xfrm>
          <a:prstGeom prst="rect">
            <a:avLst/>
          </a:prstGeom>
          <a:solidFill>
            <a:srgbClr val="969696"/>
          </a:solidFill>
          <a:ln w="9525">
            <a:solidFill>
              <a:schemeClr val="tx1"/>
            </a:solidFill>
            <a:miter lim="800000"/>
            <a:headEnd/>
            <a:tailEnd/>
          </a:ln>
          <a:effectLst/>
        </p:spPr>
        <p:txBody>
          <a:bodyPr wrap="none" anchor="ctr"/>
          <a:lstStyle/>
          <a:p>
            <a:pPr algn="ctr"/>
            <a:r>
              <a:rPr lang="en-US"/>
              <a:t>Emp_type</a:t>
            </a:r>
          </a:p>
        </p:txBody>
      </p:sp>
      <p:cxnSp>
        <p:nvCxnSpPr>
          <p:cNvPr id="245796" name="AutoShape 36"/>
          <p:cNvCxnSpPr>
            <a:cxnSpLocks noChangeShapeType="1"/>
            <a:stCxn id="245795" idx="2"/>
            <a:endCxn id="245767" idx="0"/>
          </p:cNvCxnSpPr>
          <p:nvPr/>
        </p:nvCxnSpPr>
        <p:spPr bwMode="auto">
          <a:xfrm rot="16200000" flipH="1">
            <a:off x="1885950" y="3143250"/>
            <a:ext cx="304800" cy="266700"/>
          </a:xfrm>
          <a:prstGeom prst="bentConnector3">
            <a:avLst>
              <a:gd name="adj1" fmla="val 50000"/>
            </a:avLst>
          </a:prstGeom>
          <a:noFill/>
          <a:ln w="9525">
            <a:solidFill>
              <a:schemeClr val="tx1"/>
            </a:solidFill>
            <a:miter lim="800000"/>
            <a:headEnd/>
            <a:tailEnd type="triangle" w="med" len="med"/>
          </a:ln>
          <a:effectLst/>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2057400" y="0"/>
            <a:ext cx="6781800" cy="712787"/>
          </a:xfrm>
        </p:spPr>
        <p:txBody>
          <a:bodyPr/>
          <a:lstStyle/>
          <a:p>
            <a:r>
              <a:rPr lang="en-US" sz="3500" dirty="0"/>
              <a:t>Tables in the 3</a:t>
            </a:r>
            <a:r>
              <a:rPr lang="en-US" sz="3500" baseline="30000" dirty="0"/>
              <a:t>rd</a:t>
            </a:r>
            <a:r>
              <a:rPr lang="en-US" sz="3500" dirty="0"/>
              <a:t> NF </a:t>
            </a:r>
            <a:r>
              <a:rPr lang="en-US" sz="3500" dirty="0" smtClean="0"/>
              <a:t>Vs Dimensional</a:t>
            </a:r>
            <a:endParaRPr lang="en-US" sz="3500" dirty="0"/>
          </a:p>
        </p:txBody>
      </p:sp>
      <p:sp>
        <p:nvSpPr>
          <p:cNvPr id="245764" name="Rectangle 4"/>
          <p:cNvSpPr>
            <a:spLocks noChangeArrowheads="1"/>
          </p:cNvSpPr>
          <p:nvPr/>
        </p:nvSpPr>
        <p:spPr bwMode="auto">
          <a:xfrm>
            <a:off x="457200" y="838200"/>
            <a:ext cx="2133600" cy="1600200"/>
          </a:xfrm>
          <a:prstGeom prst="rect">
            <a:avLst/>
          </a:prstGeom>
          <a:solidFill>
            <a:schemeClr val="accent1"/>
          </a:solidFill>
          <a:ln w="9525">
            <a:solidFill>
              <a:schemeClr val="tx1"/>
            </a:solidFill>
            <a:miter lim="800000"/>
            <a:headEnd/>
            <a:tailEnd/>
          </a:ln>
          <a:effectLst/>
        </p:spPr>
        <p:txBody>
          <a:bodyPr wrap="none" anchor="ctr"/>
          <a:lstStyle/>
          <a:p>
            <a:pPr algn="ctr"/>
            <a:r>
              <a:rPr lang="en-US"/>
              <a:t>Master Tables</a:t>
            </a:r>
          </a:p>
          <a:p>
            <a:pPr algn="ctr"/>
            <a:r>
              <a:rPr lang="en-US"/>
              <a:t>Detail Tables</a:t>
            </a:r>
          </a:p>
          <a:p>
            <a:pPr algn="ctr"/>
            <a:r>
              <a:rPr lang="en-US"/>
              <a:t>Type tables</a:t>
            </a:r>
          </a:p>
          <a:p>
            <a:pPr algn="ctr"/>
            <a:r>
              <a:rPr lang="en-US"/>
              <a:t>Transaction tables</a:t>
            </a:r>
          </a:p>
        </p:txBody>
      </p:sp>
      <p:sp>
        <p:nvSpPr>
          <p:cNvPr id="245765" name="Rectangle 5"/>
          <p:cNvSpPr>
            <a:spLocks noChangeArrowheads="1"/>
          </p:cNvSpPr>
          <p:nvPr/>
        </p:nvSpPr>
        <p:spPr bwMode="auto">
          <a:xfrm>
            <a:off x="5638800" y="1447800"/>
            <a:ext cx="2362200" cy="1219200"/>
          </a:xfrm>
          <a:prstGeom prst="rect">
            <a:avLst/>
          </a:prstGeom>
          <a:solidFill>
            <a:schemeClr val="accent1"/>
          </a:solidFill>
          <a:ln w="9525">
            <a:solidFill>
              <a:schemeClr val="tx1"/>
            </a:solidFill>
            <a:miter lim="800000"/>
            <a:headEnd/>
            <a:tailEnd/>
          </a:ln>
          <a:effectLst/>
        </p:spPr>
        <p:txBody>
          <a:bodyPr wrap="none" anchor="ctr"/>
          <a:lstStyle/>
          <a:p>
            <a:pPr algn="ctr"/>
            <a:r>
              <a:rPr lang="en-US"/>
              <a:t>Dimension Table</a:t>
            </a:r>
          </a:p>
          <a:p>
            <a:pPr algn="ctr"/>
            <a:r>
              <a:rPr lang="en-US"/>
              <a:t>Fact Table</a:t>
            </a:r>
          </a:p>
        </p:txBody>
      </p:sp>
      <p:sp>
        <p:nvSpPr>
          <p:cNvPr id="245766" name="Rectangle 6"/>
          <p:cNvSpPr>
            <a:spLocks noChangeArrowheads="1"/>
          </p:cNvSpPr>
          <p:nvPr/>
        </p:nvSpPr>
        <p:spPr bwMode="auto">
          <a:xfrm>
            <a:off x="152400" y="3352800"/>
            <a:ext cx="990600" cy="533400"/>
          </a:xfrm>
          <a:prstGeom prst="rect">
            <a:avLst/>
          </a:prstGeom>
          <a:solidFill>
            <a:srgbClr val="FF9900"/>
          </a:solidFill>
          <a:ln w="9525">
            <a:solidFill>
              <a:schemeClr val="tx1"/>
            </a:solidFill>
            <a:miter lim="800000"/>
            <a:headEnd/>
            <a:tailEnd/>
          </a:ln>
          <a:effectLst/>
        </p:spPr>
        <p:txBody>
          <a:bodyPr wrap="none" anchor="ctr"/>
          <a:lstStyle/>
          <a:p>
            <a:pPr algn="ctr"/>
            <a:r>
              <a:rPr lang="en-US"/>
              <a:t>dept</a:t>
            </a:r>
          </a:p>
        </p:txBody>
      </p:sp>
      <p:sp>
        <p:nvSpPr>
          <p:cNvPr id="245767" name="Rectangle 7"/>
          <p:cNvSpPr>
            <a:spLocks noChangeArrowheads="1"/>
          </p:cNvSpPr>
          <p:nvPr/>
        </p:nvSpPr>
        <p:spPr bwMode="auto">
          <a:xfrm>
            <a:off x="1600200" y="3429000"/>
            <a:ext cx="1143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employee</a:t>
            </a:r>
          </a:p>
        </p:txBody>
      </p:sp>
      <p:sp>
        <p:nvSpPr>
          <p:cNvPr id="245769" name="Rectangle 9"/>
          <p:cNvSpPr>
            <a:spLocks noChangeArrowheads="1"/>
          </p:cNvSpPr>
          <p:nvPr/>
        </p:nvSpPr>
        <p:spPr bwMode="auto">
          <a:xfrm>
            <a:off x="1752600" y="5334000"/>
            <a:ext cx="9906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t>projects</a:t>
            </a:r>
          </a:p>
        </p:txBody>
      </p:sp>
      <p:sp>
        <p:nvSpPr>
          <p:cNvPr id="245770" name="Rectangle 10"/>
          <p:cNvSpPr>
            <a:spLocks noChangeArrowheads="1"/>
          </p:cNvSpPr>
          <p:nvPr/>
        </p:nvSpPr>
        <p:spPr bwMode="auto">
          <a:xfrm>
            <a:off x="3048000" y="2819400"/>
            <a:ext cx="1143000" cy="762000"/>
          </a:xfrm>
          <a:prstGeom prst="rect">
            <a:avLst/>
          </a:prstGeom>
          <a:solidFill>
            <a:srgbClr val="339966"/>
          </a:solidFill>
          <a:ln w="9525">
            <a:solidFill>
              <a:schemeClr val="tx1"/>
            </a:solidFill>
            <a:miter lim="800000"/>
            <a:headEnd/>
            <a:tailEnd/>
          </a:ln>
          <a:effectLst/>
        </p:spPr>
        <p:txBody>
          <a:bodyPr wrap="none" anchor="ctr"/>
          <a:lstStyle/>
          <a:p>
            <a:pPr algn="ctr"/>
            <a:r>
              <a:rPr lang="en-US"/>
              <a:t>payroll</a:t>
            </a:r>
          </a:p>
        </p:txBody>
      </p:sp>
      <p:cxnSp>
        <p:nvCxnSpPr>
          <p:cNvPr id="245771" name="AutoShape 11"/>
          <p:cNvCxnSpPr>
            <a:cxnSpLocks noChangeShapeType="1"/>
            <a:stCxn id="245767" idx="3"/>
            <a:endCxn id="245770" idx="1"/>
          </p:cNvCxnSpPr>
          <p:nvPr/>
        </p:nvCxnSpPr>
        <p:spPr bwMode="auto">
          <a:xfrm flipV="1">
            <a:off x="2743200" y="3200400"/>
            <a:ext cx="304800" cy="533400"/>
          </a:xfrm>
          <a:prstGeom prst="bentConnector3">
            <a:avLst>
              <a:gd name="adj1" fmla="val 50000"/>
            </a:avLst>
          </a:prstGeom>
          <a:noFill/>
          <a:ln w="9525">
            <a:solidFill>
              <a:schemeClr val="tx1"/>
            </a:solidFill>
            <a:miter lim="800000"/>
            <a:headEnd/>
            <a:tailEnd type="triangle" w="med" len="med"/>
          </a:ln>
          <a:effectLst/>
        </p:spPr>
      </p:cxnSp>
      <p:cxnSp>
        <p:nvCxnSpPr>
          <p:cNvPr id="245772" name="AutoShape 12"/>
          <p:cNvCxnSpPr>
            <a:cxnSpLocks noChangeShapeType="1"/>
            <a:stCxn id="245766" idx="3"/>
            <a:endCxn id="245767" idx="1"/>
          </p:cNvCxnSpPr>
          <p:nvPr/>
        </p:nvCxnSpPr>
        <p:spPr bwMode="auto">
          <a:xfrm>
            <a:off x="1143000" y="3619500"/>
            <a:ext cx="457200" cy="114300"/>
          </a:xfrm>
          <a:prstGeom prst="bentConnector3">
            <a:avLst>
              <a:gd name="adj1" fmla="val 50000"/>
            </a:avLst>
          </a:prstGeom>
          <a:noFill/>
          <a:ln w="9525">
            <a:solidFill>
              <a:schemeClr val="tx1"/>
            </a:solidFill>
            <a:miter lim="800000"/>
            <a:headEnd/>
            <a:tailEnd type="triangle" w="med" len="med"/>
          </a:ln>
          <a:effectLst/>
        </p:spPr>
      </p:cxnSp>
      <p:sp>
        <p:nvSpPr>
          <p:cNvPr id="245773" name="Rectangle 13"/>
          <p:cNvSpPr>
            <a:spLocks noChangeArrowheads="1"/>
          </p:cNvSpPr>
          <p:nvPr/>
        </p:nvSpPr>
        <p:spPr bwMode="auto">
          <a:xfrm>
            <a:off x="152400" y="5410200"/>
            <a:ext cx="990600" cy="685800"/>
          </a:xfrm>
          <a:prstGeom prst="rect">
            <a:avLst/>
          </a:prstGeom>
          <a:solidFill>
            <a:srgbClr val="FF9900"/>
          </a:solidFill>
          <a:ln w="9525">
            <a:solidFill>
              <a:schemeClr val="tx1"/>
            </a:solidFill>
            <a:miter lim="800000"/>
            <a:headEnd/>
            <a:tailEnd/>
          </a:ln>
          <a:effectLst/>
        </p:spPr>
        <p:txBody>
          <a:bodyPr wrap="none" anchor="ctr"/>
          <a:lstStyle/>
          <a:p>
            <a:pPr algn="ctr"/>
            <a:r>
              <a:rPr lang="en-US"/>
              <a:t>customer</a:t>
            </a:r>
          </a:p>
        </p:txBody>
      </p:sp>
      <p:cxnSp>
        <p:nvCxnSpPr>
          <p:cNvPr id="245774" name="AutoShape 14"/>
          <p:cNvCxnSpPr>
            <a:cxnSpLocks noChangeShapeType="1"/>
            <a:stCxn id="245773" idx="3"/>
            <a:endCxn id="245769" idx="1"/>
          </p:cNvCxnSpPr>
          <p:nvPr/>
        </p:nvCxnSpPr>
        <p:spPr bwMode="auto">
          <a:xfrm>
            <a:off x="1143000" y="5753100"/>
            <a:ext cx="609600" cy="0"/>
          </a:xfrm>
          <a:prstGeom prst="straightConnector1">
            <a:avLst/>
          </a:prstGeom>
          <a:noFill/>
          <a:ln w="9525">
            <a:solidFill>
              <a:schemeClr val="tx1"/>
            </a:solidFill>
            <a:round/>
            <a:headEnd/>
            <a:tailEnd type="triangle" w="med" len="med"/>
          </a:ln>
          <a:effectLst/>
        </p:spPr>
      </p:cxnSp>
      <p:sp>
        <p:nvSpPr>
          <p:cNvPr id="245775" name="Rectangle 15"/>
          <p:cNvSpPr>
            <a:spLocks noChangeArrowheads="1"/>
          </p:cNvSpPr>
          <p:nvPr/>
        </p:nvSpPr>
        <p:spPr bwMode="auto">
          <a:xfrm>
            <a:off x="1295400" y="4343400"/>
            <a:ext cx="14478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Emp_projects</a:t>
            </a:r>
          </a:p>
        </p:txBody>
      </p:sp>
      <p:cxnSp>
        <p:nvCxnSpPr>
          <p:cNvPr id="245776" name="AutoShape 16"/>
          <p:cNvCxnSpPr>
            <a:cxnSpLocks noChangeShapeType="1"/>
            <a:stCxn id="245767" idx="2"/>
            <a:endCxn id="245775" idx="0"/>
          </p:cNvCxnSpPr>
          <p:nvPr/>
        </p:nvCxnSpPr>
        <p:spPr bwMode="auto">
          <a:xfrm rot="5400000">
            <a:off x="1943100" y="4114800"/>
            <a:ext cx="304800" cy="152400"/>
          </a:xfrm>
          <a:prstGeom prst="bentConnector3">
            <a:avLst>
              <a:gd name="adj1" fmla="val 50000"/>
            </a:avLst>
          </a:prstGeom>
          <a:noFill/>
          <a:ln w="9525">
            <a:solidFill>
              <a:schemeClr val="tx1"/>
            </a:solidFill>
            <a:miter lim="800000"/>
            <a:headEnd/>
            <a:tailEnd type="triangle" w="med" len="med"/>
          </a:ln>
          <a:effectLst/>
        </p:spPr>
      </p:cxnSp>
      <p:cxnSp>
        <p:nvCxnSpPr>
          <p:cNvPr id="245777" name="AutoShape 17"/>
          <p:cNvCxnSpPr>
            <a:cxnSpLocks noChangeShapeType="1"/>
            <a:stCxn id="245769" idx="0"/>
            <a:endCxn id="245775" idx="2"/>
          </p:cNvCxnSpPr>
          <p:nvPr/>
        </p:nvCxnSpPr>
        <p:spPr bwMode="auto">
          <a:xfrm rot="5400000" flipH="1">
            <a:off x="2019300" y="5105400"/>
            <a:ext cx="228600" cy="228600"/>
          </a:xfrm>
          <a:prstGeom prst="bentConnector3">
            <a:avLst>
              <a:gd name="adj1" fmla="val 50000"/>
            </a:avLst>
          </a:prstGeom>
          <a:noFill/>
          <a:ln w="9525">
            <a:solidFill>
              <a:schemeClr val="tx1"/>
            </a:solidFill>
            <a:miter lim="800000"/>
            <a:headEnd/>
            <a:tailEnd type="triangle" w="med" len="med"/>
          </a:ln>
          <a:effectLst/>
        </p:spPr>
      </p:cxnSp>
      <p:sp>
        <p:nvSpPr>
          <p:cNvPr id="245778" name="Rectangle 18"/>
          <p:cNvSpPr>
            <a:spLocks noChangeArrowheads="1"/>
          </p:cNvSpPr>
          <p:nvPr/>
        </p:nvSpPr>
        <p:spPr bwMode="auto">
          <a:xfrm>
            <a:off x="3048000" y="4572000"/>
            <a:ext cx="1143000" cy="685800"/>
          </a:xfrm>
          <a:prstGeom prst="rect">
            <a:avLst/>
          </a:prstGeom>
          <a:solidFill>
            <a:srgbClr val="339966"/>
          </a:solidFill>
          <a:ln w="9525">
            <a:solidFill>
              <a:schemeClr val="tx1"/>
            </a:solidFill>
            <a:miter lim="800000"/>
            <a:headEnd/>
            <a:tailEnd/>
          </a:ln>
          <a:effectLst/>
        </p:spPr>
        <p:txBody>
          <a:bodyPr wrap="none" anchor="ctr"/>
          <a:lstStyle/>
          <a:p>
            <a:pPr algn="ctr"/>
            <a:r>
              <a:rPr lang="en-US"/>
              <a:t>timesheet</a:t>
            </a:r>
          </a:p>
        </p:txBody>
      </p:sp>
      <p:cxnSp>
        <p:nvCxnSpPr>
          <p:cNvPr id="245779" name="AutoShape 19"/>
          <p:cNvCxnSpPr>
            <a:cxnSpLocks noChangeShapeType="1"/>
            <a:stCxn id="245775" idx="3"/>
            <a:endCxn id="245778" idx="0"/>
          </p:cNvCxnSpPr>
          <p:nvPr/>
        </p:nvCxnSpPr>
        <p:spPr bwMode="auto">
          <a:xfrm flipV="1">
            <a:off x="2743200" y="4572000"/>
            <a:ext cx="876300" cy="152400"/>
          </a:xfrm>
          <a:prstGeom prst="bentConnector4">
            <a:avLst>
              <a:gd name="adj1" fmla="val 17394"/>
              <a:gd name="adj2" fmla="val 250000"/>
            </a:avLst>
          </a:prstGeom>
          <a:noFill/>
          <a:ln w="9525">
            <a:solidFill>
              <a:schemeClr val="tx1"/>
            </a:solidFill>
            <a:miter lim="800000"/>
            <a:headEnd/>
            <a:tailEnd type="triangle" w="med" len="med"/>
          </a:ln>
          <a:effectLst/>
        </p:spPr>
      </p:cxnSp>
      <p:sp>
        <p:nvSpPr>
          <p:cNvPr id="245780" name="Rectangle 20"/>
          <p:cNvSpPr>
            <a:spLocks noChangeArrowheads="1"/>
          </p:cNvSpPr>
          <p:nvPr/>
        </p:nvSpPr>
        <p:spPr bwMode="auto">
          <a:xfrm>
            <a:off x="76200" y="4724400"/>
            <a:ext cx="1066800" cy="381000"/>
          </a:xfrm>
          <a:prstGeom prst="rect">
            <a:avLst/>
          </a:prstGeom>
          <a:solidFill>
            <a:srgbClr val="969696"/>
          </a:solidFill>
          <a:ln w="9525">
            <a:solidFill>
              <a:schemeClr val="tx1"/>
            </a:solidFill>
            <a:miter lim="800000"/>
            <a:headEnd/>
            <a:tailEnd/>
          </a:ln>
          <a:effectLst/>
        </p:spPr>
        <p:txBody>
          <a:bodyPr wrap="none" anchor="ctr"/>
          <a:lstStyle/>
          <a:p>
            <a:pPr algn="ctr"/>
            <a:r>
              <a:rPr lang="en-US"/>
              <a:t>Cust_type</a:t>
            </a:r>
          </a:p>
        </p:txBody>
      </p:sp>
      <p:cxnSp>
        <p:nvCxnSpPr>
          <p:cNvPr id="245781" name="AutoShape 21"/>
          <p:cNvCxnSpPr>
            <a:cxnSpLocks noChangeShapeType="1"/>
            <a:stCxn id="245780" idx="2"/>
            <a:endCxn id="245773" idx="0"/>
          </p:cNvCxnSpPr>
          <p:nvPr/>
        </p:nvCxnSpPr>
        <p:spPr bwMode="auto">
          <a:xfrm rot="16200000" flipH="1">
            <a:off x="476250" y="5238750"/>
            <a:ext cx="304800" cy="38100"/>
          </a:xfrm>
          <a:prstGeom prst="bentConnector3">
            <a:avLst>
              <a:gd name="adj1" fmla="val 50000"/>
            </a:avLst>
          </a:prstGeom>
          <a:noFill/>
          <a:ln w="9525">
            <a:solidFill>
              <a:schemeClr val="tx1"/>
            </a:solidFill>
            <a:miter lim="800000"/>
            <a:headEnd/>
            <a:tailEnd type="triangle" w="med" len="med"/>
          </a:ln>
          <a:effectLst/>
        </p:spPr>
      </p:cxnSp>
      <p:sp>
        <p:nvSpPr>
          <p:cNvPr id="245782" name="Rectangle 22"/>
          <p:cNvSpPr>
            <a:spLocks noChangeArrowheads="1"/>
          </p:cNvSpPr>
          <p:nvPr/>
        </p:nvSpPr>
        <p:spPr bwMode="auto">
          <a:xfrm>
            <a:off x="5562600" y="3124200"/>
            <a:ext cx="12954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t>Employee</a:t>
            </a:r>
          </a:p>
        </p:txBody>
      </p:sp>
      <p:sp>
        <p:nvSpPr>
          <p:cNvPr id="245783" name="Rectangle 23"/>
          <p:cNvSpPr>
            <a:spLocks noChangeArrowheads="1"/>
          </p:cNvSpPr>
          <p:nvPr/>
        </p:nvSpPr>
        <p:spPr bwMode="auto">
          <a:xfrm>
            <a:off x="5562600" y="4724400"/>
            <a:ext cx="12954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t>Projects</a:t>
            </a:r>
          </a:p>
        </p:txBody>
      </p:sp>
      <p:sp>
        <p:nvSpPr>
          <p:cNvPr id="245785" name="Rectangle 25"/>
          <p:cNvSpPr>
            <a:spLocks noChangeArrowheads="1"/>
          </p:cNvSpPr>
          <p:nvPr/>
        </p:nvSpPr>
        <p:spPr bwMode="auto">
          <a:xfrm>
            <a:off x="7848600" y="3200400"/>
            <a:ext cx="1143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Period</a:t>
            </a:r>
          </a:p>
        </p:txBody>
      </p:sp>
      <p:sp>
        <p:nvSpPr>
          <p:cNvPr id="245786" name="Rectangle 26"/>
          <p:cNvSpPr>
            <a:spLocks noChangeArrowheads="1"/>
          </p:cNvSpPr>
          <p:nvPr/>
        </p:nvSpPr>
        <p:spPr bwMode="auto">
          <a:xfrm>
            <a:off x="7239000" y="3962400"/>
            <a:ext cx="762000" cy="1600200"/>
          </a:xfrm>
          <a:prstGeom prst="rect">
            <a:avLst/>
          </a:prstGeom>
          <a:solidFill>
            <a:srgbClr val="339966"/>
          </a:solidFill>
          <a:ln w="9525">
            <a:solidFill>
              <a:schemeClr val="tx1"/>
            </a:solidFill>
            <a:miter lim="800000"/>
            <a:headEnd/>
            <a:tailEnd/>
          </a:ln>
          <a:effectLst/>
        </p:spPr>
        <p:txBody>
          <a:bodyPr wrap="none" anchor="ctr"/>
          <a:lstStyle/>
          <a:p>
            <a:pPr algn="ctr"/>
            <a:r>
              <a:rPr lang="en-US"/>
              <a:t>Payroll</a:t>
            </a:r>
          </a:p>
          <a:p>
            <a:pPr algn="ctr"/>
            <a:r>
              <a:rPr lang="en-US"/>
              <a:t>fact</a:t>
            </a:r>
          </a:p>
        </p:txBody>
      </p:sp>
      <p:cxnSp>
        <p:nvCxnSpPr>
          <p:cNvPr id="245787" name="AutoShape 27"/>
          <p:cNvCxnSpPr>
            <a:cxnSpLocks noChangeShapeType="1"/>
            <a:stCxn id="245785" idx="2"/>
            <a:endCxn id="245786" idx="3"/>
          </p:cNvCxnSpPr>
          <p:nvPr/>
        </p:nvCxnSpPr>
        <p:spPr bwMode="auto">
          <a:xfrm rot="5400000">
            <a:off x="7734300" y="4076700"/>
            <a:ext cx="952500" cy="419100"/>
          </a:xfrm>
          <a:prstGeom prst="bentConnector2">
            <a:avLst/>
          </a:prstGeom>
          <a:noFill/>
          <a:ln w="9525">
            <a:solidFill>
              <a:schemeClr val="tx1"/>
            </a:solidFill>
            <a:miter lim="800000"/>
            <a:headEnd/>
            <a:tailEnd type="triangle" w="med" len="med"/>
          </a:ln>
          <a:effectLst/>
        </p:spPr>
      </p:cxnSp>
      <p:cxnSp>
        <p:nvCxnSpPr>
          <p:cNvPr id="245789" name="AutoShape 29"/>
          <p:cNvCxnSpPr>
            <a:cxnSpLocks noChangeShapeType="1"/>
            <a:stCxn id="245782" idx="3"/>
            <a:endCxn id="245786" idx="0"/>
          </p:cNvCxnSpPr>
          <p:nvPr/>
        </p:nvCxnSpPr>
        <p:spPr bwMode="auto">
          <a:xfrm>
            <a:off x="6858000" y="3543300"/>
            <a:ext cx="762000" cy="419100"/>
          </a:xfrm>
          <a:prstGeom prst="bentConnector2">
            <a:avLst/>
          </a:prstGeom>
          <a:noFill/>
          <a:ln w="9525">
            <a:solidFill>
              <a:schemeClr val="tx1"/>
            </a:solidFill>
            <a:miter lim="800000"/>
            <a:headEnd/>
            <a:tailEnd type="triangle" w="med" len="med"/>
          </a:ln>
          <a:effectLst/>
        </p:spPr>
      </p:cxnSp>
      <p:sp>
        <p:nvSpPr>
          <p:cNvPr id="245790" name="Line 30"/>
          <p:cNvSpPr>
            <a:spLocks noChangeShapeType="1"/>
          </p:cNvSpPr>
          <p:nvPr/>
        </p:nvSpPr>
        <p:spPr bwMode="auto">
          <a:xfrm>
            <a:off x="4267200" y="914400"/>
            <a:ext cx="0" cy="5181600"/>
          </a:xfrm>
          <a:prstGeom prst="line">
            <a:avLst/>
          </a:prstGeom>
          <a:noFill/>
          <a:ln w="9525">
            <a:solidFill>
              <a:schemeClr val="tx1"/>
            </a:solidFill>
            <a:round/>
            <a:headEnd/>
            <a:tailEnd/>
          </a:ln>
          <a:effectLst/>
        </p:spPr>
        <p:txBody>
          <a:bodyPr/>
          <a:lstStyle/>
          <a:p>
            <a:endParaRPr lang="en-US"/>
          </a:p>
        </p:txBody>
      </p:sp>
      <p:sp>
        <p:nvSpPr>
          <p:cNvPr id="245791" name="Rectangle 31"/>
          <p:cNvSpPr>
            <a:spLocks noChangeArrowheads="1"/>
          </p:cNvSpPr>
          <p:nvPr/>
        </p:nvSpPr>
        <p:spPr bwMode="auto">
          <a:xfrm>
            <a:off x="4648200" y="3733800"/>
            <a:ext cx="685800" cy="1676400"/>
          </a:xfrm>
          <a:prstGeom prst="rect">
            <a:avLst/>
          </a:prstGeom>
          <a:solidFill>
            <a:srgbClr val="339966"/>
          </a:solidFill>
          <a:ln w="9525">
            <a:solidFill>
              <a:schemeClr val="tx1"/>
            </a:solidFill>
            <a:miter lim="800000"/>
            <a:headEnd/>
            <a:tailEnd/>
          </a:ln>
          <a:effectLst/>
        </p:spPr>
        <p:txBody>
          <a:bodyPr wrap="none" anchor="ctr"/>
          <a:lstStyle/>
          <a:p>
            <a:pPr algn="ctr"/>
            <a:r>
              <a:rPr lang="en-US"/>
              <a:t>Time</a:t>
            </a:r>
          </a:p>
          <a:p>
            <a:pPr algn="ctr"/>
            <a:r>
              <a:rPr lang="en-US"/>
              <a:t>fact</a:t>
            </a:r>
          </a:p>
        </p:txBody>
      </p:sp>
      <p:cxnSp>
        <p:nvCxnSpPr>
          <p:cNvPr id="245792" name="AutoShape 32"/>
          <p:cNvCxnSpPr>
            <a:cxnSpLocks noChangeShapeType="1"/>
            <a:stCxn id="245782" idx="1"/>
            <a:endCxn id="245791" idx="0"/>
          </p:cNvCxnSpPr>
          <p:nvPr/>
        </p:nvCxnSpPr>
        <p:spPr bwMode="auto">
          <a:xfrm rot="10800000" flipV="1">
            <a:off x="4991100" y="3543300"/>
            <a:ext cx="571500" cy="190500"/>
          </a:xfrm>
          <a:prstGeom prst="bentConnector2">
            <a:avLst/>
          </a:prstGeom>
          <a:noFill/>
          <a:ln w="9525">
            <a:solidFill>
              <a:schemeClr val="tx1"/>
            </a:solidFill>
            <a:miter lim="800000"/>
            <a:headEnd/>
            <a:tailEnd type="triangle" w="med" len="med"/>
          </a:ln>
          <a:effectLst/>
        </p:spPr>
      </p:cxnSp>
      <p:cxnSp>
        <p:nvCxnSpPr>
          <p:cNvPr id="245793" name="AutoShape 33"/>
          <p:cNvCxnSpPr>
            <a:cxnSpLocks noChangeShapeType="1"/>
            <a:stCxn id="245783" idx="2"/>
            <a:endCxn id="245791" idx="2"/>
          </p:cNvCxnSpPr>
          <p:nvPr/>
        </p:nvCxnSpPr>
        <p:spPr bwMode="auto">
          <a:xfrm rot="16200000" flipV="1">
            <a:off x="5524500" y="4876800"/>
            <a:ext cx="152400" cy="1219200"/>
          </a:xfrm>
          <a:prstGeom prst="bentConnector3">
            <a:avLst>
              <a:gd name="adj1" fmla="val -150000"/>
            </a:avLst>
          </a:prstGeom>
          <a:noFill/>
          <a:ln w="9525">
            <a:solidFill>
              <a:schemeClr val="tx1"/>
            </a:solidFill>
            <a:miter lim="800000"/>
            <a:headEnd/>
            <a:tailEnd type="triangle" w="med" len="med"/>
          </a:ln>
          <a:effectLst/>
        </p:spPr>
      </p:cxnSp>
      <p:cxnSp>
        <p:nvCxnSpPr>
          <p:cNvPr id="245794" name="AutoShape 34"/>
          <p:cNvCxnSpPr>
            <a:cxnSpLocks noChangeShapeType="1"/>
            <a:stCxn id="245785" idx="0"/>
            <a:endCxn id="245791" idx="0"/>
          </p:cNvCxnSpPr>
          <p:nvPr/>
        </p:nvCxnSpPr>
        <p:spPr bwMode="auto">
          <a:xfrm rot="16200000" flipH="1" flipV="1">
            <a:off x="6438900" y="1752600"/>
            <a:ext cx="533400" cy="3429000"/>
          </a:xfrm>
          <a:prstGeom prst="bentConnector3">
            <a:avLst>
              <a:gd name="adj1" fmla="val -42856"/>
            </a:avLst>
          </a:prstGeom>
          <a:noFill/>
          <a:ln w="9525">
            <a:solidFill>
              <a:schemeClr val="tx1"/>
            </a:solidFill>
            <a:miter lim="800000"/>
            <a:headEnd/>
            <a:tailEnd type="triangle" w="med" len="med"/>
          </a:ln>
          <a:effectLst/>
        </p:spPr>
      </p:cxnSp>
      <p:sp>
        <p:nvSpPr>
          <p:cNvPr id="245795" name="Rectangle 35"/>
          <p:cNvSpPr>
            <a:spLocks noChangeArrowheads="1"/>
          </p:cNvSpPr>
          <p:nvPr/>
        </p:nvSpPr>
        <p:spPr bwMode="auto">
          <a:xfrm>
            <a:off x="1371600" y="2743200"/>
            <a:ext cx="1066800" cy="381000"/>
          </a:xfrm>
          <a:prstGeom prst="rect">
            <a:avLst/>
          </a:prstGeom>
          <a:solidFill>
            <a:srgbClr val="969696"/>
          </a:solidFill>
          <a:ln w="9525">
            <a:solidFill>
              <a:schemeClr val="tx1"/>
            </a:solidFill>
            <a:miter lim="800000"/>
            <a:headEnd/>
            <a:tailEnd/>
          </a:ln>
          <a:effectLst/>
        </p:spPr>
        <p:txBody>
          <a:bodyPr wrap="none" anchor="ctr"/>
          <a:lstStyle/>
          <a:p>
            <a:pPr algn="ctr"/>
            <a:r>
              <a:rPr lang="en-US"/>
              <a:t>Emp_type</a:t>
            </a:r>
          </a:p>
        </p:txBody>
      </p:sp>
      <p:cxnSp>
        <p:nvCxnSpPr>
          <p:cNvPr id="245796" name="AutoShape 36"/>
          <p:cNvCxnSpPr>
            <a:cxnSpLocks noChangeShapeType="1"/>
            <a:stCxn id="245795" idx="2"/>
            <a:endCxn id="245767" idx="0"/>
          </p:cNvCxnSpPr>
          <p:nvPr/>
        </p:nvCxnSpPr>
        <p:spPr bwMode="auto">
          <a:xfrm rot="16200000" flipH="1">
            <a:off x="1885950" y="3143250"/>
            <a:ext cx="304800" cy="266700"/>
          </a:xfrm>
          <a:prstGeom prst="bentConnector3">
            <a:avLst>
              <a:gd name="adj1" fmla="val 50000"/>
            </a:avLst>
          </a:prstGeom>
          <a:noFill/>
          <a:ln w="9525">
            <a:solidFill>
              <a:schemeClr val="tx1"/>
            </a:solidFill>
            <a:miter lim="800000"/>
            <a:headEnd/>
            <a:tailEnd type="triangle" w="med" len="med"/>
          </a:ln>
          <a:effectLst/>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905000" y="0"/>
            <a:ext cx="6477000" cy="914400"/>
          </a:xfrm>
        </p:spPr>
        <p:txBody>
          <a:bodyPr/>
          <a:lstStyle/>
          <a:p>
            <a:r>
              <a:rPr lang="en-US" dirty="0"/>
              <a:t>Slowly Changing Dimension</a:t>
            </a:r>
          </a:p>
        </p:txBody>
      </p:sp>
      <p:sp>
        <p:nvSpPr>
          <p:cNvPr id="137219" name="Rectangle 3"/>
          <p:cNvSpPr>
            <a:spLocks noGrp="1" noChangeArrowheads="1"/>
          </p:cNvSpPr>
          <p:nvPr>
            <p:ph type="body" idx="1"/>
          </p:nvPr>
        </p:nvSpPr>
        <p:spPr>
          <a:xfrm>
            <a:off x="381000" y="1143000"/>
            <a:ext cx="8229600" cy="3505200"/>
          </a:xfrm>
        </p:spPr>
        <p:txBody>
          <a:bodyPr/>
          <a:lstStyle/>
          <a:p>
            <a:r>
              <a:rPr lang="en-US" dirty="0"/>
              <a:t>TYPE 1</a:t>
            </a:r>
          </a:p>
          <a:p>
            <a:pPr lvl="1"/>
            <a:r>
              <a:rPr lang="en-US" dirty="0"/>
              <a:t>No history stored</a:t>
            </a:r>
          </a:p>
          <a:p>
            <a:r>
              <a:rPr lang="en-US" dirty="0"/>
              <a:t>TYPE 2</a:t>
            </a:r>
          </a:p>
          <a:p>
            <a:pPr lvl="1"/>
            <a:r>
              <a:rPr lang="en-US" dirty="0"/>
              <a:t>Complete history stored. We have to generate a unique key called surrogate ID’s in this type of tables</a:t>
            </a:r>
          </a:p>
          <a:p>
            <a:r>
              <a:rPr lang="en-US" dirty="0"/>
              <a:t>TYPE 3</a:t>
            </a:r>
          </a:p>
          <a:p>
            <a:pPr lvl="1"/>
            <a:r>
              <a:rPr lang="en-US" dirty="0"/>
              <a:t>Only current and previous values are stored for a physical key record. (</a:t>
            </a:r>
            <a:r>
              <a:rPr lang="en-US" dirty="0" err="1"/>
              <a:t>em_name</a:t>
            </a:r>
            <a:r>
              <a:rPr lang="en-US" dirty="0"/>
              <a:t>, </a:t>
            </a:r>
            <a:r>
              <a:rPr lang="en-US" dirty="0" err="1"/>
              <a:t>pre_emp_name</a:t>
            </a:r>
            <a:r>
              <a:rPr lang="en-US" dirty="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2209800" y="0"/>
            <a:ext cx="6096000" cy="838200"/>
          </a:xfrm>
        </p:spPr>
        <p:txBody>
          <a:bodyPr/>
          <a:lstStyle/>
          <a:p>
            <a:r>
              <a:rPr lang="en-US"/>
              <a:t>Type1 dimension</a:t>
            </a:r>
          </a:p>
        </p:txBody>
      </p:sp>
      <p:pic>
        <p:nvPicPr>
          <p:cNvPr id="222232" name="Picture 24"/>
          <p:cNvPicPr>
            <a:picLocks noChangeAspect="1" noChangeArrowheads="1"/>
          </p:cNvPicPr>
          <p:nvPr/>
        </p:nvPicPr>
        <p:blipFill>
          <a:blip r:embed="rId2" cstate="print"/>
          <a:srcRect/>
          <a:stretch>
            <a:fillRect/>
          </a:stretch>
        </p:blipFill>
        <p:spPr bwMode="auto">
          <a:xfrm>
            <a:off x="3657600" y="2743200"/>
            <a:ext cx="1143000" cy="1524000"/>
          </a:xfrm>
          <a:prstGeom prst="rect">
            <a:avLst/>
          </a:prstGeom>
          <a:noFill/>
          <a:ln w="9525">
            <a:noFill/>
            <a:miter lim="800000"/>
            <a:headEnd/>
            <a:tailEnd/>
          </a:ln>
          <a:effectLst/>
        </p:spPr>
      </p:pic>
      <p:pic>
        <p:nvPicPr>
          <p:cNvPr id="222233" name="Picture 25"/>
          <p:cNvPicPr>
            <a:picLocks noChangeAspect="1" noChangeArrowheads="1"/>
          </p:cNvPicPr>
          <p:nvPr/>
        </p:nvPicPr>
        <p:blipFill>
          <a:blip r:embed="rId3" cstate="print"/>
          <a:srcRect/>
          <a:stretch>
            <a:fillRect/>
          </a:stretch>
        </p:blipFill>
        <p:spPr bwMode="auto">
          <a:xfrm>
            <a:off x="1524000" y="3733800"/>
            <a:ext cx="1447800" cy="1447800"/>
          </a:xfrm>
          <a:prstGeom prst="rect">
            <a:avLst/>
          </a:prstGeom>
          <a:noFill/>
          <a:ln w="9525">
            <a:noFill/>
            <a:miter lim="800000"/>
            <a:headEnd/>
            <a:tailEnd/>
          </a:ln>
          <a:effectLst/>
        </p:spPr>
      </p:pic>
      <p:pic>
        <p:nvPicPr>
          <p:cNvPr id="222234" name="Picture 26"/>
          <p:cNvPicPr>
            <a:picLocks noChangeAspect="1" noChangeArrowheads="1"/>
          </p:cNvPicPr>
          <p:nvPr/>
        </p:nvPicPr>
        <p:blipFill>
          <a:blip r:embed="rId4" cstate="print"/>
          <a:srcRect/>
          <a:stretch>
            <a:fillRect/>
          </a:stretch>
        </p:blipFill>
        <p:spPr bwMode="auto">
          <a:xfrm>
            <a:off x="304800" y="1981200"/>
            <a:ext cx="1524000" cy="1397000"/>
          </a:xfrm>
          <a:prstGeom prst="rect">
            <a:avLst/>
          </a:prstGeom>
          <a:noFill/>
          <a:ln w="9525">
            <a:noFill/>
            <a:miter lim="800000"/>
            <a:headEnd/>
            <a:tailEnd/>
          </a:ln>
          <a:effectLst/>
        </p:spPr>
      </p:pic>
      <p:cxnSp>
        <p:nvCxnSpPr>
          <p:cNvPr id="222235" name="AutoShape 27"/>
          <p:cNvCxnSpPr>
            <a:cxnSpLocks noChangeShapeType="1"/>
          </p:cNvCxnSpPr>
          <p:nvPr/>
        </p:nvCxnSpPr>
        <p:spPr bwMode="auto">
          <a:xfrm flipH="1">
            <a:off x="1524000" y="2679700"/>
            <a:ext cx="304800" cy="1778000"/>
          </a:xfrm>
          <a:prstGeom prst="bentConnector5">
            <a:avLst>
              <a:gd name="adj1" fmla="val -75000"/>
              <a:gd name="adj2" fmla="val 49287"/>
              <a:gd name="adj3" fmla="val 175000"/>
            </a:avLst>
          </a:prstGeom>
          <a:noFill/>
          <a:ln w="9525">
            <a:solidFill>
              <a:schemeClr val="tx1"/>
            </a:solidFill>
            <a:miter lim="800000"/>
            <a:headEnd/>
            <a:tailEnd type="triangle" w="med" len="med"/>
          </a:ln>
          <a:effectLst/>
        </p:spPr>
      </p:cxnSp>
      <p:cxnSp>
        <p:nvCxnSpPr>
          <p:cNvPr id="222236" name="AutoShape 28"/>
          <p:cNvCxnSpPr>
            <a:cxnSpLocks noChangeShapeType="1"/>
          </p:cNvCxnSpPr>
          <p:nvPr/>
        </p:nvCxnSpPr>
        <p:spPr bwMode="auto">
          <a:xfrm flipV="1">
            <a:off x="2971800" y="2743200"/>
            <a:ext cx="1257300" cy="1714500"/>
          </a:xfrm>
          <a:prstGeom prst="bentConnector4">
            <a:avLst>
              <a:gd name="adj1" fmla="val 27273"/>
              <a:gd name="adj2" fmla="val 113333"/>
            </a:avLst>
          </a:prstGeom>
          <a:noFill/>
          <a:ln w="9525">
            <a:solidFill>
              <a:schemeClr val="tx1"/>
            </a:solidFill>
            <a:miter lim="800000"/>
            <a:headEnd/>
            <a:tailEnd type="triangle" w="med" len="med"/>
          </a:ln>
          <a:effectLst/>
        </p:spPr>
      </p:cxnSp>
      <p:pic>
        <p:nvPicPr>
          <p:cNvPr id="222237" name="Picture 29"/>
          <p:cNvPicPr>
            <a:picLocks noChangeAspect="1" noChangeArrowheads="1"/>
          </p:cNvPicPr>
          <p:nvPr/>
        </p:nvPicPr>
        <p:blipFill>
          <a:blip r:embed="rId5" cstate="print"/>
          <a:srcRect/>
          <a:stretch>
            <a:fillRect/>
          </a:stretch>
        </p:blipFill>
        <p:spPr bwMode="auto">
          <a:xfrm>
            <a:off x="6324600" y="2514600"/>
            <a:ext cx="1600200"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2209800" y="0"/>
            <a:ext cx="8229600" cy="838200"/>
          </a:xfrm>
        </p:spPr>
        <p:txBody>
          <a:bodyPr/>
          <a:lstStyle/>
          <a:p>
            <a:r>
              <a:rPr lang="en-US" sz="3800" dirty="0"/>
              <a:t>Type 2 </a:t>
            </a:r>
            <a:r>
              <a:rPr lang="en-US" sz="3800" dirty="0" smtClean="0"/>
              <a:t>(types </a:t>
            </a:r>
            <a:r>
              <a:rPr lang="en-US" sz="3800" dirty="0"/>
              <a:t>of implementations)</a:t>
            </a:r>
          </a:p>
        </p:txBody>
      </p:sp>
      <p:pic>
        <p:nvPicPr>
          <p:cNvPr id="225285" name="Picture 5"/>
          <p:cNvPicPr>
            <a:picLocks noChangeAspect="1" noChangeArrowheads="1"/>
          </p:cNvPicPr>
          <p:nvPr/>
        </p:nvPicPr>
        <p:blipFill>
          <a:blip r:embed="rId2" cstate="print"/>
          <a:srcRect/>
          <a:stretch>
            <a:fillRect/>
          </a:stretch>
        </p:blipFill>
        <p:spPr bwMode="auto">
          <a:xfrm>
            <a:off x="3886200" y="2286000"/>
            <a:ext cx="1143000" cy="1524000"/>
          </a:xfrm>
          <a:prstGeom prst="rect">
            <a:avLst/>
          </a:prstGeom>
          <a:noFill/>
          <a:ln w="9525">
            <a:noFill/>
            <a:miter lim="800000"/>
            <a:headEnd/>
            <a:tailEnd/>
          </a:ln>
          <a:effectLst/>
        </p:spPr>
      </p:pic>
      <p:pic>
        <p:nvPicPr>
          <p:cNvPr id="225286" name="Picture 6"/>
          <p:cNvPicPr>
            <a:picLocks noChangeAspect="1" noChangeArrowheads="1"/>
          </p:cNvPicPr>
          <p:nvPr/>
        </p:nvPicPr>
        <p:blipFill>
          <a:blip r:embed="rId3" cstate="print"/>
          <a:srcRect/>
          <a:stretch>
            <a:fillRect/>
          </a:stretch>
        </p:blipFill>
        <p:spPr bwMode="auto">
          <a:xfrm>
            <a:off x="2209800" y="2362200"/>
            <a:ext cx="1447800" cy="1447800"/>
          </a:xfrm>
          <a:prstGeom prst="rect">
            <a:avLst/>
          </a:prstGeom>
          <a:noFill/>
          <a:ln w="9525">
            <a:noFill/>
            <a:miter lim="800000"/>
            <a:headEnd/>
            <a:tailEnd/>
          </a:ln>
          <a:effectLst/>
        </p:spPr>
      </p:pic>
      <p:pic>
        <p:nvPicPr>
          <p:cNvPr id="225287" name="Picture 7"/>
          <p:cNvPicPr>
            <a:picLocks noChangeAspect="1" noChangeArrowheads="1"/>
          </p:cNvPicPr>
          <p:nvPr/>
        </p:nvPicPr>
        <p:blipFill>
          <a:blip r:embed="rId4" cstate="print"/>
          <a:srcRect/>
          <a:stretch>
            <a:fillRect/>
          </a:stretch>
        </p:blipFill>
        <p:spPr bwMode="auto">
          <a:xfrm>
            <a:off x="457200" y="1905000"/>
            <a:ext cx="1524000" cy="1397000"/>
          </a:xfrm>
          <a:prstGeom prst="rect">
            <a:avLst/>
          </a:prstGeom>
          <a:noFill/>
          <a:ln w="9525">
            <a:noFill/>
            <a:miter lim="800000"/>
            <a:headEnd/>
            <a:tailEnd/>
          </a:ln>
          <a:effectLst/>
        </p:spPr>
      </p:pic>
      <p:cxnSp>
        <p:nvCxnSpPr>
          <p:cNvPr id="225288" name="AutoShape 8"/>
          <p:cNvCxnSpPr>
            <a:cxnSpLocks noChangeShapeType="1"/>
            <a:stCxn id="0" idx="3"/>
            <a:endCxn id="0" idx="1"/>
          </p:cNvCxnSpPr>
          <p:nvPr/>
        </p:nvCxnSpPr>
        <p:spPr bwMode="auto">
          <a:xfrm>
            <a:off x="1981200" y="2603500"/>
            <a:ext cx="228600" cy="482600"/>
          </a:xfrm>
          <a:prstGeom prst="bentConnector3">
            <a:avLst>
              <a:gd name="adj1" fmla="val 50000"/>
            </a:avLst>
          </a:prstGeom>
          <a:noFill/>
          <a:ln w="9525">
            <a:solidFill>
              <a:schemeClr val="tx1"/>
            </a:solidFill>
            <a:miter lim="800000"/>
            <a:headEnd/>
            <a:tailEnd type="triangle" w="med" len="med"/>
          </a:ln>
          <a:effectLst/>
        </p:spPr>
      </p:cxnSp>
      <p:cxnSp>
        <p:nvCxnSpPr>
          <p:cNvPr id="225289" name="AutoShape 9"/>
          <p:cNvCxnSpPr>
            <a:cxnSpLocks noChangeShapeType="1"/>
            <a:stCxn id="0" idx="3"/>
            <a:endCxn id="0" idx="0"/>
          </p:cNvCxnSpPr>
          <p:nvPr/>
        </p:nvCxnSpPr>
        <p:spPr bwMode="auto">
          <a:xfrm flipV="1">
            <a:off x="3657600" y="2286000"/>
            <a:ext cx="800100" cy="800100"/>
          </a:xfrm>
          <a:prstGeom prst="bentConnector4">
            <a:avLst>
              <a:gd name="adj1" fmla="val 14287"/>
              <a:gd name="adj2" fmla="val 128569"/>
            </a:avLst>
          </a:prstGeom>
          <a:noFill/>
          <a:ln w="9525">
            <a:solidFill>
              <a:schemeClr val="tx1"/>
            </a:solidFill>
            <a:miter lim="800000"/>
            <a:headEnd/>
            <a:tailEnd type="triangle" w="med" len="med"/>
          </a:ln>
          <a:effectLst/>
        </p:spPr>
      </p:cxnSp>
      <p:pic>
        <p:nvPicPr>
          <p:cNvPr id="225290" name="Picture 10"/>
          <p:cNvPicPr>
            <a:picLocks noChangeAspect="1" noChangeArrowheads="1"/>
          </p:cNvPicPr>
          <p:nvPr/>
        </p:nvPicPr>
        <p:blipFill>
          <a:blip r:embed="rId5" cstate="print"/>
          <a:srcRect/>
          <a:stretch>
            <a:fillRect/>
          </a:stretch>
        </p:blipFill>
        <p:spPr bwMode="auto">
          <a:xfrm>
            <a:off x="6400800" y="1600200"/>
            <a:ext cx="1524000" cy="1447800"/>
          </a:xfrm>
          <a:prstGeom prst="rect">
            <a:avLst/>
          </a:prstGeom>
          <a:noFill/>
          <a:ln w="9525">
            <a:noFill/>
            <a:miter lim="800000"/>
            <a:headEnd/>
            <a:tailEnd/>
          </a:ln>
          <a:effectLst/>
        </p:spPr>
      </p:pic>
      <p:pic>
        <p:nvPicPr>
          <p:cNvPr id="225291" name="Picture 11"/>
          <p:cNvPicPr>
            <a:picLocks noChangeAspect="1" noChangeArrowheads="1"/>
          </p:cNvPicPr>
          <p:nvPr/>
        </p:nvPicPr>
        <p:blipFill>
          <a:blip r:embed="rId6" cstate="print"/>
          <a:srcRect/>
          <a:stretch>
            <a:fillRect/>
          </a:stretch>
        </p:blipFill>
        <p:spPr bwMode="auto">
          <a:xfrm>
            <a:off x="6477000" y="3733800"/>
            <a:ext cx="1600200" cy="1676400"/>
          </a:xfrm>
          <a:prstGeom prst="rect">
            <a:avLst/>
          </a:prstGeom>
          <a:noFill/>
          <a:ln w="9525">
            <a:noFill/>
            <a:miter lim="800000"/>
            <a:headEnd/>
            <a:tailEnd/>
          </a:ln>
          <a:effectLst/>
        </p:spPr>
      </p:pic>
      <p:pic>
        <p:nvPicPr>
          <p:cNvPr id="225292" name="Picture 12"/>
          <p:cNvPicPr>
            <a:picLocks noChangeAspect="1" noChangeArrowheads="1"/>
          </p:cNvPicPr>
          <p:nvPr/>
        </p:nvPicPr>
        <p:blipFill>
          <a:blip r:embed="rId7" cstate="print"/>
          <a:srcRect/>
          <a:stretch>
            <a:fillRect/>
          </a:stretch>
        </p:blipFill>
        <p:spPr bwMode="auto">
          <a:xfrm>
            <a:off x="3048000" y="4191000"/>
            <a:ext cx="1612900" cy="1981200"/>
          </a:xfrm>
          <a:prstGeom prst="rect">
            <a:avLst/>
          </a:prstGeom>
          <a:noFill/>
          <a:ln w="9525">
            <a:noFill/>
            <a:miter lim="800000"/>
            <a:headEnd/>
            <a:tailEnd/>
          </a:ln>
          <a:effectLst/>
        </p:spPr>
      </p:pic>
      <p:sp>
        <p:nvSpPr>
          <p:cNvPr id="225293" name="Text Box 13"/>
          <p:cNvSpPr txBox="1">
            <a:spLocks noChangeArrowheads="1"/>
          </p:cNvSpPr>
          <p:nvPr/>
        </p:nvSpPr>
        <p:spPr bwMode="auto">
          <a:xfrm>
            <a:off x="6019800" y="1103313"/>
            <a:ext cx="2393950" cy="366712"/>
          </a:xfrm>
          <a:prstGeom prst="rect">
            <a:avLst/>
          </a:prstGeom>
          <a:noFill/>
          <a:ln w="9525">
            <a:noFill/>
            <a:miter lim="800000"/>
            <a:headEnd/>
            <a:tailEnd/>
          </a:ln>
          <a:effectLst/>
        </p:spPr>
        <p:txBody>
          <a:bodyPr wrap="none">
            <a:spAutoFit/>
          </a:bodyPr>
          <a:lstStyle/>
          <a:p>
            <a:r>
              <a:rPr lang="en-US"/>
              <a:t>Only with surrogate id</a:t>
            </a:r>
          </a:p>
        </p:txBody>
      </p:sp>
      <p:sp>
        <p:nvSpPr>
          <p:cNvPr id="225294" name="Text Box 14"/>
          <p:cNvSpPr txBox="1">
            <a:spLocks noChangeArrowheads="1"/>
          </p:cNvSpPr>
          <p:nvPr/>
        </p:nvSpPr>
        <p:spPr bwMode="auto">
          <a:xfrm>
            <a:off x="5562600" y="3290888"/>
            <a:ext cx="3194050" cy="366712"/>
          </a:xfrm>
          <a:prstGeom prst="rect">
            <a:avLst/>
          </a:prstGeom>
          <a:noFill/>
          <a:ln w="9525">
            <a:noFill/>
            <a:miter lim="800000"/>
            <a:headEnd/>
            <a:tailEnd/>
          </a:ln>
          <a:effectLst/>
        </p:spPr>
        <p:txBody>
          <a:bodyPr wrap="none">
            <a:spAutoFit/>
          </a:bodyPr>
          <a:lstStyle/>
          <a:p>
            <a:r>
              <a:rPr lang="en-US"/>
              <a:t>Storing changes with duration</a:t>
            </a:r>
          </a:p>
        </p:txBody>
      </p:sp>
      <p:sp>
        <p:nvSpPr>
          <p:cNvPr id="225295" name="Text Box 15"/>
          <p:cNvSpPr txBox="1">
            <a:spLocks noChangeArrowheads="1"/>
          </p:cNvSpPr>
          <p:nvPr/>
        </p:nvSpPr>
        <p:spPr bwMode="auto">
          <a:xfrm>
            <a:off x="69850" y="4281488"/>
            <a:ext cx="3054350" cy="366712"/>
          </a:xfrm>
          <a:prstGeom prst="rect">
            <a:avLst/>
          </a:prstGeom>
          <a:noFill/>
          <a:ln w="9525">
            <a:noFill/>
            <a:miter lim="800000"/>
            <a:headEnd/>
            <a:tailEnd/>
          </a:ln>
          <a:effectLst/>
        </p:spPr>
        <p:txBody>
          <a:bodyPr wrap="none">
            <a:spAutoFit/>
          </a:bodyPr>
          <a:lstStyle/>
          <a:p>
            <a:r>
              <a:rPr lang="en-US"/>
              <a:t>With current record indicator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2209800" y="76200"/>
            <a:ext cx="8229600" cy="1143000"/>
          </a:xfrm>
        </p:spPr>
        <p:txBody>
          <a:bodyPr/>
          <a:lstStyle/>
          <a:p>
            <a:r>
              <a:rPr lang="en-US" sz="3800" dirty="0"/>
              <a:t>Type 3 </a:t>
            </a:r>
            <a:r>
              <a:rPr lang="en-US" sz="3800" dirty="0" smtClean="0"/>
              <a:t>(implementation)</a:t>
            </a:r>
            <a:endParaRPr lang="en-US" sz="3800" dirty="0"/>
          </a:p>
        </p:txBody>
      </p:sp>
      <p:pic>
        <p:nvPicPr>
          <p:cNvPr id="226307" name="Picture 3"/>
          <p:cNvPicPr>
            <a:picLocks noChangeAspect="1" noChangeArrowheads="1"/>
          </p:cNvPicPr>
          <p:nvPr/>
        </p:nvPicPr>
        <p:blipFill>
          <a:blip r:embed="rId2" cstate="print"/>
          <a:srcRect/>
          <a:stretch>
            <a:fillRect/>
          </a:stretch>
        </p:blipFill>
        <p:spPr bwMode="auto">
          <a:xfrm>
            <a:off x="4343400" y="2286000"/>
            <a:ext cx="1143000" cy="1524000"/>
          </a:xfrm>
          <a:prstGeom prst="rect">
            <a:avLst/>
          </a:prstGeom>
          <a:noFill/>
          <a:ln w="9525">
            <a:noFill/>
            <a:miter lim="800000"/>
            <a:headEnd/>
            <a:tailEnd/>
          </a:ln>
          <a:effectLst/>
        </p:spPr>
      </p:pic>
      <p:pic>
        <p:nvPicPr>
          <p:cNvPr id="226308" name="Picture 4"/>
          <p:cNvPicPr>
            <a:picLocks noChangeAspect="1" noChangeArrowheads="1"/>
          </p:cNvPicPr>
          <p:nvPr/>
        </p:nvPicPr>
        <p:blipFill>
          <a:blip r:embed="rId3" cstate="print"/>
          <a:srcRect/>
          <a:stretch>
            <a:fillRect/>
          </a:stretch>
        </p:blipFill>
        <p:spPr bwMode="auto">
          <a:xfrm>
            <a:off x="2438400" y="3276600"/>
            <a:ext cx="1447800" cy="1447800"/>
          </a:xfrm>
          <a:prstGeom prst="rect">
            <a:avLst/>
          </a:prstGeom>
          <a:noFill/>
          <a:ln w="9525">
            <a:noFill/>
            <a:miter lim="800000"/>
            <a:headEnd/>
            <a:tailEnd/>
          </a:ln>
          <a:effectLst/>
        </p:spPr>
      </p:pic>
      <p:pic>
        <p:nvPicPr>
          <p:cNvPr id="226309" name="Picture 5"/>
          <p:cNvPicPr>
            <a:picLocks noChangeAspect="1" noChangeArrowheads="1"/>
          </p:cNvPicPr>
          <p:nvPr/>
        </p:nvPicPr>
        <p:blipFill>
          <a:blip r:embed="rId4" cstate="print"/>
          <a:srcRect/>
          <a:stretch>
            <a:fillRect/>
          </a:stretch>
        </p:blipFill>
        <p:spPr bwMode="auto">
          <a:xfrm>
            <a:off x="457200" y="1905000"/>
            <a:ext cx="1524000" cy="1397000"/>
          </a:xfrm>
          <a:prstGeom prst="rect">
            <a:avLst/>
          </a:prstGeom>
          <a:noFill/>
          <a:ln w="9525">
            <a:noFill/>
            <a:miter lim="800000"/>
            <a:headEnd/>
            <a:tailEnd/>
          </a:ln>
          <a:effectLst/>
        </p:spPr>
      </p:pic>
      <p:cxnSp>
        <p:nvCxnSpPr>
          <p:cNvPr id="226310" name="AutoShape 6"/>
          <p:cNvCxnSpPr>
            <a:cxnSpLocks noChangeShapeType="1"/>
            <a:stCxn id="0" idx="3"/>
            <a:endCxn id="0" idx="1"/>
          </p:cNvCxnSpPr>
          <p:nvPr/>
        </p:nvCxnSpPr>
        <p:spPr bwMode="auto">
          <a:xfrm>
            <a:off x="1981200" y="2603500"/>
            <a:ext cx="457200" cy="1397000"/>
          </a:xfrm>
          <a:prstGeom prst="bentConnector3">
            <a:avLst>
              <a:gd name="adj1" fmla="val 50000"/>
            </a:avLst>
          </a:prstGeom>
          <a:noFill/>
          <a:ln w="9525">
            <a:solidFill>
              <a:schemeClr val="tx1"/>
            </a:solidFill>
            <a:miter lim="800000"/>
            <a:headEnd/>
            <a:tailEnd type="triangle" w="med" len="med"/>
          </a:ln>
          <a:effectLst/>
        </p:spPr>
      </p:cxnSp>
      <p:cxnSp>
        <p:nvCxnSpPr>
          <p:cNvPr id="226311" name="AutoShape 7"/>
          <p:cNvCxnSpPr>
            <a:cxnSpLocks noChangeShapeType="1"/>
            <a:stCxn id="0" idx="3"/>
            <a:endCxn id="0" idx="0"/>
          </p:cNvCxnSpPr>
          <p:nvPr/>
        </p:nvCxnSpPr>
        <p:spPr bwMode="auto">
          <a:xfrm flipV="1">
            <a:off x="3886200" y="2286000"/>
            <a:ext cx="1028700" cy="1714500"/>
          </a:xfrm>
          <a:prstGeom prst="bentConnector4">
            <a:avLst>
              <a:gd name="adj1" fmla="val 22222"/>
              <a:gd name="adj2" fmla="val 113333"/>
            </a:avLst>
          </a:prstGeom>
          <a:noFill/>
          <a:ln w="9525">
            <a:solidFill>
              <a:schemeClr val="tx1"/>
            </a:solidFill>
            <a:miter lim="800000"/>
            <a:headEnd/>
            <a:tailEnd type="triangle" w="med" len="med"/>
          </a:ln>
          <a:effectLst/>
        </p:spPr>
      </p:cxnSp>
      <p:pic>
        <p:nvPicPr>
          <p:cNvPr id="226315" name="Picture 11"/>
          <p:cNvPicPr>
            <a:picLocks noChangeAspect="1" noChangeArrowheads="1"/>
          </p:cNvPicPr>
          <p:nvPr/>
        </p:nvPicPr>
        <p:blipFill>
          <a:blip r:embed="rId5" cstate="print"/>
          <a:srcRect/>
          <a:stretch>
            <a:fillRect/>
          </a:stretch>
        </p:blipFill>
        <p:spPr bwMode="auto">
          <a:xfrm>
            <a:off x="6477000" y="3200400"/>
            <a:ext cx="16002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981200" y="76200"/>
            <a:ext cx="6781800" cy="788987"/>
          </a:xfrm>
        </p:spPr>
        <p:txBody>
          <a:bodyPr/>
          <a:lstStyle/>
          <a:p>
            <a:r>
              <a:rPr lang="en-US" sz="3300" dirty="0"/>
              <a:t>Sales Analysis System </a:t>
            </a:r>
            <a:r>
              <a:rPr lang="en-US" sz="3300" dirty="0" smtClean="0"/>
              <a:t>(Lowest Grain)</a:t>
            </a:r>
            <a:endParaRPr lang="en-US" sz="3300" dirty="0"/>
          </a:p>
        </p:txBody>
      </p:sp>
      <p:pic>
        <p:nvPicPr>
          <p:cNvPr id="228355" name="Picture 3"/>
          <p:cNvPicPr>
            <a:picLocks noChangeAspect="1" noChangeArrowheads="1"/>
          </p:cNvPicPr>
          <p:nvPr/>
        </p:nvPicPr>
        <p:blipFill>
          <a:blip r:embed="rId2" cstate="print"/>
          <a:srcRect/>
          <a:stretch>
            <a:fillRect/>
          </a:stretch>
        </p:blipFill>
        <p:spPr bwMode="auto">
          <a:xfrm>
            <a:off x="5562600" y="1219200"/>
            <a:ext cx="1600200" cy="2124075"/>
          </a:xfrm>
          <a:prstGeom prst="rect">
            <a:avLst/>
          </a:prstGeom>
          <a:noFill/>
          <a:ln w="9525">
            <a:noFill/>
            <a:miter lim="800000"/>
            <a:headEnd/>
            <a:tailEnd/>
          </a:ln>
          <a:effectLst/>
        </p:spPr>
      </p:pic>
      <p:pic>
        <p:nvPicPr>
          <p:cNvPr id="228356" name="Picture 4"/>
          <p:cNvPicPr>
            <a:picLocks noChangeAspect="1" noChangeArrowheads="1"/>
          </p:cNvPicPr>
          <p:nvPr/>
        </p:nvPicPr>
        <p:blipFill>
          <a:blip r:embed="rId3" cstate="print"/>
          <a:srcRect/>
          <a:stretch>
            <a:fillRect/>
          </a:stretch>
        </p:blipFill>
        <p:spPr bwMode="auto">
          <a:xfrm>
            <a:off x="914400" y="1447800"/>
            <a:ext cx="1600200" cy="1978025"/>
          </a:xfrm>
          <a:prstGeom prst="rect">
            <a:avLst/>
          </a:prstGeom>
          <a:noFill/>
          <a:ln w="9525">
            <a:noFill/>
            <a:miter lim="800000"/>
            <a:headEnd/>
            <a:tailEnd/>
          </a:ln>
          <a:effectLst/>
        </p:spPr>
      </p:pic>
      <p:pic>
        <p:nvPicPr>
          <p:cNvPr id="228357" name="Picture 5"/>
          <p:cNvPicPr>
            <a:picLocks noChangeAspect="1" noChangeArrowheads="1"/>
          </p:cNvPicPr>
          <p:nvPr/>
        </p:nvPicPr>
        <p:blipFill>
          <a:blip r:embed="rId4" cstate="print"/>
          <a:srcRect/>
          <a:stretch>
            <a:fillRect/>
          </a:stretch>
        </p:blipFill>
        <p:spPr bwMode="auto">
          <a:xfrm>
            <a:off x="5486400" y="3962400"/>
            <a:ext cx="1981200" cy="1960563"/>
          </a:xfrm>
          <a:prstGeom prst="rect">
            <a:avLst/>
          </a:prstGeom>
          <a:noFill/>
          <a:ln w="9525">
            <a:noFill/>
            <a:miter lim="800000"/>
            <a:headEnd/>
            <a:tailEnd/>
          </a:ln>
          <a:effectLst/>
        </p:spPr>
      </p:pic>
      <p:pic>
        <p:nvPicPr>
          <p:cNvPr id="228358" name="Picture 6"/>
          <p:cNvPicPr>
            <a:picLocks noChangeAspect="1" noChangeArrowheads="1"/>
          </p:cNvPicPr>
          <p:nvPr/>
        </p:nvPicPr>
        <p:blipFill>
          <a:blip r:embed="rId5" cstate="print"/>
          <a:srcRect/>
          <a:stretch>
            <a:fillRect/>
          </a:stretch>
        </p:blipFill>
        <p:spPr bwMode="auto">
          <a:xfrm>
            <a:off x="685800" y="4114800"/>
            <a:ext cx="1828800" cy="1828800"/>
          </a:xfrm>
          <a:prstGeom prst="rect">
            <a:avLst/>
          </a:prstGeom>
          <a:noFill/>
          <a:ln w="9525">
            <a:noFill/>
            <a:miter lim="800000"/>
            <a:headEnd/>
            <a:tailEnd/>
          </a:ln>
          <a:effectLst/>
        </p:spPr>
      </p:pic>
      <p:cxnSp>
        <p:nvCxnSpPr>
          <p:cNvPr id="228359" name="AutoShape 7"/>
          <p:cNvCxnSpPr>
            <a:cxnSpLocks noChangeShapeType="1"/>
            <a:stCxn id="0" idx="3"/>
          </p:cNvCxnSpPr>
          <p:nvPr/>
        </p:nvCxnSpPr>
        <p:spPr bwMode="auto">
          <a:xfrm>
            <a:off x="2514600" y="2436813"/>
            <a:ext cx="685800" cy="1260475"/>
          </a:xfrm>
          <a:prstGeom prst="bentConnector3">
            <a:avLst>
              <a:gd name="adj1" fmla="val 50000"/>
            </a:avLst>
          </a:prstGeom>
          <a:noFill/>
          <a:ln w="9525">
            <a:solidFill>
              <a:schemeClr val="tx1"/>
            </a:solidFill>
            <a:miter lim="800000"/>
            <a:headEnd/>
            <a:tailEnd type="triangle" w="med" len="med"/>
          </a:ln>
          <a:effectLst/>
        </p:spPr>
      </p:cxnSp>
      <p:cxnSp>
        <p:nvCxnSpPr>
          <p:cNvPr id="228360" name="AutoShape 8"/>
          <p:cNvCxnSpPr>
            <a:cxnSpLocks noChangeShapeType="1"/>
            <a:stCxn id="0" idx="3"/>
          </p:cNvCxnSpPr>
          <p:nvPr/>
        </p:nvCxnSpPr>
        <p:spPr bwMode="auto">
          <a:xfrm flipV="1">
            <a:off x="2514600" y="3697288"/>
            <a:ext cx="685800" cy="1331912"/>
          </a:xfrm>
          <a:prstGeom prst="bentConnector3">
            <a:avLst>
              <a:gd name="adj1" fmla="val 50000"/>
            </a:avLst>
          </a:prstGeom>
          <a:noFill/>
          <a:ln w="9525">
            <a:solidFill>
              <a:schemeClr val="tx1"/>
            </a:solidFill>
            <a:miter lim="800000"/>
            <a:headEnd/>
            <a:tailEnd type="triangle" w="med" len="med"/>
          </a:ln>
          <a:effectLst/>
        </p:spPr>
      </p:cxnSp>
      <p:cxnSp>
        <p:nvCxnSpPr>
          <p:cNvPr id="228361" name="AutoShape 9"/>
          <p:cNvCxnSpPr>
            <a:cxnSpLocks noChangeShapeType="1"/>
            <a:stCxn id="0" idx="1"/>
          </p:cNvCxnSpPr>
          <p:nvPr/>
        </p:nvCxnSpPr>
        <p:spPr bwMode="auto">
          <a:xfrm rot="10800000" flipV="1">
            <a:off x="4648200" y="2281238"/>
            <a:ext cx="914400" cy="1416050"/>
          </a:xfrm>
          <a:prstGeom prst="bentConnector3">
            <a:avLst>
              <a:gd name="adj1" fmla="val 50000"/>
            </a:avLst>
          </a:prstGeom>
          <a:noFill/>
          <a:ln w="9525">
            <a:solidFill>
              <a:schemeClr val="tx1"/>
            </a:solidFill>
            <a:miter lim="800000"/>
            <a:headEnd/>
            <a:tailEnd type="triangle" w="med" len="med"/>
          </a:ln>
          <a:effectLst/>
        </p:spPr>
      </p:cxnSp>
      <p:cxnSp>
        <p:nvCxnSpPr>
          <p:cNvPr id="228362" name="AutoShape 10"/>
          <p:cNvCxnSpPr>
            <a:cxnSpLocks noChangeShapeType="1"/>
            <a:stCxn id="0" idx="1"/>
          </p:cNvCxnSpPr>
          <p:nvPr/>
        </p:nvCxnSpPr>
        <p:spPr bwMode="auto">
          <a:xfrm rot="10800000" flipV="1">
            <a:off x="3924300" y="4943475"/>
            <a:ext cx="1562100" cy="241300"/>
          </a:xfrm>
          <a:prstGeom prst="bentConnector4">
            <a:avLst>
              <a:gd name="adj1" fmla="val 26829"/>
              <a:gd name="adj2" fmla="val 194736"/>
            </a:avLst>
          </a:prstGeom>
          <a:noFill/>
          <a:ln w="9525">
            <a:solidFill>
              <a:schemeClr val="tx1"/>
            </a:solidFill>
            <a:miter lim="800000"/>
            <a:headEnd/>
            <a:tailEnd type="triangle" w="med" len="med"/>
          </a:ln>
          <a:effectLst/>
        </p:spPr>
      </p:cxnSp>
      <p:pic>
        <p:nvPicPr>
          <p:cNvPr id="228363" name="Picture 11"/>
          <p:cNvPicPr>
            <a:picLocks noChangeAspect="1" noChangeArrowheads="1"/>
          </p:cNvPicPr>
          <p:nvPr/>
        </p:nvPicPr>
        <p:blipFill>
          <a:blip r:embed="rId6" cstate="print"/>
          <a:srcRect/>
          <a:stretch>
            <a:fillRect/>
          </a:stretch>
        </p:blipFill>
        <p:spPr bwMode="auto">
          <a:xfrm>
            <a:off x="3200400" y="2286000"/>
            <a:ext cx="14478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Organization…..</a:t>
            </a:r>
          </a:p>
        </p:txBody>
      </p:sp>
      <p:pic>
        <p:nvPicPr>
          <p:cNvPr id="202756" name="Picture 4" descr="ORGCHART042005BLUE"/>
          <p:cNvPicPr>
            <a:picLocks noChangeAspect="1" noChangeArrowheads="1"/>
          </p:cNvPicPr>
          <p:nvPr/>
        </p:nvPicPr>
        <p:blipFill>
          <a:blip r:embed="rId2" cstate="print"/>
          <a:srcRect/>
          <a:stretch>
            <a:fillRect/>
          </a:stretch>
        </p:blipFill>
        <p:spPr bwMode="auto">
          <a:xfrm>
            <a:off x="457200" y="1447800"/>
            <a:ext cx="82296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2057400" y="76200"/>
            <a:ext cx="6705600" cy="636587"/>
          </a:xfrm>
        </p:spPr>
        <p:txBody>
          <a:bodyPr/>
          <a:lstStyle/>
          <a:p>
            <a:r>
              <a:rPr lang="en-US" sz="3800" dirty="0"/>
              <a:t>DW for Sales Analysis </a:t>
            </a:r>
            <a:r>
              <a:rPr lang="en-US" sz="3800" dirty="0" smtClean="0"/>
              <a:t>(</a:t>
            </a:r>
            <a:r>
              <a:rPr lang="en-US" sz="3800" dirty="0"/>
              <a:t>monthly)</a:t>
            </a:r>
          </a:p>
        </p:txBody>
      </p:sp>
      <p:pic>
        <p:nvPicPr>
          <p:cNvPr id="220163" name="Picture 3"/>
          <p:cNvPicPr>
            <a:picLocks noChangeAspect="1" noChangeArrowheads="1"/>
          </p:cNvPicPr>
          <p:nvPr/>
        </p:nvPicPr>
        <p:blipFill>
          <a:blip r:embed="rId2" cstate="print"/>
          <a:srcRect/>
          <a:stretch>
            <a:fillRect/>
          </a:stretch>
        </p:blipFill>
        <p:spPr bwMode="auto">
          <a:xfrm>
            <a:off x="5562600" y="1219200"/>
            <a:ext cx="1600200" cy="2124075"/>
          </a:xfrm>
          <a:prstGeom prst="rect">
            <a:avLst/>
          </a:prstGeom>
          <a:noFill/>
          <a:ln w="9525">
            <a:noFill/>
            <a:miter lim="800000"/>
            <a:headEnd/>
            <a:tailEnd/>
          </a:ln>
          <a:effectLst/>
        </p:spPr>
      </p:pic>
      <p:pic>
        <p:nvPicPr>
          <p:cNvPr id="220165" name="Picture 5"/>
          <p:cNvPicPr>
            <a:picLocks noChangeAspect="1" noChangeArrowheads="1"/>
          </p:cNvPicPr>
          <p:nvPr/>
        </p:nvPicPr>
        <p:blipFill>
          <a:blip r:embed="rId3" cstate="print"/>
          <a:srcRect/>
          <a:stretch>
            <a:fillRect/>
          </a:stretch>
        </p:blipFill>
        <p:spPr bwMode="auto">
          <a:xfrm>
            <a:off x="914400" y="1447800"/>
            <a:ext cx="1600200" cy="1978025"/>
          </a:xfrm>
          <a:prstGeom prst="rect">
            <a:avLst/>
          </a:prstGeom>
          <a:noFill/>
          <a:ln w="9525">
            <a:noFill/>
            <a:miter lim="800000"/>
            <a:headEnd/>
            <a:tailEnd/>
          </a:ln>
          <a:effectLst/>
        </p:spPr>
      </p:pic>
      <p:pic>
        <p:nvPicPr>
          <p:cNvPr id="220166" name="Picture 6"/>
          <p:cNvPicPr>
            <a:picLocks noChangeAspect="1" noChangeArrowheads="1"/>
          </p:cNvPicPr>
          <p:nvPr/>
        </p:nvPicPr>
        <p:blipFill>
          <a:blip r:embed="rId4" cstate="print"/>
          <a:srcRect/>
          <a:stretch>
            <a:fillRect/>
          </a:stretch>
        </p:blipFill>
        <p:spPr bwMode="auto">
          <a:xfrm>
            <a:off x="5486400" y="3962400"/>
            <a:ext cx="1981200" cy="1960563"/>
          </a:xfrm>
          <a:prstGeom prst="rect">
            <a:avLst/>
          </a:prstGeom>
          <a:noFill/>
          <a:ln w="9525">
            <a:noFill/>
            <a:miter lim="800000"/>
            <a:headEnd/>
            <a:tailEnd/>
          </a:ln>
          <a:effectLst/>
        </p:spPr>
      </p:pic>
      <p:cxnSp>
        <p:nvCxnSpPr>
          <p:cNvPr id="220168" name="AutoShape 8"/>
          <p:cNvCxnSpPr>
            <a:cxnSpLocks noChangeShapeType="1"/>
            <a:stCxn id="0" idx="3"/>
          </p:cNvCxnSpPr>
          <p:nvPr/>
        </p:nvCxnSpPr>
        <p:spPr bwMode="auto">
          <a:xfrm>
            <a:off x="2514600" y="2436813"/>
            <a:ext cx="685800" cy="1260475"/>
          </a:xfrm>
          <a:prstGeom prst="bentConnector3">
            <a:avLst>
              <a:gd name="adj1" fmla="val 50000"/>
            </a:avLst>
          </a:prstGeom>
          <a:noFill/>
          <a:ln w="9525">
            <a:solidFill>
              <a:schemeClr val="tx1"/>
            </a:solidFill>
            <a:miter lim="800000"/>
            <a:headEnd/>
            <a:tailEnd type="triangle" w="med" len="med"/>
          </a:ln>
          <a:effectLst/>
        </p:spPr>
      </p:cxnSp>
      <p:cxnSp>
        <p:nvCxnSpPr>
          <p:cNvPr id="220170" name="AutoShape 10"/>
          <p:cNvCxnSpPr>
            <a:cxnSpLocks noChangeShapeType="1"/>
            <a:stCxn id="0" idx="1"/>
          </p:cNvCxnSpPr>
          <p:nvPr/>
        </p:nvCxnSpPr>
        <p:spPr bwMode="auto">
          <a:xfrm rot="10800000" flipV="1">
            <a:off x="4648200" y="2281238"/>
            <a:ext cx="914400" cy="1416050"/>
          </a:xfrm>
          <a:prstGeom prst="bentConnector3">
            <a:avLst>
              <a:gd name="adj1" fmla="val 50000"/>
            </a:avLst>
          </a:prstGeom>
          <a:noFill/>
          <a:ln w="9525">
            <a:solidFill>
              <a:schemeClr val="tx1"/>
            </a:solidFill>
            <a:miter lim="800000"/>
            <a:headEnd/>
            <a:tailEnd type="triangle" w="med" len="med"/>
          </a:ln>
          <a:effectLst/>
        </p:spPr>
      </p:cxnSp>
      <p:cxnSp>
        <p:nvCxnSpPr>
          <p:cNvPr id="220171" name="AutoShape 11"/>
          <p:cNvCxnSpPr>
            <a:cxnSpLocks noChangeShapeType="1"/>
            <a:stCxn id="0" idx="1"/>
          </p:cNvCxnSpPr>
          <p:nvPr/>
        </p:nvCxnSpPr>
        <p:spPr bwMode="auto">
          <a:xfrm rot="10800000" flipV="1">
            <a:off x="3924300" y="4943475"/>
            <a:ext cx="1562100" cy="241300"/>
          </a:xfrm>
          <a:prstGeom prst="bentConnector4">
            <a:avLst>
              <a:gd name="adj1" fmla="val 26829"/>
              <a:gd name="adj2" fmla="val 194736"/>
            </a:avLst>
          </a:prstGeom>
          <a:noFill/>
          <a:ln w="9525">
            <a:solidFill>
              <a:schemeClr val="tx1"/>
            </a:solidFill>
            <a:miter lim="800000"/>
            <a:headEnd/>
            <a:tailEnd type="triangle" w="med" len="med"/>
          </a:ln>
          <a:effectLst/>
        </p:spPr>
      </p:cxnSp>
      <p:pic>
        <p:nvPicPr>
          <p:cNvPr id="220172" name="Picture 12"/>
          <p:cNvPicPr>
            <a:picLocks noChangeAspect="1" noChangeArrowheads="1"/>
          </p:cNvPicPr>
          <p:nvPr/>
        </p:nvPicPr>
        <p:blipFill>
          <a:blip r:embed="rId5" cstate="print"/>
          <a:srcRect/>
          <a:stretch>
            <a:fillRect/>
          </a:stretch>
        </p:blipFill>
        <p:spPr bwMode="auto">
          <a:xfrm>
            <a:off x="914400" y="4191000"/>
            <a:ext cx="1905000" cy="1524000"/>
          </a:xfrm>
          <a:prstGeom prst="rect">
            <a:avLst/>
          </a:prstGeom>
          <a:noFill/>
          <a:ln w="9525">
            <a:noFill/>
            <a:miter lim="800000"/>
            <a:headEnd/>
            <a:tailEnd/>
          </a:ln>
          <a:effectLst/>
        </p:spPr>
      </p:pic>
      <p:pic>
        <p:nvPicPr>
          <p:cNvPr id="220173" name="Picture 13"/>
          <p:cNvPicPr>
            <a:picLocks noChangeAspect="1" noChangeArrowheads="1"/>
          </p:cNvPicPr>
          <p:nvPr/>
        </p:nvPicPr>
        <p:blipFill>
          <a:blip r:embed="rId6" cstate="print"/>
          <a:srcRect/>
          <a:stretch>
            <a:fillRect/>
          </a:stretch>
        </p:blipFill>
        <p:spPr bwMode="auto">
          <a:xfrm>
            <a:off x="3200400" y="3124200"/>
            <a:ext cx="1447800" cy="2057400"/>
          </a:xfrm>
          <a:prstGeom prst="rect">
            <a:avLst/>
          </a:prstGeom>
          <a:noFill/>
          <a:ln w="9525">
            <a:noFill/>
            <a:miter lim="800000"/>
            <a:headEnd/>
            <a:tailEnd/>
          </a:ln>
          <a:effectLst/>
        </p:spPr>
      </p:pic>
      <p:cxnSp>
        <p:nvCxnSpPr>
          <p:cNvPr id="220174" name="AutoShape 14"/>
          <p:cNvCxnSpPr>
            <a:cxnSpLocks noChangeShapeType="1"/>
            <a:stCxn id="0" idx="2"/>
            <a:endCxn id="0" idx="1"/>
          </p:cNvCxnSpPr>
          <p:nvPr/>
        </p:nvCxnSpPr>
        <p:spPr bwMode="auto">
          <a:xfrm rot="5400000" flipH="1" flipV="1">
            <a:off x="1752600" y="4267200"/>
            <a:ext cx="1562100" cy="1333500"/>
          </a:xfrm>
          <a:prstGeom prst="bentConnector4">
            <a:avLst>
              <a:gd name="adj1" fmla="val -14634"/>
              <a:gd name="adj2" fmla="val 85713"/>
            </a:avLst>
          </a:prstGeom>
          <a:noFill/>
          <a:ln w="9525">
            <a:solidFill>
              <a:schemeClr val="tx1"/>
            </a:solidFill>
            <a:miter lim="800000"/>
            <a:headEnd/>
            <a:tailEnd type="triangle" w="med" len="med"/>
          </a:ln>
          <a:effectLst/>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905000" y="0"/>
            <a:ext cx="6477000" cy="914400"/>
          </a:xfrm>
        </p:spPr>
        <p:txBody>
          <a:bodyPr/>
          <a:lstStyle/>
          <a:p>
            <a:r>
              <a:rPr lang="en-US" dirty="0"/>
              <a:t>Fact Less Fact tables</a:t>
            </a:r>
          </a:p>
        </p:txBody>
      </p:sp>
      <p:sp>
        <p:nvSpPr>
          <p:cNvPr id="197635" name="Rectangle 3"/>
          <p:cNvSpPr>
            <a:spLocks noGrp="1" noChangeArrowheads="1"/>
          </p:cNvSpPr>
          <p:nvPr>
            <p:ph type="body" idx="1"/>
          </p:nvPr>
        </p:nvSpPr>
        <p:spPr>
          <a:xfrm>
            <a:off x="457200" y="1295400"/>
            <a:ext cx="8229600" cy="5029200"/>
          </a:xfrm>
        </p:spPr>
        <p:txBody>
          <a:bodyPr/>
          <a:lstStyle/>
          <a:p>
            <a:pPr>
              <a:lnSpc>
                <a:spcPct val="80000"/>
              </a:lnSpc>
            </a:pPr>
            <a:r>
              <a:rPr lang="en-US" sz="2600"/>
              <a:t>Usually fact table has all the measures through which you measure the performance of the business.</a:t>
            </a:r>
          </a:p>
          <a:p>
            <a:pPr>
              <a:lnSpc>
                <a:spcPct val="80000"/>
              </a:lnSpc>
            </a:pPr>
            <a:r>
              <a:rPr lang="en-US" sz="2600"/>
              <a:t>Typical fact table has qty, cost, price, discount, margin columns where you can apply aggregate functions.</a:t>
            </a:r>
          </a:p>
          <a:p>
            <a:pPr>
              <a:lnSpc>
                <a:spcPct val="80000"/>
              </a:lnSpc>
            </a:pPr>
            <a:r>
              <a:rPr lang="en-US" sz="2600"/>
              <a:t>In some cases, we wont be having these kind of measures ex: any event tracking DW </a:t>
            </a:r>
          </a:p>
          <a:p>
            <a:pPr>
              <a:lnSpc>
                <a:spcPct val="80000"/>
              </a:lnSpc>
            </a:pPr>
            <a:r>
              <a:rPr lang="en-US" sz="2600"/>
              <a:t>Web click analysis, attendance system etc are the examples</a:t>
            </a:r>
          </a:p>
          <a:p>
            <a:pPr>
              <a:lnSpc>
                <a:spcPct val="80000"/>
              </a:lnSpc>
            </a:pPr>
            <a:r>
              <a:rPr lang="en-US" sz="2600"/>
              <a:t>In the above mentioned systems, the existence of the record becomes the fact. So in web click analysis the combination of user, date and webpage is the fact.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438400" y="0"/>
            <a:ext cx="4343400" cy="762000"/>
          </a:xfrm>
        </p:spPr>
        <p:txBody>
          <a:bodyPr/>
          <a:lstStyle/>
          <a:p>
            <a:r>
              <a:rPr lang="en-US" dirty="0"/>
              <a:t>Measure Types</a:t>
            </a:r>
          </a:p>
        </p:txBody>
      </p:sp>
      <p:sp>
        <p:nvSpPr>
          <p:cNvPr id="200707" name="Rectangle 3"/>
          <p:cNvSpPr>
            <a:spLocks noGrp="1" noChangeArrowheads="1"/>
          </p:cNvSpPr>
          <p:nvPr>
            <p:ph type="body" idx="1"/>
          </p:nvPr>
        </p:nvSpPr>
        <p:spPr>
          <a:xfrm>
            <a:off x="457200" y="1219200"/>
            <a:ext cx="8229600" cy="2667000"/>
          </a:xfrm>
        </p:spPr>
        <p:txBody>
          <a:bodyPr/>
          <a:lstStyle/>
          <a:p>
            <a:r>
              <a:rPr lang="en-US" dirty="0"/>
              <a:t>Fully additive measure</a:t>
            </a:r>
          </a:p>
          <a:p>
            <a:pPr lvl="1"/>
            <a:r>
              <a:rPr lang="en-US" dirty="0"/>
              <a:t>Where we can apply any aggregate functions with any dimensions in that star schema</a:t>
            </a:r>
          </a:p>
          <a:p>
            <a:r>
              <a:rPr lang="en-US" dirty="0"/>
              <a:t>Semi additive measure</a:t>
            </a:r>
          </a:p>
          <a:p>
            <a:pPr lvl="1"/>
            <a:r>
              <a:rPr lang="en-US" dirty="0"/>
              <a:t>We wont be able to apply all aggregate functions in this type of column (Ex: percentage)</a:t>
            </a:r>
          </a:p>
          <a:p>
            <a:r>
              <a:rPr lang="en-US" dirty="0"/>
              <a:t>Non additive measure</a:t>
            </a:r>
          </a:p>
          <a:p>
            <a:pPr lvl="1"/>
            <a:r>
              <a:rPr lang="en-US" dirty="0"/>
              <a:t>We wont be able to apply any aggregate functions in this type of column (Ex: </a:t>
            </a:r>
            <a:r>
              <a:rPr lang="en-US" dirty="0" err="1"/>
              <a:t>Tran_type</a:t>
            </a:r>
            <a:r>
              <a:rPr lang="en-US" dirty="0"/>
              <a:t> = ‘S’ or ‘R’)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438400" y="0"/>
            <a:ext cx="8229600" cy="1143000"/>
          </a:xfrm>
        </p:spPr>
        <p:txBody>
          <a:bodyPr/>
          <a:lstStyle/>
          <a:p>
            <a:r>
              <a:rPr lang="en-US" dirty="0"/>
              <a:t>Snow flake</a:t>
            </a:r>
          </a:p>
        </p:txBody>
      </p:sp>
      <p:sp>
        <p:nvSpPr>
          <p:cNvPr id="103427" name="Rectangle 3"/>
          <p:cNvSpPr>
            <a:spLocks noGrp="1" noChangeArrowheads="1"/>
          </p:cNvSpPr>
          <p:nvPr>
            <p:ph type="body" idx="1"/>
          </p:nvPr>
        </p:nvSpPr>
        <p:spPr>
          <a:xfrm>
            <a:off x="457200" y="1143000"/>
            <a:ext cx="8229600" cy="5257800"/>
          </a:xfrm>
        </p:spPr>
        <p:txBody>
          <a:bodyPr/>
          <a:lstStyle/>
          <a:p>
            <a:pPr>
              <a:lnSpc>
                <a:spcPct val="90000"/>
              </a:lnSpc>
            </a:pPr>
            <a:r>
              <a:rPr lang="en-US" sz="2400"/>
              <a:t>Snow flake won’t have much of redundant data as most of the dimensions will have a look table. This way the number of joins between the tables will become more.</a:t>
            </a:r>
          </a:p>
          <a:p>
            <a:pPr>
              <a:lnSpc>
                <a:spcPct val="90000"/>
              </a:lnSpc>
            </a:pPr>
            <a:r>
              <a:rPr lang="en-US" sz="2400"/>
              <a:t>Even in snow flake we will have the dimensions and facts only. Only difference is we normalize the dimension table based on the hierarchy.</a:t>
            </a:r>
          </a:p>
          <a:p>
            <a:pPr>
              <a:lnSpc>
                <a:spcPct val="90000"/>
              </a:lnSpc>
            </a:pPr>
            <a:r>
              <a:rPr lang="en-US" sz="2400"/>
              <a:t>A dimension has minimum of one hierarchy. Some of the dimensions can have multiple hierarchy.</a:t>
            </a:r>
          </a:p>
          <a:p>
            <a:pPr>
              <a:lnSpc>
                <a:spcPct val="90000"/>
              </a:lnSpc>
            </a:pPr>
            <a:r>
              <a:rPr lang="en-US" sz="2400"/>
              <a:t>Both have advantages and dis advantages, so analyze the end user’s requirements and space constraints to pick the best.</a:t>
            </a:r>
          </a:p>
          <a:p>
            <a:pPr>
              <a:lnSpc>
                <a:spcPct val="90000"/>
              </a:lnSpc>
            </a:pPr>
            <a:r>
              <a:rPr lang="en-US" sz="2400"/>
              <a:t>If you are design is such a way that you have too many aggregation tables then we can go with Snowflake.</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10445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104452" name="Rectangle 4"/>
          <p:cNvSpPr>
            <a:spLocks noGrp="1" noChangeArrowheads="1"/>
          </p:cNvSpPr>
          <p:nvPr>
            <p:ph type="title"/>
          </p:nvPr>
        </p:nvSpPr>
        <p:spPr>
          <a:xfrm>
            <a:off x="1987550" y="-41275"/>
            <a:ext cx="6775450" cy="727075"/>
          </a:xfrm>
          <a:noFill/>
          <a:ln w="12700" cap="flat">
            <a:solidFill>
              <a:schemeClr val="tx1"/>
            </a:solidFill>
          </a:ln>
        </p:spPr>
        <p:txBody>
          <a:bodyPr lIns="0" tIns="0" rIns="0" bIns="0" anchor="b"/>
          <a:lstStyle/>
          <a:p>
            <a:r>
              <a:rPr lang="en-GB" dirty="0"/>
              <a:t>The “Snowflake” Schema</a:t>
            </a:r>
          </a:p>
        </p:txBody>
      </p:sp>
      <p:sp>
        <p:nvSpPr>
          <p:cNvPr id="104453" name="Rectangle 5"/>
          <p:cNvSpPr>
            <a:spLocks noChangeArrowheads="1"/>
          </p:cNvSpPr>
          <p:nvPr/>
        </p:nvSpPr>
        <p:spPr bwMode="auto">
          <a:xfrm>
            <a:off x="304800" y="1752600"/>
            <a:ext cx="2362200" cy="2971800"/>
          </a:xfrm>
          <a:prstGeom prst="rect">
            <a:avLst/>
          </a:prstGeom>
          <a:solidFill>
            <a:srgbClr val="DADADA"/>
          </a:solidFill>
          <a:ln w="9525">
            <a:noFill/>
            <a:miter lim="800000"/>
            <a:headEnd/>
            <a:tailEnd/>
          </a:ln>
          <a:effectLst>
            <a:outerShdw dist="107763" dir="2700000" algn="ctr" rotWithShape="0">
              <a:srgbClr val="474747"/>
            </a:outerShdw>
          </a:effectLst>
        </p:spPr>
        <p:txBody>
          <a:bodyPr wrap="none" anchor="ctr"/>
          <a:lstStyle/>
          <a:p>
            <a:endParaRPr lang="en-US"/>
          </a:p>
        </p:txBody>
      </p:sp>
      <p:sp>
        <p:nvSpPr>
          <p:cNvPr id="104454" name="Line 6"/>
          <p:cNvSpPr>
            <a:spLocks noChangeShapeType="1"/>
          </p:cNvSpPr>
          <p:nvPr/>
        </p:nvSpPr>
        <p:spPr bwMode="auto">
          <a:xfrm>
            <a:off x="304800" y="2133600"/>
            <a:ext cx="23622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4455" name="Rectangle 7"/>
          <p:cNvSpPr>
            <a:spLocks noChangeArrowheads="1"/>
          </p:cNvSpPr>
          <p:nvPr/>
        </p:nvSpPr>
        <p:spPr bwMode="auto">
          <a:xfrm>
            <a:off x="366713" y="1806575"/>
            <a:ext cx="1511300" cy="366713"/>
          </a:xfrm>
          <a:prstGeom prst="rect">
            <a:avLst/>
          </a:prstGeom>
          <a:noFill/>
          <a:ln w="9525">
            <a:noFill/>
            <a:miter lim="800000"/>
            <a:headEnd/>
            <a:tailEnd/>
          </a:ln>
          <a:effectLst/>
        </p:spPr>
        <p:txBody>
          <a:bodyPr wrap="none" lIns="92075" tIns="46037" rIns="92075" bIns="46037">
            <a:spAutoFit/>
          </a:bodyPr>
          <a:lstStyle/>
          <a:p>
            <a:pPr eaLnBrk="0" hangingPunct="0"/>
            <a:r>
              <a:rPr lang="en-GB" altLang="en-GB" b="1">
                <a:solidFill>
                  <a:srgbClr val="280049"/>
                </a:solidFill>
                <a:latin typeface="Zurich BT" charset="0"/>
              </a:rPr>
              <a:t>STORE KEY</a:t>
            </a:r>
          </a:p>
        </p:txBody>
      </p:sp>
      <p:sp>
        <p:nvSpPr>
          <p:cNvPr id="104456" name="Rectangle 8"/>
          <p:cNvSpPr>
            <a:spLocks noChangeArrowheads="1"/>
          </p:cNvSpPr>
          <p:nvPr/>
        </p:nvSpPr>
        <p:spPr bwMode="auto">
          <a:xfrm>
            <a:off x="290513" y="1425575"/>
            <a:ext cx="2225675" cy="366713"/>
          </a:xfrm>
          <a:prstGeom prst="rect">
            <a:avLst/>
          </a:prstGeom>
          <a:noFill/>
          <a:ln w="9525">
            <a:noFill/>
            <a:miter lim="800000"/>
            <a:headEnd/>
            <a:tailEnd/>
          </a:ln>
          <a:effectLst/>
        </p:spPr>
        <p:txBody>
          <a:bodyPr lIns="92075" tIns="46037" rIns="92075" bIns="46037">
            <a:spAutoFit/>
          </a:bodyPr>
          <a:lstStyle/>
          <a:p>
            <a:pPr eaLnBrk="0" hangingPunct="0"/>
            <a:r>
              <a:rPr lang="en-GB" altLang="en-GB" b="1">
                <a:solidFill>
                  <a:srgbClr val="280049"/>
                </a:solidFill>
                <a:latin typeface="Zurich BT" charset="0"/>
              </a:rPr>
              <a:t>Store Dimension</a:t>
            </a:r>
          </a:p>
        </p:txBody>
      </p:sp>
      <p:sp>
        <p:nvSpPr>
          <p:cNvPr id="104457" name="Rectangle 9"/>
          <p:cNvSpPr>
            <a:spLocks noChangeArrowheads="1"/>
          </p:cNvSpPr>
          <p:nvPr/>
        </p:nvSpPr>
        <p:spPr bwMode="auto">
          <a:xfrm>
            <a:off x="366713" y="2133600"/>
            <a:ext cx="1878012" cy="1803400"/>
          </a:xfrm>
          <a:prstGeom prst="rect">
            <a:avLst/>
          </a:prstGeom>
          <a:noFill/>
          <a:ln w="9525">
            <a:noFill/>
            <a:miter lim="800000"/>
            <a:headEnd/>
            <a:tailEnd/>
          </a:ln>
          <a:effectLst/>
        </p:spPr>
        <p:txBody>
          <a:bodyPr wrap="none" lIns="92075" tIns="46037" rIns="92075" bIns="46037">
            <a:spAutoFit/>
          </a:bodyPr>
          <a:lstStyle/>
          <a:p>
            <a:pPr eaLnBrk="0" hangingPunct="0"/>
            <a:r>
              <a:rPr lang="en-GB" altLang="en-GB" sz="1600" b="1">
                <a:solidFill>
                  <a:srgbClr val="280049"/>
                </a:solidFill>
                <a:latin typeface="Zurich BT" charset="0"/>
              </a:rPr>
              <a:t>Store Description</a:t>
            </a:r>
          </a:p>
          <a:p>
            <a:pPr eaLnBrk="0" hangingPunct="0"/>
            <a:r>
              <a:rPr lang="en-GB" altLang="en-GB" sz="1600" b="1">
                <a:solidFill>
                  <a:srgbClr val="280049"/>
                </a:solidFill>
                <a:latin typeface="Zurich BT" charset="0"/>
              </a:rPr>
              <a:t>City</a:t>
            </a:r>
          </a:p>
          <a:p>
            <a:pPr eaLnBrk="0" hangingPunct="0"/>
            <a:r>
              <a:rPr lang="en-GB" altLang="en-GB" sz="1600" b="1">
                <a:solidFill>
                  <a:srgbClr val="280049"/>
                </a:solidFill>
                <a:latin typeface="Zurich BT" charset="0"/>
              </a:rPr>
              <a:t>District ID</a:t>
            </a:r>
          </a:p>
          <a:p>
            <a:pPr eaLnBrk="0" hangingPunct="0"/>
            <a:r>
              <a:rPr lang="en-GB" altLang="en-GB" sz="1600" b="1">
                <a:solidFill>
                  <a:srgbClr val="280049"/>
                </a:solidFill>
                <a:latin typeface="Zurich BT" charset="0"/>
              </a:rPr>
              <a:t>State</a:t>
            </a:r>
          </a:p>
          <a:p>
            <a:pPr eaLnBrk="0" hangingPunct="0"/>
            <a:endParaRPr lang="en-GB" altLang="en-GB" sz="1600" b="1">
              <a:solidFill>
                <a:srgbClr val="280049"/>
              </a:solidFill>
              <a:latin typeface="Zurich BT" charset="0"/>
            </a:endParaRPr>
          </a:p>
          <a:p>
            <a:pPr eaLnBrk="0" hangingPunct="0"/>
            <a:endParaRPr lang="en-GB" altLang="en-GB" sz="1600" b="1">
              <a:solidFill>
                <a:srgbClr val="280049"/>
              </a:solidFill>
              <a:latin typeface="Zurich BT" charset="0"/>
            </a:endParaRPr>
          </a:p>
          <a:p>
            <a:pPr eaLnBrk="0" hangingPunct="0"/>
            <a:endParaRPr lang="en-GB" altLang="en-GB" sz="1600" b="1">
              <a:solidFill>
                <a:srgbClr val="280049"/>
              </a:solidFill>
              <a:latin typeface="Zurich BT" charset="0"/>
            </a:endParaRPr>
          </a:p>
        </p:txBody>
      </p:sp>
      <p:sp>
        <p:nvSpPr>
          <p:cNvPr id="104458" name="Rectangle 10"/>
          <p:cNvSpPr>
            <a:spLocks noChangeArrowheads="1"/>
          </p:cNvSpPr>
          <p:nvPr/>
        </p:nvSpPr>
        <p:spPr bwMode="auto">
          <a:xfrm>
            <a:off x="3124200" y="1752600"/>
            <a:ext cx="1676400" cy="1371600"/>
          </a:xfrm>
          <a:prstGeom prst="rect">
            <a:avLst/>
          </a:prstGeom>
          <a:solidFill>
            <a:srgbClr val="DADADA"/>
          </a:solidFill>
          <a:ln w="9525">
            <a:noFill/>
            <a:miter lim="800000"/>
            <a:headEnd/>
            <a:tailEnd/>
          </a:ln>
          <a:effectLst>
            <a:outerShdw dist="107763" dir="2700000" algn="ctr" rotWithShape="0">
              <a:srgbClr val="474747"/>
            </a:outerShdw>
          </a:effectLst>
        </p:spPr>
        <p:txBody>
          <a:bodyPr wrap="none" anchor="ctr"/>
          <a:lstStyle/>
          <a:p>
            <a:endParaRPr lang="en-US"/>
          </a:p>
        </p:txBody>
      </p:sp>
      <p:sp>
        <p:nvSpPr>
          <p:cNvPr id="104459" name="Line 11"/>
          <p:cNvSpPr>
            <a:spLocks noChangeShapeType="1"/>
          </p:cNvSpPr>
          <p:nvPr/>
        </p:nvSpPr>
        <p:spPr bwMode="auto">
          <a:xfrm>
            <a:off x="3124200" y="2133600"/>
            <a:ext cx="16764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4460" name="Rectangle 12"/>
          <p:cNvSpPr>
            <a:spLocks noChangeArrowheads="1"/>
          </p:cNvSpPr>
          <p:nvPr/>
        </p:nvSpPr>
        <p:spPr bwMode="auto">
          <a:xfrm>
            <a:off x="3186113" y="1806575"/>
            <a:ext cx="1289050" cy="366713"/>
          </a:xfrm>
          <a:prstGeom prst="rect">
            <a:avLst/>
          </a:prstGeom>
          <a:noFill/>
          <a:ln w="9525">
            <a:noFill/>
            <a:miter lim="800000"/>
            <a:headEnd/>
            <a:tailEnd/>
          </a:ln>
          <a:effectLst/>
        </p:spPr>
        <p:txBody>
          <a:bodyPr wrap="none" lIns="92075" tIns="46037" rIns="92075" bIns="46037">
            <a:spAutoFit/>
          </a:bodyPr>
          <a:lstStyle/>
          <a:p>
            <a:pPr eaLnBrk="0" hangingPunct="0"/>
            <a:r>
              <a:rPr lang="en-GB" altLang="en-GB" b="1">
                <a:solidFill>
                  <a:srgbClr val="280049"/>
                </a:solidFill>
                <a:latin typeface="Zurich BT" charset="0"/>
              </a:rPr>
              <a:t>District_ID</a:t>
            </a:r>
          </a:p>
        </p:txBody>
      </p:sp>
      <p:sp>
        <p:nvSpPr>
          <p:cNvPr id="104461" name="Rectangle 13"/>
          <p:cNvSpPr>
            <a:spLocks noChangeArrowheads="1"/>
          </p:cNvSpPr>
          <p:nvPr/>
        </p:nvSpPr>
        <p:spPr bwMode="auto">
          <a:xfrm>
            <a:off x="3186113" y="2133600"/>
            <a:ext cx="1489075" cy="854075"/>
          </a:xfrm>
          <a:prstGeom prst="rect">
            <a:avLst/>
          </a:prstGeom>
          <a:noFill/>
          <a:ln w="9525">
            <a:noFill/>
            <a:miter lim="800000"/>
            <a:headEnd/>
            <a:tailEnd/>
          </a:ln>
          <a:effectLst/>
        </p:spPr>
        <p:txBody>
          <a:bodyPr wrap="none" lIns="92075" tIns="46037" rIns="92075" bIns="46037">
            <a:spAutoFit/>
          </a:bodyPr>
          <a:lstStyle/>
          <a:p>
            <a:pPr eaLnBrk="0" hangingPunct="0"/>
            <a:r>
              <a:rPr lang="en-GB" altLang="en-GB" sz="1600" b="1">
                <a:solidFill>
                  <a:srgbClr val="280049"/>
                </a:solidFill>
                <a:latin typeface="Zurich BT" charset="0"/>
              </a:rPr>
              <a:t>District Desc.</a:t>
            </a:r>
          </a:p>
          <a:p>
            <a:pPr eaLnBrk="0" hangingPunct="0"/>
            <a:r>
              <a:rPr lang="en-GB" altLang="en-GB" sz="1600" b="1">
                <a:solidFill>
                  <a:srgbClr val="280049"/>
                </a:solidFill>
                <a:latin typeface="Zurich BT" charset="0"/>
              </a:rPr>
              <a:t>Region_ID</a:t>
            </a:r>
          </a:p>
          <a:p>
            <a:pPr eaLnBrk="0" hangingPunct="0"/>
            <a:endParaRPr lang="en-GB" altLang="en-GB" sz="1600" b="1">
              <a:solidFill>
                <a:srgbClr val="280049"/>
              </a:solidFill>
              <a:latin typeface="Zurich BT" charset="0"/>
            </a:endParaRPr>
          </a:p>
        </p:txBody>
      </p:sp>
      <p:sp>
        <p:nvSpPr>
          <p:cNvPr id="104462" name="Rectangle 14"/>
          <p:cNvSpPr>
            <a:spLocks noChangeArrowheads="1"/>
          </p:cNvSpPr>
          <p:nvPr/>
        </p:nvSpPr>
        <p:spPr bwMode="auto">
          <a:xfrm>
            <a:off x="5105400" y="1752600"/>
            <a:ext cx="1676400" cy="1371600"/>
          </a:xfrm>
          <a:prstGeom prst="rect">
            <a:avLst/>
          </a:prstGeom>
          <a:solidFill>
            <a:srgbClr val="DADADA"/>
          </a:solidFill>
          <a:ln w="9525">
            <a:noFill/>
            <a:miter lim="800000"/>
            <a:headEnd/>
            <a:tailEnd/>
          </a:ln>
          <a:effectLst>
            <a:outerShdw dist="107763" dir="2700000" algn="ctr" rotWithShape="0">
              <a:srgbClr val="474747"/>
            </a:outerShdw>
          </a:effectLst>
        </p:spPr>
        <p:txBody>
          <a:bodyPr wrap="none" anchor="ctr"/>
          <a:lstStyle/>
          <a:p>
            <a:endParaRPr lang="en-US"/>
          </a:p>
        </p:txBody>
      </p:sp>
      <p:sp>
        <p:nvSpPr>
          <p:cNvPr id="104463" name="Rectangle 15"/>
          <p:cNvSpPr>
            <a:spLocks noChangeArrowheads="1"/>
          </p:cNvSpPr>
          <p:nvPr/>
        </p:nvSpPr>
        <p:spPr bwMode="auto">
          <a:xfrm>
            <a:off x="5165725" y="1806575"/>
            <a:ext cx="1238250" cy="366713"/>
          </a:xfrm>
          <a:prstGeom prst="rect">
            <a:avLst/>
          </a:prstGeom>
          <a:noFill/>
          <a:ln w="9525">
            <a:noFill/>
            <a:miter lim="800000"/>
            <a:headEnd/>
            <a:tailEnd/>
          </a:ln>
          <a:effectLst/>
        </p:spPr>
        <p:txBody>
          <a:bodyPr wrap="none" lIns="92075" tIns="46037" rIns="92075" bIns="46037">
            <a:spAutoFit/>
          </a:bodyPr>
          <a:lstStyle/>
          <a:p>
            <a:pPr eaLnBrk="0" hangingPunct="0"/>
            <a:r>
              <a:rPr lang="en-GB" altLang="en-GB" b="1">
                <a:solidFill>
                  <a:srgbClr val="280049"/>
                </a:solidFill>
                <a:latin typeface="Zurich BT" charset="0"/>
              </a:rPr>
              <a:t>Region_ID</a:t>
            </a:r>
          </a:p>
        </p:txBody>
      </p:sp>
      <p:sp>
        <p:nvSpPr>
          <p:cNvPr id="104464" name="Rectangle 16"/>
          <p:cNvSpPr>
            <a:spLocks noChangeArrowheads="1"/>
          </p:cNvSpPr>
          <p:nvPr/>
        </p:nvSpPr>
        <p:spPr bwMode="auto">
          <a:xfrm>
            <a:off x="5165725" y="2132013"/>
            <a:ext cx="1482725" cy="1069975"/>
          </a:xfrm>
          <a:prstGeom prst="rect">
            <a:avLst/>
          </a:prstGeom>
          <a:noFill/>
          <a:ln w="9525">
            <a:noFill/>
            <a:miter lim="800000"/>
            <a:headEnd/>
            <a:tailEnd/>
          </a:ln>
          <a:effectLst/>
        </p:spPr>
        <p:txBody>
          <a:bodyPr wrap="none" anchor="ctr"/>
          <a:lstStyle/>
          <a:p>
            <a:endParaRPr lang="en-US"/>
          </a:p>
        </p:txBody>
      </p:sp>
      <p:sp>
        <p:nvSpPr>
          <p:cNvPr id="104465" name="Rectangle 17"/>
          <p:cNvSpPr>
            <a:spLocks noChangeArrowheads="1"/>
          </p:cNvSpPr>
          <p:nvPr/>
        </p:nvSpPr>
        <p:spPr bwMode="auto">
          <a:xfrm>
            <a:off x="5165725" y="2171700"/>
            <a:ext cx="1611313" cy="854075"/>
          </a:xfrm>
          <a:prstGeom prst="rect">
            <a:avLst/>
          </a:prstGeom>
          <a:noFill/>
          <a:ln w="9525">
            <a:noFill/>
            <a:miter lim="800000"/>
            <a:headEnd/>
            <a:tailEnd/>
          </a:ln>
          <a:effectLst/>
        </p:spPr>
        <p:txBody>
          <a:bodyPr wrap="none" lIns="92075" tIns="46037" rIns="92075" bIns="46037">
            <a:spAutoFit/>
          </a:bodyPr>
          <a:lstStyle/>
          <a:p>
            <a:pPr eaLnBrk="0" hangingPunct="0"/>
            <a:r>
              <a:rPr lang="en-GB" altLang="en-GB" sz="1600" b="1">
                <a:solidFill>
                  <a:srgbClr val="280049"/>
                </a:solidFill>
                <a:latin typeface="Zurich BT" charset="0"/>
              </a:rPr>
              <a:t>Region Desc.</a:t>
            </a:r>
          </a:p>
          <a:p>
            <a:pPr eaLnBrk="0" hangingPunct="0"/>
            <a:r>
              <a:rPr lang="en-GB" altLang="en-GB" sz="1600" b="1">
                <a:solidFill>
                  <a:srgbClr val="280049"/>
                </a:solidFill>
                <a:latin typeface="Zurich BT" charset="0"/>
              </a:rPr>
              <a:t>Regional Mgr.</a:t>
            </a:r>
          </a:p>
          <a:p>
            <a:pPr eaLnBrk="0" hangingPunct="0"/>
            <a:endParaRPr lang="en-GB" altLang="en-GB" sz="1600" b="1">
              <a:solidFill>
                <a:srgbClr val="280049"/>
              </a:solidFill>
              <a:latin typeface="Zurich BT" charset="0"/>
            </a:endParaRPr>
          </a:p>
        </p:txBody>
      </p:sp>
      <p:sp>
        <p:nvSpPr>
          <p:cNvPr id="104466" name="Line 18"/>
          <p:cNvSpPr>
            <a:spLocks noChangeShapeType="1"/>
          </p:cNvSpPr>
          <p:nvPr/>
        </p:nvSpPr>
        <p:spPr bwMode="auto">
          <a:xfrm>
            <a:off x="5105400" y="2133600"/>
            <a:ext cx="16764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4467" name="Rectangle 19"/>
          <p:cNvSpPr>
            <a:spLocks noChangeArrowheads="1"/>
          </p:cNvSpPr>
          <p:nvPr/>
        </p:nvSpPr>
        <p:spPr bwMode="auto">
          <a:xfrm>
            <a:off x="2819400" y="4038600"/>
            <a:ext cx="2133600" cy="1905000"/>
          </a:xfrm>
          <a:prstGeom prst="rect">
            <a:avLst/>
          </a:prstGeom>
          <a:solidFill>
            <a:srgbClr val="DADADA"/>
          </a:solidFill>
          <a:ln w="9525">
            <a:noFill/>
            <a:miter lim="800000"/>
            <a:headEnd/>
            <a:tailEnd/>
          </a:ln>
          <a:effectLst>
            <a:outerShdw dist="107763" dir="2700000" algn="ctr" rotWithShape="0">
              <a:srgbClr val="474747"/>
            </a:outerShdw>
          </a:effectLst>
        </p:spPr>
        <p:txBody>
          <a:bodyPr wrap="none" anchor="ctr"/>
          <a:lstStyle/>
          <a:p>
            <a:endParaRPr lang="en-US"/>
          </a:p>
        </p:txBody>
      </p:sp>
      <p:sp>
        <p:nvSpPr>
          <p:cNvPr id="104468" name="Line 20"/>
          <p:cNvSpPr>
            <a:spLocks noChangeShapeType="1"/>
          </p:cNvSpPr>
          <p:nvPr/>
        </p:nvSpPr>
        <p:spPr bwMode="auto">
          <a:xfrm>
            <a:off x="2819400" y="5029200"/>
            <a:ext cx="21336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4469" name="Rectangle 21"/>
          <p:cNvSpPr>
            <a:spLocks noChangeArrowheads="1"/>
          </p:cNvSpPr>
          <p:nvPr/>
        </p:nvSpPr>
        <p:spPr bwMode="auto">
          <a:xfrm>
            <a:off x="2881313" y="4090988"/>
            <a:ext cx="1511300" cy="366712"/>
          </a:xfrm>
          <a:prstGeom prst="rect">
            <a:avLst/>
          </a:prstGeom>
          <a:noFill/>
          <a:ln w="9525">
            <a:noFill/>
            <a:miter lim="800000"/>
            <a:headEnd/>
            <a:tailEnd/>
          </a:ln>
          <a:effectLst/>
        </p:spPr>
        <p:txBody>
          <a:bodyPr wrap="none" lIns="92075" tIns="46037" rIns="92075" bIns="46037">
            <a:spAutoFit/>
          </a:bodyPr>
          <a:lstStyle/>
          <a:p>
            <a:pPr eaLnBrk="0" hangingPunct="0"/>
            <a:r>
              <a:rPr lang="en-GB" altLang="en-GB" b="1">
                <a:solidFill>
                  <a:srgbClr val="280049"/>
                </a:solidFill>
                <a:latin typeface="Zurich BT" charset="0"/>
              </a:rPr>
              <a:t>STORE KEY</a:t>
            </a:r>
          </a:p>
        </p:txBody>
      </p:sp>
      <p:sp>
        <p:nvSpPr>
          <p:cNvPr id="104470" name="Rectangle 22"/>
          <p:cNvSpPr>
            <a:spLocks noChangeArrowheads="1"/>
          </p:cNvSpPr>
          <p:nvPr/>
        </p:nvSpPr>
        <p:spPr bwMode="auto">
          <a:xfrm>
            <a:off x="2881313" y="4395788"/>
            <a:ext cx="1866900" cy="366712"/>
          </a:xfrm>
          <a:prstGeom prst="rect">
            <a:avLst/>
          </a:prstGeom>
          <a:noFill/>
          <a:ln w="9525">
            <a:noFill/>
            <a:miter lim="800000"/>
            <a:headEnd/>
            <a:tailEnd/>
          </a:ln>
          <a:effectLst/>
        </p:spPr>
        <p:txBody>
          <a:bodyPr wrap="none" lIns="92075" tIns="46037" rIns="92075" bIns="46037">
            <a:spAutoFit/>
          </a:bodyPr>
          <a:lstStyle/>
          <a:p>
            <a:pPr eaLnBrk="0" hangingPunct="0"/>
            <a:r>
              <a:rPr lang="en-GB" altLang="en-GB" b="1">
                <a:solidFill>
                  <a:srgbClr val="280049"/>
                </a:solidFill>
                <a:latin typeface="Zurich BT" charset="0"/>
              </a:rPr>
              <a:t>PRODUCT KEY</a:t>
            </a:r>
          </a:p>
        </p:txBody>
      </p:sp>
      <p:sp>
        <p:nvSpPr>
          <p:cNvPr id="104471" name="Rectangle 23"/>
          <p:cNvSpPr>
            <a:spLocks noChangeArrowheads="1"/>
          </p:cNvSpPr>
          <p:nvPr/>
        </p:nvSpPr>
        <p:spPr bwMode="auto">
          <a:xfrm>
            <a:off x="2881313" y="4700588"/>
            <a:ext cx="1625600" cy="366712"/>
          </a:xfrm>
          <a:prstGeom prst="rect">
            <a:avLst/>
          </a:prstGeom>
          <a:noFill/>
          <a:ln w="9525">
            <a:noFill/>
            <a:miter lim="800000"/>
            <a:headEnd/>
            <a:tailEnd/>
          </a:ln>
          <a:effectLst/>
        </p:spPr>
        <p:txBody>
          <a:bodyPr wrap="none" lIns="92075" tIns="46037" rIns="92075" bIns="46037">
            <a:spAutoFit/>
          </a:bodyPr>
          <a:lstStyle/>
          <a:p>
            <a:pPr eaLnBrk="0" hangingPunct="0"/>
            <a:r>
              <a:rPr lang="en-GB" altLang="en-GB" b="1">
                <a:solidFill>
                  <a:srgbClr val="280049"/>
                </a:solidFill>
                <a:latin typeface="Zurich BT" charset="0"/>
              </a:rPr>
              <a:t>PERIOD KEY</a:t>
            </a:r>
          </a:p>
        </p:txBody>
      </p:sp>
      <p:sp>
        <p:nvSpPr>
          <p:cNvPr id="104472" name="Rectangle 24"/>
          <p:cNvSpPr>
            <a:spLocks noChangeArrowheads="1"/>
          </p:cNvSpPr>
          <p:nvPr/>
        </p:nvSpPr>
        <p:spPr bwMode="auto">
          <a:xfrm>
            <a:off x="2957513" y="5103813"/>
            <a:ext cx="815975" cy="825500"/>
          </a:xfrm>
          <a:prstGeom prst="rect">
            <a:avLst/>
          </a:prstGeom>
          <a:noFill/>
          <a:ln w="9525">
            <a:noFill/>
            <a:miter lim="800000"/>
            <a:headEnd/>
            <a:tailEnd/>
          </a:ln>
          <a:effectLst/>
        </p:spPr>
        <p:txBody>
          <a:bodyPr wrap="none" lIns="92075" tIns="46037" rIns="92075" bIns="46037">
            <a:spAutoFit/>
          </a:bodyPr>
          <a:lstStyle/>
          <a:p>
            <a:pPr eaLnBrk="0" hangingPunct="0"/>
            <a:r>
              <a:rPr lang="en-GB" altLang="en-GB" sz="1600" b="1">
                <a:solidFill>
                  <a:srgbClr val="280049"/>
                </a:solidFill>
                <a:latin typeface="Zurich BT" charset="0"/>
              </a:rPr>
              <a:t>Dollars</a:t>
            </a:r>
          </a:p>
          <a:p>
            <a:pPr eaLnBrk="0" hangingPunct="0"/>
            <a:r>
              <a:rPr lang="en-GB" altLang="en-GB" sz="1600" b="1">
                <a:solidFill>
                  <a:srgbClr val="280049"/>
                </a:solidFill>
                <a:latin typeface="Zurich BT" charset="0"/>
              </a:rPr>
              <a:t>Units</a:t>
            </a:r>
          </a:p>
          <a:p>
            <a:pPr eaLnBrk="0" hangingPunct="0"/>
            <a:r>
              <a:rPr lang="en-GB" altLang="en-GB" sz="1600" b="1">
                <a:solidFill>
                  <a:srgbClr val="280049"/>
                </a:solidFill>
                <a:latin typeface="Zurich BT" charset="0"/>
              </a:rPr>
              <a:t>Price</a:t>
            </a:r>
          </a:p>
        </p:txBody>
      </p:sp>
      <p:sp>
        <p:nvSpPr>
          <p:cNvPr id="104473" name="Rectangle 25"/>
          <p:cNvSpPr>
            <a:spLocks noChangeArrowheads="1"/>
          </p:cNvSpPr>
          <p:nvPr/>
        </p:nvSpPr>
        <p:spPr bwMode="auto">
          <a:xfrm>
            <a:off x="2805113" y="3709988"/>
            <a:ext cx="1809750" cy="366712"/>
          </a:xfrm>
          <a:prstGeom prst="rect">
            <a:avLst/>
          </a:prstGeom>
          <a:noFill/>
          <a:ln w="9525">
            <a:noFill/>
            <a:miter lim="800000"/>
            <a:headEnd/>
            <a:tailEnd/>
          </a:ln>
          <a:effectLst/>
        </p:spPr>
        <p:txBody>
          <a:bodyPr wrap="none" lIns="92075" tIns="46037" rIns="92075" bIns="46037">
            <a:spAutoFit/>
          </a:bodyPr>
          <a:lstStyle/>
          <a:p>
            <a:pPr eaLnBrk="0" hangingPunct="0"/>
            <a:r>
              <a:rPr lang="en-GB" altLang="en-GB" b="1">
                <a:solidFill>
                  <a:srgbClr val="280049"/>
                </a:solidFill>
                <a:latin typeface="Zurich BT" charset="0"/>
              </a:rPr>
              <a:t>Store Fact Table</a:t>
            </a:r>
          </a:p>
        </p:txBody>
      </p:sp>
      <p:sp>
        <p:nvSpPr>
          <p:cNvPr id="104474" name="Line 26"/>
          <p:cNvSpPr>
            <a:spLocks noChangeShapeType="1"/>
          </p:cNvSpPr>
          <p:nvPr/>
        </p:nvSpPr>
        <p:spPr bwMode="auto">
          <a:xfrm>
            <a:off x="1905000" y="1981200"/>
            <a:ext cx="990600" cy="2286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4475" name="Line 27"/>
          <p:cNvSpPr>
            <a:spLocks noChangeShapeType="1"/>
          </p:cNvSpPr>
          <p:nvPr/>
        </p:nvSpPr>
        <p:spPr bwMode="auto">
          <a:xfrm flipV="1">
            <a:off x="4876800" y="1981200"/>
            <a:ext cx="228600" cy="533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4476" name="Line 28"/>
          <p:cNvSpPr>
            <a:spLocks noChangeShapeType="1"/>
          </p:cNvSpPr>
          <p:nvPr/>
        </p:nvSpPr>
        <p:spPr bwMode="auto">
          <a:xfrm flipV="1">
            <a:off x="2667000" y="2057400"/>
            <a:ext cx="457200" cy="60960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2209800" y="0"/>
            <a:ext cx="8229600" cy="636587"/>
          </a:xfrm>
        </p:spPr>
        <p:txBody>
          <a:bodyPr/>
          <a:lstStyle/>
          <a:p>
            <a:r>
              <a:rPr lang="en-US" sz="3800" dirty="0"/>
              <a:t>Snow flake - Insurance model</a:t>
            </a:r>
          </a:p>
        </p:txBody>
      </p:sp>
      <p:sp>
        <p:nvSpPr>
          <p:cNvPr id="254979" name="Rectangle 3"/>
          <p:cNvSpPr>
            <a:spLocks noChangeArrowheads="1"/>
          </p:cNvSpPr>
          <p:nvPr/>
        </p:nvSpPr>
        <p:spPr bwMode="auto">
          <a:xfrm>
            <a:off x="2286000" y="1143000"/>
            <a:ext cx="1295400" cy="1219200"/>
          </a:xfrm>
          <a:prstGeom prst="rect">
            <a:avLst/>
          </a:prstGeom>
          <a:solidFill>
            <a:srgbClr val="99CCFF"/>
          </a:solidFill>
          <a:ln w="9525">
            <a:solidFill>
              <a:schemeClr val="tx1"/>
            </a:solidFill>
            <a:miter lim="800000"/>
            <a:headEnd/>
            <a:tailEnd/>
          </a:ln>
          <a:effectLst/>
        </p:spPr>
        <p:txBody>
          <a:bodyPr wrap="none" anchor="ctr"/>
          <a:lstStyle/>
          <a:p>
            <a:pPr algn="ctr"/>
            <a:r>
              <a:rPr lang="en-US" sz="1200"/>
              <a:t>Org_id</a:t>
            </a:r>
          </a:p>
          <a:p>
            <a:pPr algn="ctr"/>
            <a:r>
              <a:rPr lang="en-US" sz="1200"/>
              <a:t>Name</a:t>
            </a:r>
          </a:p>
          <a:p>
            <a:pPr algn="ctr"/>
            <a:r>
              <a:rPr lang="en-US" sz="1200"/>
              <a:t>Cat_id</a:t>
            </a:r>
          </a:p>
          <a:p>
            <a:pPr algn="ctr"/>
            <a:r>
              <a:rPr lang="en-US" sz="1200"/>
              <a:t>Manager_nm</a:t>
            </a:r>
          </a:p>
        </p:txBody>
      </p:sp>
      <p:sp>
        <p:nvSpPr>
          <p:cNvPr id="254980" name="Rectangle 4"/>
          <p:cNvSpPr>
            <a:spLocks noChangeArrowheads="1"/>
          </p:cNvSpPr>
          <p:nvPr/>
        </p:nvSpPr>
        <p:spPr bwMode="auto">
          <a:xfrm>
            <a:off x="2254250" y="2819400"/>
            <a:ext cx="1371600" cy="1447800"/>
          </a:xfrm>
          <a:prstGeom prst="rect">
            <a:avLst/>
          </a:prstGeom>
          <a:solidFill>
            <a:srgbClr val="99CCFF"/>
          </a:solidFill>
          <a:ln w="9525">
            <a:solidFill>
              <a:schemeClr val="tx1"/>
            </a:solidFill>
            <a:miter lim="800000"/>
            <a:headEnd/>
            <a:tailEnd/>
          </a:ln>
          <a:effectLst/>
        </p:spPr>
        <p:txBody>
          <a:bodyPr wrap="none" anchor="ctr"/>
          <a:lstStyle/>
          <a:p>
            <a:pPr algn="ctr"/>
            <a:r>
              <a:rPr lang="en-US" sz="1200"/>
              <a:t>Emp_id</a:t>
            </a:r>
          </a:p>
          <a:p>
            <a:pPr algn="ctr"/>
            <a:r>
              <a:rPr lang="en-US" sz="1200"/>
              <a:t>Ename</a:t>
            </a:r>
          </a:p>
          <a:p>
            <a:pPr algn="ctr"/>
            <a:r>
              <a:rPr lang="en-US" sz="1200"/>
              <a:t>Join date</a:t>
            </a:r>
          </a:p>
          <a:p>
            <a:pPr algn="ctr"/>
            <a:r>
              <a:rPr lang="en-US" sz="1200"/>
              <a:t>Sal</a:t>
            </a:r>
          </a:p>
          <a:p>
            <a:pPr algn="ctr"/>
            <a:r>
              <a:rPr lang="en-US" sz="1200"/>
              <a:t>Dept_id</a:t>
            </a:r>
          </a:p>
        </p:txBody>
      </p:sp>
      <p:sp>
        <p:nvSpPr>
          <p:cNvPr id="254981" name="Rectangle 5"/>
          <p:cNvSpPr>
            <a:spLocks noChangeArrowheads="1"/>
          </p:cNvSpPr>
          <p:nvPr/>
        </p:nvSpPr>
        <p:spPr bwMode="auto">
          <a:xfrm>
            <a:off x="6400800" y="1524000"/>
            <a:ext cx="1219200" cy="1371600"/>
          </a:xfrm>
          <a:prstGeom prst="rect">
            <a:avLst/>
          </a:prstGeom>
          <a:solidFill>
            <a:srgbClr val="99CCFF"/>
          </a:solidFill>
          <a:ln w="9525">
            <a:solidFill>
              <a:schemeClr val="tx1"/>
            </a:solidFill>
            <a:miter lim="800000"/>
            <a:headEnd/>
            <a:tailEnd/>
          </a:ln>
          <a:effectLst/>
        </p:spPr>
        <p:txBody>
          <a:bodyPr wrap="none" anchor="ctr"/>
          <a:lstStyle/>
          <a:p>
            <a:pPr algn="ctr"/>
            <a:r>
              <a:rPr lang="en-US" sz="1200"/>
              <a:t>Cust_id</a:t>
            </a:r>
          </a:p>
          <a:p>
            <a:pPr algn="ctr"/>
            <a:r>
              <a:rPr lang="en-US" sz="1200"/>
              <a:t>Name</a:t>
            </a:r>
          </a:p>
          <a:p>
            <a:pPr algn="ctr"/>
            <a:r>
              <a:rPr lang="en-US" sz="1200"/>
              <a:t>Address</a:t>
            </a:r>
          </a:p>
          <a:p>
            <a:pPr algn="ctr"/>
            <a:r>
              <a:rPr lang="en-US" sz="1200"/>
              <a:t>Phone</a:t>
            </a:r>
          </a:p>
          <a:p>
            <a:pPr algn="ctr"/>
            <a:r>
              <a:rPr lang="en-US" sz="1200"/>
              <a:t>State_id</a:t>
            </a:r>
          </a:p>
        </p:txBody>
      </p:sp>
      <p:sp>
        <p:nvSpPr>
          <p:cNvPr id="254982" name="Rectangle 6"/>
          <p:cNvSpPr>
            <a:spLocks noChangeArrowheads="1"/>
          </p:cNvSpPr>
          <p:nvPr/>
        </p:nvSpPr>
        <p:spPr bwMode="auto">
          <a:xfrm>
            <a:off x="6858000" y="3505200"/>
            <a:ext cx="1371600" cy="1524000"/>
          </a:xfrm>
          <a:prstGeom prst="rect">
            <a:avLst/>
          </a:prstGeom>
          <a:solidFill>
            <a:srgbClr val="99CCFF"/>
          </a:solidFill>
          <a:ln w="9525">
            <a:solidFill>
              <a:schemeClr val="tx1"/>
            </a:solidFill>
            <a:miter lim="800000"/>
            <a:headEnd/>
            <a:tailEnd/>
          </a:ln>
          <a:effectLst/>
        </p:spPr>
        <p:txBody>
          <a:bodyPr wrap="none" anchor="ctr"/>
          <a:lstStyle/>
          <a:p>
            <a:pPr algn="ctr"/>
            <a:r>
              <a:rPr lang="en-US" sz="1200"/>
              <a:t>Policy_id</a:t>
            </a:r>
          </a:p>
          <a:p>
            <a:pPr algn="ctr"/>
            <a:r>
              <a:rPr lang="en-US" sz="1200"/>
              <a:t>Name</a:t>
            </a:r>
          </a:p>
          <a:p>
            <a:pPr algn="ctr"/>
            <a:r>
              <a:rPr lang="en-US" sz="1200"/>
              <a:t>Start_date</a:t>
            </a:r>
          </a:p>
          <a:p>
            <a:pPr algn="ctr"/>
            <a:r>
              <a:rPr lang="en-US" sz="1200"/>
              <a:t>End_date</a:t>
            </a:r>
          </a:p>
        </p:txBody>
      </p:sp>
      <p:sp>
        <p:nvSpPr>
          <p:cNvPr id="254983" name="Rectangle 7"/>
          <p:cNvSpPr>
            <a:spLocks noChangeArrowheads="1"/>
          </p:cNvSpPr>
          <p:nvPr/>
        </p:nvSpPr>
        <p:spPr bwMode="auto">
          <a:xfrm>
            <a:off x="4876800" y="5029200"/>
            <a:ext cx="1371600" cy="838200"/>
          </a:xfrm>
          <a:prstGeom prst="rect">
            <a:avLst/>
          </a:prstGeom>
          <a:solidFill>
            <a:srgbClr val="99CCFF"/>
          </a:solidFill>
          <a:ln w="9525">
            <a:solidFill>
              <a:schemeClr val="tx1"/>
            </a:solidFill>
            <a:miter lim="800000"/>
            <a:headEnd/>
            <a:tailEnd/>
          </a:ln>
          <a:effectLst/>
        </p:spPr>
        <p:txBody>
          <a:bodyPr wrap="none" anchor="ctr"/>
          <a:lstStyle/>
          <a:p>
            <a:pPr algn="ctr"/>
            <a:r>
              <a:rPr lang="en-US" sz="1200"/>
              <a:t>Cal_date_id</a:t>
            </a:r>
          </a:p>
          <a:p>
            <a:pPr algn="ctr"/>
            <a:r>
              <a:rPr lang="en-US" sz="1200"/>
              <a:t>Date</a:t>
            </a:r>
          </a:p>
          <a:p>
            <a:pPr algn="ctr"/>
            <a:r>
              <a:rPr lang="en-US" sz="1200"/>
              <a:t>Week_id</a:t>
            </a:r>
          </a:p>
        </p:txBody>
      </p:sp>
      <p:sp>
        <p:nvSpPr>
          <p:cNvPr id="254984" name="Rectangle 8"/>
          <p:cNvSpPr>
            <a:spLocks noChangeArrowheads="1"/>
          </p:cNvSpPr>
          <p:nvPr/>
        </p:nvSpPr>
        <p:spPr bwMode="auto">
          <a:xfrm>
            <a:off x="4495800" y="1905000"/>
            <a:ext cx="1219200" cy="22098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Org_id</a:t>
            </a:r>
          </a:p>
          <a:p>
            <a:pPr algn="ctr"/>
            <a:r>
              <a:rPr lang="en-US" sz="1200"/>
              <a:t>Emp_id</a:t>
            </a:r>
          </a:p>
          <a:p>
            <a:pPr algn="ctr"/>
            <a:r>
              <a:rPr lang="en-US" sz="1200"/>
              <a:t>Cust_id</a:t>
            </a:r>
          </a:p>
          <a:p>
            <a:pPr algn="ctr"/>
            <a:r>
              <a:rPr lang="en-US" sz="1200"/>
              <a:t>Policy_id</a:t>
            </a:r>
          </a:p>
          <a:p>
            <a:pPr algn="ctr"/>
            <a:r>
              <a:rPr lang="en-US" sz="1200"/>
              <a:t>Cal_date_id</a:t>
            </a:r>
          </a:p>
          <a:p>
            <a:pPr algn="ctr"/>
            <a:r>
              <a:rPr lang="en-US" sz="1200"/>
              <a:t>Payment_amt</a:t>
            </a:r>
          </a:p>
          <a:p>
            <a:pPr algn="ctr"/>
            <a:r>
              <a:rPr lang="en-US" sz="1200"/>
              <a:t>Claims_amt</a:t>
            </a:r>
          </a:p>
        </p:txBody>
      </p:sp>
      <p:cxnSp>
        <p:nvCxnSpPr>
          <p:cNvPr id="254985" name="AutoShape 9"/>
          <p:cNvCxnSpPr>
            <a:cxnSpLocks noChangeShapeType="1"/>
            <a:stCxn id="254979" idx="3"/>
            <a:endCxn id="254984" idx="1"/>
          </p:cNvCxnSpPr>
          <p:nvPr/>
        </p:nvCxnSpPr>
        <p:spPr bwMode="auto">
          <a:xfrm>
            <a:off x="3581400" y="1752600"/>
            <a:ext cx="914400" cy="1257300"/>
          </a:xfrm>
          <a:prstGeom prst="bentConnector3">
            <a:avLst>
              <a:gd name="adj1" fmla="val 50000"/>
            </a:avLst>
          </a:prstGeom>
          <a:noFill/>
          <a:ln w="9525">
            <a:solidFill>
              <a:schemeClr val="tx1"/>
            </a:solidFill>
            <a:miter lim="800000"/>
            <a:headEnd/>
            <a:tailEnd type="triangle" w="med" len="med"/>
          </a:ln>
          <a:effectLst/>
        </p:spPr>
      </p:cxnSp>
      <p:cxnSp>
        <p:nvCxnSpPr>
          <p:cNvPr id="254986" name="AutoShape 10"/>
          <p:cNvCxnSpPr>
            <a:cxnSpLocks noChangeShapeType="1"/>
            <a:stCxn id="254980" idx="3"/>
            <a:endCxn id="254984" idx="1"/>
          </p:cNvCxnSpPr>
          <p:nvPr/>
        </p:nvCxnSpPr>
        <p:spPr bwMode="auto">
          <a:xfrm flipV="1">
            <a:off x="3625850" y="3009900"/>
            <a:ext cx="869950" cy="533400"/>
          </a:xfrm>
          <a:prstGeom prst="bentConnector3">
            <a:avLst>
              <a:gd name="adj1" fmla="val 50000"/>
            </a:avLst>
          </a:prstGeom>
          <a:noFill/>
          <a:ln w="9525">
            <a:solidFill>
              <a:schemeClr val="tx1"/>
            </a:solidFill>
            <a:miter lim="800000"/>
            <a:headEnd/>
            <a:tailEnd type="triangle" w="med" len="med"/>
          </a:ln>
          <a:effectLst/>
        </p:spPr>
      </p:cxnSp>
      <p:cxnSp>
        <p:nvCxnSpPr>
          <p:cNvPr id="254987" name="AutoShape 11"/>
          <p:cNvCxnSpPr>
            <a:cxnSpLocks noChangeShapeType="1"/>
            <a:stCxn id="254983" idx="3"/>
            <a:endCxn id="254984" idx="2"/>
          </p:cNvCxnSpPr>
          <p:nvPr/>
        </p:nvCxnSpPr>
        <p:spPr bwMode="auto">
          <a:xfrm flipH="1" flipV="1">
            <a:off x="5105400" y="4114800"/>
            <a:ext cx="1143000" cy="1333500"/>
          </a:xfrm>
          <a:prstGeom prst="bentConnector4">
            <a:avLst>
              <a:gd name="adj1" fmla="val -20000"/>
              <a:gd name="adj2" fmla="val 65713"/>
            </a:avLst>
          </a:prstGeom>
          <a:noFill/>
          <a:ln w="9525">
            <a:solidFill>
              <a:schemeClr val="tx1"/>
            </a:solidFill>
            <a:miter lim="800000"/>
            <a:headEnd/>
            <a:tailEnd type="triangle" w="med" len="med"/>
          </a:ln>
          <a:effectLst/>
        </p:spPr>
      </p:cxnSp>
      <p:cxnSp>
        <p:nvCxnSpPr>
          <p:cNvPr id="254988" name="AutoShape 12"/>
          <p:cNvCxnSpPr>
            <a:cxnSpLocks noChangeShapeType="1"/>
            <a:stCxn id="254981" idx="1"/>
            <a:endCxn id="254984" idx="3"/>
          </p:cNvCxnSpPr>
          <p:nvPr/>
        </p:nvCxnSpPr>
        <p:spPr bwMode="auto">
          <a:xfrm rot="10800000" flipV="1">
            <a:off x="5715000" y="2209800"/>
            <a:ext cx="685800" cy="800100"/>
          </a:xfrm>
          <a:prstGeom prst="bentConnector3">
            <a:avLst>
              <a:gd name="adj1" fmla="val 50000"/>
            </a:avLst>
          </a:prstGeom>
          <a:noFill/>
          <a:ln w="9525">
            <a:solidFill>
              <a:schemeClr val="tx1"/>
            </a:solidFill>
            <a:miter lim="800000"/>
            <a:headEnd/>
            <a:tailEnd type="triangle" w="med" len="med"/>
          </a:ln>
          <a:effectLst/>
        </p:spPr>
      </p:cxnSp>
      <p:sp>
        <p:nvSpPr>
          <p:cNvPr id="254989" name="Text Box 13"/>
          <p:cNvSpPr txBox="1">
            <a:spLocks noChangeArrowheads="1"/>
          </p:cNvSpPr>
          <p:nvPr/>
        </p:nvSpPr>
        <p:spPr bwMode="auto">
          <a:xfrm>
            <a:off x="2387600" y="849313"/>
            <a:ext cx="731838" cy="274637"/>
          </a:xfrm>
          <a:prstGeom prst="rect">
            <a:avLst/>
          </a:prstGeom>
          <a:noFill/>
          <a:ln w="9525">
            <a:noFill/>
            <a:miter lim="800000"/>
            <a:headEnd/>
            <a:tailEnd/>
          </a:ln>
          <a:effectLst/>
        </p:spPr>
        <p:txBody>
          <a:bodyPr wrap="none">
            <a:spAutoFit/>
          </a:bodyPr>
          <a:lstStyle/>
          <a:p>
            <a:r>
              <a:rPr lang="en-US" sz="1200"/>
              <a:t>org_dim</a:t>
            </a:r>
          </a:p>
        </p:txBody>
      </p:sp>
      <p:sp>
        <p:nvSpPr>
          <p:cNvPr id="254990" name="Text Box 14"/>
          <p:cNvSpPr txBox="1">
            <a:spLocks noChangeArrowheads="1"/>
          </p:cNvSpPr>
          <p:nvPr/>
        </p:nvSpPr>
        <p:spPr bwMode="auto">
          <a:xfrm>
            <a:off x="2273300" y="2511425"/>
            <a:ext cx="808038" cy="274638"/>
          </a:xfrm>
          <a:prstGeom prst="rect">
            <a:avLst/>
          </a:prstGeom>
          <a:noFill/>
          <a:ln w="9525">
            <a:noFill/>
            <a:miter lim="800000"/>
            <a:headEnd/>
            <a:tailEnd/>
          </a:ln>
          <a:effectLst/>
        </p:spPr>
        <p:txBody>
          <a:bodyPr wrap="none">
            <a:spAutoFit/>
          </a:bodyPr>
          <a:lstStyle/>
          <a:p>
            <a:r>
              <a:rPr lang="en-US" sz="1200"/>
              <a:t>emp_dim</a:t>
            </a:r>
          </a:p>
        </p:txBody>
      </p:sp>
      <p:sp>
        <p:nvSpPr>
          <p:cNvPr id="254991" name="Text Box 15"/>
          <p:cNvSpPr txBox="1">
            <a:spLocks noChangeArrowheads="1"/>
          </p:cNvSpPr>
          <p:nvPr/>
        </p:nvSpPr>
        <p:spPr bwMode="auto">
          <a:xfrm>
            <a:off x="4724400" y="1444625"/>
            <a:ext cx="717550" cy="274638"/>
          </a:xfrm>
          <a:prstGeom prst="rect">
            <a:avLst/>
          </a:prstGeom>
          <a:noFill/>
          <a:ln w="9525">
            <a:noFill/>
            <a:miter lim="800000"/>
            <a:headEnd/>
            <a:tailEnd/>
          </a:ln>
          <a:effectLst/>
        </p:spPr>
        <p:txBody>
          <a:bodyPr wrap="none">
            <a:spAutoFit/>
          </a:bodyPr>
          <a:lstStyle/>
          <a:p>
            <a:r>
              <a:rPr lang="en-US" sz="1200"/>
              <a:t>txn_fact</a:t>
            </a:r>
          </a:p>
        </p:txBody>
      </p:sp>
      <p:sp>
        <p:nvSpPr>
          <p:cNvPr id="254992" name="Text Box 16"/>
          <p:cNvSpPr txBox="1">
            <a:spLocks noChangeArrowheads="1"/>
          </p:cNvSpPr>
          <p:nvPr/>
        </p:nvSpPr>
        <p:spPr bwMode="auto">
          <a:xfrm>
            <a:off x="5073650" y="4735513"/>
            <a:ext cx="739775" cy="274637"/>
          </a:xfrm>
          <a:prstGeom prst="rect">
            <a:avLst/>
          </a:prstGeom>
          <a:noFill/>
          <a:ln w="9525">
            <a:noFill/>
            <a:miter lim="800000"/>
            <a:headEnd/>
            <a:tailEnd/>
          </a:ln>
          <a:effectLst/>
        </p:spPr>
        <p:txBody>
          <a:bodyPr wrap="none">
            <a:spAutoFit/>
          </a:bodyPr>
          <a:lstStyle/>
          <a:p>
            <a:r>
              <a:rPr lang="en-US" sz="1200"/>
              <a:t>Cal_dim</a:t>
            </a:r>
          </a:p>
        </p:txBody>
      </p:sp>
      <p:sp>
        <p:nvSpPr>
          <p:cNvPr id="254993" name="Text Box 17"/>
          <p:cNvSpPr txBox="1">
            <a:spLocks noChangeArrowheads="1"/>
          </p:cNvSpPr>
          <p:nvPr/>
        </p:nvSpPr>
        <p:spPr bwMode="auto">
          <a:xfrm>
            <a:off x="6400800" y="1216025"/>
            <a:ext cx="792163" cy="274638"/>
          </a:xfrm>
          <a:prstGeom prst="rect">
            <a:avLst/>
          </a:prstGeom>
          <a:noFill/>
          <a:ln w="9525">
            <a:noFill/>
            <a:miter lim="800000"/>
            <a:headEnd/>
            <a:tailEnd/>
          </a:ln>
          <a:effectLst/>
        </p:spPr>
        <p:txBody>
          <a:bodyPr wrap="none">
            <a:spAutoFit/>
          </a:bodyPr>
          <a:lstStyle/>
          <a:p>
            <a:r>
              <a:rPr lang="en-US" sz="1200"/>
              <a:t>cust_dim</a:t>
            </a:r>
          </a:p>
        </p:txBody>
      </p:sp>
      <p:sp>
        <p:nvSpPr>
          <p:cNvPr id="254994" name="Text Box 18"/>
          <p:cNvSpPr txBox="1">
            <a:spLocks noChangeArrowheads="1"/>
          </p:cNvSpPr>
          <p:nvPr/>
        </p:nvSpPr>
        <p:spPr bwMode="auto">
          <a:xfrm>
            <a:off x="6858000" y="3121025"/>
            <a:ext cx="900113" cy="274638"/>
          </a:xfrm>
          <a:prstGeom prst="rect">
            <a:avLst/>
          </a:prstGeom>
          <a:noFill/>
          <a:ln w="9525">
            <a:noFill/>
            <a:miter lim="800000"/>
            <a:headEnd/>
            <a:tailEnd/>
          </a:ln>
          <a:effectLst/>
        </p:spPr>
        <p:txBody>
          <a:bodyPr wrap="none">
            <a:spAutoFit/>
          </a:bodyPr>
          <a:lstStyle/>
          <a:p>
            <a:r>
              <a:rPr lang="en-US" sz="1200"/>
              <a:t>policy_dim</a:t>
            </a:r>
          </a:p>
        </p:txBody>
      </p:sp>
      <p:sp>
        <p:nvSpPr>
          <p:cNvPr id="254995" name="Rectangle 19"/>
          <p:cNvSpPr>
            <a:spLocks noChangeArrowheads="1"/>
          </p:cNvSpPr>
          <p:nvPr/>
        </p:nvSpPr>
        <p:spPr bwMode="auto">
          <a:xfrm>
            <a:off x="722313" y="903288"/>
            <a:ext cx="1143000" cy="685800"/>
          </a:xfrm>
          <a:prstGeom prst="rect">
            <a:avLst/>
          </a:prstGeom>
          <a:solidFill>
            <a:srgbClr val="969696"/>
          </a:solidFill>
          <a:ln w="9525">
            <a:solidFill>
              <a:schemeClr val="tx1"/>
            </a:solidFill>
            <a:miter lim="800000"/>
            <a:headEnd/>
            <a:tailEnd/>
          </a:ln>
          <a:effectLst/>
        </p:spPr>
        <p:txBody>
          <a:bodyPr wrap="none" anchor="ctr"/>
          <a:lstStyle/>
          <a:p>
            <a:pPr algn="ctr"/>
            <a:r>
              <a:rPr lang="en-US" sz="1200"/>
              <a:t>Cat_id</a:t>
            </a:r>
          </a:p>
          <a:p>
            <a:pPr algn="ctr"/>
            <a:r>
              <a:rPr lang="en-US" sz="1200"/>
              <a:t>Cat_desc</a:t>
            </a:r>
          </a:p>
        </p:txBody>
      </p:sp>
      <p:cxnSp>
        <p:nvCxnSpPr>
          <p:cNvPr id="254996" name="AutoShape 20"/>
          <p:cNvCxnSpPr>
            <a:cxnSpLocks noChangeShapeType="1"/>
            <a:stCxn id="254995" idx="2"/>
            <a:endCxn id="254979" idx="1"/>
          </p:cNvCxnSpPr>
          <p:nvPr/>
        </p:nvCxnSpPr>
        <p:spPr bwMode="auto">
          <a:xfrm rot="16200000" flipH="1">
            <a:off x="1708151" y="1174750"/>
            <a:ext cx="163512" cy="992187"/>
          </a:xfrm>
          <a:prstGeom prst="bentConnector2">
            <a:avLst/>
          </a:prstGeom>
          <a:noFill/>
          <a:ln w="9525">
            <a:solidFill>
              <a:schemeClr val="tx1"/>
            </a:solidFill>
            <a:miter lim="800000"/>
            <a:headEnd/>
            <a:tailEnd type="triangle" w="med" len="med"/>
          </a:ln>
          <a:effectLst/>
        </p:spPr>
      </p:cxnSp>
      <p:sp>
        <p:nvSpPr>
          <p:cNvPr id="254997" name="Text Box 21"/>
          <p:cNvSpPr txBox="1">
            <a:spLocks noChangeArrowheads="1"/>
          </p:cNvSpPr>
          <p:nvPr/>
        </p:nvSpPr>
        <p:spPr bwMode="auto">
          <a:xfrm>
            <a:off x="685800" y="609600"/>
            <a:ext cx="950913" cy="274638"/>
          </a:xfrm>
          <a:prstGeom prst="rect">
            <a:avLst/>
          </a:prstGeom>
          <a:noFill/>
          <a:ln w="9525">
            <a:noFill/>
            <a:miter lim="800000"/>
            <a:headEnd/>
            <a:tailEnd/>
          </a:ln>
          <a:effectLst/>
        </p:spPr>
        <p:txBody>
          <a:bodyPr wrap="none">
            <a:spAutoFit/>
          </a:bodyPr>
          <a:lstStyle/>
          <a:p>
            <a:r>
              <a:rPr lang="en-US" sz="1200"/>
              <a:t>Cat_lookup</a:t>
            </a:r>
          </a:p>
        </p:txBody>
      </p:sp>
      <p:sp>
        <p:nvSpPr>
          <p:cNvPr id="254998" name="Rectangle 22"/>
          <p:cNvSpPr>
            <a:spLocks noChangeArrowheads="1"/>
          </p:cNvSpPr>
          <p:nvPr/>
        </p:nvSpPr>
        <p:spPr bwMode="auto">
          <a:xfrm>
            <a:off x="654050" y="2732088"/>
            <a:ext cx="1143000" cy="685800"/>
          </a:xfrm>
          <a:prstGeom prst="rect">
            <a:avLst/>
          </a:prstGeom>
          <a:solidFill>
            <a:srgbClr val="969696"/>
          </a:solidFill>
          <a:ln w="9525">
            <a:solidFill>
              <a:schemeClr val="tx1"/>
            </a:solidFill>
            <a:miter lim="800000"/>
            <a:headEnd/>
            <a:tailEnd/>
          </a:ln>
          <a:effectLst/>
        </p:spPr>
        <p:txBody>
          <a:bodyPr wrap="none" anchor="ctr"/>
          <a:lstStyle/>
          <a:p>
            <a:pPr algn="ctr"/>
            <a:r>
              <a:rPr lang="en-US" sz="1200"/>
              <a:t>Dept_id</a:t>
            </a:r>
          </a:p>
          <a:p>
            <a:pPr algn="ctr"/>
            <a:r>
              <a:rPr lang="en-US" sz="1200"/>
              <a:t>Dept_name</a:t>
            </a:r>
          </a:p>
        </p:txBody>
      </p:sp>
      <p:sp>
        <p:nvSpPr>
          <p:cNvPr id="254999" name="Text Box 23"/>
          <p:cNvSpPr txBox="1">
            <a:spLocks noChangeArrowheads="1"/>
          </p:cNvSpPr>
          <p:nvPr/>
        </p:nvSpPr>
        <p:spPr bwMode="auto">
          <a:xfrm>
            <a:off x="609600" y="2438400"/>
            <a:ext cx="1009650" cy="274638"/>
          </a:xfrm>
          <a:prstGeom prst="rect">
            <a:avLst/>
          </a:prstGeom>
          <a:noFill/>
          <a:ln w="9525">
            <a:noFill/>
            <a:miter lim="800000"/>
            <a:headEnd/>
            <a:tailEnd/>
          </a:ln>
          <a:effectLst/>
        </p:spPr>
        <p:txBody>
          <a:bodyPr wrap="none">
            <a:spAutoFit/>
          </a:bodyPr>
          <a:lstStyle/>
          <a:p>
            <a:r>
              <a:rPr lang="en-US" sz="1200"/>
              <a:t>dept_lookup</a:t>
            </a:r>
          </a:p>
        </p:txBody>
      </p:sp>
      <p:cxnSp>
        <p:nvCxnSpPr>
          <p:cNvPr id="255000" name="AutoShape 24"/>
          <p:cNvCxnSpPr>
            <a:cxnSpLocks noChangeShapeType="1"/>
            <a:stCxn id="254998" idx="2"/>
            <a:endCxn id="254980" idx="1"/>
          </p:cNvCxnSpPr>
          <p:nvPr/>
        </p:nvCxnSpPr>
        <p:spPr bwMode="auto">
          <a:xfrm rot="16200000" flipH="1">
            <a:off x="1677194" y="2966244"/>
            <a:ext cx="125412" cy="1028700"/>
          </a:xfrm>
          <a:prstGeom prst="bentConnector2">
            <a:avLst/>
          </a:prstGeom>
          <a:noFill/>
          <a:ln w="9525">
            <a:solidFill>
              <a:schemeClr val="tx1"/>
            </a:solidFill>
            <a:miter lim="800000"/>
            <a:headEnd/>
            <a:tailEnd type="triangle" w="med" len="med"/>
          </a:ln>
          <a:effectLst/>
        </p:spPr>
      </p:cxnSp>
      <p:sp>
        <p:nvSpPr>
          <p:cNvPr id="255001" name="Rectangle 25"/>
          <p:cNvSpPr>
            <a:spLocks noChangeArrowheads="1"/>
          </p:cNvSpPr>
          <p:nvPr/>
        </p:nvSpPr>
        <p:spPr bwMode="auto">
          <a:xfrm>
            <a:off x="3549650" y="5246688"/>
            <a:ext cx="1143000" cy="700087"/>
          </a:xfrm>
          <a:prstGeom prst="rect">
            <a:avLst/>
          </a:prstGeom>
          <a:solidFill>
            <a:srgbClr val="969696"/>
          </a:solidFill>
          <a:ln w="9525">
            <a:solidFill>
              <a:schemeClr val="tx1"/>
            </a:solidFill>
            <a:miter lim="800000"/>
            <a:headEnd/>
            <a:tailEnd/>
          </a:ln>
          <a:effectLst/>
        </p:spPr>
        <p:txBody>
          <a:bodyPr wrap="none" anchor="ctr"/>
          <a:lstStyle/>
          <a:p>
            <a:pPr algn="ctr"/>
            <a:r>
              <a:rPr lang="en-US" sz="1200"/>
              <a:t>Week_id</a:t>
            </a:r>
          </a:p>
          <a:p>
            <a:pPr algn="ctr"/>
            <a:r>
              <a:rPr lang="en-US" sz="1200"/>
              <a:t>Cal_week</a:t>
            </a:r>
          </a:p>
          <a:p>
            <a:pPr algn="ctr"/>
            <a:r>
              <a:rPr lang="en-US" sz="1200"/>
              <a:t>Month_id</a:t>
            </a:r>
          </a:p>
        </p:txBody>
      </p:sp>
      <p:sp>
        <p:nvSpPr>
          <p:cNvPr id="255002" name="Text Box 26"/>
          <p:cNvSpPr txBox="1">
            <a:spLocks noChangeArrowheads="1"/>
          </p:cNvSpPr>
          <p:nvPr/>
        </p:nvSpPr>
        <p:spPr bwMode="auto">
          <a:xfrm>
            <a:off x="3505200" y="4953000"/>
            <a:ext cx="1103313" cy="274638"/>
          </a:xfrm>
          <a:prstGeom prst="rect">
            <a:avLst/>
          </a:prstGeom>
          <a:noFill/>
          <a:ln w="9525">
            <a:noFill/>
            <a:miter lim="800000"/>
            <a:headEnd/>
            <a:tailEnd/>
          </a:ln>
          <a:effectLst/>
        </p:spPr>
        <p:txBody>
          <a:bodyPr wrap="none">
            <a:spAutoFit/>
          </a:bodyPr>
          <a:lstStyle/>
          <a:p>
            <a:r>
              <a:rPr lang="en-US" sz="1200"/>
              <a:t>Week_lookup</a:t>
            </a:r>
          </a:p>
        </p:txBody>
      </p:sp>
      <p:sp>
        <p:nvSpPr>
          <p:cNvPr id="255003" name="Rectangle 27"/>
          <p:cNvSpPr>
            <a:spLocks noChangeArrowheads="1"/>
          </p:cNvSpPr>
          <p:nvPr/>
        </p:nvSpPr>
        <p:spPr bwMode="auto">
          <a:xfrm>
            <a:off x="7848600" y="1524000"/>
            <a:ext cx="1143000" cy="685800"/>
          </a:xfrm>
          <a:prstGeom prst="rect">
            <a:avLst/>
          </a:prstGeom>
          <a:solidFill>
            <a:srgbClr val="969696"/>
          </a:solidFill>
          <a:ln w="9525">
            <a:solidFill>
              <a:schemeClr val="tx1"/>
            </a:solidFill>
            <a:miter lim="800000"/>
            <a:headEnd/>
            <a:tailEnd/>
          </a:ln>
          <a:effectLst/>
        </p:spPr>
        <p:txBody>
          <a:bodyPr wrap="none" anchor="ctr"/>
          <a:lstStyle/>
          <a:p>
            <a:pPr algn="ctr"/>
            <a:r>
              <a:rPr lang="en-US" sz="1200"/>
              <a:t>State_id</a:t>
            </a:r>
          </a:p>
          <a:p>
            <a:pPr algn="ctr"/>
            <a:r>
              <a:rPr lang="en-US" sz="1200"/>
              <a:t>State_desc</a:t>
            </a:r>
          </a:p>
        </p:txBody>
      </p:sp>
      <p:sp>
        <p:nvSpPr>
          <p:cNvPr id="255004" name="Text Box 28"/>
          <p:cNvSpPr txBox="1">
            <a:spLocks noChangeArrowheads="1"/>
          </p:cNvSpPr>
          <p:nvPr/>
        </p:nvSpPr>
        <p:spPr bwMode="auto">
          <a:xfrm>
            <a:off x="7696200" y="1157288"/>
            <a:ext cx="1447800" cy="274637"/>
          </a:xfrm>
          <a:prstGeom prst="rect">
            <a:avLst/>
          </a:prstGeom>
          <a:noFill/>
          <a:ln w="9525">
            <a:noFill/>
            <a:miter lim="800000"/>
            <a:headEnd/>
            <a:tailEnd/>
          </a:ln>
          <a:effectLst/>
        </p:spPr>
        <p:txBody>
          <a:bodyPr>
            <a:spAutoFit/>
          </a:bodyPr>
          <a:lstStyle/>
          <a:p>
            <a:r>
              <a:rPr lang="en-US" sz="1200"/>
              <a:t>State_lookup</a:t>
            </a:r>
          </a:p>
        </p:txBody>
      </p:sp>
      <p:cxnSp>
        <p:nvCxnSpPr>
          <p:cNvPr id="255005" name="AutoShape 29"/>
          <p:cNvCxnSpPr>
            <a:cxnSpLocks noChangeShapeType="1"/>
            <a:stCxn id="255003" idx="2"/>
            <a:endCxn id="254981" idx="3"/>
          </p:cNvCxnSpPr>
          <p:nvPr/>
        </p:nvCxnSpPr>
        <p:spPr bwMode="auto">
          <a:xfrm rot="5400000">
            <a:off x="8019256" y="1810544"/>
            <a:ext cx="1588" cy="800100"/>
          </a:xfrm>
          <a:prstGeom prst="bentConnector4">
            <a:avLst>
              <a:gd name="adj1" fmla="val 14400000"/>
              <a:gd name="adj2" fmla="val 85713"/>
            </a:avLst>
          </a:prstGeom>
          <a:noFill/>
          <a:ln w="9525">
            <a:solidFill>
              <a:schemeClr val="tx1"/>
            </a:solidFill>
            <a:miter lim="800000"/>
            <a:headEnd/>
            <a:tailEnd type="triangle" w="med" len="med"/>
          </a:ln>
          <a:effectLst/>
        </p:spPr>
      </p:cxnSp>
      <p:sp>
        <p:nvSpPr>
          <p:cNvPr id="255006" name="Rectangle 30"/>
          <p:cNvSpPr>
            <a:spLocks noChangeArrowheads="1"/>
          </p:cNvSpPr>
          <p:nvPr/>
        </p:nvSpPr>
        <p:spPr bwMode="auto">
          <a:xfrm>
            <a:off x="2178050" y="5551488"/>
            <a:ext cx="1143000" cy="700087"/>
          </a:xfrm>
          <a:prstGeom prst="rect">
            <a:avLst/>
          </a:prstGeom>
          <a:solidFill>
            <a:srgbClr val="969696"/>
          </a:solidFill>
          <a:ln w="9525">
            <a:solidFill>
              <a:schemeClr val="tx1"/>
            </a:solidFill>
            <a:miter lim="800000"/>
            <a:headEnd/>
            <a:tailEnd/>
          </a:ln>
          <a:effectLst/>
        </p:spPr>
        <p:txBody>
          <a:bodyPr wrap="none" anchor="ctr"/>
          <a:lstStyle/>
          <a:p>
            <a:pPr algn="ctr"/>
            <a:r>
              <a:rPr lang="en-US" sz="1200"/>
              <a:t>Month_id</a:t>
            </a:r>
          </a:p>
          <a:p>
            <a:pPr algn="ctr"/>
            <a:r>
              <a:rPr lang="en-US" sz="1200"/>
              <a:t>Cal_month</a:t>
            </a:r>
          </a:p>
          <a:p>
            <a:pPr algn="ctr"/>
            <a:r>
              <a:rPr lang="en-US" sz="1200"/>
              <a:t>Quarter_id</a:t>
            </a:r>
          </a:p>
        </p:txBody>
      </p:sp>
      <p:sp>
        <p:nvSpPr>
          <p:cNvPr id="255007" name="Text Box 31"/>
          <p:cNvSpPr txBox="1">
            <a:spLocks noChangeArrowheads="1"/>
          </p:cNvSpPr>
          <p:nvPr/>
        </p:nvSpPr>
        <p:spPr bwMode="auto">
          <a:xfrm>
            <a:off x="2133600" y="5257800"/>
            <a:ext cx="1136650" cy="274638"/>
          </a:xfrm>
          <a:prstGeom prst="rect">
            <a:avLst/>
          </a:prstGeom>
          <a:noFill/>
          <a:ln w="9525">
            <a:noFill/>
            <a:miter lim="800000"/>
            <a:headEnd/>
            <a:tailEnd/>
          </a:ln>
          <a:effectLst/>
        </p:spPr>
        <p:txBody>
          <a:bodyPr wrap="none">
            <a:spAutoFit/>
          </a:bodyPr>
          <a:lstStyle/>
          <a:p>
            <a:r>
              <a:rPr lang="en-US" sz="1200"/>
              <a:t>month_lookup</a:t>
            </a:r>
          </a:p>
        </p:txBody>
      </p:sp>
      <p:cxnSp>
        <p:nvCxnSpPr>
          <p:cNvPr id="255008" name="AutoShape 32"/>
          <p:cNvCxnSpPr>
            <a:cxnSpLocks noChangeShapeType="1"/>
            <a:stCxn id="255001" idx="2"/>
            <a:endCxn id="254983" idx="2"/>
          </p:cNvCxnSpPr>
          <p:nvPr/>
        </p:nvCxnSpPr>
        <p:spPr bwMode="auto">
          <a:xfrm rot="5400000" flipH="1" flipV="1">
            <a:off x="4802187" y="5186363"/>
            <a:ext cx="79375" cy="1441450"/>
          </a:xfrm>
          <a:prstGeom prst="bentConnector3">
            <a:avLst>
              <a:gd name="adj1" fmla="val -286000"/>
            </a:avLst>
          </a:prstGeom>
          <a:noFill/>
          <a:ln w="9525">
            <a:solidFill>
              <a:schemeClr val="tx1"/>
            </a:solidFill>
            <a:miter lim="800000"/>
            <a:headEnd/>
            <a:tailEnd type="triangle" w="med" len="med"/>
          </a:ln>
          <a:effectLst/>
        </p:spPr>
      </p:cxnSp>
      <p:cxnSp>
        <p:nvCxnSpPr>
          <p:cNvPr id="255009" name="AutoShape 33"/>
          <p:cNvCxnSpPr>
            <a:cxnSpLocks noChangeShapeType="1"/>
            <a:stCxn id="255006" idx="2"/>
            <a:endCxn id="255001" idx="1"/>
          </p:cNvCxnSpPr>
          <p:nvPr/>
        </p:nvCxnSpPr>
        <p:spPr bwMode="auto">
          <a:xfrm rot="5400000" flipH="1" flipV="1">
            <a:off x="2822575" y="5524500"/>
            <a:ext cx="654050" cy="800100"/>
          </a:xfrm>
          <a:prstGeom prst="bentConnector4">
            <a:avLst>
              <a:gd name="adj1" fmla="val -34708"/>
              <a:gd name="adj2" fmla="val 85713"/>
            </a:avLst>
          </a:prstGeom>
          <a:noFill/>
          <a:ln w="9525">
            <a:solidFill>
              <a:schemeClr val="tx1"/>
            </a:solidFill>
            <a:miter lim="800000"/>
            <a:headEnd/>
            <a:tailEnd type="triangle" w="med" len="med"/>
          </a:ln>
          <a:effectLst/>
        </p:spPr>
      </p:cxnSp>
      <p:cxnSp>
        <p:nvCxnSpPr>
          <p:cNvPr id="255010" name="AutoShape 34"/>
          <p:cNvCxnSpPr>
            <a:cxnSpLocks noChangeShapeType="1"/>
            <a:stCxn id="254982" idx="1"/>
            <a:endCxn id="254984" idx="3"/>
          </p:cNvCxnSpPr>
          <p:nvPr/>
        </p:nvCxnSpPr>
        <p:spPr bwMode="auto">
          <a:xfrm rot="10800000">
            <a:off x="5715000" y="3009900"/>
            <a:ext cx="1143000" cy="1257300"/>
          </a:xfrm>
          <a:prstGeom prst="bentConnector3">
            <a:avLst>
              <a:gd name="adj1" fmla="val 50000"/>
            </a:avLst>
          </a:prstGeom>
          <a:noFill/>
          <a:ln w="9525">
            <a:solidFill>
              <a:schemeClr val="tx1"/>
            </a:solidFill>
            <a:miter lim="800000"/>
            <a:headEnd/>
            <a:tailEnd type="triangle" w="med" len="med"/>
          </a:ln>
          <a:effectLst/>
        </p:spPr>
      </p:cxnSp>
      <p:sp>
        <p:nvSpPr>
          <p:cNvPr id="255011" name="Rectangle 35"/>
          <p:cNvSpPr>
            <a:spLocks noChangeArrowheads="1"/>
          </p:cNvSpPr>
          <p:nvPr/>
        </p:nvSpPr>
        <p:spPr bwMode="auto">
          <a:xfrm>
            <a:off x="838200" y="5246688"/>
            <a:ext cx="1143000" cy="700087"/>
          </a:xfrm>
          <a:prstGeom prst="rect">
            <a:avLst/>
          </a:prstGeom>
          <a:solidFill>
            <a:srgbClr val="969696"/>
          </a:solidFill>
          <a:ln w="9525">
            <a:solidFill>
              <a:schemeClr val="tx1"/>
            </a:solidFill>
            <a:miter lim="800000"/>
            <a:headEnd/>
            <a:tailEnd/>
          </a:ln>
          <a:effectLst/>
        </p:spPr>
        <p:txBody>
          <a:bodyPr wrap="none" anchor="ctr"/>
          <a:lstStyle/>
          <a:p>
            <a:pPr algn="ctr"/>
            <a:r>
              <a:rPr lang="en-US" sz="1200"/>
              <a:t>Quarter_id</a:t>
            </a:r>
          </a:p>
          <a:p>
            <a:pPr algn="ctr"/>
            <a:r>
              <a:rPr lang="en-US" sz="1200"/>
              <a:t>Quarter</a:t>
            </a:r>
          </a:p>
          <a:p>
            <a:pPr algn="ctr"/>
            <a:r>
              <a:rPr lang="en-US" sz="1200"/>
              <a:t>Year_id</a:t>
            </a:r>
          </a:p>
        </p:txBody>
      </p:sp>
      <p:sp>
        <p:nvSpPr>
          <p:cNvPr id="255012" name="Text Box 36"/>
          <p:cNvSpPr txBox="1">
            <a:spLocks noChangeArrowheads="1"/>
          </p:cNvSpPr>
          <p:nvPr/>
        </p:nvSpPr>
        <p:spPr bwMode="auto">
          <a:xfrm>
            <a:off x="609600" y="4953000"/>
            <a:ext cx="1230313" cy="274638"/>
          </a:xfrm>
          <a:prstGeom prst="rect">
            <a:avLst/>
          </a:prstGeom>
          <a:noFill/>
          <a:ln w="9525">
            <a:noFill/>
            <a:miter lim="800000"/>
            <a:headEnd/>
            <a:tailEnd/>
          </a:ln>
          <a:effectLst/>
        </p:spPr>
        <p:txBody>
          <a:bodyPr wrap="none">
            <a:spAutoFit/>
          </a:bodyPr>
          <a:lstStyle/>
          <a:p>
            <a:r>
              <a:rPr lang="en-US" sz="1200"/>
              <a:t>Quarter_lookup</a:t>
            </a:r>
          </a:p>
        </p:txBody>
      </p:sp>
      <p:cxnSp>
        <p:nvCxnSpPr>
          <p:cNvPr id="255013" name="AutoShape 37"/>
          <p:cNvCxnSpPr>
            <a:cxnSpLocks noChangeShapeType="1"/>
            <a:stCxn id="255011" idx="2"/>
            <a:endCxn id="255006" idx="1"/>
          </p:cNvCxnSpPr>
          <p:nvPr/>
        </p:nvCxnSpPr>
        <p:spPr bwMode="auto">
          <a:xfrm rot="5400000" flipH="1" flipV="1">
            <a:off x="1771650" y="5540375"/>
            <a:ext cx="44450" cy="768350"/>
          </a:xfrm>
          <a:prstGeom prst="bentConnector4">
            <a:avLst>
              <a:gd name="adj1" fmla="val -510713"/>
              <a:gd name="adj2" fmla="val 87190"/>
            </a:avLst>
          </a:prstGeom>
          <a:noFill/>
          <a:ln w="9525">
            <a:solidFill>
              <a:schemeClr val="tx1"/>
            </a:solidFill>
            <a:miter lim="800000"/>
            <a:headEnd/>
            <a:tailEnd type="triangle" w="med" len="med"/>
          </a:ln>
          <a:effectLst/>
        </p:spPr>
      </p:cxnSp>
      <p:sp>
        <p:nvSpPr>
          <p:cNvPr id="255014" name="Rectangle 38"/>
          <p:cNvSpPr>
            <a:spLocks noChangeArrowheads="1"/>
          </p:cNvSpPr>
          <p:nvPr/>
        </p:nvSpPr>
        <p:spPr bwMode="auto">
          <a:xfrm>
            <a:off x="44450" y="4076700"/>
            <a:ext cx="1143000" cy="647700"/>
          </a:xfrm>
          <a:prstGeom prst="rect">
            <a:avLst/>
          </a:prstGeom>
          <a:solidFill>
            <a:srgbClr val="969696"/>
          </a:solidFill>
          <a:ln w="9525">
            <a:solidFill>
              <a:schemeClr val="tx1"/>
            </a:solidFill>
            <a:miter lim="800000"/>
            <a:headEnd/>
            <a:tailEnd/>
          </a:ln>
          <a:effectLst/>
        </p:spPr>
        <p:txBody>
          <a:bodyPr wrap="none" anchor="ctr"/>
          <a:lstStyle/>
          <a:p>
            <a:pPr algn="ctr"/>
            <a:r>
              <a:rPr lang="en-US" sz="1200"/>
              <a:t>Year_id</a:t>
            </a:r>
          </a:p>
          <a:p>
            <a:pPr algn="ctr"/>
            <a:r>
              <a:rPr lang="en-US" sz="1200"/>
              <a:t>year</a:t>
            </a:r>
          </a:p>
        </p:txBody>
      </p:sp>
      <p:sp>
        <p:nvSpPr>
          <p:cNvPr id="255015" name="Text Box 39"/>
          <p:cNvSpPr txBox="1">
            <a:spLocks noChangeArrowheads="1"/>
          </p:cNvSpPr>
          <p:nvPr/>
        </p:nvSpPr>
        <p:spPr bwMode="auto">
          <a:xfrm>
            <a:off x="0" y="3859213"/>
            <a:ext cx="1035050" cy="274637"/>
          </a:xfrm>
          <a:prstGeom prst="rect">
            <a:avLst/>
          </a:prstGeom>
          <a:noFill/>
          <a:ln w="9525">
            <a:noFill/>
            <a:miter lim="800000"/>
            <a:headEnd/>
            <a:tailEnd/>
          </a:ln>
          <a:effectLst/>
        </p:spPr>
        <p:txBody>
          <a:bodyPr wrap="none">
            <a:spAutoFit/>
          </a:bodyPr>
          <a:lstStyle/>
          <a:p>
            <a:r>
              <a:rPr lang="en-US" sz="1200"/>
              <a:t>Year_lookup</a:t>
            </a:r>
          </a:p>
        </p:txBody>
      </p:sp>
      <p:cxnSp>
        <p:nvCxnSpPr>
          <p:cNvPr id="255016" name="AutoShape 40"/>
          <p:cNvCxnSpPr>
            <a:cxnSpLocks noChangeShapeType="1"/>
            <a:stCxn id="255014" idx="2"/>
            <a:endCxn id="255011" idx="1"/>
          </p:cNvCxnSpPr>
          <p:nvPr/>
        </p:nvCxnSpPr>
        <p:spPr bwMode="auto">
          <a:xfrm rot="16200000" flipH="1">
            <a:off x="290512" y="5049838"/>
            <a:ext cx="873125" cy="222250"/>
          </a:xfrm>
          <a:prstGeom prst="bentConnector2">
            <a:avLst/>
          </a:prstGeom>
          <a:noFill/>
          <a:ln w="9525">
            <a:solidFill>
              <a:schemeClr val="tx1"/>
            </a:solidFill>
            <a:miter lim="800000"/>
            <a:headEnd/>
            <a:tailEnd type="triangle" w="med" len="med"/>
          </a:ln>
          <a:effectLst/>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2286000" y="0"/>
            <a:ext cx="5943600" cy="914400"/>
          </a:xfrm>
        </p:spPr>
        <p:txBody>
          <a:bodyPr/>
          <a:lstStyle/>
          <a:p>
            <a:r>
              <a:rPr lang="en-US" dirty="0"/>
              <a:t>What is OLAP?</a:t>
            </a:r>
          </a:p>
        </p:txBody>
      </p:sp>
      <p:sp>
        <p:nvSpPr>
          <p:cNvPr id="180227" name="Rectangle 3"/>
          <p:cNvSpPr>
            <a:spLocks noGrp="1" noChangeArrowheads="1"/>
          </p:cNvSpPr>
          <p:nvPr>
            <p:ph type="body" idx="1"/>
          </p:nvPr>
        </p:nvSpPr>
        <p:spPr>
          <a:xfrm>
            <a:off x="381000" y="1143000"/>
            <a:ext cx="8229600" cy="4953000"/>
          </a:xfrm>
        </p:spPr>
        <p:txBody>
          <a:bodyPr/>
          <a:lstStyle/>
          <a:p>
            <a:pPr>
              <a:lnSpc>
                <a:spcPct val="90000"/>
              </a:lnSpc>
            </a:pPr>
            <a:r>
              <a:rPr lang="en-US" dirty="0"/>
              <a:t>What is OLAP?</a:t>
            </a:r>
          </a:p>
          <a:p>
            <a:pPr lvl="1">
              <a:lnSpc>
                <a:spcPct val="90000"/>
              </a:lnSpc>
            </a:pPr>
            <a:r>
              <a:rPr lang="en-US" dirty="0"/>
              <a:t>Online Analytical Processing. </a:t>
            </a:r>
            <a:endParaRPr lang="en-US" dirty="0" smtClean="0"/>
          </a:p>
          <a:p>
            <a:pPr lvl="1">
              <a:lnSpc>
                <a:spcPct val="90000"/>
              </a:lnSpc>
            </a:pPr>
            <a:r>
              <a:rPr lang="en-US" dirty="0" smtClean="0"/>
              <a:t>Viewing </a:t>
            </a:r>
            <a:r>
              <a:rPr lang="en-US" dirty="0"/>
              <a:t>data in a multi dimensional way.</a:t>
            </a:r>
          </a:p>
          <a:p>
            <a:pPr>
              <a:lnSpc>
                <a:spcPct val="90000"/>
              </a:lnSpc>
            </a:pPr>
            <a:endParaRPr lang="en-US" dirty="0"/>
          </a:p>
          <a:p>
            <a:pPr>
              <a:lnSpc>
                <a:spcPct val="90000"/>
              </a:lnSpc>
            </a:pPr>
            <a:r>
              <a:rPr lang="en-US" dirty="0"/>
              <a:t>Why OLAP?</a:t>
            </a:r>
          </a:p>
          <a:p>
            <a:pPr lvl="1">
              <a:lnSpc>
                <a:spcPct val="90000"/>
              </a:lnSpc>
            </a:pPr>
            <a:r>
              <a:rPr lang="en-US" dirty="0"/>
              <a:t>“Slice and dice” for data warehouse.</a:t>
            </a:r>
          </a:p>
          <a:p>
            <a:pPr lvl="1">
              <a:lnSpc>
                <a:spcPct val="90000"/>
              </a:lnSpc>
            </a:pPr>
            <a:r>
              <a:rPr lang="en-US" dirty="0" smtClean="0"/>
              <a:t>OLAP </a:t>
            </a:r>
            <a:r>
              <a:rPr lang="en-US" dirty="0"/>
              <a:t>is a multi dimensional way of storing / viewing the </a:t>
            </a:r>
            <a:r>
              <a:rPr lang="en-US" dirty="0" smtClean="0"/>
              <a:t>data</a:t>
            </a:r>
          </a:p>
          <a:p>
            <a:pPr lvl="1">
              <a:lnSpc>
                <a:spcPct val="90000"/>
              </a:lnSpc>
            </a:pPr>
            <a:r>
              <a:rPr lang="en-US" dirty="0" smtClean="0"/>
              <a:t>RDBMS is a 2 dimensional way of storing / viewing the data</a:t>
            </a:r>
          </a:p>
          <a:p>
            <a:pPr lvl="1">
              <a:lnSpc>
                <a:spcPct val="90000"/>
              </a:lnSpc>
            </a:pP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Types in OLAP?	</a:t>
            </a:r>
          </a:p>
        </p:txBody>
      </p:sp>
      <p:sp>
        <p:nvSpPr>
          <p:cNvPr id="181251" name="Rectangle 3"/>
          <p:cNvSpPr>
            <a:spLocks noGrp="1" noChangeArrowheads="1"/>
          </p:cNvSpPr>
          <p:nvPr>
            <p:ph type="body" idx="1"/>
          </p:nvPr>
        </p:nvSpPr>
        <p:spPr>
          <a:xfrm>
            <a:off x="381000" y="1676400"/>
            <a:ext cx="8229600" cy="3505200"/>
          </a:xfrm>
        </p:spPr>
        <p:txBody>
          <a:bodyPr/>
          <a:lstStyle/>
          <a:p>
            <a:pPr marL="609600" indent="-609600"/>
            <a:r>
              <a:rPr lang="en-US" dirty="0"/>
              <a:t>Three types of OLAP in the industry.</a:t>
            </a:r>
          </a:p>
          <a:p>
            <a:pPr marL="609600" indent="-609600">
              <a:buFont typeface="Wingdings" pitchFamily="2" charset="2"/>
              <a:buAutoNum type="arabicPeriod"/>
            </a:pPr>
            <a:r>
              <a:rPr lang="en-US" dirty="0" smtClean="0"/>
              <a:t>ROLAP – Relational OLAP ( Ex Business Objects, </a:t>
            </a:r>
            <a:r>
              <a:rPr lang="en-US" dirty="0" err="1" smtClean="0"/>
              <a:t>Microstrategy</a:t>
            </a:r>
            <a:r>
              <a:rPr lang="en-US" dirty="0" smtClean="0"/>
              <a:t>).</a:t>
            </a:r>
          </a:p>
          <a:p>
            <a:pPr marL="609600" indent="-609600">
              <a:buFont typeface="Wingdings" pitchFamily="2" charset="2"/>
              <a:buAutoNum type="arabicPeriod"/>
            </a:pPr>
            <a:r>
              <a:rPr lang="en-US" dirty="0" smtClean="0"/>
              <a:t>MOLAP </a:t>
            </a:r>
            <a:r>
              <a:rPr lang="en-US" dirty="0"/>
              <a:t>– Multi dimensional OLAP (Ex MSOLAP, </a:t>
            </a:r>
            <a:r>
              <a:rPr lang="en-US" dirty="0" err="1"/>
              <a:t>Essbase</a:t>
            </a:r>
            <a:r>
              <a:rPr lang="en-US" dirty="0"/>
              <a:t>, </a:t>
            </a:r>
            <a:r>
              <a:rPr lang="en-US" dirty="0" err="1"/>
              <a:t>Cognos</a:t>
            </a:r>
            <a:r>
              <a:rPr lang="en-US" dirty="0"/>
              <a:t>).</a:t>
            </a:r>
          </a:p>
          <a:p>
            <a:pPr marL="609600" indent="-609600">
              <a:buFont typeface="Wingdings" pitchFamily="2" charset="2"/>
              <a:buAutoNum type="arabicPeriod"/>
            </a:pPr>
            <a:r>
              <a:rPr lang="en-US" dirty="0" smtClean="0"/>
              <a:t>HOLAP </a:t>
            </a:r>
            <a:r>
              <a:rPr lang="en-US" dirty="0"/>
              <a:t>– Hybrid OLAP</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Architecture diagram of ROLAP</a:t>
            </a:r>
          </a:p>
        </p:txBody>
      </p:sp>
      <p:sp>
        <p:nvSpPr>
          <p:cNvPr id="182275" name="AutoShape 3"/>
          <p:cNvSpPr>
            <a:spLocks noChangeArrowheads="1"/>
          </p:cNvSpPr>
          <p:nvPr/>
        </p:nvSpPr>
        <p:spPr bwMode="auto">
          <a:xfrm>
            <a:off x="762000" y="2057400"/>
            <a:ext cx="1828800" cy="2133600"/>
          </a:xfrm>
          <a:prstGeom prst="can">
            <a:avLst>
              <a:gd name="adj" fmla="val 25000"/>
            </a:avLst>
          </a:prstGeom>
          <a:solidFill>
            <a:schemeClr val="bg2"/>
          </a:solidFill>
          <a:ln w="9525">
            <a:solidFill>
              <a:schemeClr val="tx1"/>
            </a:solidFill>
            <a:round/>
            <a:headEnd/>
            <a:tailEnd/>
          </a:ln>
          <a:effectLst/>
        </p:spPr>
        <p:txBody>
          <a:bodyPr wrap="none" lIns="90698" tIns="45349" rIns="90698" bIns="45349" anchor="ctr"/>
          <a:lstStyle/>
          <a:p>
            <a:pPr algn="ctr"/>
            <a:r>
              <a:rPr lang="en-US" dirty="0" smtClean="0"/>
              <a:t>Data Warehouse</a:t>
            </a:r>
            <a:endParaRPr lang="en-US" dirty="0"/>
          </a:p>
          <a:p>
            <a:pPr algn="ctr"/>
            <a:r>
              <a:rPr lang="en-US" dirty="0" smtClean="0"/>
              <a:t>/</a:t>
            </a:r>
            <a:endParaRPr lang="en-US" dirty="0"/>
          </a:p>
          <a:p>
            <a:pPr algn="ctr"/>
            <a:r>
              <a:rPr lang="en-US" dirty="0"/>
              <a:t>Data </a:t>
            </a:r>
            <a:r>
              <a:rPr lang="en-US" dirty="0" smtClean="0"/>
              <a:t>Mart</a:t>
            </a:r>
          </a:p>
          <a:p>
            <a:pPr algn="ctr"/>
            <a:r>
              <a:rPr lang="en-US" dirty="0" smtClean="0"/>
              <a:t>/</a:t>
            </a:r>
          </a:p>
          <a:p>
            <a:pPr algn="ctr"/>
            <a:r>
              <a:rPr lang="en-US" dirty="0" smtClean="0"/>
              <a:t>Or ODS</a:t>
            </a:r>
          </a:p>
        </p:txBody>
      </p:sp>
      <p:sp>
        <p:nvSpPr>
          <p:cNvPr id="182276" name="Rectangle 4"/>
          <p:cNvSpPr>
            <a:spLocks noChangeArrowheads="1"/>
          </p:cNvSpPr>
          <p:nvPr/>
        </p:nvSpPr>
        <p:spPr bwMode="auto">
          <a:xfrm>
            <a:off x="3505200" y="1752600"/>
            <a:ext cx="1371600" cy="3048000"/>
          </a:xfrm>
          <a:prstGeom prst="rect">
            <a:avLst/>
          </a:prstGeom>
          <a:solidFill>
            <a:schemeClr val="accent1"/>
          </a:solidFill>
          <a:ln w="9525" algn="ctr">
            <a:solidFill>
              <a:schemeClr val="tx1"/>
            </a:solidFill>
            <a:miter lim="800000"/>
            <a:headEnd/>
            <a:tailEnd/>
          </a:ln>
          <a:effectLst/>
        </p:spPr>
        <p:txBody>
          <a:bodyPr wrap="none" lIns="90698" tIns="45349" rIns="90698" bIns="45349" anchor="ctr"/>
          <a:lstStyle/>
          <a:p>
            <a:pPr algn="ctr"/>
            <a:r>
              <a:rPr lang="en-US"/>
              <a:t>App Server</a:t>
            </a:r>
          </a:p>
          <a:p>
            <a:pPr algn="ctr"/>
            <a:endParaRPr lang="en-US"/>
          </a:p>
          <a:p>
            <a:pPr algn="ctr"/>
            <a:r>
              <a:rPr lang="en-US"/>
              <a:t>ROLAP tools</a:t>
            </a:r>
          </a:p>
          <a:p>
            <a:pPr algn="ctr"/>
            <a:r>
              <a:rPr lang="en-US"/>
              <a:t>Like</a:t>
            </a:r>
          </a:p>
          <a:p>
            <a:pPr algn="ctr"/>
            <a:endParaRPr lang="en-US"/>
          </a:p>
          <a:p>
            <a:pPr algn="ctr"/>
            <a:r>
              <a:rPr lang="en-US"/>
              <a:t>BO</a:t>
            </a:r>
          </a:p>
          <a:p>
            <a:pPr algn="ctr"/>
            <a:r>
              <a:rPr lang="en-US"/>
              <a:t>Cognos</a:t>
            </a:r>
          </a:p>
          <a:p>
            <a:pPr algn="ctr"/>
            <a:r>
              <a:rPr lang="en-US"/>
              <a:t>Microstrategy</a:t>
            </a:r>
          </a:p>
          <a:p>
            <a:pPr algn="ctr"/>
            <a:r>
              <a:rPr lang="en-US"/>
              <a:t>Etc</a:t>
            </a:r>
          </a:p>
          <a:p>
            <a:pPr algn="ctr"/>
            <a:endParaRPr lang="en-US"/>
          </a:p>
          <a:p>
            <a:pPr algn="ctr"/>
            <a:r>
              <a:rPr lang="en-US"/>
              <a:t>BI Metadata</a:t>
            </a:r>
          </a:p>
        </p:txBody>
      </p:sp>
      <p:sp>
        <p:nvSpPr>
          <p:cNvPr id="182277" name="AutoShape 5"/>
          <p:cNvSpPr>
            <a:spLocks noChangeArrowheads="1"/>
          </p:cNvSpPr>
          <p:nvPr/>
        </p:nvSpPr>
        <p:spPr bwMode="auto">
          <a:xfrm>
            <a:off x="7772400" y="2819400"/>
            <a:ext cx="914400" cy="914400"/>
          </a:xfrm>
          <a:prstGeom prst="smileyFace">
            <a:avLst>
              <a:gd name="adj" fmla="val 4653"/>
            </a:avLst>
          </a:prstGeom>
          <a:solidFill>
            <a:schemeClr val="folHlink"/>
          </a:solidFill>
          <a:ln w="9525">
            <a:solidFill>
              <a:schemeClr val="tx1"/>
            </a:solidFill>
            <a:round/>
            <a:headEnd/>
            <a:tailEnd/>
          </a:ln>
          <a:effectLst/>
        </p:spPr>
        <p:txBody>
          <a:bodyPr wrap="none" lIns="90698" tIns="45349" rIns="90698" bIns="45349" anchor="ctr"/>
          <a:lstStyle/>
          <a:p>
            <a:endParaRPr lang="en-US"/>
          </a:p>
        </p:txBody>
      </p:sp>
      <p:cxnSp>
        <p:nvCxnSpPr>
          <p:cNvPr id="182278" name="AutoShape 6"/>
          <p:cNvCxnSpPr>
            <a:cxnSpLocks noChangeShapeType="1"/>
            <a:stCxn id="182275" idx="4"/>
            <a:endCxn id="182276" idx="1"/>
          </p:cNvCxnSpPr>
          <p:nvPr/>
        </p:nvCxnSpPr>
        <p:spPr bwMode="auto">
          <a:xfrm>
            <a:off x="2590800" y="3124200"/>
            <a:ext cx="914400" cy="152400"/>
          </a:xfrm>
          <a:prstGeom prst="straightConnector1">
            <a:avLst/>
          </a:prstGeom>
          <a:noFill/>
          <a:ln w="9525">
            <a:solidFill>
              <a:schemeClr val="tx1"/>
            </a:solidFill>
            <a:round/>
            <a:headEnd type="triangle" w="med" len="med"/>
            <a:tailEnd type="triangle" w="med" len="med"/>
          </a:ln>
          <a:effectLst/>
        </p:spPr>
      </p:cxnSp>
      <p:sp>
        <p:nvSpPr>
          <p:cNvPr id="182279" name="AutoShape 7"/>
          <p:cNvSpPr>
            <a:spLocks noChangeArrowheads="1"/>
          </p:cNvSpPr>
          <p:nvPr/>
        </p:nvSpPr>
        <p:spPr bwMode="auto">
          <a:xfrm>
            <a:off x="5638800" y="1981200"/>
            <a:ext cx="1062038" cy="757238"/>
          </a:xfrm>
          <a:prstGeom prst="flowChartMultidocument">
            <a:avLst/>
          </a:prstGeom>
          <a:solidFill>
            <a:schemeClr val="folHlink"/>
          </a:solidFill>
          <a:ln w="9525">
            <a:solidFill>
              <a:schemeClr val="tx1"/>
            </a:solidFill>
            <a:miter lim="800000"/>
            <a:headEnd/>
            <a:tailEnd/>
          </a:ln>
          <a:effectLst/>
        </p:spPr>
        <p:txBody>
          <a:bodyPr wrap="none" lIns="90698" tIns="45349" rIns="90698" bIns="45349" anchor="ctr"/>
          <a:lstStyle/>
          <a:p>
            <a:pPr algn="ctr"/>
            <a:r>
              <a:rPr lang="en-US"/>
              <a:t>OLAP</a:t>
            </a:r>
          </a:p>
          <a:p>
            <a:pPr algn="ctr"/>
            <a:r>
              <a:rPr lang="en-US"/>
              <a:t>Report1</a:t>
            </a:r>
          </a:p>
        </p:txBody>
      </p:sp>
      <p:sp>
        <p:nvSpPr>
          <p:cNvPr id="182280" name="AutoShape 8"/>
          <p:cNvSpPr>
            <a:spLocks noChangeArrowheads="1"/>
          </p:cNvSpPr>
          <p:nvPr/>
        </p:nvSpPr>
        <p:spPr bwMode="auto">
          <a:xfrm>
            <a:off x="5638800" y="2900363"/>
            <a:ext cx="1062038" cy="757237"/>
          </a:xfrm>
          <a:prstGeom prst="flowChartMultidocument">
            <a:avLst/>
          </a:prstGeom>
          <a:solidFill>
            <a:schemeClr val="folHlink"/>
          </a:solidFill>
          <a:ln w="9525">
            <a:solidFill>
              <a:schemeClr val="tx1"/>
            </a:solidFill>
            <a:miter lim="800000"/>
            <a:headEnd/>
            <a:tailEnd/>
          </a:ln>
          <a:effectLst/>
        </p:spPr>
        <p:txBody>
          <a:bodyPr wrap="none" lIns="90698" tIns="45349" rIns="90698" bIns="45349" anchor="ctr"/>
          <a:lstStyle/>
          <a:p>
            <a:pPr algn="ctr"/>
            <a:r>
              <a:rPr lang="en-US"/>
              <a:t>OLAP</a:t>
            </a:r>
          </a:p>
          <a:p>
            <a:pPr algn="ctr"/>
            <a:r>
              <a:rPr lang="en-US"/>
              <a:t>Report2</a:t>
            </a:r>
          </a:p>
        </p:txBody>
      </p:sp>
      <p:sp>
        <p:nvSpPr>
          <p:cNvPr id="182281" name="AutoShape 9"/>
          <p:cNvSpPr>
            <a:spLocks noChangeArrowheads="1"/>
          </p:cNvSpPr>
          <p:nvPr/>
        </p:nvSpPr>
        <p:spPr bwMode="auto">
          <a:xfrm>
            <a:off x="5715000" y="3886200"/>
            <a:ext cx="1062038" cy="757238"/>
          </a:xfrm>
          <a:prstGeom prst="flowChartMultidocument">
            <a:avLst/>
          </a:prstGeom>
          <a:solidFill>
            <a:schemeClr val="folHlink"/>
          </a:solidFill>
          <a:ln w="9525">
            <a:solidFill>
              <a:schemeClr val="tx1"/>
            </a:solidFill>
            <a:miter lim="800000"/>
            <a:headEnd/>
            <a:tailEnd/>
          </a:ln>
          <a:effectLst/>
        </p:spPr>
        <p:txBody>
          <a:bodyPr wrap="none" lIns="90698" tIns="45349" rIns="90698" bIns="45349" anchor="ctr"/>
          <a:lstStyle/>
          <a:p>
            <a:pPr algn="ctr"/>
            <a:r>
              <a:rPr lang="en-US"/>
              <a:t>OLAP</a:t>
            </a:r>
          </a:p>
          <a:p>
            <a:pPr algn="ctr"/>
            <a:r>
              <a:rPr lang="en-US"/>
              <a:t>Report n</a:t>
            </a:r>
          </a:p>
        </p:txBody>
      </p:sp>
      <p:cxnSp>
        <p:nvCxnSpPr>
          <p:cNvPr id="182282" name="AutoShape 10"/>
          <p:cNvCxnSpPr>
            <a:cxnSpLocks noChangeShapeType="1"/>
            <a:stCxn id="182279" idx="3"/>
            <a:endCxn id="182277" idx="2"/>
          </p:cNvCxnSpPr>
          <p:nvPr/>
        </p:nvCxnSpPr>
        <p:spPr bwMode="auto">
          <a:xfrm>
            <a:off x="6700838" y="2360613"/>
            <a:ext cx="1071562" cy="915987"/>
          </a:xfrm>
          <a:prstGeom prst="straightConnector1">
            <a:avLst/>
          </a:prstGeom>
          <a:noFill/>
          <a:ln w="9525">
            <a:solidFill>
              <a:schemeClr val="tx1"/>
            </a:solidFill>
            <a:round/>
            <a:headEnd/>
            <a:tailEnd type="triangle" w="med" len="med"/>
          </a:ln>
          <a:effectLst/>
        </p:spPr>
      </p:cxnSp>
      <p:cxnSp>
        <p:nvCxnSpPr>
          <p:cNvPr id="182283" name="AutoShape 11"/>
          <p:cNvCxnSpPr>
            <a:cxnSpLocks noChangeShapeType="1"/>
            <a:stCxn id="182280" idx="3"/>
            <a:endCxn id="182277" idx="2"/>
          </p:cNvCxnSpPr>
          <p:nvPr/>
        </p:nvCxnSpPr>
        <p:spPr bwMode="auto">
          <a:xfrm flipV="1">
            <a:off x="6700838" y="3276600"/>
            <a:ext cx="1071562" cy="3175"/>
          </a:xfrm>
          <a:prstGeom prst="straightConnector1">
            <a:avLst/>
          </a:prstGeom>
          <a:noFill/>
          <a:ln w="9525">
            <a:solidFill>
              <a:schemeClr val="tx1"/>
            </a:solidFill>
            <a:round/>
            <a:headEnd/>
            <a:tailEnd type="triangle" w="med" len="med"/>
          </a:ln>
          <a:effectLst/>
        </p:spPr>
      </p:cxnSp>
      <p:cxnSp>
        <p:nvCxnSpPr>
          <p:cNvPr id="182284" name="AutoShape 12"/>
          <p:cNvCxnSpPr>
            <a:cxnSpLocks noChangeShapeType="1"/>
            <a:stCxn id="182281" idx="3"/>
            <a:endCxn id="182277" idx="2"/>
          </p:cNvCxnSpPr>
          <p:nvPr/>
        </p:nvCxnSpPr>
        <p:spPr bwMode="auto">
          <a:xfrm flipV="1">
            <a:off x="6777038" y="3276600"/>
            <a:ext cx="995362" cy="989013"/>
          </a:xfrm>
          <a:prstGeom prst="straightConnector1">
            <a:avLst/>
          </a:prstGeom>
          <a:noFill/>
          <a:ln w="9525">
            <a:solidFill>
              <a:schemeClr val="tx1"/>
            </a:solidFill>
            <a:round/>
            <a:headEnd/>
            <a:tailEnd type="triangle" w="med" len="med"/>
          </a:ln>
          <a:effectLst/>
        </p:spPr>
      </p:cxnSp>
      <p:cxnSp>
        <p:nvCxnSpPr>
          <p:cNvPr id="182285" name="AutoShape 13"/>
          <p:cNvCxnSpPr>
            <a:cxnSpLocks noChangeShapeType="1"/>
            <a:stCxn id="182276" idx="3"/>
            <a:endCxn id="182279" idx="1"/>
          </p:cNvCxnSpPr>
          <p:nvPr/>
        </p:nvCxnSpPr>
        <p:spPr bwMode="auto">
          <a:xfrm flipV="1">
            <a:off x="4876800" y="2360613"/>
            <a:ext cx="762000" cy="915987"/>
          </a:xfrm>
          <a:prstGeom prst="straightConnector1">
            <a:avLst/>
          </a:prstGeom>
          <a:noFill/>
          <a:ln w="9525">
            <a:solidFill>
              <a:schemeClr val="tx1"/>
            </a:solidFill>
            <a:round/>
            <a:headEnd type="triangle" w="med" len="med"/>
            <a:tailEnd type="triangle" w="med" len="med"/>
          </a:ln>
          <a:effectLst/>
        </p:spPr>
      </p:cxnSp>
      <p:cxnSp>
        <p:nvCxnSpPr>
          <p:cNvPr id="182286" name="AutoShape 14"/>
          <p:cNvCxnSpPr>
            <a:cxnSpLocks noChangeShapeType="1"/>
            <a:stCxn id="182276" idx="3"/>
            <a:endCxn id="182280" idx="1"/>
          </p:cNvCxnSpPr>
          <p:nvPr/>
        </p:nvCxnSpPr>
        <p:spPr bwMode="auto">
          <a:xfrm>
            <a:off x="4876800" y="3276600"/>
            <a:ext cx="762000" cy="3175"/>
          </a:xfrm>
          <a:prstGeom prst="straightConnector1">
            <a:avLst/>
          </a:prstGeom>
          <a:noFill/>
          <a:ln w="9525">
            <a:solidFill>
              <a:schemeClr val="tx1"/>
            </a:solidFill>
            <a:round/>
            <a:headEnd type="triangle" w="med" len="med"/>
            <a:tailEnd type="triangle" w="med" len="med"/>
          </a:ln>
          <a:effectLst/>
        </p:spPr>
      </p:cxnSp>
      <p:cxnSp>
        <p:nvCxnSpPr>
          <p:cNvPr id="182287" name="AutoShape 15"/>
          <p:cNvCxnSpPr>
            <a:cxnSpLocks noChangeShapeType="1"/>
            <a:stCxn id="182276" idx="3"/>
            <a:endCxn id="182281" idx="1"/>
          </p:cNvCxnSpPr>
          <p:nvPr/>
        </p:nvCxnSpPr>
        <p:spPr bwMode="auto">
          <a:xfrm>
            <a:off x="4876800" y="3276600"/>
            <a:ext cx="838200" cy="989013"/>
          </a:xfrm>
          <a:prstGeom prst="straightConnector1">
            <a:avLst/>
          </a:prstGeom>
          <a:noFill/>
          <a:ln w="9525">
            <a:solidFill>
              <a:schemeClr val="tx1"/>
            </a:solidFill>
            <a:round/>
            <a:headEnd type="triangle" w="med" len="med"/>
            <a:tailEnd type="triangle" w="med" len="med"/>
          </a:ln>
          <a:effectLst/>
        </p:spPr>
      </p:cxnSp>
      <p:sp>
        <p:nvSpPr>
          <p:cNvPr id="182288" name="Text Box 16"/>
          <p:cNvSpPr txBox="1">
            <a:spLocks noChangeArrowheads="1"/>
          </p:cNvSpPr>
          <p:nvPr/>
        </p:nvSpPr>
        <p:spPr bwMode="auto">
          <a:xfrm>
            <a:off x="290513" y="5218113"/>
            <a:ext cx="8524875" cy="915987"/>
          </a:xfrm>
          <a:prstGeom prst="rect">
            <a:avLst/>
          </a:prstGeom>
          <a:noFill/>
          <a:ln w="9525" algn="ctr">
            <a:noFill/>
            <a:miter lim="800000"/>
            <a:headEnd/>
            <a:tailEnd/>
          </a:ln>
          <a:effectLst/>
        </p:spPr>
        <p:txBody>
          <a:bodyPr wrap="none" lIns="90698" tIns="45349" rIns="90698" bIns="45349">
            <a:spAutoFit/>
          </a:bodyPr>
          <a:lstStyle/>
          <a:p>
            <a:r>
              <a:rPr lang="en-US"/>
              <a:t>When a report is executed by end user the actual SQL is issued to RDBMS to get</a:t>
            </a:r>
            <a:br>
              <a:rPr lang="en-US"/>
            </a:br>
            <a:r>
              <a:rPr lang="en-US"/>
              <a:t>the data. Some BI tools can even store the results set in the application server and</a:t>
            </a:r>
            <a:br>
              <a:rPr lang="en-US"/>
            </a:br>
            <a:r>
              <a:rPr lang="en-US"/>
              <a:t>periodically refresh that report based on the data refreshes which happen in DW.</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2438400" y="0"/>
            <a:ext cx="8229600" cy="1143000"/>
          </a:xfrm>
        </p:spPr>
        <p:txBody>
          <a:bodyPr/>
          <a:lstStyle/>
          <a:p>
            <a:r>
              <a:rPr lang="en-US" dirty="0"/>
              <a:t>OLAP functionality</a:t>
            </a:r>
          </a:p>
        </p:txBody>
      </p:sp>
      <p:sp>
        <p:nvSpPr>
          <p:cNvPr id="257027" name="Rectangle 3"/>
          <p:cNvSpPr>
            <a:spLocks noGrp="1" noChangeArrowheads="1"/>
          </p:cNvSpPr>
          <p:nvPr>
            <p:ph type="body" idx="1"/>
          </p:nvPr>
        </p:nvSpPr>
        <p:spPr>
          <a:xfrm>
            <a:off x="457200" y="1066800"/>
            <a:ext cx="8305800" cy="4530725"/>
          </a:xfrm>
        </p:spPr>
        <p:txBody>
          <a:bodyPr/>
          <a:lstStyle/>
          <a:p>
            <a:r>
              <a:rPr lang="en-US" sz="2500" dirty="0"/>
              <a:t>Drill down (state -&gt; City -&gt; Customer -&gt; Account</a:t>
            </a:r>
          </a:p>
          <a:p>
            <a:r>
              <a:rPr lang="en-US" sz="2500" dirty="0"/>
              <a:t>Drill Up ( Customer -&gt; City -&gt; State</a:t>
            </a:r>
          </a:p>
          <a:p>
            <a:r>
              <a:rPr lang="en-US" sz="2500" dirty="0"/>
              <a:t>Drill through (City -&gt; Customer -&gt; Product name)</a:t>
            </a:r>
          </a:p>
          <a:p>
            <a:r>
              <a:rPr lang="en-US" sz="2500" dirty="0"/>
              <a:t>Drill Across (City -&gt; Customer sales -&gt; web clicks )</a:t>
            </a:r>
          </a:p>
        </p:txBody>
      </p:sp>
      <p:sp>
        <p:nvSpPr>
          <p:cNvPr id="257028" name="Rectangle 4"/>
          <p:cNvSpPr>
            <a:spLocks noChangeArrowheads="1"/>
          </p:cNvSpPr>
          <p:nvPr/>
        </p:nvSpPr>
        <p:spPr bwMode="auto">
          <a:xfrm>
            <a:off x="4419600" y="4876800"/>
            <a:ext cx="1066800" cy="1143000"/>
          </a:xfrm>
          <a:prstGeom prst="rect">
            <a:avLst/>
          </a:prstGeom>
          <a:solidFill>
            <a:schemeClr val="accent1"/>
          </a:solidFill>
          <a:ln w="9525">
            <a:solidFill>
              <a:schemeClr val="tx1"/>
            </a:solidFill>
            <a:miter lim="800000"/>
            <a:headEnd/>
            <a:tailEnd/>
          </a:ln>
          <a:effectLst/>
        </p:spPr>
        <p:txBody>
          <a:bodyPr wrap="none" anchor="ctr"/>
          <a:lstStyle/>
          <a:p>
            <a:pPr algn="ctr"/>
            <a:r>
              <a:rPr lang="en-US"/>
              <a:t>Customer</a:t>
            </a:r>
          </a:p>
          <a:p>
            <a:pPr algn="ctr"/>
            <a:r>
              <a:rPr lang="en-US"/>
              <a:t>dimension</a:t>
            </a:r>
          </a:p>
        </p:txBody>
      </p:sp>
      <p:sp>
        <p:nvSpPr>
          <p:cNvPr id="257029" name="Rectangle 5"/>
          <p:cNvSpPr>
            <a:spLocks noChangeArrowheads="1"/>
          </p:cNvSpPr>
          <p:nvPr/>
        </p:nvSpPr>
        <p:spPr bwMode="auto">
          <a:xfrm>
            <a:off x="1143000" y="3886200"/>
            <a:ext cx="1066800" cy="1371600"/>
          </a:xfrm>
          <a:prstGeom prst="rect">
            <a:avLst/>
          </a:prstGeom>
          <a:solidFill>
            <a:schemeClr val="accent1"/>
          </a:solidFill>
          <a:ln w="9525">
            <a:solidFill>
              <a:schemeClr val="tx1"/>
            </a:solidFill>
            <a:miter lim="800000"/>
            <a:headEnd/>
            <a:tailEnd/>
          </a:ln>
          <a:effectLst/>
        </p:spPr>
        <p:txBody>
          <a:bodyPr wrap="none" anchor="ctr"/>
          <a:lstStyle/>
          <a:p>
            <a:pPr algn="ctr"/>
            <a:r>
              <a:rPr lang="en-US"/>
              <a:t>product</a:t>
            </a:r>
          </a:p>
          <a:p>
            <a:pPr algn="ctr"/>
            <a:r>
              <a:rPr lang="en-US"/>
              <a:t>dimension</a:t>
            </a:r>
          </a:p>
        </p:txBody>
      </p:sp>
      <p:sp>
        <p:nvSpPr>
          <p:cNvPr id="257030" name="Rectangle 6"/>
          <p:cNvSpPr>
            <a:spLocks noChangeArrowheads="1"/>
          </p:cNvSpPr>
          <p:nvPr/>
        </p:nvSpPr>
        <p:spPr bwMode="auto">
          <a:xfrm>
            <a:off x="2895600" y="4038600"/>
            <a:ext cx="914400" cy="1524000"/>
          </a:xfrm>
          <a:prstGeom prst="rect">
            <a:avLst/>
          </a:prstGeom>
          <a:solidFill>
            <a:schemeClr val="accent1"/>
          </a:solidFill>
          <a:ln w="9525">
            <a:solidFill>
              <a:schemeClr val="tx1"/>
            </a:solidFill>
            <a:miter lim="800000"/>
            <a:headEnd/>
            <a:tailEnd/>
          </a:ln>
          <a:effectLst/>
        </p:spPr>
        <p:txBody>
          <a:bodyPr wrap="none" anchor="ctr"/>
          <a:lstStyle/>
          <a:p>
            <a:pPr algn="ctr"/>
            <a:r>
              <a:rPr lang="en-US"/>
              <a:t>sales</a:t>
            </a:r>
          </a:p>
          <a:p>
            <a:pPr algn="ctr"/>
            <a:r>
              <a:rPr lang="en-US"/>
              <a:t>fact</a:t>
            </a:r>
          </a:p>
        </p:txBody>
      </p:sp>
      <p:sp>
        <p:nvSpPr>
          <p:cNvPr id="257031" name="Rectangle 7"/>
          <p:cNvSpPr>
            <a:spLocks noChangeArrowheads="1"/>
          </p:cNvSpPr>
          <p:nvPr/>
        </p:nvSpPr>
        <p:spPr bwMode="auto">
          <a:xfrm>
            <a:off x="4343400" y="3124200"/>
            <a:ext cx="12192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Time</a:t>
            </a:r>
          </a:p>
          <a:p>
            <a:pPr algn="ctr"/>
            <a:r>
              <a:rPr lang="en-US"/>
              <a:t>Dimension</a:t>
            </a:r>
          </a:p>
        </p:txBody>
      </p:sp>
      <p:sp>
        <p:nvSpPr>
          <p:cNvPr id="257032" name="Rectangle 8"/>
          <p:cNvSpPr>
            <a:spLocks noChangeArrowheads="1"/>
          </p:cNvSpPr>
          <p:nvPr/>
        </p:nvSpPr>
        <p:spPr bwMode="auto">
          <a:xfrm>
            <a:off x="6096000" y="4038600"/>
            <a:ext cx="1066800" cy="1524000"/>
          </a:xfrm>
          <a:prstGeom prst="rect">
            <a:avLst/>
          </a:prstGeom>
          <a:solidFill>
            <a:schemeClr val="accent1"/>
          </a:solidFill>
          <a:ln w="9525">
            <a:solidFill>
              <a:schemeClr val="tx1"/>
            </a:solidFill>
            <a:miter lim="800000"/>
            <a:headEnd/>
            <a:tailEnd/>
          </a:ln>
          <a:effectLst/>
        </p:spPr>
        <p:txBody>
          <a:bodyPr wrap="none" anchor="ctr"/>
          <a:lstStyle/>
          <a:p>
            <a:pPr algn="ctr"/>
            <a:r>
              <a:rPr lang="en-US"/>
              <a:t>Web click</a:t>
            </a:r>
          </a:p>
          <a:p>
            <a:pPr algn="ctr"/>
            <a:r>
              <a:rPr lang="en-US"/>
              <a:t>fact</a:t>
            </a:r>
          </a:p>
        </p:txBody>
      </p:sp>
      <p:cxnSp>
        <p:nvCxnSpPr>
          <p:cNvPr id="257033" name="AutoShape 9"/>
          <p:cNvCxnSpPr>
            <a:cxnSpLocks noChangeShapeType="1"/>
            <a:stCxn id="257029" idx="3"/>
            <a:endCxn id="257030" idx="1"/>
          </p:cNvCxnSpPr>
          <p:nvPr/>
        </p:nvCxnSpPr>
        <p:spPr bwMode="auto">
          <a:xfrm>
            <a:off x="2209800" y="4572000"/>
            <a:ext cx="685800" cy="228600"/>
          </a:xfrm>
          <a:prstGeom prst="bentConnector3">
            <a:avLst>
              <a:gd name="adj1" fmla="val 50000"/>
            </a:avLst>
          </a:prstGeom>
          <a:noFill/>
          <a:ln w="9525">
            <a:solidFill>
              <a:schemeClr val="tx1"/>
            </a:solidFill>
            <a:miter lim="800000"/>
            <a:headEnd/>
            <a:tailEnd type="triangle" w="med" len="med"/>
          </a:ln>
          <a:effectLst/>
        </p:spPr>
      </p:cxnSp>
      <p:cxnSp>
        <p:nvCxnSpPr>
          <p:cNvPr id="257034" name="AutoShape 10"/>
          <p:cNvCxnSpPr>
            <a:cxnSpLocks noChangeShapeType="1"/>
            <a:stCxn id="257031" idx="1"/>
            <a:endCxn id="257030" idx="0"/>
          </p:cNvCxnSpPr>
          <p:nvPr/>
        </p:nvCxnSpPr>
        <p:spPr bwMode="auto">
          <a:xfrm rot="10800000" flipV="1">
            <a:off x="3352800" y="3657600"/>
            <a:ext cx="990600" cy="381000"/>
          </a:xfrm>
          <a:prstGeom prst="bentConnector2">
            <a:avLst/>
          </a:prstGeom>
          <a:noFill/>
          <a:ln w="9525">
            <a:solidFill>
              <a:schemeClr val="tx1"/>
            </a:solidFill>
            <a:miter lim="800000"/>
            <a:headEnd/>
            <a:tailEnd type="triangle" w="med" len="med"/>
          </a:ln>
          <a:effectLst/>
        </p:spPr>
      </p:cxnSp>
      <p:cxnSp>
        <p:nvCxnSpPr>
          <p:cNvPr id="257035" name="AutoShape 11"/>
          <p:cNvCxnSpPr>
            <a:cxnSpLocks noChangeShapeType="1"/>
            <a:stCxn id="257028" idx="1"/>
            <a:endCxn id="257030" idx="2"/>
          </p:cNvCxnSpPr>
          <p:nvPr/>
        </p:nvCxnSpPr>
        <p:spPr bwMode="auto">
          <a:xfrm rot="10800000" flipV="1">
            <a:off x="3352800" y="5448300"/>
            <a:ext cx="1066800" cy="114300"/>
          </a:xfrm>
          <a:prstGeom prst="bentConnector4">
            <a:avLst>
              <a:gd name="adj1" fmla="val 28569"/>
              <a:gd name="adj2" fmla="val 300000"/>
            </a:avLst>
          </a:prstGeom>
          <a:noFill/>
          <a:ln w="9525">
            <a:solidFill>
              <a:schemeClr val="tx1"/>
            </a:solidFill>
            <a:miter lim="800000"/>
            <a:headEnd/>
            <a:tailEnd type="triangle" w="med" len="med"/>
          </a:ln>
          <a:effectLst/>
        </p:spPr>
      </p:cxnSp>
      <p:cxnSp>
        <p:nvCxnSpPr>
          <p:cNvPr id="257036" name="AutoShape 12"/>
          <p:cNvCxnSpPr>
            <a:cxnSpLocks noChangeShapeType="1"/>
            <a:stCxn id="257031" idx="3"/>
            <a:endCxn id="257032" idx="0"/>
          </p:cNvCxnSpPr>
          <p:nvPr/>
        </p:nvCxnSpPr>
        <p:spPr bwMode="auto">
          <a:xfrm>
            <a:off x="5562600" y="3657600"/>
            <a:ext cx="1066800" cy="381000"/>
          </a:xfrm>
          <a:prstGeom prst="bentConnector2">
            <a:avLst/>
          </a:prstGeom>
          <a:noFill/>
          <a:ln w="9525">
            <a:solidFill>
              <a:schemeClr val="tx1"/>
            </a:solidFill>
            <a:miter lim="800000"/>
            <a:headEnd/>
            <a:tailEnd type="triangle" w="med" len="med"/>
          </a:ln>
          <a:effectLst/>
        </p:spPr>
      </p:cxnSp>
      <p:cxnSp>
        <p:nvCxnSpPr>
          <p:cNvPr id="257037" name="AutoShape 13"/>
          <p:cNvCxnSpPr>
            <a:cxnSpLocks noChangeShapeType="1"/>
            <a:stCxn id="257028" idx="2"/>
            <a:endCxn id="257032" idx="2"/>
          </p:cNvCxnSpPr>
          <p:nvPr/>
        </p:nvCxnSpPr>
        <p:spPr bwMode="auto">
          <a:xfrm rot="5400000" flipH="1" flipV="1">
            <a:off x="5562600" y="4953000"/>
            <a:ext cx="457200" cy="1676400"/>
          </a:xfrm>
          <a:prstGeom prst="bentConnector3">
            <a:avLst>
              <a:gd name="adj1" fmla="val -50000"/>
            </a:avLst>
          </a:prstGeom>
          <a:noFill/>
          <a:ln w="9525">
            <a:solidFill>
              <a:schemeClr val="tx1"/>
            </a:solidFill>
            <a:miter lim="800000"/>
            <a:headEnd/>
            <a:tailEnd type="triangle" w="med" len="med"/>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112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11268" name="Rectangle 4"/>
          <p:cNvSpPr>
            <a:spLocks noGrp="1" noChangeArrowheads="1"/>
          </p:cNvSpPr>
          <p:nvPr>
            <p:ph type="title"/>
          </p:nvPr>
        </p:nvSpPr>
        <p:spPr>
          <a:xfrm>
            <a:off x="1981200" y="0"/>
            <a:ext cx="7010400" cy="865187"/>
          </a:xfrm>
          <a:noFill/>
          <a:ln/>
        </p:spPr>
        <p:txBody>
          <a:bodyPr lIns="90488" tIns="44450" rIns="90488" bIns="44450" anchor="b"/>
          <a:lstStyle/>
          <a:p>
            <a:r>
              <a:rPr lang="en-US"/>
              <a:t>What is a Data Warehouse?</a:t>
            </a:r>
          </a:p>
        </p:txBody>
      </p:sp>
      <p:sp>
        <p:nvSpPr>
          <p:cNvPr id="11269" name="Rectangle 5"/>
          <p:cNvSpPr>
            <a:spLocks noGrp="1" noChangeArrowheads="1"/>
          </p:cNvSpPr>
          <p:nvPr>
            <p:ph type="body" sz="half" idx="1"/>
          </p:nvPr>
        </p:nvSpPr>
        <p:spPr>
          <a:xfrm>
            <a:off x="457200" y="1143000"/>
            <a:ext cx="4906963" cy="4987925"/>
          </a:xfrm>
          <a:noFill/>
          <a:ln/>
        </p:spPr>
        <p:txBody>
          <a:bodyPr lIns="90488" tIns="44450" rIns="90488" bIns="44450"/>
          <a:lstStyle/>
          <a:p>
            <a:pPr>
              <a:buFont typeface="Wingdings" pitchFamily="2" charset="2"/>
              <a:buNone/>
            </a:pPr>
            <a:r>
              <a:rPr lang="en-US" sz="2600" dirty="0"/>
              <a:t> 	A single, complete and consistent store of data obtained from a variety of different sources made available to end users in what they can understand and use in a business context.</a:t>
            </a:r>
          </a:p>
          <a:p>
            <a:pPr>
              <a:buFont typeface="Wingdings" pitchFamily="2" charset="2"/>
              <a:buNone/>
            </a:pPr>
            <a:endParaRPr lang="en-US" sz="2600" dirty="0"/>
          </a:p>
          <a:p>
            <a:pPr>
              <a:buFont typeface="Wingdings" pitchFamily="2" charset="2"/>
              <a:buNone/>
            </a:pPr>
            <a:r>
              <a:rPr lang="en-US" sz="2600" dirty="0"/>
              <a:t>	[Barry Devlin]</a:t>
            </a:r>
          </a:p>
        </p:txBody>
      </p:sp>
      <p:graphicFrame>
        <p:nvGraphicFramePr>
          <p:cNvPr id="11270" name="Object 6"/>
          <p:cNvGraphicFramePr>
            <a:graphicFrameLocks noChangeAspect="1"/>
          </p:cNvGraphicFramePr>
          <p:nvPr>
            <p:ph type="clipArt" sz="half" idx="2"/>
          </p:nvPr>
        </p:nvGraphicFramePr>
        <p:xfrm>
          <a:off x="5527675" y="1600200"/>
          <a:ext cx="2884488" cy="4406900"/>
        </p:xfrm>
        <a:graphic>
          <a:graphicData uri="http://schemas.openxmlformats.org/presentationml/2006/ole">
            <p:oleObj spid="_x0000_s200706" name="Clip" r:id="rId3" imgW="3681360" imgH="442692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slide(fromBottom)">
                                      <p:cBhvr>
                                        <p:cTn id="7"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3962400" y="1371600"/>
            <a:ext cx="1447800" cy="3048000"/>
          </a:xfrm>
          <a:prstGeom prst="rect">
            <a:avLst/>
          </a:prstGeom>
          <a:solidFill>
            <a:schemeClr val="accent1"/>
          </a:solidFill>
          <a:ln w="9525" algn="ctr">
            <a:solidFill>
              <a:schemeClr val="tx1"/>
            </a:solidFill>
            <a:miter lim="800000"/>
            <a:headEnd/>
            <a:tailEnd/>
          </a:ln>
          <a:effectLst/>
        </p:spPr>
        <p:txBody>
          <a:bodyPr wrap="none" lIns="90698" tIns="45349" rIns="90698" bIns="45349" anchor="ctr"/>
          <a:lstStyle/>
          <a:p>
            <a:endParaRPr lang="en-US"/>
          </a:p>
        </p:txBody>
      </p:sp>
      <p:sp>
        <p:nvSpPr>
          <p:cNvPr id="183299" name="Rectangle 3"/>
          <p:cNvSpPr>
            <a:spLocks noGrp="1" noChangeArrowheads="1"/>
          </p:cNvSpPr>
          <p:nvPr>
            <p:ph type="title"/>
          </p:nvPr>
        </p:nvSpPr>
        <p:spPr>
          <a:xfrm>
            <a:off x="2209800" y="0"/>
            <a:ext cx="6096000" cy="1143000"/>
          </a:xfrm>
        </p:spPr>
        <p:txBody>
          <a:bodyPr/>
          <a:lstStyle/>
          <a:p>
            <a:r>
              <a:rPr lang="en-US" dirty="0"/>
              <a:t>Architecture </a:t>
            </a:r>
            <a:r>
              <a:rPr lang="en-US" dirty="0" smtClean="0"/>
              <a:t>of </a:t>
            </a:r>
            <a:r>
              <a:rPr lang="en-US" dirty="0"/>
              <a:t>MOLAP</a:t>
            </a:r>
          </a:p>
        </p:txBody>
      </p:sp>
      <p:sp>
        <p:nvSpPr>
          <p:cNvPr id="183300" name="AutoShape 4"/>
          <p:cNvSpPr>
            <a:spLocks noChangeArrowheads="1"/>
          </p:cNvSpPr>
          <p:nvPr/>
        </p:nvSpPr>
        <p:spPr bwMode="auto">
          <a:xfrm>
            <a:off x="228600" y="2209800"/>
            <a:ext cx="1600200" cy="1828800"/>
          </a:xfrm>
          <a:prstGeom prst="can">
            <a:avLst>
              <a:gd name="adj" fmla="val 28571"/>
            </a:avLst>
          </a:prstGeom>
          <a:solidFill>
            <a:schemeClr val="bg2"/>
          </a:solidFill>
          <a:ln w="9525">
            <a:solidFill>
              <a:schemeClr val="tx1"/>
            </a:solidFill>
            <a:round/>
            <a:headEnd/>
            <a:tailEnd/>
          </a:ln>
          <a:effectLst/>
        </p:spPr>
        <p:txBody>
          <a:bodyPr wrap="none" lIns="90698" tIns="45349" rIns="90698" bIns="45349" anchor="ctr"/>
          <a:lstStyle/>
          <a:p>
            <a:pPr algn="ctr"/>
            <a:r>
              <a:rPr lang="en-US"/>
              <a:t>DataWarehouse</a:t>
            </a:r>
          </a:p>
          <a:p>
            <a:pPr algn="ctr"/>
            <a:r>
              <a:rPr lang="en-US"/>
              <a:t>Or</a:t>
            </a:r>
          </a:p>
          <a:p>
            <a:pPr algn="ctr"/>
            <a:r>
              <a:rPr lang="en-US"/>
              <a:t>Data Mart</a:t>
            </a:r>
          </a:p>
        </p:txBody>
      </p:sp>
      <p:sp>
        <p:nvSpPr>
          <p:cNvPr id="183301" name="Rectangle 5"/>
          <p:cNvSpPr>
            <a:spLocks noChangeArrowheads="1"/>
          </p:cNvSpPr>
          <p:nvPr/>
        </p:nvSpPr>
        <p:spPr bwMode="auto">
          <a:xfrm>
            <a:off x="2209800" y="1752600"/>
            <a:ext cx="1219200" cy="2667000"/>
          </a:xfrm>
          <a:prstGeom prst="rect">
            <a:avLst/>
          </a:prstGeom>
          <a:solidFill>
            <a:schemeClr val="accent1"/>
          </a:solidFill>
          <a:ln w="9525" algn="ctr">
            <a:solidFill>
              <a:schemeClr val="tx1"/>
            </a:solidFill>
            <a:miter lim="800000"/>
            <a:headEnd/>
            <a:tailEnd/>
          </a:ln>
          <a:effectLst/>
        </p:spPr>
        <p:txBody>
          <a:bodyPr wrap="none" lIns="90698" tIns="45349" rIns="90698" bIns="45349" anchor="ctr"/>
          <a:lstStyle/>
          <a:p>
            <a:pPr algn="ctr"/>
            <a:r>
              <a:rPr lang="en-US"/>
              <a:t>Microsoft</a:t>
            </a:r>
          </a:p>
          <a:p>
            <a:pPr algn="ctr"/>
            <a:r>
              <a:rPr lang="en-US"/>
              <a:t>Analysis</a:t>
            </a:r>
          </a:p>
          <a:p>
            <a:pPr algn="ctr"/>
            <a:r>
              <a:rPr lang="en-US"/>
              <a:t>Services</a:t>
            </a:r>
          </a:p>
          <a:p>
            <a:pPr algn="ctr"/>
            <a:endParaRPr lang="en-US"/>
          </a:p>
          <a:p>
            <a:pPr algn="ctr"/>
            <a:r>
              <a:rPr lang="en-US"/>
              <a:t>BI Metadata</a:t>
            </a:r>
          </a:p>
          <a:p>
            <a:pPr algn="ctr"/>
            <a:endParaRPr lang="en-US"/>
          </a:p>
          <a:p>
            <a:pPr algn="ctr"/>
            <a:r>
              <a:rPr lang="en-US"/>
              <a:t>Cube defn</a:t>
            </a:r>
          </a:p>
          <a:p>
            <a:pPr algn="ctr"/>
            <a:r>
              <a:rPr lang="en-US"/>
              <a:t>etc</a:t>
            </a:r>
          </a:p>
        </p:txBody>
      </p:sp>
      <p:sp>
        <p:nvSpPr>
          <p:cNvPr id="183302" name="AutoShape 6"/>
          <p:cNvSpPr>
            <a:spLocks noChangeArrowheads="1"/>
          </p:cNvSpPr>
          <p:nvPr/>
        </p:nvSpPr>
        <p:spPr bwMode="auto">
          <a:xfrm>
            <a:off x="8077200" y="2438400"/>
            <a:ext cx="914400" cy="914400"/>
          </a:xfrm>
          <a:prstGeom prst="smileyFace">
            <a:avLst>
              <a:gd name="adj" fmla="val 4653"/>
            </a:avLst>
          </a:prstGeom>
          <a:solidFill>
            <a:schemeClr val="folHlink"/>
          </a:solidFill>
          <a:ln w="9525">
            <a:solidFill>
              <a:schemeClr val="tx1"/>
            </a:solidFill>
            <a:round/>
            <a:headEnd/>
            <a:tailEnd/>
          </a:ln>
          <a:effectLst/>
        </p:spPr>
        <p:txBody>
          <a:bodyPr wrap="none" lIns="90698" tIns="45349" rIns="90698" bIns="45349" anchor="ctr"/>
          <a:lstStyle/>
          <a:p>
            <a:endParaRPr lang="en-US"/>
          </a:p>
        </p:txBody>
      </p:sp>
      <p:cxnSp>
        <p:nvCxnSpPr>
          <p:cNvPr id="183303" name="AutoShape 7"/>
          <p:cNvCxnSpPr>
            <a:cxnSpLocks noChangeShapeType="1"/>
            <a:stCxn id="183300" idx="4"/>
            <a:endCxn id="183301" idx="1"/>
          </p:cNvCxnSpPr>
          <p:nvPr/>
        </p:nvCxnSpPr>
        <p:spPr bwMode="auto">
          <a:xfrm flipV="1">
            <a:off x="1828800" y="3086100"/>
            <a:ext cx="381000" cy="38100"/>
          </a:xfrm>
          <a:prstGeom prst="straightConnector1">
            <a:avLst/>
          </a:prstGeom>
          <a:noFill/>
          <a:ln w="9525">
            <a:solidFill>
              <a:schemeClr val="tx1"/>
            </a:solidFill>
            <a:round/>
            <a:headEnd type="triangle" w="med" len="med"/>
            <a:tailEnd type="triangle" w="med" len="med"/>
          </a:ln>
          <a:effectLst/>
        </p:spPr>
      </p:cxnSp>
      <p:sp>
        <p:nvSpPr>
          <p:cNvPr id="183304" name="AutoShape 8"/>
          <p:cNvSpPr>
            <a:spLocks noChangeArrowheads="1"/>
          </p:cNvSpPr>
          <p:nvPr/>
        </p:nvSpPr>
        <p:spPr bwMode="auto">
          <a:xfrm>
            <a:off x="6253163" y="1600200"/>
            <a:ext cx="1062037" cy="757238"/>
          </a:xfrm>
          <a:prstGeom prst="flowChartMultidocument">
            <a:avLst/>
          </a:prstGeom>
          <a:solidFill>
            <a:schemeClr val="folHlink"/>
          </a:solidFill>
          <a:ln w="9525">
            <a:solidFill>
              <a:schemeClr val="tx1"/>
            </a:solidFill>
            <a:miter lim="800000"/>
            <a:headEnd/>
            <a:tailEnd/>
          </a:ln>
          <a:effectLst/>
        </p:spPr>
        <p:txBody>
          <a:bodyPr wrap="none" lIns="90698" tIns="45349" rIns="90698" bIns="45349" anchor="ctr"/>
          <a:lstStyle/>
          <a:p>
            <a:pPr algn="ctr"/>
            <a:r>
              <a:rPr lang="en-US"/>
              <a:t>OLAP</a:t>
            </a:r>
          </a:p>
          <a:p>
            <a:pPr algn="ctr"/>
            <a:r>
              <a:rPr lang="en-US"/>
              <a:t>Report1</a:t>
            </a:r>
          </a:p>
        </p:txBody>
      </p:sp>
      <p:sp>
        <p:nvSpPr>
          <p:cNvPr id="183305" name="AutoShape 9"/>
          <p:cNvSpPr>
            <a:spLocks noChangeArrowheads="1"/>
          </p:cNvSpPr>
          <p:nvPr/>
        </p:nvSpPr>
        <p:spPr bwMode="auto">
          <a:xfrm>
            <a:off x="6253163" y="2519363"/>
            <a:ext cx="1062037" cy="757237"/>
          </a:xfrm>
          <a:prstGeom prst="flowChartMultidocument">
            <a:avLst/>
          </a:prstGeom>
          <a:solidFill>
            <a:schemeClr val="folHlink"/>
          </a:solidFill>
          <a:ln w="9525">
            <a:solidFill>
              <a:schemeClr val="tx1"/>
            </a:solidFill>
            <a:miter lim="800000"/>
            <a:headEnd/>
            <a:tailEnd/>
          </a:ln>
          <a:effectLst/>
        </p:spPr>
        <p:txBody>
          <a:bodyPr wrap="none" lIns="90698" tIns="45349" rIns="90698" bIns="45349" anchor="ctr"/>
          <a:lstStyle/>
          <a:p>
            <a:pPr algn="ctr"/>
            <a:r>
              <a:rPr lang="en-US"/>
              <a:t>OLAP</a:t>
            </a:r>
          </a:p>
          <a:p>
            <a:pPr algn="ctr"/>
            <a:r>
              <a:rPr lang="en-US"/>
              <a:t>Report2</a:t>
            </a:r>
          </a:p>
        </p:txBody>
      </p:sp>
      <p:sp>
        <p:nvSpPr>
          <p:cNvPr id="183306" name="AutoShape 10"/>
          <p:cNvSpPr>
            <a:spLocks noChangeArrowheads="1"/>
          </p:cNvSpPr>
          <p:nvPr/>
        </p:nvSpPr>
        <p:spPr bwMode="auto">
          <a:xfrm>
            <a:off x="6329363" y="3505200"/>
            <a:ext cx="1062037" cy="757238"/>
          </a:xfrm>
          <a:prstGeom prst="flowChartMultidocument">
            <a:avLst/>
          </a:prstGeom>
          <a:solidFill>
            <a:schemeClr val="folHlink"/>
          </a:solidFill>
          <a:ln w="9525">
            <a:solidFill>
              <a:schemeClr val="tx1"/>
            </a:solidFill>
            <a:miter lim="800000"/>
            <a:headEnd/>
            <a:tailEnd/>
          </a:ln>
          <a:effectLst/>
        </p:spPr>
        <p:txBody>
          <a:bodyPr wrap="none" lIns="90698" tIns="45349" rIns="90698" bIns="45349" anchor="ctr"/>
          <a:lstStyle/>
          <a:p>
            <a:pPr algn="ctr"/>
            <a:r>
              <a:rPr lang="en-US"/>
              <a:t>OLAP</a:t>
            </a:r>
          </a:p>
          <a:p>
            <a:pPr algn="ctr"/>
            <a:r>
              <a:rPr lang="en-US"/>
              <a:t>Report n</a:t>
            </a:r>
          </a:p>
        </p:txBody>
      </p:sp>
      <p:cxnSp>
        <p:nvCxnSpPr>
          <p:cNvPr id="183307" name="AutoShape 11"/>
          <p:cNvCxnSpPr>
            <a:cxnSpLocks noChangeShapeType="1"/>
            <a:stCxn id="183304" idx="3"/>
            <a:endCxn id="183302" idx="2"/>
          </p:cNvCxnSpPr>
          <p:nvPr/>
        </p:nvCxnSpPr>
        <p:spPr bwMode="auto">
          <a:xfrm>
            <a:off x="7315200" y="1979613"/>
            <a:ext cx="762000" cy="915987"/>
          </a:xfrm>
          <a:prstGeom prst="straightConnector1">
            <a:avLst/>
          </a:prstGeom>
          <a:noFill/>
          <a:ln w="9525">
            <a:solidFill>
              <a:schemeClr val="tx1"/>
            </a:solidFill>
            <a:round/>
            <a:headEnd/>
            <a:tailEnd type="triangle" w="med" len="med"/>
          </a:ln>
          <a:effectLst/>
        </p:spPr>
      </p:cxnSp>
      <p:cxnSp>
        <p:nvCxnSpPr>
          <p:cNvPr id="183308" name="AutoShape 12"/>
          <p:cNvCxnSpPr>
            <a:cxnSpLocks noChangeShapeType="1"/>
            <a:stCxn id="183305" idx="3"/>
            <a:endCxn id="183302" idx="2"/>
          </p:cNvCxnSpPr>
          <p:nvPr/>
        </p:nvCxnSpPr>
        <p:spPr bwMode="auto">
          <a:xfrm flipV="1">
            <a:off x="7315200" y="2895600"/>
            <a:ext cx="762000" cy="3175"/>
          </a:xfrm>
          <a:prstGeom prst="straightConnector1">
            <a:avLst/>
          </a:prstGeom>
          <a:noFill/>
          <a:ln w="9525">
            <a:solidFill>
              <a:schemeClr val="tx1"/>
            </a:solidFill>
            <a:round/>
            <a:headEnd/>
            <a:tailEnd type="triangle" w="med" len="med"/>
          </a:ln>
          <a:effectLst/>
        </p:spPr>
      </p:cxnSp>
      <p:cxnSp>
        <p:nvCxnSpPr>
          <p:cNvPr id="183309" name="AutoShape 13"/>
          <p:cNvCxnSpPr>
            <a:cxnSpLocks noChangeShapeType="1"/>
            <a:stCxn id="183306" idx="3"/>
            <a:endCxn id="183302" idx="2"/>
          </p:cNvCxnSpPr>
          <p:nvPr/>
        </p:nvCxnSpPr>
        <p:spPr bwMode="auto">
          <a:xfrm flipV="1">
            <a:off x="7391400" y="2895600"/>
            <a:ext cx="685800" cy="989013"/>
          </a:xfrm>
          <a:prstGeom prst="straightConnector1">
            <a:avLst/>
          </a:prstGeom>
          <a:noFill/>
          <a:ln w="9525">
            <a:solidFill>
              <a:schemeClr val="tx1"/>
            </a:solidFill>
            <a:round/>
            <a:headEnd/>
            <a:tailEnd type="triangle" w="med" len="med"/>
          </a:ln>
          <a:effectLst/>
        </p:spPr>
      </p:cxnSp>
      <p:sp>
        <p:nvSpPr>
          <p:cNvPr id="183310" name="AutoShape 14"/>
          <p:cNvSpPr>
            <a:spLocks noChangeArrowheads="1"/>
          </p:cNvSpPr>
          <p:nvPr/>
        </p:nvSpPr>
        <p:spPr bwMode="auto">
          <a:xfrm>
            <a:off x="4119563" y="1752600"/>
            <a:ext cx="1062037" cy="990600"/>
          </a:xfrm>
          <a:prstGeom prst="cube">
            <a:avLst>
              <a:gd name="adj" fmla="val 25000"/>
            </a:avLst>
          </a:prstGeom>
          <a:solidFill>
            <a:schemeClr val="accent1"/>
          </a:solidFill>
          <a:ln w="9525">
            <a:solidFill>
              <a:schemeClr val="tx1"/>
            </a:solidFill>
            <a:miter lim="800000"/>
            <a:headEnd/>
            <a:tailEnd/>
          </a:ln>
          <a:effectLst/>
        </p:spPr>
        <p:txBody>
          <a:bodyPr wrap="none" lIns="90698" tIns="45349" rIns="90698" bIns="45349" anchor="ctr"/>
          <a:lstStyle/>
          <a:p>
            <a:pPr algn="ctr"/>
            <a:r>
              <a:rPr lang="en-US"/>
              <a:t>MOLAP</a:t>
            </a:r>
          </a:p>
          <a:p>
            <a:pPr algn="ctr"/>
            <a:r>
              <a:rPr lang="en-US"/>
              <a:t>cubes</a:t>
            </a:r>
          </a:p>
        </p:txBody>
      </p:sp>
      <p:sp>
        <p:nvSpPr>
          <p:cNvPr id="183311" name="AutoShape 15"/>
          <p:cNvSpPr>
            <a:spLocks noChangeArrowheads="1"/>
          </p:cNvSpPr>
          <p:nvPr/>
        </p:nvSpPr>
        <p:spPr bwMode="auto">
          <a:xfrm>
            <a:off x="4119563" y="3048000"/>
            <a:ext cx="1062037" cy="990600"/>
          </a:xfrm>
          <a:prstGeom prst="cube">
            <a:avLst>
              <a:gd name="adj" fmla="val 25000"/>
            </a:avLst>
          </a:prstGeom>
          <a:solidFill>
            <a:schemeClr val="accent1"/>
          </a:solidFill>
          <a:ln w="9525">
            <a:solidFill>
              <a:schemeClr val="tx1"/>
            </a:solidFill>
            <a:miter lim="800000"/>
            <a:headEnd/>
            <a:tailEnd/>
          </a:ln>
          <a:effectLst/>
        </p:spPr>
        <p:txBody>
          <a:bodyPr wrap="none" lIns="90698" tIns="45349" rIns="90698" bIns="45349" anchor="ctr"/>
          <a:lstStyle/>
          <a:p>
            <a:pPr algn="ctr"/>
            <a:r>
              <a:rPr lang="en-US"/>
              <a:t>MOLAP</a:t>
            </a:r>
          </a:p>
          <a:p>
            <a:pPr algn="ctr"/>
            <a:r>
              <a:rPr lang="en-US"/>
              <a:t>cubes</a:t>
            </a:r>
          </a:p>
        </p:txBody>
      </p:sp>
      <p:cxnSp>
        <p:nvCxnSpPr>
          <p:cNvPr id="183312" name="AutoShape 16"/>
          <p:cNvCxnSpPr>
            <a:cxnSpLocks noChangeShapeType="1"/>
            <a:stCxn id="183301" idx="3"/>
            <a:endCxn id="183298" idx="1"/>
          </p:cNvCxnSpPr>
          <p:nvPr/>
        </p:nvCxnSpPr>
        <p:spPr bwMode="auto">
          <a:xfrm flipV="1">
            <a:off x="3429000" y="2895600"/>
            <a:ext cx="533400" cy="190500"/>
          </a:xfrm>
          <a:prstGeom prst="bentConnector3">
            <a:avLst>
              <a:gd name="adj1" fmla="val 50000"/>
            </a:avLst>
          </a:prstGeom>
          <a:noFill/>
          <a:ln w="9525">
            <a:solidFill>
              <a:schemeClr val="tx1"/>
            </a:solidFill>
            <a:miter lim="800000"/>
            <a:headEnd/>
            <a:tailEnd type="triangle" w="med" len="med"/>
          </a:ln>
          <a:effectLst/>
        </p:spPr>
      </p:cxnSp>
      <p:cxnSp>
        <p:nvCxnSpPr>
          <p:cNvPr id="183313" name="AutoShape 17"/>
          <p:cNvCxnSpPr>
            <a:cxnSpLocks noChangeShapeType="1"/>
            <a:stCxn id="183298" idx="3"/>
            <a:endCxn id="183304" idx="1"/>
          </p:cNvCxnSpPr>
          <p:nvPr/>
        </p:nvCxnSpPr>
        <p:spPr bwMode="auto">
          <a:xfrm flipV="1">
            <a:off x="5410200" y="1979613"/>
            <a:ext cx="842963" cy="915987"/>
          </a:xfrm>
          <a:prstGeom prst="straightConnector1">
            <a:avLst/>
          </a:prstGeom>
          <a:noFill/>
          <a:ln w="9525">
            <a:solidFill>
              <a:schemeClr val="tx1"/>
            </a:solidFill>
            <a:round/>
            <a:headEnd type="triangle" w="med" len="med"/>
            <a:tailEnd type="triangle" w="med" len="med"/>
          </a:ln>
          <a:effectLst/>
        </p:spPr>
      </p:cxnSp>
      <p:cxnSp>
        <p:nvCxnSpPr>
          <p:cNvPr id="183314" name="AutoShape 18"/>
          <p:cNvCxnSpPr>
            <a:cxnSpLocks noChangeShapeType="1"/>
            <a:stCxn id="183298" idx="3"/>
            <a:endCxn id="183305" idx="1"/>
          </p:cNvCxnSpPr>
          <p:nvPr/>
        </p:nvCxnSpPr>
        <p:spPr bwMode="auto">
          <a:xfrm>
            <a:off x="5410200" y="2895600"/>
            <a:ext cx="842963" cy="3175"/>
          </a:xfrm>
          <a:prstGeom prst="straightConnector1">
            <a:avLst/>
          </a:prstGeom>
          <a:noFill/>
          <a:ln w="9525">
            <a:solidFill>
              <a:schemeClr val="tx1"/>
            </a:solidFill>
            <a:round/>
            <a:headEnd type="triangle" w="med" len="med"/>
            <a:tailEnd type="triangle" w="med" len="med"/>
          </a:ln>
          <a:effectLst/>
        </p:spPr>
      </p:cxnSp>
      <p:cxnSp>
        <p:nvCxnSpPr>
          <p:cNvPr id="183315" name="AutoShape 19"/>
          <p:cNvCxnSpPr>
            <a:cxnSpLocks noChangeShapeType="1"/>
            <a:stCxn id="183298" idx="3"/>
            <a:endCxn id="183306" idx="1"/>
          </p:cNvCxnSpPr>
          <p:nvPr/>
        </p:nvCxnSpPr>
        <p:spPr bwMode="auto">
          <a:xfrm>
            <a:off x="5410200" y="2895600"/>
            <a:ext cx="919163" cy="989013"/>
          </a:xfrm>
          <a:prstGeom prst="straightConnector1">
            <a:avLst/>
          </a:prstGeom>
          <a:noFill/>
          <a:ln w="9525">
            <a:solidFill>
              <a:schemeClr val="tx1"/>
            </a:solidFill>
            <a:round/>
            <a:headEnd type="triangle" w="med" len="med"/>
            <a:tailEnd type="triangle" w="med" len="med"/>
          </a:ln>
          <a:effectLst/>
        </p:spPr>
      </p:cxnSp>
      <p:sp>
        <p:nvSpPr>
          <p:cNvPr id="183316" name="Text Box 20"/>
          <p:cNvSpPr txBox="1">
            <a:spLocks noChangeArrowheads="1"/>
          </p:cNvSpPr>
          <p:nvPr/>
        </p:nvSpPr>
        <p:spPr bwMode="auto">
          <a:xfrm>
            <a:off x="290513" y="4554538"/>
            <a:ext cx="8613775" cy="1465262"/>
          </a:xfrm>
          <a:prstGeom prst="rect">
            <a:avLst/>
          </a:prstGeom>
          <a:noFill/>
          <a:ln w="9525" algn="ctr">
            <a:noFill/>
            <a:miter lim="800000"/>
            <a:headEnd/>
            <a:tailEnd/>
          </a:ln>
          <a:effectLst/>
        </p:spPr>
        <p:txBody>
          <a:bodyPr wrap="none" lIns="90698" tIns="45349" rIns="90698" bIns="45349">
            <a:spAutoFit/>
          </a:bodyPr>
          <a:lstStyle/>
          <a:p>
            <a:r>
              <a:rPr lang="en-US"/>
              <a:t>When a report is executed by end user the actual data is retrieved from the MOLAP</a:t>
            </a:r>
            <a:br>
              <a:rPr lang="en-US"/>
            </a:br>
            <a:r>
              <a:rPr lang="en-US"/>
              <a:t>cubes. The way it retrieves by using MDX queries based on the report. MDX stands</a:t>
            </a:r>
            <a:br>
              <a:rPr lang="en-US"/>
            </a:br>
            <a:r>
              <a:rPr lang="en-US"/>
              <a:t>for Multidimensional expression. SQL is used to get the data RDBMS, MDX is used</a:t>
            </a:r>
            <a:br>
              <a:rPr lang="en-US"/>
            </a:br>
            <a:r>
              <a:rPr lang="en-US"/>
              <a:t>to get the data from MOLAP. The MOLAP cubes are refreshed periodically </a:t>
            </a:r>
            <a:br>
              <a:rPr lang="en-US"/>
            </a:br>
            <a:r>
              <a:rPr lang="en-US"/>
              <a:t>based on the data refreshes which happen in DW.</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0" y="0"/>
            <a:ext cx="3810000" cy="750888"/>
          </a:xfrm>
        </p:spPr>
        <p:txBody>
          <a:bodyPr/>
          <a:lstStyle/>
          <a:p>
            <a:pPr eaLnBrk="1" hangingPunct="1"/>
            <a:r>
              <a:rPr lang="en-US" dirty="0" smtClean="0"/>
              <a:t>Terminology</a:t>
            </a:r>
          </a:p>
        </p:txBody>
      </p:sp>
      <p:sp>
        <p:nvSpPr>
          <p:cNvPr id="185347" name="Text Box 3"/>
          <p:cNvSpPr txBox="1">
            <a:spLocks noChangeArrowheads="1"/>
          </p:cNvSpPr>
          <p:nvPr/>
        </p:nvSpPr>
        <p:spPr bwMode="auto">
          <a:xfrm>
            <a:off x="5562600" y="1981200"/>
            <a:ext cx="3217863" cy="2824163"/>
          </a:xfrm>
          <a:prstGeom prst="rect">
            <a:avLst/>
          </a:prstGeom>
          <a:noFill/>
          <a:ln w="12700">
            <a:noFill/>
            <a:miter lim="800000"/>
            <a:headEnd/>
            <a:tailEnd/>
          </a:ln>
          <a:effectLst/>
        </p:spPr>
        <p:txBody>
          <a:bodyPr>
            <a:spAutoFit/>
          </a:bodyPr>
          <a:lstStyle/>
          <a:p>
            <a:pPr eaLnBrk="0" hangingPunct="0">
              <a:spcBef>
                <a:spcPct val="50000"/>
              </a:spcBef>
              <a:defRPr/>
            </a:pPr>
            <a:r>
              <a:rPr lang="en-US" sz="3200" b="1">
                <a:solidFill>
                  <a:schemeClr val="hlink"/>
                </a:solidFill>
                <a:effectLst>
                  <a:outerShdw blurRad="38100" dist="38100" dir="2700000" algn="tl">
                    <a:srgbClr val="C0C0C0"/>
                  </a:outerShdw>
                </a:effectLst>
                <a:latin typeface="Gill Sans MT" pitchFamily="34" charset="0"/>
              </a:rPr>
              <a:t>Cube –</a:t>
            </a:r>
          </a:p>
          <a:p>
            <a:pPr eaLnBrk="0" hangingPunct="0">
              <a:spcBef>
                <a:spcPct val="50000"/>
              </a:spcBef>
              <a:defRPr/>
            </a:pPr>
            <a:r>
              <a:rPr lang="en-US" b="1">
                <a:effectLst>
                  <a:outerShdw blurRad="38100" dist="38100" dir="2700000" algn="tl">
                    <a:srgbClr val="C0C0C0"/>
                  </a:outerShdw>
                </a:effectLst>
              </a:rPr>
              <a:t>A cube is a multidimensional structure of data. Cubes are defined by a set of dimensions and measures.</a:t>
            </a:r>
            <a:r>
              <a:rPr lang="en-US"/>
              <a:t> </a:t>
            </a:r>
            <a:endParaRPr lang="en-GB" b="1">
              <a:effectLst>
                <a:outerShdw blurRad="38100" dist="38100" dir="2700000" algn="tl">
                  <a:srgbClr val="C0C0C0"/>
                </a:outerShdw>
              </a:effectLst>
              <a:latin typeface="Gill Sans MT" pitchFamily="34" charset="0"/>
            </a:endParaRPr>
          </a:p>
          <a:p>
            <a:pPr eaLnBrk="0" hangingPunct="0">
              <a:spcBef>
                <a:spcPct val="50000"/>
              </a:spcBef>
              <a:defRPr/>
            </a:pPr>
            <a:endParaRPr lang="en-US" sz="1600" b="1">
              <a:effectLst>
                <a:outerShdw blurRad="38100" dist="38100" dir="2700000" algn="tl">
                  <a:srgbClr val="C0C0C0"/>
                </a:outerShdw>
              </a:effectLst>
              <a:latin typeface="Gill Sans MT" pitchFamily="34" charset="0"/>
            </a:endParaRPr>
          </a:p>
          <a:p>
            <a:pPr eaLnBrk="0" hangingPunct="0">
              <a:spcBef>
                <a:spcPct val="50000"/>
              </a:spcBef>
              <a:defRPr/>
            </a:pPr>
            <a:endParaRPr lang="en-US" sz="1600" b="1">
              <a:effectLst>
                <a:outerShdw blurRad="38100" dist="38100" dir="2700000" algn="tl">
                  <a:srgbClr val="C0C0C0"/>
                </a:outerShdw>
              </a:effectLst>
              <a:latin typeface="Gill Sans MT" pitchFamily="34" charset="0"/>
            </a:endParaRPr>
          </a:p>
        </p:txBody>
      </p:sp>
      <p:grpSp>
        <p:nvGrpSpPr>
          <p:cNvPr id="2" name="Group 4"/>
          <p:cNvGrpSpPr>
            <a:grpSpLocks/>
          </p:cNvGrpSpPr>
          <p:nvPr/>
        </p:nvGrpSpPr>
        <p:grpSpPr bwMode="auto">
          <a:xfrm>
            <a:off x="1963738" y="2341563"/>
            <a:ext cx="2987675" cy="2284412"/>
            <a:chOff x="695" y="949"/>
            <a:chExt cx="3537" cy="3123"/>
          </a:xfrm>
        </p:grpSpPr>
        <p:grpSp>
          <p:nvGrpSpPr>
            <p:cNvPr id="3" name="Group 5"/>
            <p:cNvGrpSpPr>
              <a:grpSpLocks/>
            </p:cNvGrpSpPr>
            <p:nvPr/>
          </p:nvGrpSpPr>
          <p:grpSpPr bwMode="auto">
            <a:xfrm>
              <a:off x="1744" y="949"/>
              <a:ext cx="2488" cy="2091"/>
              <a:chOff x="1219" y="1466"/>
              <a:chExt cx="2504" cy="2091"/>
            </a:xfrm>
          </p:grpSpPr>
          <p:sp>
            <p:nvSpPr>
              <p:cNvPr id="74864" name="AutoShape 6"/>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65" name="AutoShape 7"/>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66" name="AutoShape 8"/>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67" name="AutoShape 9"/>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68" name="AutoShape 10"/>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69" name="AutoShape 11"/>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70" name="AutoShape 12"/>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71" name="AutoShape 13"/>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72" name="AutoShape 14"/>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73" name="AutoShape 15"/>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grpSp>
        <p:grpSp>
          <p:nvGrpSpPr>
            <p:cNvPr id="4" name="Group 16"/>
            <p:cNvGrpSpPr>
              <a:grpSpLocks/>
            </p:cNvGrpSpPr>
            <p:nvPr/>
          </p:nvGrpSpPr>
          <p:grpSpPr bwMode="auto">
            <a:xfrm>
              <a:off x="1615" y="1076"/>
              <a:ext cx="2490" cy="2091"/>
              <a:chOff x="1219" y="1466"/>
              <a:chExt cx="2504" cy="2091"/>
            </a:xfrm>
          </p:grpSpPr>
          <p:sp>
            <p:nvSpPr>
              <p:cNvPr id="74854" name="AutoShape 17"/>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55" name="AutoShape 18"/>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56" name="AutoShape 19"/>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57" name="AutoShape 20"/>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58" name="AutoShape 21"/>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59" name="AutoShape 22"/>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60" name="AutoShape 23"/>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61" name="AutoShape 24"/>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62" name="AutoShape 25"/>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63" name="AutoShape 26"/>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grpSp>
        <p:grpSp>
          <p:nvGrpSpPr>
            <p:cNvPr id="5" name="Group 27"/>
            <p:cNvGrpSpPr>
              <a:grpSpLocks/>
            </p:cNvGrpSpPr>
            <p:nvPr/>
          </p:nvGrpSpPr>
          <p:grpSpPr bwMode="auto">
            <a:xfrm>
              <a:off x="1479" y="1205"/>
              <a:ext cx="2497" cy="2091"/>
              <a:chOff x="1219" y="1466"/>
              <a:chExt cx="2504" cy="2091"/>
            </a:xfrm>
          </p:grpSpPr>
          <p:sp>
            <p:nvSpPr>
              <p:cNvPr id="74844" name="AutoShape 28"/>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45" name="AutoShape 29"/>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46" name="AutoShape 30"/>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47" name="AutoShape 31"/>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48" name="AutoShape 32"/>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49" name="AutoShape 33"/>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50" name="AutoShape 34"/>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51" name="AutoShape 35"/>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52" name="AutoShape 36"/>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53" name="AutoShape 37"/>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grpSp>
        <p:grpSp>
          <p:nvGrpSpPr>
            <p:cNvPr id="6" name="Group 38"/>
            <p:cNvGrpSpPr>
              <a:grpSpLocks/>
            </p:cNvGrpSpPr>
            <p:nvPr/>
          </p:nvGrpSpPr>
          <p:grpSpPr bwMode="auto">
            <a:xfrm>
              <a:off x="1344" y="1333"/>
              <a:ext cx="2504" cy="2091"/>
              <a:chOff x="1219" y="1466"/>
              <a:chExt cx="2504" cy="2091"/>
            </a:xfrm>
          </p:grpSpPr>
          <p:sp>
            <p:nvSpPr>
              <p:cNvPr id="74834" name="AutoShape 39"/>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35" name="AutoShape 40"/>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36" name="AutoShape 41"/>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37" name="AutoShape 42"/>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38" name="AutoShape 43"/>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39" name="AutoShape 44"/>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40" name="AutoShape 45"/>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41" name="AutoShape 46"/>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42" name="AutoShape 47"/>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43" name="AutoShape 48"/>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grpSp>
        <p:grpSp>
          <p:nvGrpSpPr>
            <p:cNvPr id="7" name="Group 49"/>
            <p:cNvGrpSpPr>
              <a:grpSpLocks/>
            </p:cNvGrpSpPr>
            <p:nvPr/>
          </p:nvGrpSpPr>
          <p:grpSpPr bwMode="auto">
            <a:xfrm>
              <a:off x="1219" y="1466"/>
              <a:ext cx="2504" cy="2091"/>
              <a:chOff x="1219" y="1466"/>
              <a:chExt cx="2504" cy="2091"/>
            </a:xfrm>
          </p:grpSpPr>
          <p:sp>
            <p:nvSpPr>
              <p:cNvPr id="74824" name="AutoShape 50"/>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25" name="AutoShape 51"/>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26" name="AutoShape 52"/>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27" name="AutoShape 53"/>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28" name="AutoShape 54"/>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29" name="AutoShape 55"/>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30" name="AutoShape 56"/>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31" name="AutoShape 57"/>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32" name="AutoShape 58"/>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33" name="AutoShape 59"/>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grpSp>
        <p:sp>
          <p:nvSpPr>
            <p:cNvPr id="74764" name="AutoShape 60"/>
            <p:cNvSpPr>
              <a:spLocks noChangeArrowheads="1"/>
            </p:cNvSpPr>
            <p:nvPr/>
          </p:nvSpPr>
          <p:spPr bwMode="auto">
            <a:xfrm>
              <a:off x="1091" y="159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65" name="AutoShape 61"/>
            <p:cNvSpPr>
              <a:spLocks noChangeArrowheads="1"/>
            </p:cNvSpPr>
            <p:nvPr/>
          </p:nvSpPr>
          <p:spPr bwMode="auto">
            <a:xfrm>
              <a:off x="1487" y="159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66" name="AutoShape 62"/>
            <p:cNvSpPr>
              <a:spLocks noChangeArrowheads="1"/>
            </p:cNvSpPr>
            <p:nvPr/>
          </p:nvSpPr>
          <p:spPr bwMode="auto">
            <a:xfrm>
              <a:off x="1882" y="159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67" name="AutoShape 63"/>
            <p:cNvSpPr>
              <a:spLocks noChangeArrowheads="1"/>
            </p:cNvSpPr>
            <p:nvPr/>
          </p:nvSpPr>
          <p:spPr bwMode="auto">
            <a:xfrm>
              <a:off x="2278" y="159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68" name="AutoShape 64"/>
            <p:cNvSpPr>
              <a:spLocks noChangeArrowheads="1"/>
            </p:cNvSpPr>
            <p:nvPr/>
          </p:nvSpPr>
          <p:spPr bwMode="auto">
            <a:xfrm>
              <a:off x="2674" y="159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69" name="AutoShape 65"/>
            <p:cNvSpPr>
              <a:spLocks noChangeArrowheads="1"/>
            </p:cNvSpPr>
            <p:nvPr/>
          </p:nvSpPr>
          <p:spPr bwMode="auto">
            <a:xfrm>
              <a:off x="3070" y="316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70" name="AutoShape 66"/>
            <p:cNvSpPr>
              <a:spLocks noChangeArrowheads="1"/>
            </p:cNvSpPr>
            <p:nvPr/>
          </p:nvSpPr>
          <p:spPr bwMode="auto">
            <a:xfrm>
              <a:off x="3070" y="277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71" name="AutoShape 67"/>
            <p:cNvSpPr>
              <a:spLocks noChangeArrowheads="1"/>
            </p:cNvSpPr>
            <p:nvPr/>
          </p:nvSpPr>
          <p:spPr bwMode="auto">
            <a:xfrm>
              <a:off x="3070" y="238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72" name="AutoShape 68"/>
            <p:cNvSpPr>
              <a:spLocks noChangeArrowheads="1"/>
            </p:cNvSpPr>
            <p:nvPr/>
          </p:nvSpPr>
          <p:spPr bwMode="auto">
            <a:xfrm>
              <a:off x="3070" y="1991"/>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73" name="AutoShape 69"/>
            <p:cNvSpPr>
              <a:spLocks noChangeArrowheads="1"/>
            </p:cNvSpPr>
            <p:nvPr/>
          </p:nvSpPr>
          <p:spPr bwMode="auto">
            <a:xfrm>
              <a:off x="3070" y="159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74" name="AutoShape 70"/>
            <p:cNvSpPr>
              <a:spLocks noChangeArrowheads="1"/>
            </p:cNvSpPr>
            <p:nvPr/>
          </p:nvSpPr>
          <p:spPr bwMode="auto">
            <a:xfrm>
              <a:off x="952" y="172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75" name="AutoShape 71"/>
            <p:cNvSpPr>
              <a:spLocks noChangeArrowheads="1"/>
            </p:cNvSpPr>
            <p:nvPr/>
          </p:nvSpPr>
          <p:spPr bwMode="auto">
            <a:xfrm>
              <a:off x="1348" y="172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76" name="AutoShape 72"/>
            <p:cNvSpPr>
              <a:spLocks noChangeArrowheads="1"/>
            </p:cNvSpPr>
            <p:nvPr/>
          </p:nvSpPr>
          <p:spPr bwMode="auto">
            <a:xfrm>
              <a:off x="1744" y="172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77" name="AutoShape 73"/>
            <p:cNvSpPr>
              <a:spLocks noChangeArrowheads="1"/>
            </p:cNvSpPr>
            <p:nvPr/>
          </p:nvSpPr>
          <p:spPr bwMode="auto">
            <a:xfrm>
              <a:off x="2140" y="172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78" name="AutoShape 74"/>
            <p:cNvSpPr>
              <a:spLocks noChangeArrowheads="1"/>
            </p:cNvSpPr>
            <p:nvPr/>
          </p:nvSpPr>
          <p:spPr bwMode="auto">
            <a:xfrm>
              <a:off x="2536" y="172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79" name="AutoShape 75"/>
            <p:cNvSpPr>
              <a:spLocks noChangeArrowheads="1"/>
            </p:cNvSpPr>
            <p:nvPr/>
          </p:nvSpPr>
          <p:spPr bwMode="auto">
            <a:xfrm>
              <a:off x="2931" y="3297"/>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80" name="AutoShape 76"/>
            <p:cNvSpPr>
              <a:spLocks noChangeArrowheads="1"/>
            </p:cNvSpPr>
            <p:nvPr/>
          </p:nvSpPr>
          <p:spPr bwMode="auto">
            <a:xfrm>
              <a:off x="2931" y="290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81" name="AutoShape 77"/>
            <p:cNvSpPr>
              <a:spLocks noChangeArrowheads="1"/>
            </p:cNvSpPr>
            <p:nvPr/>
          </p:nvSpPr>
          <p:spPr bwMode="auto">
            <a:xfrm>
              <a:off x="2931" y="2511"/>
              <a:ext cx="525"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82" name="AutoShape 78"/>
            <p:cNvSpPr>
              <a:spLocks noChangeArrowheads="1"/>
            </p:cNvSpPr>
            <p:nvPr/>
          </p:nvSpPr>
          <p:spPr bwMode="auto">
            <a:xfrm>
              <a:off x="2931" y="211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83" name="AutoShape 79"/>
            <p:cNvSpPr>
              <a:spLocks noChangeArrowheads="1"/>
            </p:cNvSpPr>
            <p:nvPr/>
          </p:nvSpPr>
          <p:spPr bwMode="auto">
            <a:xfrm>
              <a:off x="2931" y="172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84" name="AutoShape 80"/>
            <p:cNvSpPr>
              <a:spLocks noChangeArrowheads="1"/>
            </p:cNvSpPr>
            <p:nvPr/>
          </p:nvSpPr>
          <p:spPr bwMode="auto">
            <a:xfrm>
              <a:off x="824" y="185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85" name="AutoShape 81"/>
            <p:cNvSpPr>
              <a:spLocks noChangeArrowheads="1"/>
            </p:cNvSpPr>
            <p:nvPr/>
          </p:nvSpPr>
          <p:spPr bwMode="auto">
            <a:xfrm>
              <a:off x="1219" y="185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86" name="AutoShape 82"/>
            <p:cNvSpPr>
              <a:spLocks noChangeArrowheads="1"/>
            </p:cNvSpPr>
            <p:nvPr/>
          </p:nvSpPr>
          <p:spPr bwMode="auto">
            <a:xfrm>
              <a:off x="1615" y="185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87" name="AutoShape 83"/>
            <p:cNvSpPr>
              <a:spLocks noChangeArrowheads="1"/>
            </p:cNvSpPr>
            <p:nvPr/>
          </p:nvSpPr>
          <p:spPr bwMode="auto">
            <a:xfrm>
              <a:off x="2011" y="185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88" name="AutoShape 84"/>
            <p:cNvSpPr>
              <a:spLocks noChangeArrowheads="1"/>
            </p:cNvSpPr>
            <p:nvPr/>
          </p:nvSpPr>
          <p:spPr bwMode="auto">
            <a:xfrm>
              <a:off x="2407" y="185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89" name="AutoShape 85"/>
            <p:cNvSpPr>
              <a:spLocks noChangeArrowheads="1"/>
            </p:cNvSpPr>
            <p:nvPr/>
          </p:nvSpPr>
          <p:spPr bwMode="auto">
            <a:xfrm>
              <a:off x="2803" y="342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90" name="AutoShape 86"/>
            <p:cNvSpPr>
              <a:spLocks noChangeArrowheads="1"/>
            </p:cNvSpPr>
            <p:nvPr/>
          </p:nvSpPr>
          <p:spPr bwMode="auto">
            <a:xfrm>
              <a:off x="2803" y="3032"/>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91" name="AutoShape 87"/>
            <p:cNvSpPr>
              <a:spLocks noChangeArrowheads="1"/>
            </p:cNvSpPr>
            <p:nvPr/>
          </p:nvSpPr>
          <p:spPr bwMode="auto">
            <a:xfrm>
              <a:off x="2803" y="263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92" name="AutoShape 88"/>
            <p:cNvSpPr>
              <a:spLocks noChangeArrowheads="1"/>
            </p:cNvSpPr>
            <p:nvPr/>
          </p:nvSpPr>
          <p:spPr bwMode="auto">
            <a:xfrm>
              <a:off x="2803" y="224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93" name="AutoShape 89"/>
            <p:cNvSpPr>
              <a:spLocks noChangeArrowheads="1"/>
            </p:cNvSpPr>
            <p:nvPr/>
          </p:nvSpPr>
          <p:spPr bwMode="auto">
            <a:xfrm>
              <a:off x="2803" y="185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94" name="AutoShape 90"/>
            <p:cNvSpPr>
              <a:spLocks noChangeArrowheads="1"/>
            </p:cNvSpPr>
            <p:nvPr/>
          </p:nvSpPr>
          <p:spPr bwMode="auto">
            <a:xfrm>
              <a:off x="695" y="3552"/>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95" name="AutoShape 91"/>
            <p:cNvSpPr>
              <a:spLocks noChangeArrowheads="1"/>
            </p:cNvSpPr>
            <p:nvPr/>
          </p:nvSpPr>
          <p:spPr bwMode="auto">
            <a:xfrm>
              <a:off x="695" y="31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96" name="AutoShape 92"/>
            <p:cNvSpPr>
              <a:spLocks noChangeArrowheads="1"/>
            </p:cNvSpPr>
            <p:nvPr/>
          </p:nvSpPr>
          <p:spPr bwMode="auto">
            <a:xfrm>
              <a:off x="695" y="2767"/>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97" name="AutoShape 93"/>
            <p:cNvSpPr>
              <a:spLocks noChangeArrowheads="1"/>
            </p:cNvSpPr>
            <p:nvPr/>
          </p:nvSpPr>
          <p:spPr bwMode="auto">
            <a:xfrm>
              <a:off x="695" y="237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98" name="AutoShape 94"/>
            <p:cNvSpPr>
              <a:spLocks noChangeArrowheads="1"/>
            </p:cNvSpPr>
            <p:nvPr/>
          </p:nvSpPr>
          <p:spPr bwMode="auto">
            <a:xfrm>
              <a:off x="695" y="1981"/>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799" name="AutoShape 95"/>
            <p:cNvSpPr>
              <a:spLocks noChangeArrowheads="1"/>
            </p:cNvSpPr>
            <p:nvPr/>
          </p:nvSpPr>
          <p:spPr bwMode="auto">
            <a:xfrm>
              <a:off x="1091" y="3552"/>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00" name="AutoShape 96"/>
            <p:cNvSpPr>
              <a:spLocks noChangeArrowheads="1"/>
            </p:cNvSpPr>
            <p:nvPr/>
          </p:nvSpPr>
          <p:spPr bwMode="auto">
            <a:xfrm>
              <a:off x="1091" y="31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01" name="AutoShape 97"/>
            <p:cNvSpPr>
              <a:spLocks noChangeArrowheads="1"/>
            </p:cNvSpPr>
            <p:nvPr/>
          </p:nvSpPr>
          <p:spPr bwMode="auto">
            <a:xfrm>
              <a:off x="1091" y="2767"/>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02" name="AutoShape 98"/>
            <p:cNvSpPr>
              <a:spLocks noChangeArrowheads="1"/>
            </p:cNvSpPr>
            <p:nvPr/>
          </p:nvSpPr>
          <p:spPr bwMode="auto">
            <a:xfrm>
              <a:off x="1091" y="237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03" name="AutoShape 99"/>
            <p:cNvSpPr>
              <a:spLocks noChangeArrowheads="1"/>
            </p:cNvSpPr>
            <p:nvPr/>
          </p:nvSpPr>
          <p:spPr bwMode="auto">
            <a:xfrm>
              <a:off x="1091" y="1981"/>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04" name="AutoShape 100"/>
            <p:cNvSpPr>
              <a:spLocks noChangeArrowheads="1"/>
            </p:cNvSpPr>
            <p:nvPr/>
          </p:nvSpPr>
          <p:spPr bwMode="auto">
            <a:xfrm>
              <a:off x="1487" y="3552"/>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05" name="AutoShape 101"/>
            <p:cNvSpPr>
              <a:spLocks noChangeArrowheads="1"/>
            </p:cNvSpPr>
            <p:nvPr/>
          </p:nvSpPr>
          <p:spPr bwMode="auto">
            <a:xfrm>
              <a:off x="1487" y="31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06" name="AutoShape 102"/>
            <p:cNvSpPr>
              <a:spLocks noChangeArrowheads="1"/>
            </p:cNvSpPr>
            <p:nvPr/>
          </p:nvSpPr>
          <p:spPr bwMode="auto">
            <a:xfrm>
              <a:off x="1487" y="2767"/>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07" name="AutoShape 103"/>
            <p:cNvSpPr>
              <a:spLocks noChangeArrowheads="1"/>
            </p:cNvSpPr>
            <p:nvPr/>
          </p:nvSpPr>
          <p:spPr bwMode="auto">
            <a:xfrm>
              <a:off x="1487" y="237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08" name="AutoShape 104"/>
            <p:cNvSpPr>
              <a:spLocks noChangeArrowheads="1"/>
            </p:cNvSpPr>
            <p:nvPr/>
          </p:nvSpPr>
          <p:spPr bwMode="auto">
            <a:xfrm>
              <a:off x="1487" y="1981"/>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09" name="AutoShape 105"/>
            <p:cNvSpPr>
              <a:spLocks noChangeArrowheads="1"/>
            </p:cNvSpPr>
            <p:nvPr/>
          </p:nvSpPr>
          <p:spPr bwMode="auto">
            <a:xfrm>
              <a:off x="1882" y="3552"/>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10" name="AutoShape 106"/>
            <p:cNvSpPr>
              <a:spLocks noChangeArrowheads="1"/>
            </p:cNvSpPr>
            <p:nvPr/>
          </p:nvSpPr>
          <p:spPr bwMode="auto">
            <a:xfrm>
              <a:off x="1882" y="315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11" name="AutoShape 107"/>
            <p:cNvSpPr>
              <a:spLocks noChangeArrowheads="1"/>
            </p:cNvSpPr>
            <p:nvPr/>
          </p:nvSpPr>
          <p:spPr bwMode="auto">
            <a:xfrm>
              <a:off x="1882" y="2767"/>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12" name="AutoShape 108"/>
            <p:cNvSpPr>
              <a:spLocks noChangeArrowheads="1"/>
            </p:cNvSpPr>
            <p:nvPr/>
          </p:nvSpPr>
          <p:spPr bwMode="auto">
            <a:xfrm>
              <a:off x="1882" y="237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13" name="AutoShape 109"/>
            <p:cNvSpPr>
              <a:spLocks noChangeArrowheads="1"/>
            </p:cNvSpPr>
            <p:nvPr/>
          </p:nvSpPr>
          <p:spPr bwMode="auto">
            <a:xfrm>
              <a:off x="1882" y="1981"/>
              <a:ext cx="525"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14" name="AutoShape 110"/>
            <p:cNvSpPr>
              <a:spLocks noChangeArrowheads="1"/>
            </p:cNvSpPr>
            <p:nvPr/>
          </p:nvSpPr>
          <p:spPr bwMode="auto">
            <a:xfrm>
              <a:off x="2278" y="3552"/>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15" name="AutoShape 111"/>
            <p:cNvSpPr>
              <a:spLocks noChangeArrowheads="1"/>
            </p:cNvSpPr>
            <p:nvPr/>
          </p:nvSpPr>
          <p:spPr bwMode="auto">
            <a:xfrm>
              <a:off x="2278" y="315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16" name="AutoShape 112"/>
            <p:cNvSpPr>
              <a:spLocks noChangeArrowheads="1"/>
            </p:cNvSpPr>
            <p:nvPr/>
          </p:nvSpPr>
          <p:spPr bwMode="auto">
            <a:xfrm>
              <a:off x="2278" y="2767"/>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17" name="AutoShape 113"/>
            <p:cNvSpPr>
              <a:spLocks noChangeArrowheads="1"/>
            </p:cNvSpPr>
            <p:nvPr/>
          </p:nvSpPr>
          <p:spPr bwMode="auto">
            <a:xfrm>
              <a:off x="2278" y="237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18" name="AutoShape 114"/>
            <p:cNvSpPr>
              <a:spLocks noChangeArrowheads="1"/>
            </p:cNvSpPr>
            <p:nvPr/>
          </p:nvSpPr>
          <p:spPr bwMode="auto">
            <a:xfrm>
              <a:off x="2278" y="1981"/>
              <a:ext cx="525"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19" name="AutoShape 115"/>
            <p:cNvSpPr>
              <a:spLocks noChangeArrowheads="1"/>
            </p:cNvSpPr>
            <p:nvPr/>
          </p:nvSpPr>
          <p:spPr bwMode="auto">
            <a:xfrm>
              <a:off x="2674" y="3552"/>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20" name="AutoShape 116"/>
            <p:cNvSpPr>
              <a:spLocks noChangeArrowheads="1"/>
            </p:cNvSpPr>
            <p:nvPr/>
          </p:nvSpPr>
          <p:spPr bwMode="auto">
            <a:xfrm>
              <a:off x="2674" y="315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21" name="AutoShape 117"/>
            <p:cNvSpPr>
              <a:spLocks noChangeArrowheads="1"/>
            </p:cNvSpPr>
            <p:nvPr/>
          </p:nvSpPr>
          <p:spPr bwMode="auto">
            <a:xfrm>
              <a:off x="2674" y="2767"/>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22" name="AutoShape 118"/>
            <p:cNvSpPr>
              <a:spLocks noChangeArrowheads="1"/>
            </p:cNvSpPr>
            <p:nvPr/>
          </p:nvSpPr>
          <p:spPr bwMode="auto">
            <a:xfrm>
              <a:off x="2674" y="237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4823" name="AutoShape 119"/>
            <p:cNvSpPr>
              <a:spLocks noChangeArrowheads="1"/>
            </p:cNvSpPr>
            <p:nvPr/>
          </p:nvSpPr>
          <p:spPr bwMode="auto">
            <a:xfrm>
              <a:off x="2674" y="1981"/>
              <a:ext cx="525"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grpSp>
      <p:sp>
        <p:nvSpPr>
          <p:cNvPr id="185464" name="AutoShape 120"/>
          <p:cNvSpPr>
            <a:spLocks noChangeArrowheads="1"/>
          </p:cNvSpPr>
          <p:nvPr/>
        </p:nvSpPr>
        <p:spPr bwMode="auto">
          <a:xfrm>
            <a:off x="8991600" y="6569075"/>
            <a:ext cx="152400" cy="244475"/>
          </a:xfrm>
          <a:prstGeom prst="triangle">
            <a:avLst>
              <a:gd name="adj" fmla="val 50000"/>
            </a:avLst>
          </a:prstGeom>
          <a:noFill/>
          <a:ln w="9525">
            <a:solidFill>
              <a:srgbClr val="B2B2B2"/>
            </a:solidFill>
            <a:miter lim="800000"/>
            <a:headEnd/>
            <a:tailEnd/>
          </a:ln>
        </p:spPr>
        <p:txBody>
          <a:bodyPr wrap="none" lIns="92075" tIns="46038" rIns="92075" bIns="46038"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5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6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0" y="0"/>
            <a:ext cx="4419600" cy="750888"/>
          </a:xfrm>
        </p:spPr>
        <p:txBody>
          <a:bodyPr/>
          <a:lstStyle/>
          <a:p>
            <a:pPr eaLnBrk="1" hangingPunct="1"/>
            <a:r>
              <a:rPr lang="en-US" dirty="0" smtClean="0"/>
              <a:t>Terminology</a:t>
            </a:r>
          </a:p>
        </p:txBody>
      </p:sp>
      <p:grpSp>
        <p:nvGrpSpPr>
          <p:cNvPr id="2" name="Group 3"/>
          <p:cNvGrpSpPr>
            <a:grpSpLocks/>
          </p:cNvGrpSpPr>
          <p:nvPr/>
        </p:nvGrpSpPr>
        <p:grpSpPr bwMode="auto">
          <a:xfrm>
            <a:off x="1798638" y="5486400"/>
            <a:ext cx="2374900" cy="519113"/>
            <a:chOff x="616" y="2944"/>
            <a:chExt cx="1496" cy="327"/>
          </a:xfrm>
        </p:grpSpPr>
        <p:sp>
          <p:nvSpPr>
            <p:cNvPr id="75905" name="Line 4"/>
            <p:cNvSpPr>
              <a:spLocks noChangeShapeType="1"/>
            </p:cNvSpPr>
            <p:nvPr/>
          </p:nvSpPr>
          <p:spPr bwMode="auto">
            <a:xfrm>
              <a:off x="720" y="2976"/>
              <a:ext cx="1392" cy="0"/>
            </a:xfrm>
            <a:prstGeom prst="line">
              <a:avLst/>
            </a:prstGeom>
            <a:noFill/>
            <a:ln w="25400">
              <a:solidFill>
                <a:srgbClr val="FFFF00"/>
              </a:solidFill>
              <a:round/>
              <a:headEnd/>
              <a:tailEnd type="triangle" w="med" len="med"/>
            </a:ln>
          </p:spPr>
          <p:txBody>
            <a:bodyPr wrap="none" anchor="ctr"/>
            <a:lstStyle/>
            <a:p>
              <a:endParaRPr lang="en-US"/>
            </a:p>
          </p:txBody>
        </p:sp>
        <p:sp>
          <p:nvSpPr>
            <p:cNvPr id="75906" name="Text Box 5"/>
            <p:cNvSpPr txBox="1">
              <a:spLocks noChangeArrowheads="1"/>
            </p:cNvSpPr>
            <p:nvPr/>
          </p:nvSpPr>
          <p:spPr bwMode="auto">
            <a:xfrm>
              <a:off x="616" y="2944"/>
              <a:ext cx="677" cy="327"/>
            </a:xfrm>
            <a:prstGeom prst="rect">
              <a:avLst/>
            </a:prstGeom>
            <a:noFill/>
            <a:ln w="12700">
              <a:noFill/>
              <a:miter lim="800000"/>
              <a:headEnd/>
              <a:tailEnd/>
            </a:ln>
          </p:spPr>
          <p:txBody>
            <a:bodyPr wrap="none">
              <a:spAutoFit/>
            </a:bodyPr>
            <a:lstStyle/>
            <a:p>
              <a:pPr algn="ctr" eaLnBrk="0" hangingPunct="0">
                <a:spcBef>
                  <a:spcPct val="50000"/>
                </a:spcBef>
              </a:pPr>
              <a:r>
                <a:rPr lang="en-US" sz="2800" b="1">
                  <a:solidFill>
                    <a:srgbClr val="FFFF00"/>
                  </a:solidFill>
                  <a:latin typeface="Gill Sans MT" pitchFamily="34" charset="0"/>
                </a:rPr>
                <a:t>Time</a:t>
              </a:r>
            </a:p>
          </p:txBody>
        </p:sp>
      </p:grpSp>
      <p:grpSp>
        <p:nvGrpSpPr>
          <p:cNvPr id="3" name="Group 6"/>
          <p:cNvGrpSpPr>
            <a:grpSpLocks/>
          </p:cNvGrpSpPr>
          <p:nvPr/>
        </p:nvGrpSpPr>
        <p:grpSpPr bwMode="auto">
          <a:xfrm>
            <a:off x="292100" y="3009900"/>
            <a:ext cx="608013" cy="1930400"/>
            <a:chOff x="145" y="1616"/>
            <a:chExt cx="383" cy="1216"/>
          </a:xfrm>
        </p:grpSpPr>
        <p:sp>
          <p:nvSpPr>
            <p:cNvPr id="75903" name="Line 7"/>
            <p:cNvSpPr>
              <a:spLocks noChangeShapeType="1"/>
            </p:cNvSpPr>
            <p:nvPr/>
          </p:nvSpPr>
          <p:spPr bwMode="auto">
            <a:xfrm flipV="1">
              <a:off x="528" y="1632"/>
              <a:ext cx="0" cy="1200"/>
            </a:xfrm>
            <a:prstGeom prst="line">
              <a:avLst/>
            </a:prstGeom>
            <a:noFill/>
            <a:ln w="25400">
              <a:solidFill>
                <a:srgbClr val="FFFF00"/>
              </a:solidFill>
              <a:round/>
              <a:headEnd/>
              <a:tailEnd type="triangle" w="med" len="med"/>
            </a:ln>
          </p:spPr>
          <p:txBody>
            <a:bodyPr wrap="none" anchor="ctr"/>
            <a:lstStyle/>
            <a:p>
              <a:endParaRPr lang="en-US"/>
            </a:p>
          </p:txBody>
        </p:sp>
        <p:sp>
          <p:nvSpPr>
            <p:cNvPr id="75904" name="Text Box 8"/>
            <p:cNvSpPr txBox="1">
              <a:spLocks noChangeArrowheads="1"/>
            </p:cNvSpPr>
            <p:nvPr/>
          </p:nvSpPr>
          <p:spPr bwMode="auto">
            <a:xfrm rot="-5400000">
              <a:off x="-235" y="1996"/>
              <a:ext cx="1088" cy="327"/>
            </a:xfrm>
            <a:prstGeom prst="rect">
              <a:avLst/>
            </a:prstGeom>
            <a:noFill/>
            <a:ln w="12700">
              <a:noFill/>
              <a:miter lim="800000"/>
              <a:headEnd/>
              <a:tailEnd/>
            </a:ln>
          </p:spPr>
          <p:txBody>
            <a:bodyPr wrap="none">
              <a:spAutoFit/>
            </a:bodyPr>
            <a:lstStyle/>
            <a:p>
              <a:pPr algn="ctr" eaLnBrk="0" hangingPunct="0">
                <a:spcBef>
                  <a:spcPct val="50000"/>
                </a:spcBef>
              </a:pPr>
              <a:r>
                <a:rPr lang="en-US" sz="2800" b="1">
                  <a:solidFill>
                    <a:srgbClr val="FFFF00"/>
                  </a:solidFill>
                  <a:latin typeface="Gill Sans MT" pitchFamily="34" charset="0"/>
                </a:rPr>
                <a:t>Products</a:t>
              </a:r>
            </a:p>
          </p:txBody>
        </p:sp>
      </p:grpSp>
      <p:grpSp>
        <p:nvGrpSpPr>
          <p:cNvPr id="4" name="Group 9"/>
          <p:cNvGrpSpPr>
            <a:grpSpLocks/>
          </p:cNvGrpSpPr>
          <p:nvPr/>
        </p:nvGrpSpPr>
        <p:grpSpPr bwMode="auto">
          <a:xfrm rot="-758130">
            <a:off x="512763" y="1470025"/>
            <a:ext cx="1668462" cy="992188"/>
            <a:chOff x="525" y="1012"/>
            <a:chExt cx="1156" cy="625"/>
          </a:xfrm>
        </p:grpSpPr>
        <p:sp>
          <p:nvSpPr>
            <p:cNvPr id="75901" name="Line 10"/>
            <p:cNvSpPr>
              <a:spLocks noChangeShapeType="1"/>
            </p:cNvSpPr>
            <p:nvPr/>
          </p:nvSpPr>
          <p:spPr bwMode="auto">
            <a:xfrm flipV="1">
              <a:off x="673" y="1061"/>
              <a:ext cx="1008" cy="576"/>
            </a:xfrm>
            <a:prstGeom prst="line">
              <a:avLst/>
            </a:prstGeom>
            <a:noFill/>
            <a:ln w="25400">
              <a:solidFill>
                <a:srgbClr val="FFFF00"/>
              </a:solidFill>
              <a:round/>
              <a:headEnd/>
              <a:tailEnd type="triangle" w="med" len="med"/>
            </a:ln>
          </p:spPr>
          <p:txBody>
            <a:bodyPr wrap="none" anchor="ctr"/>
            <a:lstStyle/>
            <a:p>
              <a:endParaRPr lang="en-US"/>
            </a:p>
          </p:txBody>
        </p:sp>
        <p:sp>
          <p:nvSpPr>
            <p:cNvPr id="75902" name="Text Box 11"/>
            <p:cNvSpPr txBox="1">
              <a:spLocks noChangeArrowheads="1"/>
            </p:cNvSpPr>
            <p:nvPr/>
          </p:nvSpPr>
          <p:spPr bwMode="auto">
            <a:xfrm rot="-1860000">
              <a:off x="525" y="1012"/>
              <a:ext cx="1156" cy="327"/>
            </a:xfrm>
            <a:prstGeom prst="rect">
              <a:avLst/>
            </a:prstGeom>
            <a:noFill/>
            <a:ln w="12700">
              <a:noFill/>
              <a:miter lim="800000"/>
              <a:headEnd/>
              <a:tailEnd/>
            </a:ln>
          </p:spPr>
          <p:txBody>
            <a:bodyPr wrap="none">
              <a:spAutoFit/>
            </a:bodyPr>
            <a:lstStyle/>
            <a:p>
              <a:pPr algn="ctr" eaLnBrk="0" hangingPunct="0">
                <a:spcBef>
                  <a:spcPct val="50000"/>
                </a:spcBef>
              </a:pPr>
              <a:r>
                <a:rPr lang="en-US" sz="2800" b="1">
                  <a:solidFill>
                    <a:srgbClr val="FFFF00"/>
                  </a:solidFill>
                  <a:latin typeface="Gill Sans MT" pitchFamily="34" charset="0"/>
                </a:rPr>
                <a:t>Location</a:t>
              </a:r>
            </a:p>
          </p:txBody>
        </p:sp>
      </p:grpSp>
      <p:sp>
        <p:nvSpPr>
          <p:cNvPr id="187404" name="Text Box 12"/>
          <p:cNvSpPr txBox="1">
            <a:spLocks noChangeArrowheads="1"/>
          </p:cNvSpPr>
          <p:nvPr/>
        </p:nvSpPr>
        <p:spPr bwMode="auto">
          <a:xfrm>
            <a:off x="5562600" y="1981200"/>
            <a:ext cx="3217863" cy="3786188"/>
          </a:xfrm>
          <a:prstGeom prst="rect">
            <a:avLst/>
          </a:prstGeom>
          <a:noFill/>
          <a:ln w="12700">
            <a:noFill/>
            <a:miter lim="800000"/>
            <a:headEnd/>
            <a:tailEnd/>
          </a:ln>
          <a:effectLst/>
        </p:spPr>
        <p:txBody>
          <a:bodyPr>
            <a:spAutoFit/>
          </a:bodyPr>
          <a:lstStyle/>
          <a:p>
            <a:pPr eaLnBrk="0" hangingPunct="0">
              <a:spcBef>
                <a:spcPct val="50000"/>
              </a:spcBef>
              <a:defRPr/>
            </a:pPr>
            <a:r>
              <a:rPr lang="en-US" sz="3200" b="1">
                <a:solidFill>
                  <a:schemeClr val="hlink"/>
                </a:solidFill>
                <a:effectLst>
                  <a:outerShdw blurRad="38100" dist="38100" dir="2700000" algn="tl">
                    <a:srgbClr val="C0C0C0"/>
                  </a:outerShdw>
                </a:effectLst>
                <a:latin typeface="Gill Sans MT" pitchFamily="34" charset="0"/>
              </a:rPr>
              <a:t>Dimension –</a:t>
            </a:r>
          </a:p>
          <a:p>
            <a:pPr eaLnBrk="0" hangingPunct="0">
              <a:spcBef>
                <a:spcPct val="50000"/>
              </a:spcBef>
              <a:defRPr/>
            </a:pPr>
            <a:r>
              <a:rPr lang="en-GB" b="1">
                <a:effectLst>
                  <a:outerShdw blurRad="38100" dist="38100" dir="2700000" algn="tl">
                    <a:srgbClr val="C0C0C0"/>
                  </a:outerShdw>
                </a:effectLst>
                <a:latin typeface="Gill Sans MT" pitchFamily="34" charset="0"/>
              </a:rPr>
              <a:t>A structural attribute of a cube that acts as an index for identifying values within a multi-dimensional array.</a:t>
            </a:r>
          </a:p>
          <a:p>
            <a:pPr eaLnBrk="0" hangingPunct="0">
              <a:spcBef>
                <a:spcPct val="50000"/>
              </a:spcBef>
              <a:defRPr/>
            </a:pPr>
            <a:r>
              <a:rPr lang="en-GB" b="1">
                <a:effectLst>
                  <a:outerShdw blurRad="38100" dist="38100" dir="2700000" algn="tl">
                    <a:srgbClr val="C0C0C0"/>
                  </a:outerShdw>
                </a:effectLst>
                <a:latin typeface="Gill Sans MT" pitchFamily="34" charset="0"/>
              </a:rPr>
              <a:t>If all dimensions have a single member selected, then a single cell is defined. </a:t>
            </a:r>
          </a:p>
          <a:p>
            <a:pPr eaLnBrk="0" hangingPunct="0">
              <a:spcBef>
                <a:spcPct val="50000"/>
              </a:spcBef>
              <a:defRPr/>
            </a:pPr>
            <a:endParaRPr lang="en-US" sz="1600" b="1">
              <a:effectLst>
                <a:outerShdw blurRad="38100" dist="38100" dir="2700000" algn="tl">
                  <a:srgbClr val="C0C0C0"/>
                </a:outerShdw>
              </a:effectLst>
              <a:latin typeface="Gill Sans MT" pitchFamily="34" charset="0"/>
            </a:endParaRPr>
          </a:p>
          <a:p>
            <a:pPr eaLnBrk="0" hangingPunct="0">
              <a:spcBef>
                <a:spcPct val="50000"/>
              </a:spcBef>
              <a:defRPr/>
            </a:pPr>
            <a:endParaRPr lang="en-US" sz="1600" b="1">
              <a:effectLst>
                <a:outerShdw blurRad="38100" dist="38100" dir="2700000" algn="tl">
                  <a:srgbClr val="C0C0C0"/>
                </a:outerShdw>
              </a:effectLst>
              <a:latin typeface="Gill Sans MT" pitchFamily="34" charset="0"/>
            </a:endParaRPr>
          </a:p>
        </p:txBody>
      </p:sp>
      <p:grpSp>
        <p:nvGrpSpPr>
          <p:cNvPr id="5" name="Group 13"/>
          <p:cNvGrpSpPr>
            <a:grpSpLocks/>
          </p:cNvGrpSpPr>
          <p:nvPr/>
        </p:nvGrpSpPr>
        <p:grpSpPr bwMode="auto">
          <a:xfrm>
            <a:off x="1963738" y="2341563"/>
            <a:ext cx="2987675" cy="2284412"/>
            <a:chOff x="695" y="949"/>
            <a:chExt cx="3537" cy="3123"/>
          </a:xfrm>
        </p:grpSpPr>
        <p:grpSp>
          <p:nvGrpSpPr>
            <p:cNvPr id="6" name="Group 14"/>
            <p:cNvGrpSpPr>
              <a:grpSpLocks/>
            </p:cNvGrpSpPr>
            <p:nvPr/>
          </p:nvGrpSpPr>
          <p:grpSpPr bwMode="auto">
            <a:xfrm>
              <a:off x="1744" y="949"/>
              <a:ext cx="2488" cy="2091"/>
              <a:chOff x="1219" y="1466"/>
              <a:chExt cx="2504" cy="2091"/>
            </a:xfrm>
          </p:grpSpPr>
          <p:sp>
            <p:nvSpPr>
              <p:cNvPr id="75891" name="AutoShape 15"/>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92" name="AutoShape 16"/>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93" name="AutoShape 17"/>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94" name="AutoShape 18"/>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95" name="AutoShape 19"/>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96" name="AutoShape 20"/>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97" name="AutoShape 21"/>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98" name="AutoShape 22"/>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99" name="AutoShape 23"/>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900" name="AutoShape 24"/>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grpSp>
        <p:grpSp>
          <p:nvGrpSpPr>
            <p:cNvPr id="7" name="Group 25"/>
            <p:cNvGrpSpPr>
              <a:grpSpLocks/>
            </p:cNvGrpSpPr>
            <p:nvPr/>
          </p:nvGrpSpPr>
          <p:grpSpPr bwMode="auto">
            <a:xfrm>
              <a:off x="1615" y="1076"/>
              <a:ext cx="2490" cy="2091"/>
              <a:chOff x="1219" y="1466"/>
              <a:chExt cx="2504" cy="2091"/>
            </a:xfrm>
          </p:grpSpPr>
          <p:sp>
            <p:nvSpPr>
              <p:cNvPr id="75881" name="AutoShape 26"/>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82" name="AutoShape 27"/>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83" name="AutoShape 28"/>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84" name="AutoShape 29"/>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85" name="AutoShape 30"/>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86" name="AutoShape 31"/>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87" name="AutoShape 32"/>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88" name="AutoShape 33"/>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89" name="AutoShape 34"/>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90" name="AutoShape 35"/>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grpSp>
        <p:grpSp>
          <p:nvGrpSpPr>
            <p:cNvPr id="8" name="Group 36"/>
            <p:cNvGrpSpPr>
              <a:grpSpLocks/>
            </p:cNvGrpSpPr>
            <p:nvPr/>
          </p:nvGrpSpPr>
          <p:grpSpPr bwMode="auto">
            <a:xfrm>
              <a:off x="1479" y="1205"/>
              <a:ext cx="2497" cy="2091"/>
              <a:chOff x="1219" y="1466"/>
              <a:chExt cx="2504" cy="2091"/>
            </a:xfrm>
          </p:grpSpPr>
          <p:sp>
            <p:nvSpPr>
              <p:cNvPr id="75871" name="AutoShape 37"/>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72" name="AutoShape 38"/>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73" name="AutoShape 39"/>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74" name="AutoShape 40"/>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75" name="AutoShape 41"/>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76" name="AutoShape 42"/>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77" name="AutoShape 43"/>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78" name="AutoShape 44"/>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79" name="AutoShape 45"/>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80" name="AutoShape 46"/>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grpSp>
        <p:grpSp>
          <p:nvGrpSpPr>
            <p:cNvPr id="9" name="Group 47"/>
            <p:cNvGrpSpPr>
              <a:grpSpLocks/>
            </p:cNvGrpSpPr>
            <p:nvPr/>
          </p:nvGrpSpPr>
          <p:grpSpPr bwMode="auto">
            <a:xfrm>
              <a:off x="1344" y="1333"/>
              <a:ext cx="2504" cy="2091"/>
              <a:chOff x="1219" y="1466"/>
              <a:chExt cx="2504" cy="2091"/>
            </a:xfrm>
          </p:grpSpPr>
          <p:sp>
            <p:nvSpPr>
              <p:cNvPr id="75861" name="AutoShape 48"/>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62" name="AutoShape 49"/>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63" name="AutoShape 50"/>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64" name="AutoShape 51"/>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65" name="AutoShape 52"/>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66" name="AutoShape 53"/>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67" name="AutoShape 54"/>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68" name="AutoShape 55"/>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69" name="AutoShape 56"/>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70" name="AutoShape 57"/>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grpSp>
        <p:grpSp>
          <p:nvGrpSpPr>
            <p:cNvPr id="10" name="Group 58"/>
            <p:cNvGrpSpPr>
              <a:grpSpLocks/>
            </p:cNvGrpSpPr>
            <p:nvPr/>
          </p:nvGrpSpPr>
          <p:grpSpPr bwMode="auto">
            <a:xfrm>
              <a:off x="1219" y="1466"/>
              <a:ext cx="2504" cy="2091"/>
              <a:chOff x="1219" y="1466"/>
              <a:chExt cx="2504" cy="2091"/>
            </a:xfrm>
          </p:grpSpPr>
          <p:sp>
            <p:nvSpPr>
              <p:cNvPr id="75851" name="AutoShape 59"/>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52" name="AutoShape 60"/>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53" name="AutoShape 61"/>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54" name="AutoShape 62"/>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55" name="AutoShape 63"/>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56" name="AutoShape 64"/>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57" name="AutoShape 65"/>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58" name="AutoShape 66"/>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59" name="AutoShape 67"/>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60" name="AutoShape 68"/>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grpSp>
        <p:sp>
          <p:nvSpPr>
            <p:cNvPr id="75791" name="AutoShape 69"/>
            <p:cNvSpPr>
              <a:spLocks noChangeArrowheads="1"/>
            </p:cNvSpPr>
            <p:nvPr/>
          </p:nvSpPr>
          <p:spPr bwMode="auto">
            <a:xfrm>
              <a:off x="1091" y="159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792" name="AutoShape 70"/>
            <p:cNvSpPr>
              <a:spLocks noChangeArrowheads="1"/>
            </p:cNvSpPr>
            <p:nvPr/>
          </p:nvSpPr>
          <p:spPr bwMode="auto">
            <a:xfrm>
              <a:off x="1487" y="159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793" name="AutoShape 71"/>
            <p:cNvSpPr>
              <a:spLocks noChangeArrowheads="1"/>
            </p:cNvSpPr>
            <p:nvPr/>
          </p:nvSpPr>
          <p:spPr bwMode="auto">
            <a:xfrm>
              <a:off x="1882" y="159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794" name="AutoShape 72"/>
            <p:cNvSpPr>
              <a:spLocks noChangeArrowheads="1"/>
            </p:cNvSpPr>
            <p:nvPr/>
          </p:nvSpPr>
          <p:spPr bwMode="auto">
            <a:xfrm>
              <a:off x="2278" y="159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795" name="AutoShape 73"/>
            <p:cNvSpPr>
              <a:spLocks noChangeArrowheads="1"/>
            </p:cNvSpPr>
            <p:nvPr/>
          </p:nvSpPr>
          <p:spPr bwMode="auto">
            <a:xfrm>
              <a:off x="2674" y="159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796" name="AutoShape 74"/>
            <p:cNvSpPr>
              <a:spLocks noChangeArrowheads="1"/>
            </p:cNvSpPr>
            <p:nvPr/>
          </p:nvSpPr>
          <p:spPr bwMode="auto">
            <a:xfrm>
              <a:off x="3070" y="316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797" name="AutoShape 75"/>
            <p:cNvSpPr>
              <a:spLocks noChangeArrowheads="1"/>
            </p:cNvSpPr>
            <p:nvPr/>
          </p:nvSpPr>
          <p:spPr bwMode="auto">
            <a:xfrm>
              <a:off x="3070" y="277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798" name="AutoShape 76"/>
            <p:cNvSpPr>
              <a:spLocks noChangeArrowheads="1"/>
            </p:cNvSpPr>
            <p:nvPr/>
          </p:nvSpPr>
          <p:spPr bwMode="auto">
            <a:xfrm>
              <a:off x="3070" y="238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799" name="AutoShape 77"/>
            <p:cNvSpPr>
              <a:spLocks noChangeArrowheads="1"/>
            </p:cNvSpPr>
            <p:nvPr/>
          </p:nvSpPr>
          <p:spPr bwMode="auto">
            <a:xfrm>
              <a:off x="3070" y="1991"/>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00" name="AutoShape 78"/>
            <p:cNvSpPr>
              <a:spLocks noChangeArrowheads="1"/>
            </p:cNvSpPr>
            <p:nvPr/>
          </p:nvSpPr>
          <p:spPr bwMode="auto">
            <a:xfrm>
              <a:off x="3070" y="159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01" name="AutoShape 79"/>
            <p:cNvSpPr>
              <a:spLocks noChangeArrowheads="1"/>
            </p:cNvSpPr>
            <p:nvPr/>
          </p:nvSpPr>
          <p:spPr bwMode="auto">
            <a:xfrm>
              <a:off x="952" y="172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02" name="AutoShape 80"/>
            <p:cNvSpPr>
              <a:spLocks noChangeArrowheads="1"/>
            </p:cNvSpPr>
            <p:nvPr/>
          </p:nvSpPr>
          <p:spPr bwMode="auto">
            <a:xfrm>
              <a:off x="1348" y="172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03" name="AutoShape 81"/>
            <p:cNvSpPr>
              <a:spLocks noChangeArrowheads="1"/>
            </p:cNvSpPr>
            <p:nvPr/>
          </p:nvSpPr>
          <p:spPr bwMode="auto">
            <a:xfrm>
              <a:off x="1744" y="172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04" name="AutoShape 82"/>
            <p:cNvSpPr>
              <a:spLocks noChangeArrowheads="1"/>
            </p:cNvSpPr>
            <p:nvPr/>
          </p:nvSpPr>
          <p:spPr bwMode="auto">
            <a:xfrm>
              <a:off x="2140" y="172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05" name="AutoShape 83"/>
            <p:cNvSpPr>
              <a:spLocks noChangeArrowheads="1"/>
            </p:cNvSpPr>
            <p:nvPr/>
          </p:nvSpPr>
          <p:spPr bwMode="auto">
            <a:xfrm>
              <a:off x="2536" y="1726"/>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06" name="AutoShape 84"/>
            <p:cNvSpPr>
              <a:spLocks noChangeArrowheads="1"/>
            </p:cNvSpPr>
            <p:nvPr/>
          </p:nvSpPr>
          <p:spPr bwMode="auto">
            <a:xfrm>
              <a:off x="2931" y="3297"/>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07" name="AutoShape 85"/>
            <p:cNvSpPr>
              <a:spLocks noChangeArrowheads="1"/>
            </p:cNvSpPr>
            <p:nvPr/>
          </p:nvSpPr>
          <p:spPr bwMode="auto">
            <a:xfrm>
              <a:off x="2931" y="290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08" name="AutoShape 86"/>
            <p:cNvSpPr>
              <a:spLocks noChangeArrowheads="1"/>
            </p:cNvSpPr>
            <p:nvPr/>
          </p:nvSpPr>
          <p:spPr bwMode="auto">
            <a:xfrm>
              <a:off x="2931" y="2511"/>
              <a:ext cx="525"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09" name="AutoShape 87"/>
            <p:cNvSpPr>
              <a:spLocks noChangeArrowheads="1"/>
            </p:cNvSpPr>
            <p:nvPr/>
          </p:nvSpPr>
          <p:spPr bwMode="auto">
            <a:xfrm>
              <a:off x="2931" y="211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10" name="AutoShape 88"/>
            <p:cNvSpPr>
              <a:spLocks noChangeArrowheads="1"/>
            </p:cNvSpPr>
            <p:nvPr/>
          </p:nvSpPr>
          <p:spPr bwMode="auto">
            <a:xfrm>
              <a:off x="2931" y="1726"/>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11" name="AutoShape 89"/>
            <p:cNvSpPr>
              <a:spLocks noChangeArrowheads="1"/>
            </p:cNvSpPr>
            <p:nvPr/>
          </p:nvSpPr>
          <p:spPr bwMode="auto">
            <a:xfrm>
              <a:off x="824" y="185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12" name="AutoShape 90"/>
            <p:cNvSpPr>
              <a:spLocks noChangeArrowheads="1"/>
            </p:cNvSpPr>
            <p:nvPr/>
          </p:nvSpPr>
          <p:spPr bwMode="auto">
            <a:xfrm>
              <a:off x="1219" y="185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13" name="AutoShape 91"/>
            <p:cNvSpPr>
              <a:spLocks noChangeArrowheads="1"/>
            </p:cNvSpPr>
            <p:nvPr/>
          </p:nvSpPr>
          <p:spPr bwMode="auto">
            <a:xfrm>
              <a:off x="1615" y="185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14" name="AutoShape 92"/>
            <p:cNvSpPr>
              <a:spLocks noChangeArrowheads="1"/>
            </p:cNvSpPr>
            <p:nvPr/>
          </p:nvSpPr>
          <p:spPr bwMode="auto">
            <a:xfrm>
              <a:off x="2011" y="185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15" name="AutoShape 93"/>
            <p:cNvSpPr>
              <a:spLocks noChangeArrowheads="1"/>
            </p:cNvSpPr>
            <p:nvPr/>
          </p:nvSpPr>
          <p:spPr bwMode="auto">
            <a:xfrm>
              <a:off x="2407" y="185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16" name="AutoShape 94"/>
            <p:cNvSpPr>
              <a:spLocks noChangeArrowheads="1"/>
            </p:cNvSpPr>
            <p:nvPr/>
          </p:nvSpPr>
          <p:spPr bwMode="auto">
            <a:xfrm>
              <a:off x="2803" y="342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17" name="AutoShape 95"/>
            <p:cNvSpPr>
              <a:spLocks noChangeArrowheads="1"/>
            </p:cNvSpPr>
            <p:nvPr/>
          </p:nvSpPr>
          <p:spPr bwMode="auto">
            <a:xfrm>
              <a:off x="2803" y="3032"/>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18" name="AutoShape 96"/>
            <p:cNvSpPr>
              <a:spLocks noChangeArrowheads="1"/>
            </p:cNvSpPr>
            <p:nvPr/>
          </p:nvSpPr>
          <p:spPr bwMode="auto">
            <a:xfrm>
              <a:off x="2803" y="263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19" name="AutoShape 97"/>
            <p:cNvSpPr>
              <a:spLocks noChangeArrowheads="1"/>
            </p:cNvSpPr>
            <p:nvPr/>
          </p:nvSpPr>
          <p:spPr bwMode="auto">
            <a:xfrm>
              <a:off x="2803" y="2246"/>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20" name="AutoShape 98"/>
            <p:cNvSpPr>
              <a:spLocks noChangeArrowheads="1"/>
            </p:cNvSpPr>
            <p:nvPr/>
          </p:nvSpPr>
          <p:spPr bwMode="auto">
            <a:xfrm>
              <a:off x="2803" y="185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21" name="AutoShape 99"/>
            <p:cNvSpPr>
              <a:spLocks noChangeArrowheads="1"/>
            </p:cNvSpPr>
            <p:nvPr/>
          </p:nvSpPr>
          <p:spPr bwMode="auto">
            <a:xfrm>
              <a:off x="695" y="3552"/>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22" name="AutoShape 100"/>
            <p:cNvSpPr>
              <a:spLocks noChangeArrowheads="1"/>
            </p:cNvSpPr>
            <p:nvPr/>
          </p:nvSpPr>
          <p:spPr bwMode="auto">
            <a:xfrm>
              <a:off x="695" y="31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23" name="AutoShape 101"/>
            <p:cNvSpPr>
              <a:spLocks noChangeArrowheads="1"/>
            </p:cNvSpPr>
            <p:nvPr/>
          </p:nvSpPr>
          <p:spPr bwMode="auto">
            <a:xfrm>
              <a:off x="695" y="2767"/>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24" name="AutoShape 102"/>
            <p:cNvSpPr>
              <a:spLocks noChangeArrowheads="1"/>
            </p:cNvSpPr>
            <p:nvPr/>
          </p:nvSpPr>
          <p:spPr bwMode="auto">
            <a:xfrm>
              <a:off x="695" y="237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25" name="AutoShape 103"/>
            <p:cNvSpPr>
              <a:spLocks noChangeArrowheads="1"/>
            </p:cNvSpPr>
            <p:nvPr/>
          </p:nvSpPr>
          <p:spPr bwMode="auto">
            <a:xfrm>
              <a:off x="695" y="1981"/>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26" name="AutoShape 104"/>
            <p:cNvSpPr>
              <a:spLocks noChangeArrowheads="1"/>
            </p:cNvSpPr>
            <p:nvPr/>
          </p:nvSpPr>
          <p:spPr bwMode="auto">
            <a:xfrm>
              <a:off x="1091" y="3552"/>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27" name="AutoShape 105"/>
            <p:cNvSpPr>
              <a:spLocks noChangeArrowheads="1"/>
            </p:cNvSpPr>
            <p:nvPr/>
          </p:nvSpPr>
          <p:spPr bwMode="auto">
            <a:xfrm>
              <a:off x="1091" y="31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28" name="AutoShape 106"/>
            <p:cNvSpPr>
              <a:spLocks noChangeArrowheads="1"/>
            </p:cNvSpPr>
            <p:nvPr/>
          </p:nvSpPr>
          <p:spPr bwMode="auto">
            <a:xfrm>
              <a:off x="1091" y="2767"/>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29" name="AutoShape 107"/>
            <p:cNvSpPr>
              <a:spLocks noChangeArrowheads="1"/>
            </p:cNvSpPr>
            <p:nvPr/>
          </p:nvSpPr>
          <p:spPr bwMode="auto">
            <a:xfrm>
              <a:off x="1091" y="237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30" name="AutoShape 108"/>
            <p:cNvSpPr>
              <a:spLocks noChangeArrowheads="1"/>
            </p:cNvSpPr>
            <p:nvPr/>
          </p:nvSpPr>
          <p:spPr bwMode="auto">
            <a:xfrm>
              <a:off x="1091" y="1981"/>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31" name="AutoShape 109"/>
            <p:cNvSpPr>
              <a:spLocks noChangeArrowheads="1"/>
            </p:cNvSpPr>
            <p:nvPr/>
          </p:nvSpPr>
          <p:spPr bwMode="auto">
            <a:xfrm>
              <a:off x="1487" y="3552"/>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32" name="AutoShape 110"/>
            <p:cNvSpPr>
              <a:spLocks noChangeArrowheads="1"/>
            </p:cNvSpPr>
            <p:nvPr/>
          </p:nvSpPr>
          <p:spPr bwMode="auto">
            <a:xfrm>
              <a:off x="1487" y="3159"/>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33" name="AutoShape 111"/>
            <p:cNvSpPr>
              <a:spLocks noChangeArrowheads="1"/>
            </p:cNvSpPr>
            <p:nvPr/>
          </p:nvSpPr>
          <p:spPr bwMode="auto">
            <a:xfrm>
              <a:off x="1487" y="2767"/>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34" name="AutoShape 112"/>
            <p:cNvSpPr>
              <a:spLocks noChangeArrowheads="1"/>
            </p:cNvSpPr>
            <p:nvPr/>
          </p:nvSpPr>
          <p:spPr bwMode="auto">
            <a:xfrm>
              <a:off x="1487" y="2374"/>
              <a:ext cx="524"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35" name="AutoShape 113"/>
            <p:cNvSpPr>
              <a:spLocks noChangeArrowheads="1"/>
            </p:cNvSpPr>
            <p:nvPr/>
          </p:nvSpPr>
          <p:spPr bwMode="auto">
            <a:xfrm>
              <a:off x="1487" y="1981"/>
              <a:ext cx="524"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36" name="AutoShape 114"/>
            <p:cNvSpPr>
              <a:spLocks noChangeArrowheads="1"/>
            </p:cNvSpPr>
            <p:nvPr/>
          </p:nvSpPr>
          <p:spPr bwMode="auto">
            <a:xfrm>
              <a:off x="1882" y="3552"/>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37" name="AutoShape 115"/>
            <p:cNvSpPr>
              <a:spLocks noChangeArrowheads="1"/>
            </p:cNvSpPr>
            <p:nvPr/>
          </p:nvSpPr>
          <p:spPr bwMode="auto">
            <a:xfrm>
              <a:off x="1882" y="315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38" name="AutoShape 116"/>
            <p:cNvSpPr>
              <a:spLocks noChangeArrowheads="1"/>
            </p:cNvSpPr>
            <p:nvPr/>
          </p:nvSpPr>
          <p:spPr bwMode="auto">
            <a:xfrm>
              <a:off x="1882" y="2767"/>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39" name="AutoShape 117"/>
            <p:cNvSpPr>
              <a:spLocks noChangeArrowheads="1"/>
            </p:cNvSpPr>
            <p:nvPr/>
          </p:nvSpPr>
          <p:spPr bwMode="auto">
            <a:xfrm>
              <a:off x="1882" y="237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40" name="AutoShape 118"/>
            <p:cNvSpPr>
              <a:spLocks noChangeArrowheads="1"/>
            </p:cNvSpPr>
            <p:nvPr/>
          </p:nvSpPr>
          <p:spPr bwMode="auto">
            <a:xfrm>
              <a:off x="1882" y="1981"/>
              <a:ext cx="525"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41" name="AutoShape 119"/>
            <p:cNvSpPr>
              <a:spLocks noChangeArrowheads="1"/>
            </p:cNvSpPr>
            <p:nvPr/>
          </p:nvSpPr>
          <p:spPr bwMode="auto">
            <a:xfrm>
              <a:off x="2278" y="3552"/>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42" name="AutoShape 120"/>
            <p:cNvSpPr>
              <a:spLocks noChangeArrowheads="1"/>
            </p:cNvSpPr>
            <p:nvPr/>
          </p:nvSpPr>
          <p:spPr bwMode="auto">
            <a:xfrm>
              <a:off x="2278" y="315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43" name="AutoShape 121"/>
            <p:cNvSpPr>
              <a:spLocks noChangeArrowheads="1"/>
            </p:cNvSpPr>
            <p:nvPr/>
          </p:nvSpPr>
          <p:spPr bwMode="auto">
            <a:xfrm>
              <a:off x="2278" y="2767"/>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44" name="AutoShape 122"/>
            <p:cNvSpPr>
              <a:spLocks noChangeArrowheads="1"/>
            </p:cNvSpPr>
            <p:nvPr/>
          </p:nvSpPr>
          <p:spPr bwMode="auto">
            <a:xfrm>
              <a:off x="2278" y="237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45" name="AutoShape 123"/>
            <p:cNvSpPr>
              <a:spLocks noChangeArrowheads="1"/>
            </p:cNvSpPr>
            <p:nvPr/>
          </p:nvSpPr>
          <p:spPr bwMode="auto">
            <a:xfrm>
              <a:off x="2278" y="1981"/>
              <a:ext cx="525"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46" name="AutoShape 124"/>
            <p:cNvSpPr>
              <a:spLocks noChangeArrowheads="1"/>
            </p:cNvSpPr>
            <p:nvPr/>
          </p:nvSpPr>
          <p:spPr bwMode="auto">
            <a:xfrm>
              <a:off x="2674" y="3552"/>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47" name="AutoShape 125"/>
            <p:cNvSpPr>
              <a:spLocks noChangeArrowheads="1"/>
            </p:cNvSpPr>
            <p:nvPr/>
          </p:nvSpPr>
          <p:spPr bwMode="auto">
            <a:xfrm>
              <a:off x="2674" y="3159"/>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48" name="AutoShape 126"/>
            <p:cNvSpPr>
              <a:spLocks noChangeArrowheads="1"/>
            </p:cNvSpPr>
            <p:nvPr/>
          </p:nvSpPr>
          <p:spPr bwMode="auto">
            <a:xfrm>
              <a:off x="2674" y="2767"/>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49" name="AutoShape 127"/>
            <p:cNvSpPr>
              <a:spLocks noChangeArrowheads="1"/>
            </p:cNvSpPr>
            <p:nvPr/>
          </p:nvSpPr>
          <p:spPr bwMode="auto">
            <a:xfrm>
              <a:off x="2674" y="2374"/>
              <a:ext cx="525" cy="520"/>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sp>
          <p:nvSpPr>
            <p:cNvPr id="75850" name="AutoShape 128"/>
            <p:cNvSpPr>
              <a:spLocks noChangeArrowheads="1"/>
            </p:cNvSpPr>
            <p:nvPr/>
          </p:nvSpPr>
          <p:spPr bwMode="auto">
            <a:xfrm>
              <a:off x="2674" y="1981"/>
              <a:ext cx="525" cy="521"/>
            </a:xfrm>
            <a:prstGeom prst="cube">
              <a:avLst>
                <a:gd name="adj" fmla="val 24995"/>
              </a:avLst>
            </a:prstGeom>
            <a:solidFill>
              <a:srgbClr val="660066"/>
            </a:solidFill>
            <a:ln w="12700">
              <a:solidFill>
                <a:schemeClr val="tx1"/>
              </a:solidFill>
              <a:miter lim="800000"/>
              <a:headEnd/>
              <a:tailEnd/>
            </a:ln>
          </p:spPr>
          <p:txBody>
            <a:bodyPr wrap="none" anchor="ctr"/>
            <a:lstStyle/>
            <a:p>
              <a:endParaRPr lang="en-US"/>
            </a:p>
          </p:txBody>
        </p:sp>
      </p:grpSp>
      <p:sp>
        <p:nvSpPr>
          <p:cNvPr id="187521" name="AutoShape 129"/>
          <p:cNvSpPr>
            <a:spLocks noChangeArrowheads="1"/>
          </p:cNvSpPr>
          <p:nvPr/>
        </p:nvSpPr>
        <p:spPr bwMode="auto">
          <a:xfrm>
            <a:off x="8991600" y="6569075"/>
            <a:ext cx="152400" cy="244475"/>
          </a:xfrm>
          <a:prstGeom prst="triangle">
            <a:avLst>
              <a:gd name="adj" fmla="val 50000"/>
            </a:avLst>
          </a:prstGeom>
          <a:noFill/>
          <a:ln w="9525">
            <a:solidFill>
              <a:srgbClr val="B2B2B2"/>
            </a:solidFill>
            <a:miter lim="800000"/>
            <a:headEnd/>
            <a:tailEnd/>
          </a:ln>
        </p:spPr>
        <p:txBody>
          <a:bodyPr wrap="none" lIns="92075" tIns="46038" rIns="92075" bIns="46038"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187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5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514600" y="0"/>
            <a:ext cx="7772400" cy="750888"/>
          </a:xfrm>
        </p:spPr>
        <p:txBody>
          <a:bodyPr/>
          <a:lstStyle/>
          <a:p>
            <a:r>
              <a:rPr lang="en-US" dirty="0"/>
              <a:t>Terminology</a:t>
            </a:r>
          </a:p>
        </p:txBody>
      </p:sp>
      <p:sp>
        <p:nvSpPr>
          <p:cNvPr id="189443" name="Text Box 3"/>
          <p:cNvSpPr txBox="1">
            <a:spLocks noChangeArrowheads="1"/>
          </p:cNvSpPr>
          <p:nvPr/>
        </p:nvSpPr>
        <p:spPr bwMode="auto">
          <a:xfrm>
            <a:off x="5562600" y="1981200"/>
            <a:ext cx="3217863" cy="2320925"/>
          </a:xfrm>
          <a:prstGeom prst="rect">
            <a:avLst/>
          </a:prstGeom>
          <a:noFill/>
          <a:ln w="12700">
            <a:noFill/>
            <a:miter lim="800000"/>
            <a:headEnd/>
            <a:tailEnd/>
          </a:ln>
          <a:effectLst/>
        </p:spPr>
        <p:txBody>
          <a:bodyPr>
            <a:spAutoFit/>
          </a:bodyPr>
          <a:lstStyle/>
          <a:p>
            <a:pPr eaLnBrk="0" hangingPunct="0">
              <a:spcBef>
                <a:spcPct val="50000"/>
              </a:spcBef>
            </a:pPr>
            <a:r>
              <a:rPr lang="en-US" sz="3200" b="1">
                <a:solidFill>
                  <a:schemeClr val="tx2"/>
                </a:solidFill>
                <a:effectLst>
                  <a:outerShdw blurRad="38100" dist="38100" dir="2700000" algn="tl">
                    <a:srgbClr val="C0C0C0"/>
                  </a:outerShdw>
                </a:effectLst>
                <a:latin typeface="Gill Sans MT" pitchFamily="34" charset="0"/>
              </a:rPr>
              <a:t>Measures –</a:t>
            </a:r>
          </a:p>
          <a:p>
            <a:pPr eaLnBrk="0" hangingPunct="0">
              <a:spcBef>
                <a:spcPct val="50000"/>
              </a:spcBef>
            </a:pPr>
            <a:r>
              <a:rPr lang="en-GB" b="1">
                <a:effectLst>
                  <a:outerShdw blurRad="38100" dist="38100" dir="2700000" algn="tl">
                    <a:srgbClr val="C0C0C0"/>
                  </a:outerShdw>
                </a:effectLst>
                <a:latin typeface="Gill Sans MT" pitchFamily="34" charset="0"/>
              </a:rPr>
              <a:t>Numeric data of interest. </a:t>
            </a:r>
          </a:p>
          <a:p>
            <a:pPr eaLnBrk="0" hangingPunct="0">
              <a:spcBef>
                <a:spcPct val="50000"/>
              </a:spcBef>
            </a:pPr>
            <a:r>
              <a:rPr lang="en-GB" b="1">
                <a:effectLst>
                  <a:outerShdw blurRad="38100" dist="38100" dir="2700000" algn="tl">
                    <a:srgbClr val="C0C0C0"/>
                  </a:outerShdw>
                </a:effectLst>
                <a:latin typeface="Gill Sans MT" pitchFamily="34" charset="0"/>
              </a:rPr>
              <a:t>e.g. Revenue per Sale, Quantity </a:t>
            </a:r>
          </a:p>
          <a:p>
            <a:pPr eaLnBrk="0" hangingPunct="0">
              <a:spcBef>
                <a:spcPct val="50000"/>
              </a:spcBef>
            </a:pPr>
            <a:endParaRPr lang="en-US" sz="2800" b="1">
              <a:solidFill>
                <a:schemeClr val="tx2"/>
              </a:solidFill>
              <a:effectLst>
                <a:outerShdw blurRad="38100" dist="38100" dir="2700000" algn="tl">
                  <a:srgbClr val="C0C0C0"/>
                </a:outerShdw>
              </a:effectLst>
              <a:latin typeface="Gill Sans MT" pitchFamily="34" charset="0"/>
            </a:endParaRPr>
          </a:p>
        </p:txBody>
      </p:sp>
      <p:grpSp>
        <p:nvGrpSpPr>
          <p:cNvPr id="2" name="Group 4"/>
          <p:cNvGrpSpPr>
            <a:grpSpLocks/>
          </p:cNvGrpSpPr>
          <p:nvPr/>
        </p:nvGrpSpPr>
        <p:grpSpPr bwMode="auto">
          <a:xfrm>
            <a:off x="1798638" y="5638800"/>
            <a:ext cx="2374900" cy="519113"/>
            <a:chOff x="616" y="2944"/>
            <a:chExt cx="1496" cy="327"/>
          </a:xfrm>
        </p:grpSpPr>
        <p:sp>
          <p:nvSpPr>
            <p:cNvPr id="189445" name="Line 5"/>
            <p:cNvSpPr>
              <a:spLocks noChangeShapeType="1"/>
            </p:cNvSpPr>
            <p:nvPr/>
          </p:nvSpPr>
          <p:spPr bwMode="auto">
            <a:xfrm>
              <a:off x="720" y="2976"/>
              <a:ext cx="1392" cy="0"/>
            </a:xfrm>
            <a:prstGeom prst="line">
              <a:avLst/>
            </a:prstGeom>
            <a:noFill/>
            <a:ln w="25400">
              <a:solidFill>
                <a:srgbClr val="FFFF00"/>
              </a:solidFill>
              <a:round/>
              <a:headEnd/>
              <a:tailEnd type="triangle" w="med" len="med"/>
            </a:ln>
            <a:effectLst/>
          </p:spPr>
          <p:txBody>
            <a:bodyPr wrap="none" anchor="ctr"/>
            <a:lstStyle/>
            <a:p>
              <a:endParaRPr lang="en-US"/>
            </a:p>
          </p:txBody>
        </p:sp>
        <p:sp>
          <p:nvSpPr>
            <p:cNvPr id="189446" name="Text Box 6"/>
            <p:cNvSpPr txBox="1">
              <a:spLocks noChangeArrowheads="1"/>
            </p:cNvSpPr>
            <p:nvPr/>
          </p:nvSpPr>
          <p:spPr bwMode="auto">
            <a:xfrm>
              <a:off x="616" y="2944"/>
              <a:ext cx="677" cy="327"/>
            </a:xfrm>
            <a:prstGeom prst="rect">
              <a:avLst/>
            </a:prstGeom>
            <a:noFill/>
            <a:ln w="12700">
              <a:noFill/>
              <a:miter lim="800000"/>
              <a:headEnd/>
              <a:tailEnd/>
            </a:ln>
            <a:effectLst/>
          </p:spPr>
          <p:txBody>
            <a:bodyPr wrap="none">
              <a:spAutoFit/>
            </a:bodyPr>
            <a:lstStyle/>
            <a:p>
              <a:pPr algn="ctr" eaLnBrk="0" hangingPunct="0">
                <a:spcBef>
                  <a:spcPct val="50000"/>
                </a:spcBef>
              </a:pPr>
              <a:r>
                <a:rPr lang="en-US" sz="2800" b="1">
                  <a:solidFill>
                    <a:srgbClr val="FFFF00"/>
                  </a:solidFill>
                  <a:latin typeface="Gill Sans MT" pitchFamily="34" charset="0"/>
                </a:rPr>
                <a:t>Time</a:t>
              </a:r>
            </a:p>
          </p:txBody>
        </p:sp>
      </p:grpSp>
      <p:grpSp>
        <p:nvGrpSpPr>
          <p:cNvPr id="3" name="Group 7"/>
          <p:cNvGrpSpPr>
            <a:grpSpLocks/>
          </p:cNvGrpSpPr>
          <p:nvPr/>
        </p:nvGrpSpPr>
        <p:grpSpPr bwMode="auto">
          <a:xfrm>
            <a:off x="292100" y="3009900"/>
            <a:ext cx="608013" cy="1930400"/>
            <a:chOff x="145" y="1616"/>
            <a:chExt cx="383" cy="1216"/>
          </a:xfrm>
        </p:grpSpPr>
        <p:sp>
          <p:nvSpPr>
            <p:cNvPr id="189448" name="Line 8"/>
            <p:cNvSpPr>
              <a:spLocks noChangeShapeType="1"/>
            </p:cNvSpPr>
            <p:nvPr/>
          </p:nvSpPr>
          <p:spPr bwMode="auto">
            <a:xfrm flipV="1">
              <a:off x="528" y="1632"/>
              <a:ext cx="0" cy="1200"/>
            </a:xfrm>
            <a:prstGeom prst="line">
              <a:avLst/>
            </a:prstGeom>
            <a:noFill/>
            <a:ln w="25400">
              <a:solidFill>
                <a:srgbClr val="FFFF00"/>
              </a:solidFill>
              <a:round/>
              <a:headEnd/>
              <a:tailEnd type="triangle" w="med" len="med"/>
            </a:ln>
            <a:effectLst/>
          </p:spPr>
          <p:txBody>
            <a:bodyPr wrap="none" anchor="ctr"/>
            <a:lstStyle/>
            <a:p>
              <a:endParaRPr lang="en-US"/>
            </a:p>
          </p:txBody>
        </p:sp>
        <p:sp>
          <p:nvSpPr>
            <p:cNvPr id="189449" name="Text Box 9"/>
            <p:cNvSpPr txBox="1">
              <a:spLocks noChangeArrowheads="1"/>
            </p:cNvSpPr>
            <p:nvPr/>
          </p:nvSpPr>
          <p:spPr bwMode="auto">
            <a:xfrm rot="16200000">
              <a:off x="-235" y="1996"/>
              <a:ext cx="1088" cy="327"/>
            </a:xfrm>
            <a:prstGeom prst="rect">
              <a:avLst/>
            </a:prstGeom>
            <a:noFill/>
            <a:ln w="12700">
              <a:noFill/>
              <a:miter lim="800000"/>
              <a:headEnd/>
              <a:tailEnd/>
            </a:ln>
            <a:effectLst/>
          </p:spPr>
          <p:txBody>
            <a:bodyPr wrap="none">
              <a:spAutoFit/>
            </a:bodyPr>
            <a:lstStyle/>
            <a:p>
              <a:pPr algn="ctr" eaLnBrk="0" hangingPunct="0">
                <a:spcBef>
                  <a:spcPct val="50000"/>
                </a:spcBef>
              </a:pPr>
              <a:r>
                <a:rPr lang="en-US" sz="2800" b="1">
                  <a:solidFill>
                    <a:srgbClr val="FFFF00"/>
                  </a:solidFill>
                  <a:latin typeface="Gill Sans MT" pitchFamily="34" charset="0"/>
                </a:rPr>
                <a:t>Products</a:t>
              </a:r>
            </a:p>
          </p:txBody>
        </p:sp>
      </p:grpSp>
      <p:grpSp>
        <p:nvGrpSpPr>
          <p:cNvPr id="4" name="Group 10"/>
          <p:cNvGrpSpPr>
            <a:grpSpLocks/>
          </p:cNvGrpSpPr>
          <p:nvPr/>
        </p:nvGrpSpPr>
        <p:grpSpPr bwMode="auto">
          <a:xfrm rot="20841870">
            <a:off x="512763" y="1470025"/>
            <a:ext cx="1668462" cy="992188"/>
            <a:chOff x="525" y="1012"/>
            <a:chExt cx="1156" cy="625"/>
          </a:xfrm>
        </p:grpSpPr>
        <p:sp>
          <p:nvSpPr>
            <p:cNvPr id="189451" name="Line 11"/>
            <p:cNvSpPr>
              <a:spLocks noChangeShapeType="1"/>
            </p:cNvSpPr>
            <p:nvPr/>
          </p:nvSpPr>
          <p:spPr bwMode="auto">
            <a:xfrm flipV="1">
              <a:off x="673" y="1061"/>
              <a:ext cx="1008" cy="576"/>
            </a:xfrm>
            <a:prstGeom prst="line">
              <a:avLst/>
            </a:prstGeom>
            <a:noFill/>
            <a:ln w="25400">
              <a:solidFill>
                <a:srgbClr val="FFFF00"/>
              </a:solidFill>
              <a:round/>
              <a:headEnd/>
              <a:tailEnd type="triangle" w="med" len="med"/>
            </a:ln>
            <a:effectLst/>
          </p:spPr>
          <p:txBody>
            <a:bodyPr wrap="none" anchor="ctr"/>
            <a:lstStyle/>
            <a:p>
              <a:endParaRPr lang="en-US"/>
            </a:p>
          </p:txBody>
        </p:sp>
        <p:sp>
          <p:nvSpPr>
            <p:cNvPr id="189452" name="Text Box 12"/>
            <p:cNvSpPr txBox="1">
              <a:spLocks noChangeArrowheads="1"/>
            </p:cNvSpPr>
            <p:nvPr/>
          </p:nvSpPr>
          <p:spPr bwMode="auto">
            <a:xfrm rot="19740000">
              <a:off x="525" y="1012"/>
              <a:ext cx="1156" cy="327"/>
            </a:xfrm>
            <a:prstGeom prst="rect">
              <a:avLst/>
            </a:prstGeom>
            <a:noFill/>
            <a:ln w="12700">
              <a:noFill/>
              <a:miter lim="800000"/>
              <a:headEnd/>
              <a:tailEnd/>
            </a:ln>
            <a:effectLst/>
          </p:spPr>
          <p:txBody>
            <a:bodyPr wrap="none">
              <a:spAutoFit/>
            </a:bodyPr>
            <a:lstStyle/>
            <a:p>
              <a:pPr algn="ctr" eaLnBrk="0" hangingPunct="0">
                <a:spcBef>
                  <a:spcPct val="50000"/>
                </a:spcBef>
              </a:pPr>
              <a:r>
                <a:rPr lang="en-US" sz="2800" b="1">
                  <a:solidFill>
                    <a:srgbClr val="FFFF00"/>
                  </a:solidFill>
                  <a:latin typeface="Gill Sans MT" pitchFamily="34" charset="0"/>
                </a:rPr>
                <a:t>Location</a:t>
              </a:r>
            </a:p>
          </p:txBody>
        </p:sp>
      </p:grpSp>
      <p:grpSp>
        <p:nvGrpSpPr>
          <p:cNvPr id="5" name="Group 13"/>
          <p:cNvGrpSpPr>
            <a:grpSpLocks/>
          </p:cNvGrpSpPr>
          <p:nvPr/>
        </p:nvGrpSpPr>
        <p:grpSpPr bwMode="auto">
          <a:xfrm>
            <a:off x="1963738" y="2341563"/>
            <a:ext cx="2987675" cy="2284412"/>
            <a:chOff x="695" y="949"/>
            <a:chExt cx="3537" cy="3123"/>
          </a:xfrm>
        </p:grpSpPr>
        <p:grpSp>
          <p:nvGrpSpPr>
            <p:cNvPr id="6" name="Group 14"/>
            <p:cNvGrpSpPr>
              <a:grpSpLocks/>
            </p:cNvGrpSpPr>
            <p:nvPr/>
          </p:nvGrpSpPr>
          <p:grpSpPr bwMode="auto">
            <a:xfrm>
              <a:off x="1744" y="949"/>
              <a:ext cx="2488" cy="2091"/>
              <a:chOff x="1219" y="1466"/>
              <a:chExt cx="2504" cy="2091"/>
            </a:xfrm>
          </p:grpSpPr>
          <p:sp>
            <p:nvSpPr>
              <p:cNvPr id="189455" name="AutoShape 15"/>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56" name="AutoShape 16"/>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57" name="AutoShape 17"/>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58" name="AutoShape 18"/>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59" name="AutoShape 19"/>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60" name="AutoShape 20"/>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61" name="AutoShape 21"/>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62" name="AutoShape 22"/>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63" name="AutoShape 23"/>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64" name="AutoShape 24"/>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grpSp>
        <p:grpSp>
          <p:nvGrpSpPr>
            <p:cNvPr id="7" name="Group 25"/>
            <p:cNvGrpSpPr>
              <a:grpSpLocks/>
            </p:cNvGrpSpPr>
            <p:nvPr/>
          </p:nvGrpSpPr>
          <p:grpSpPr bwMode="auto">
            <a:xfrm>
              <a:off x="1615" y="1076"/>
              <a:ext cx="2490" cy="2091"/>
              <a:chOff x="1219" y="1466"/>
              <a:chExt cx="2504" cy="2091"/>
            </a:xfrm>
          </p:grpSpPr>
          <p:sp>
            <p:nvSpPr>
              <p:cNvPr id="189466" name="AutoShape 26"/>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67" name="AutoShape 27"/>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68" name="AutoShape 28"/>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69" name="AutoShape 29"/>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70" name="AutoShape 30"/>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71" name="AutoShape 31"/>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72" name="AutoShape 32"/>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73" name="AutoShape 33"/>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74" name="AutoShape 34"/>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75" name="AutoShape 35"/>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grpSp>
        <p:grpSp>
          <p:nvGrpSpPr>
            <p:cNvPr id="8" name="Group 36"/>
            <p:cNvGrpSpPr>
              <a:grpSpLocks/>
            </p:cNvGrpSpPr>
            <p:nvPr/>
          </p:nvGrpSpPr>
          <p:grpSpPr bwMode="auto">
            <a:xfrm>
              <a:off x="1479" y="1205"/>
              <a:ext cx="2497" cy="2091"/>
              <a:chOff x="1219" y="1466"/>
              <a:chExt cx="2504" cy="2091"/>
            </a:xfrm>
          </p:grpSpPr>
          <p:sp>
            <p:nvSpPr>
              <p:cNvPr id="189477" name="AutoShape 37"/>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78" name="AutoShape 38"/>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79" name="AutoShape 39"/>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80" name="AutoShape 40"/>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81" name="AutoShape 41"/>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82" name="AutoShape 42"/>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83" name="AutoShape 43"/>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84" name="AutoShape 44"/>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85" name="AutoShape 45"/>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86" name="AutoShape 46"/>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grpSp>
        <p:grpSp>
          <p:nvGrpSpPr>
            <p:cNvPr id="9" name="Group 47"/>
            <p:cNvGrpSpPr>
              <a:grpSpLocks/>
            </p:cNvGrpSpPr>
            <p:nvPr/>
          </p:nvGrpSpPr>
          <p:grpSpPr bwMode="auto">
            <a:xfrm>
              <a:off x="1344" y="1333"/>
              <a:ext cx="2504" cy="2091"/>
              <a:chOff x="1219" y="1466"/>
              <a:chExt cx="2504" cy="2091"/>
            </a:xfrm>
          </p:grpSpPr>
          <p:sp>
            <p:nvSpPr>
              <p:cNvPr id="189488" name="AutoShape 48"/>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89" name="AutoShape 49"/>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90" name="AutoShape 50"/>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91" name="AutoShape 51"/>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92" name="AutoShape 52"/>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93" name="AutoShape 53"/>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94" name="AutoShape 54"/>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95" name="AutoShape 55"/>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96" name="AutoShape 56"/>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497" name="AutoShape 57"/>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grpSp>
        <p:grpSp>
          <p:nvGrpSpPr>
            <p:cNvPr id="10" name="Group 58"/>
            <p:cNvGrpSpPr>
              <a:grpSpLocks/>
            </p:cNvGrpSpPr>
            <p:nvPr/>
          </p:nvGrpSpPr>
          <p:grpSpPr bwMode="auto">
            <a:xfrm>
              <a:off x="1219" y="1466"/>
              <a:ext cx="2504" cy="2091"/>
              <a:chOff x="1219" y="1466"/>
              <a:chExt cx="2504" cy="2091"/>
            </a:xfrm>
          </p:grpSpPr>
          <p:sp>
            <p:nvSpPr>
              <p:cNvPr id="189499" name="AutoShape 59"/>
              <p:cNvSpPr>
                <a:spLocks noChangeArrowheads="1"/>
              </p:cNvSpPr>
              <p:nvPr/>
            </p:nvSpPr>
            <p:spPr bwMode="auto">
              <a:xfrm>
                <a:off x="1219"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00" name="AutoShape 60"/>
              <p:cNvSpPr>
                <a:spLocks noChangeArrowheads="1"/>
              </p:cNvSpPr>
              <p:nvPr/>
            </p:nvSpPr>
            <p:spPr bwMode="auto">
              <a:xfrm>
                <a:off x="1615"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01" name="AutoShape 61"/>
              <p:cNvSpPr>
                <a:spLocks noChangeArrowheads="1"/>
              </p:cNvSpPr>
              <p:nvPr/>
            </p:nvSpPr>
            <p:spPr bwMode="auto">
              <a:xfrm>
                <a:off x="2011" y="146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02" name="AutoShape 62"/>
              <p:cNvSpPr>
                <a:spLocks noChangeArrowheads="1"/>
              </p:cNvSpPr>
              <p:nvPr/>
            </p:nvSpPr>
            <p:spPr bwMode="auto">
              <a:xfrm>
                <a:off x="2407"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03" name="AutoShape 63"/>
              <p:cNvSpPr>
                <a:spLocks noChangeArrowheads="1"/>
              </p:cNvSpPr>
              <p:nvPr/>
            </p:nvSpPr>
            <p:spPr bwMode="auto">
              <a:xfrm>
                <a:off x="2803"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04" name="AutoShape 64"/>
              <p:cNvSpPr>
                <a:spLocks noChangeArrowheads="1"/>
              </p:cNvSpPr>
              <p:nvPr/>
            </p:nvSpPr>
            <p:spPr bwMode="auto">
              <a:xfrm>
                <a:off x="3199" y="3036"/>
                <a:ext cx="524"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05" name="AutoShape 65"/>
              <p:cNvSpPr>
                <a:spLocks noChangeArrowheads="1"/>
              </p:cNvSpPr>
              <p:nvPr/>
            </p:nvSpPr>
            <p:spPr bwMode="auto">
              <a:xfrm>
                <a:off x="3199" y="264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06" name="AutoShape 66"/>
              <p:cNvSpPr>
                <a:spLocks noChangeArrowheads="1"/>
              </p:cNvSpPr>
              <p:nvPr/>
            </p:nvSpPr>
            <p:spPr bwMode="auto">
              <a:xfrm>
                <a:off x="3199" y="2251"/>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07" name="AutoShape 67"/>
              <p:cNvSpPr>
                <a:spLocks noChangeArrowheads="1"/>
              </p:cNvSpPr>
              <p:nvPr/>
            </p:nvSpPr>
            <p:spPr bwMode="auto">
              <a:xfrm>
                <a:off x="3199" y="185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08" name="AutoShape 68"/>
              <p:cNvSpPr>
                <a:spLocks noChangeArrowheads="1"/>
              </p:cNvSpPr>
              <p:nvPr/>
            </p:nvSpPr>
            <p:spPr bwMode="auto">
              <a:xfrm>
                <a:off x="3199" y="146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grpSp>
        <p:sp>
          <p:nvSpPr>
            <p:cNvPr id="189509" name="AutoShape 69"/>
            <p:cNvSpPr>
              <a:spLocks noChangeArrowheads="1"/>
            </p:cNvSpPr>
            <p:nvPr/>
          </p:nvSpPr>
          <p:spPr bwMode="auto">
            <a:xfrm>
              <a:off x="1091" y="159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10" name="AutoShape 70"/>
            <p:cNvSpPr>
              <a:spLocks noChangeArrowheads="1"/>
            </p:cNvSpPr>
            <p:nvPr/>
          </p:nvSpPr>
          <p:spPr bwMode="auto">
            <a:xfrm>
              <a:off x="1487" y="159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11" name="AutoShape 71"/>
            <p:cNvSpPr>
              <a:spLocks noChangeArrowheads="1"/>
            </p:cNvSpPr>
            <p:nvPr/>
          </p:nvSpPr>
          <p:spPr bwMode="auto">
            <a:xfrm>
              <a:off x="1882" y="1599"/>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12" name="AutoShape 72"/>
            <p:cNvSpPr>
              <a:spLocks noChangeArrowheads="1"/>
            </p:cNvSpPr>
            <p:nvPr/>
          </p:nvSpPr>
          <p:spPr bwMode="auto">
            <a:xfrm>
              <a:off x="2278" y="1599"/>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13" name="AutoShape 73"/>
            <p:cNvSpPr>
              <a:spLocks noChangeArrowheads="1"/>
            </p:cNvSpPr>
            <p:nvPr/>
          </p:nvSpPr>
          <p:spPr bwMode="auto">
            <a:xfrm>
              <a:off x="2674" y="1599"/>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14" name="AutoShape 74"/>
            <p:cNvSpPr>
              <a:spLocks noChangeArrowheads="1"/>
            </p:cNvSpPr>
            <p:nvPr/>
          </p:nvSpPr>
          <p:spPr bwMode="auto">
            <a:xfrm>
              <a:off x="3070" y="316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15" name="AutoShape 75"/>
            <p:cNvSpPr>
              <a:spLocks noChangeArrowheads="1"/>
            </p:cNvSpPr>
            <p:nvPr/>
          </p:nvSpPr>
          <p:spPr bwMode="auto">
            <a:xfrm>
              <a:off x="3070" y="2776"/>
              <a:ext cx="524"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16" name="AutoShape 76"/>
            <p:cNvSpPr>
              <a:spLocks noChangeArrowheads="1"/>
            </p:cNvSpPr>
            <p:nvPr/>
          </p:nvSpPr>
          <p:spPr bwMode="auto">
            <a:xfrm>
              <a:off x="3070" y="238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17" name="AutoShape 77"/>
            <p:cNvSpPr>
              <a:spLocks noChangeArrowheads="1"/>
            </p:cNvSpPr>
            <p:nvPr/>
          </p:nvSpPr>
          <p:spPr bwMode="auto">
            <a:xfrm>
              <a:off x="3070" y="1991"/>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18" name="AutoShape 78"/>
            <p:cNvSpPr>
              <a:spLocks noChangeArrowheads="1"/>
            </p:cNvSpPr>
            <p:nvPr/>
          </p:nvSpPr>
          <p:spPr bwMode="auto">
            <a:xfrm>
              <a:off x="3070" y="159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19" name="AutoShape 79"/>
            <p:cNvSpPr>
              <a:spLocks noChangeArrowheads="1"/>
            </p:cNvSpPr>
            <p:nvPr/>
          </p:nvSpPr>
          <p:spPr bwMode="auto">
            <a:xfrm>
              <a:off x="952" y="172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20" name="AutoShape 80"/>
            <p:cNvSpPr>
              <a:spLocks noChangeArrowheads="1"/>
            </p:cNvSpPr>
            <p:nvPr/>
          </p:nvSpPr>
          <p:spPr bwMode="auto">
            <a:xfrm>
              <a:off x="1348" y="172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21" name="AutoShape 81"/>
            <p:cNvSpPr>
              <a:spLocks noChangeArrowheads="1"/>
            </p:cNvSpPr>
            <p:nvPr/>
          </p:nvSpPr>
          <p:spPr bwMode="auto">
            <a:xfrm>
              <a:off x="1744" y="172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22" name="AutoShape 82"/>
            <p:cNvSpPr>
              <a:spLocks noChangeArrowheads="1"/>
            </p:cNvSpPr>
            <p:nvPr/>
          </p:nvSpPr>
          <p:spPr bwMode="auto">
            <a:xfrm>
              <a:off x="2140" y="172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23" name="AutoShape 83"/>
            <p:cNvSpPr>
              <a:spLocks noChangeArrowheads="1"/>
            </p:cNvSpPr>
            <p:nvPr/>
          </p:nvSpPr>
          <p:spPr bwMode="auto">
            <a:xfrm>
              <a:off x="2536" y="1726"/>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24" name="AutoShape 84"/>
            <p:cNvSpPr>
              <a:spLocks noChangeArrowheads="1"/>
            </p:cNvSpPr>
            <p:nvPr/>
          </p:nvSpPr>
          <p:spPr bwMode="auto">
            <a:xfrm>
              <a:off x="2931" y="3297"/>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25" name="AutoShape 85"/>
            <p:cNvSpPr>
              <a:spLocks noChangeArrowheads="1"/>
            </p:cNvSpPr>
            <p:nvPr/>
          </p:nvSpPr>
          <p:spPr bwMode="auto">
            <a:xfrm>
              <a:off x="2931" y="2904"/>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26" name="AutoShape 86"/>
            <p:cNvSpPr>
              <a:spLocks noChangeArrowheads="1"/>
            </p:cNvSpPr>
            <p:nvPr/>
          </p:nvSpPr>
          <p:spPr bwMode="auto">
            <a:xfrm>
              <a:off x="2931" y="2511"/>
              <a:ext cx="525"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27" name="AutoShape 87"/>
            <p:cNvSpPr>
              <a:spLocks noChangeArrowheads="1"/>
            </p:cNvSpPr>
            <p:nvPr/>
          </p:nvSpPr>
          <p:spPr bwMode="auto">
            <a:xfrm>
              <a:off x="2931" y="2119"/>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28" name="AutoShape 88"/>
            <p:cNvSpPr>
              <a:spLocks noChangeArrowheads="1"/>
            </p:cNvSpPr>
            <p:nvPr/>
          </p:nvSpPr>
          <p:spPr bwMode="auto">
            <a:xfrm>
              <a:off x="2931" y="1726"/>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29" name="AutoShape 89"/>
            <p:cNvSpPr>
              <a:spLocks noChangeArrowheads="1"/>
            </p:cNvSpPr>
            <p:nvPr/>
          </p:nvSpPr>
          <p:spPr bwMode="auto">
            <a:xfrm>
              <a:off x="824" y="185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30" name="AutoShape 90"/>
            <p:cNvSpPr>
              <a:spLocks noChangeArrowheads="1"/>
            </p:cNvSpPr>
            <p:nvPr/>
          </p:nvSpPr>
          <p:spPr bwMode="auto">
            <a:xfrm>
              <a:off x="1219" y="1854"/>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31" name="AutoShape 91"/>
            <p:cNvSpPr>
              <a:spLocks noChangeArrowheads="1"/>
            </p:cNvSpPr>
            <p:nvPr/>
          </p:nvSpPr>
          <p:spPr bwMode="auto">
            <a:xfrm>
              <a:off x="1615" y="1854"/>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32" name="AutoShape 92"/>
            <p:cNvSpPr>
              <a:spLocks noChangeArrowheads="1"/>
            </p:cNvSpPr>
            <p:nvPr/>
          </p:nvSpPr>
          <p:spPr bwMode="auto">
            <a:xfrm>
              <a:off x="2011" y="1854"/>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33" name="AutoShape 93"/>
            <p:cNvSpPr>
              <a:spLocks noChangeArrowheads="1"/>
            </p:cNvSpPr>
            <p:nvPr/>
          </p:nvSpPr>
          <p:spPr bwMode="auto">
            <a:xfrm>
              <a:off x="2407" y="185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34" name="AutoShape 94"/>
            <p:cNvSpPr>
              <a:spLocks noChangeArrowheads="1"/>
            </p:cNvSpPr>
            <p:nvPr/>
          </p:nvSpPr>
          <p:spPr bwMode="auto">
            <a:xfrm>
              <a:off x="2803" y="342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35" name="AutoShape 95"/>
            <p:cNvSpPr>
              <a:spLocks noChangeArrowheads="1"/>
            </p:cNvSpPr>
            <p:nvPr/>
          </p:nvSpPr>
          <p:spPr bwMode="auto">
            <a:xfrm>
              <a:off x="2803" y="3032"/>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36" name="AutoShape 96"/>
            <p:cNvSpPr>
              <a:spLocks noChangeArrowheads="1"/>
            </p:cNvSpPr>
            <p:nvPr/>
          </p:nvSpPr>
          <p:spPr bwMode="auto">
            <a:xfrm>
              <a:off x="2803" y="263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37" name="AutoShape 97"/>
            <p:cNvSpPr>
              <a:spLocks noChangeArrowheads="1"/>
            </p:cNvSpPr>
            <p:nvPr/>
          </p:nvSpPr>
          <p:spPr bwMode="auto">
            <a:xfrm>
              <a:off x="2803" y="2246"/>
              <a:ext cx="524"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38" name="AutoShape 98"/>
            <p:cNvSpPr>
              <a:spLocks noChangeArrowheads="1"/>
            </p:cNvSpPr>
            <p:nvPr/>
          </p:nvSpPr>
          <p:spPr bwMode="auto">
            <a:xfrm>
              <a:off x="2803" y="185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39" name="AutoShape 99"/>
            <p:cNvSpPr>
              <a:spLocks noChangeArrowheads="1"/>
            </p:cNvSpPr>
            <p:nvPr/>
          </p:nvSpPr>
          <p:spPr bwMode="auto">
            <a:xfrm>
              <a:off x="695" y="3552"/>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40" name="AutoShape 100"/>
            <p:cNvSpPr>
              <a:spLocks noChangeArrowheads="1"/>
            </p:cNvSpPr>
            <p:nvPr/>
          </p:nvSpPr>
          <p:spPr bwMode="auto">
            <a:xfrm>
              <a:off x="695" y="315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41" name="AutoShape 101"/>
            <p:cNvSpPr>
              <a:spLocks noChangeArrowheads="1"/>
            </p:cNvSpPr>
            <p:nvPr/>
          </p:nvSpPr>
          <p:spPr bwMode="auto">
            <a:xfrm>
              <a:off x="695" y="2767"/>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42" name="AutoShape 102"/>
            <p:cNvSpPr>
              <a:spLocks noChangeArrowheads="1"/>
            </p:cNvSpPr>
            <p:nvPr/>
          </p:nvSpPr>
          <p:spPr bwMode="auto">
            <a:xfrm>
              <a:off x="695" y="237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43" name="AutoShape 103"/>
            <p:cNvSpPr>
              <a:spLocks noChangeArrowheads="1"/>
            </p:cNvSpPr>
            <p:nvPr/>
          </p:nvSpPr>
          <p:spPr bwMode="auto">
            <a:xfrm>
              <a:off x="695" y="1981"/>
              <a:ext cx="524"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44" name="AutoShape 104"/>
            <p:cNvSpPr>
              <a:spLocks noChangeArrowheads="1"/>
            </p:cNvSpPr>
            <p:nvPr/>
          </p:nvSpPr>
          <p:spPr bwMode="auto">
            <a:xfrm>
              <a:off x="1091" y="3552"/>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45" name="AutoShape 105"/>
            <p:cNvSpPr>
              <a:spLocks noChangeArrowheads="1"/>
            </p:cNvSpPr>
            <p:nvPr/>
          </p:nvSpPr>
          <p:spPr bwMode="auto">
            <a:xfrm>
              <a:off x="1091" y="315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46" name="AutoShape 106"/>
            <p:cNvSpPr>
              <a:spLocks noChangeArrowheads="1"/>
            </p:cNvSpPr>
            <p:nvPr/>
          </p:nvSpPr>
          <p:spPr bwMode="auto">
            <a:xfrm>
              <a:off x="1091" y="2767"/>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47" name="AutoShape 107"/>
            <p:cNvSpPr>
              <a:spLocks noChangeArrowheads="1"/>
            </p:cNvSpPr>
            <p:nvPr/>
          </p:nvSpPr>
          <p:spPr bwMode="auto">
            <a:xfrm>
              <a:off x="1091" y="237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48" name="AutoShape 108"/>
            <p:cNvSpPr>
              <a:spLocks noChangeArrowheads="1"/>
            </p:cNvSpPr>
            <p:nvPr/>
          </p:nvSpPr>
          <p:spPr bwMode="auto">
            <a:xfrm>
              <a:off x="1091" y="1981"/>
              <a:ext cx="524"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49" name="AutoShape 109"/>
            <p:cNvSpPr>
              <a:spLocks noChangeArrowheads="1"/>
            </p:cNvSpPr>
            <p:nvPr/>
          </p:nvSpPr>
          <p:spPr bwMode="auto">
            <a:xfrm>
              <a:off x="1487" y="3552"/>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50" name="AutoShape 110"/>
            <p:cNvSpPr>
              <a:spLocks noChangeArrowheads="1"/>
            </p:cNvSpPr>
            <p:nvPr/>
          </p:nvSpPr>
          <p:spPr bwMode="auto">
            <a:xfrm>
              <a:off x="1487" y="3159"/>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51" name="AutoShape 111"/>
            <p:cNvSpPr>
              <a:spLocks noChangeArrowheads="1"/>
            </p:cNvSpPr>
            <p:nvPr/>
          </p:nvSpPr>
          <p:spPr bwMode="auto">
            <a:xfrm>
              <a:off x="1487" y="2767"/>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52" name="AutoShape 112"/>
            <p:cNvSpPr>
              <a:spLocks noChangeArrowheads="1"/>
            </p:cNvSpPr>
            <p:nvPr/>
          </p:nvSpPr>
          <p:spPr bwMode="auto">
            <a:xfrm>
              <a:off x="1487" y="2374"/>
              <a:ext cx="524"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53" name="AutoShape 113"/>
            <p:cNvSpPr>
              <a:spLocks noChangeArrowheads="1"/>
            </p:cNvSpPr>
            <p:nvPr/>
          </p:nvSpPr>
          <p:spPr bwMode="auto">
            <a:xfrm>
              <a:off x="1487" y="1981"/>
              <a:ext cx="524"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54" name="AutoShape 114"/>
            <p:cNvSpPr>
              <a:spLocks noChangeArrowheads="1"/>
            </p:cNvSpPr>
            <p:nvPr/>
          </p:nvSpPr>
          <p:spPr bwMode="auto">
            <a:xfrm>
              <a:off x="1882" y="3552"/>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55" name="AutoShape 115"/>
            <p:cNvSpPr>
              <a:spLocks noChangeArrowheads="1"/>
            </p:cNvSpPr>
            <p:nvPr/>
          </p:nvSpPr>
          <p:spPr bwMode="auto">
            <a:xfrm>
              <a:off x="1882" y="3159"/>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56" name="AutoShape 116"/>
            <p:cNvSpPr>
              <a:spLocks noChangeArrowheads="1"/>
            </p:cNvSpPr>
            <p:nvPr/>
          </p:nvSpPr>
          <p:spPr bwMode="auto">
            <a:xfrm>
              <a:off x="1882" y="2767"/>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57" name="AutoShape 117"/>
            <p:cNvSpPr>
              <a:spLocks noChangeArrowheads="1"/>
            </p:cNvSpPr>
            <p:nvPr/>
          </p:nvSpPr>
          <p:spPr bwMode="auto">
            <a:xfrm>
              <a:off x="1882" y="2374"/>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58" name="AutoShape 118"/>
            <p:cNvSpPr>
              <a:spLocks noChangeArrowheads="1"/>
            </p:cNvSpPr>
            <p:nvPr/>
          </p:nvSpPr>
          <p:spPr bwMode="auto">
            <a:xfrm>
              <a:off x="1882" y="1981"/>
              <a:ext cx="525"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59" name="AutoShape 119"/>
            <p:cNvSpPr>
              <a:spLocks noChangeArrowheads="1"/>
            </p:cNvSpPr>
            <p:nvPr/>
          </p:nvSpPr>
          <p:spPr bwMode="auto">
            <a:xfrm>
              <a:off x="2278" y="3552"/>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60" name="AutoShape 120"/>
            <p:cNvSpPr>
              <a:spLocks noChangeArrowheads="1"/>
            </p:cNvSpPr>
            <p:nvPr/>
          </p:nvSpPr>
          <p:spPr bwMode="auto">
            <a:xfrm>
              <a:off x="2278" y="3159"/>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61" name="AutoShape 121"/>
            <p:cNvSpPr>
              <a:spLocks noChangeArrowheads="1"/>
            </p:cNvSpPr>
            <p:nvPr/>
          </p:nvSpPr>
          <p:spPr bwMode="auto">
            <a:xfrm>
              <a:off x="2278" y="2767"/>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62" name="AutoShape 122"/>
            <p:cNvSpPr>
              <a:spLocks noChangeArrowheads="1"/>
            </p:cNvSpPr>
            <p:nvPr/>
          </p:nvSpPr>
          <p:spPr bwMode="auto">
            <a:xfrm>
              <a:off x="2278" y="2374"/>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63" name="AutoShape 123"/>
            <p:cNvSpPr>
              <a:spLocks noChangeArrowheads="1"/>
            </p:cNvSpPr>
            <p:nvPr/>
          </p:nvSpPr>
          <p:spPr bwMode="auto">
            <a:xfrm>
              <a:off x="2278" y="1981"/>
              <a:ext cx="525"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64" name="AutoShape 124"/>
            <p:cNvSpPr>
              <a:spLocks noChangeArrowheads="1"/>
            </p:cNvSpPr>
            <p:nvPr/>
          </p:nvSpPr>
          <p:spPr bwMode="auto">
            <a:xfrm>
              <a:off x="2674" y="3552"/>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65" name="AutoShape 125"/>
            <p:cNvSpPr>
              <a:spLocks noChangeArrowheads="1"/>
            </p:cNvSpPr>
            <p:nvPr/>
          </p:nvSpPr>
          <p:spPr bwMode="auto">
            <a:xfrm>
              <a:off x="2674" y="3159"/>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66" name="AutoShape 126"/>
            <p:cNvSpPr>
              <a:spLocks noChangeArrowheads="1"/>
            </p:cNvSpPr>
            <p:nvPr/>
          </p:nvSpPr>
          <p:spPr bwMode="auto">
            <a:xfrm>
              <a:off x="2674" y="2767"/>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67" name="AutoShape 127"/>
            <p:cNvSpPr>
              <a:spLocks noChangeArrowheads="1"/>
            </p:cNvSpPr>
            <p:nvPr/>
          </p:nvSpPr>
          <p:spPr bwMode="auto">
            <a:xfrm>
              <a:off x="2674" y="2374"/>
              <a:ext cx="525" cy="520"/>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sp>
          <p:nvSpPr>
            <p:cNvPr id="189568" name="AutoShape 128"/>
            <p:cNvSpPr>
              <a:spLocks noChangeArrowheads="1"/>
            </p:cNvSpPr>
            <p:nvPr/>
          </p:nvSpPr>
          <p:spPr bwMode="auto">
            <a:xfrm>
              <a:off x="2674" y="1981"/>
              <a:ext cx="525" cy="521"/>
            </a:xfrm>
            <a:prstGeom prst="cube">
              <a:avLst>
                <a:gd name="adj" fmla="val 24995"/>
              </a:avLst>
            </a:prstGeom>
            <a:solidFill>
              <a:srgbClr val="660066"/>
            </a:solidFill>
            <a:ln w="12700">
              <a:solidFill>
                <a:schemeClr val="tx1"/>
              </a:solidFill>
              <a:miter lim="800000"/>
              <a:headEnd/>
              <a:tailEnd/>
            </a:ln>
            <a:effectLst/>
          </p:spPr>
          <p:txBody>
            <a:bodyPr wrap="none" anchor="ctr"/>
            <a:lstStyle/>
            <a:p>
              <a:endParaRPr lang="en-US"/>
            </a:p>
          </p:txBody>
        </p:sp>
      </p:grpSp>
      <p:sp>
        <p:nvSpPr>
          <p:cNvPr id="189569" name="Text Box 129"/>
          <p:cNvSpPr txBox="1">
            <a:spLocks noChangeArrowheads="1"/>
          </p:cNvSpPr>
          <p:nvPr/>
        </p:nvSpPr>
        <p:spPr bwMode="auto">
          <a:xfrm rot="2900074">
            <a:off x="1560512" y="1598613"/>
            <a:ext cx="804863" cy="1436688"/>
          </a:xfrm>
          <a:prstGeom prst="rect">
            <a:avLst/>
          </a:prstGeom>
          <a:noFill/>
          <a:ln w="12700">
            <a:noFill/>
            <a:miter lim="800000"/>
            <a:headEnd/>
            <a:tailEnd/>
          </a:ln>
          <a:effectLst/>
        </p:spPr>
        <p:txBody>
          <a:bodyPr wrap="none">
            <a:spAutoFit/>
          </a:bodyPr>
          <a:lstStyle/>
          <a:p>
            <a:pPr algn="r" eaLnBrk="0" hangingPunct="0">
              <a:spcBef>
                <a:spcPct val="50000"/>
              </a:spcBef>
            </a:pPr>
            <a:r>
              <a:rPr lang="en-US" sz="1600" b="1">
                <a:solidFill>
                  <a:schemeClr val="accent1"/>
                </a:solidFill>
                <a:effectLst>
                  <a:outerShdw blurRad="38100" dist="38100" dir="2700000" algn="tl">
                    <a:srgbClr val="C0C0C0"/>
                  </a:outerShdw>
                </a:effectLst>
                <a:latin typeface="Gill Sans MT" pitchFamily="34" charset="0"/>
              </a:rPr>
              <a:t>China </a:t>
            </a:r>
          </a:p>
          <a:p>
            <a:pPr algn="r" eaLnBrk="0" hangingPunct="0">
              <a:spcBef>
                <a:spcPct val="50000"/>
              </a:spcBef>
            </a:pPr>
            <a:r>
              <a:rPr lang="en-US" sz="1600" b="1">
                <a:solidFill>
                  <a:schemeClr val="accent1"/>
                </a:solidFill>
                <a:effectLst>
                  <a:outerShdw blurRad="38100" dist="38100" dir="2700000" algn="tl">
                    <a:srgbClr val="C0C0C0"/>
                  </a:outerShdw>
                </a:effectLst>
                <a:latin typeface="Gill Sans MT" pitchFamily="34" charset="0"/>
              </a:rPr>
              <a:t>Peru</a:t>
            </a:r>
          </a:p>
          <a:p>
            <a:pPr algn="r" eaLnBrk="0" hangingPunct="0">
              <a:spcBef>
                <a:spcPct val="50000"/>
              </a:spcBef>
            </a:pPr>
            <a:r>
              <a:rPr lang="en-US" sz="1600" b="1">
                <a:solidFill>
                  <a:schemeClr val="accent1"/>
                </a:solidFill>
                <a:effectLst>
                  <a:outerShdw blurRad="38100" dist="38100" dir="2700000" algn="tl">
                    <a:srgbClr val="C0C0C0"/>
                  </a:outerShdw>
                </a:effectLst>
                <a:latin typeface="Gill Sans MT" pitchFamily="34" charset="0"/>
              </a:rPr>
              <a:t>Japan</a:t>
            </a:r>
          </a:p>
          <a:p>
            <a:pPr algn="r" eaLnBrk="0" hangingPunct="0">
              <a:spcBef>
                <a:spcPct val="50000"/>
              </a:spcBef>
            </a:pPr>
            <a:r>
              <a:rPr lang="en-US" sz="1600" b="1">
                <a:solidFill>
                  <a:schemeClr val="accent1"/>
                </a:solidFill>
                <a:effectLst>
                  <a:outerShdw blurRad="38100" dist="38100" dir="2700000" algn="tl">
                    <a:srgbClr val="C0C0C0"/>
                  </a:outerShdw>
                </a:effectLst>
                <a:latin typeface="Gill Sans MT" pitchFamily="34" charset="0"/>
              </a:rPr>
              <a:t>Italy</a:t>
            </a:r>
          </a:p>
        </p:txBody>
      </p:sp>
      <p:sp>
        <p:nvSpPr>
          <p:cNvPr id="189570" name="Text Box 130"/>
          <p:cNvSpPr txBox="1">
            <a:spLocks noChangeArrowheads="1"/>
          </p:cNvSpPr>
          <p:nvPr/>
        </p:nvSpPr>
        <p:spPr bwMode="auto">
          <a:xfrm rot="16200000">
            <a:off x="2185194" y="4591844"/>
            <a:ext cx="1162050" cy="1604962"/>
          </a:xfrm>
          <a:prstGeom prst="rect">
            <a:avLst/>
          </a:prstGeom>
          <a:noFill/>
          <a:ln w="12700">
            <a:noFill/>
            <a:miter lim="800000"/>
            <a:headEnd/>
            <a:tailEnd/>
          </a:ln>
          <a:effectLst/>
        </p:spPr>
        <p:txBody>
          <a:bodyPr wrap="none">
            <a:spAutoFit/>
          </a:bodyPr>
          <a:lstStyle/>
          <a:p>
            <a:pPr algn="r" eaLnBrk="0" hangingPunct="0">
              <a:spcBef>
                <a:spcPct val="50000"/>
              </a:spcBef>
            </a:pPr>
            <a:r>
              <a:rPr lang="en-US" b="1">
                <a:solidFill>
                  <a:schemeClr val="accent1"/>
                </a:solidFill>
                <a:effectLst>
                  <a:outerShdw blurRad="38100" dist="38100" dir="2700000" algn="tl">
                    <a:srgbClr val="C0C0C0"/>
                  </a:outerShdw>
                </a:effectLst>
                <a:latin typeface="Gill Sans MT" pitchFamily="34" charset="0"/>
              </a:rPr>
              <a:t>January</a:t>
            </a:r>
          </a:p>
          <a:p>
            <a:pPr algn="r" eaLnBrk="0" hangingPunct="0">
              <a:spcBef>
                <a:spcPct val="50000"/>
              </a:spcBef>
            </a:pPr>
            <a:r>
              <a:rPr lang="en-US" b="1">
                <a:solidFill>
                  <a:schemeClr val="accent1"/>
                </a:solidFill>
                <a:effectLst>
                  <a:outerShdw blurRad="38100" dist="38100" dir="2700000" algn="tl">
                    <a:srgbClr val="C0C0C0"/>
                  </a:outerShdw>
                </a:effectLst>
                <a:latin typeface="Gill Sans MT" pitchFamily="34" charset="0"/>
              </a:rPr>
              <a:t>February</a:t>
            </a:r>
          </a:p>
          <a:p>
            <a:pPr algn="r" eaLnBrk="0" hangingPunct="0">
              <a:spcBef>
                <a:spcPct val="50000"/>
              </a:spcBef>
            </a:pPr>
            <a:r>
              <a:rPr lang="en-US" b="1">
                <a:solidFill>
                  <a:schemeClr val="accent1"/>
                </a:solidFill>
                <a:effectLst>
                  <a:outerShdw blurRad="38100" dist="38100" dir="2700000" algn="tl">
                    <a:srgbClr val="C0C0C0"/>
                  </a:outerShdw>
                </a:effectLst>
                <a:latin typeface="Gill Sans MT" pitchFamily="34" charset="0"/>
              </a:rPr>
              <a:t>March</a:t>
            </a:r>
          </a:p>
          <a:p>
            <a:pPr algn="r" eaLnBrk="0" hangingPunct="0">
              <a:spcBef>
                <a:spcPct val="50000"/>
              </a:spcBef>
            </a:pPr>
            <a:r>
              <a:rPr lang="en-US" b="1">
                <a:solidFill>
                  <a:schemeClr val="accent1"/>
                </a:solidFill>
                <a:effectLst>
                  <a:outerShdw blurRad="38100" dist="38100" dir="2700000" algn="tl">
                    <a:srgbClr val="C0C0C0"/>
                  </a:outerShdw>
                </a:effectLst>
                <a:latin typeface="Gill Sans MT" pitchFamily="34" charset="0"/>
              </a:rPr>
              <a:t>April</a:t>
            </a:r>
          </a:p>
        </p:txBody>
      </p:sp>
      <p:sp>
        <p:nvSpPr>
          <p:cNvPr id="189571" name="Text Box 131"/>
          <p:cNvSpPr txBox="1">
            <a:spLocks noChangeArrowheads="1"/>
          </p:cNvSpPr>
          <p:nvPr/>
        </p:nvSpPr>
        <p:spPr bwMode="auto">
          <a:xfrm>
            <a:off x="1077913" y="3144838"/>
            <a:ext cx="884237" cy="1436687"/>
          </a:xfrm>
          <a:prstGeom prst="rect">
            <a:avLst/>
          </a:prstGeom>
          <a:noFill/>
          <a:ln w="12700">
            <a:noFill/>
            <a:miter lim="800000"/>
            <a:headEnd/>
            <a:tailEnd/>
          </a:ln>
          <a:effectLst/>
        </p:spPr>
        <p:txBody>
          <a:bodyPr wrap="none">
            <a:spAutoFit/>
          </a:bodyPr>
          <a:lstStyle/>
          <a:p>
            <a:pPr algn="r" eaLnBrk="0" hangingPunct="0">
              <a:spcBef>
                <a:spcPct val="50000"/>
              </a:spcBef>
            </a:pPr>
            <a:r>
              <a:rPr lang="en-US" sz="1600" b="1">
                <a:solidFill>
                  <a:schemeClr val="accent1"/>
                </a:solidFill>
                <a:effectLst>
                  <a:outerShdw blurRad="38100" dist="38100" dir="2700000" algn="tl">
                    <a:srgbClr val="C0C0C0"/>
                  </a:outerShdw>
                </a:effectLst>
                <a:latin typeface="Gill Sans MT" pitchFamily="34" charset="0"/>
              </a:rPr>
              <a:t>Coffee</a:t>
            </a:r>
          </a:p>
          <a:p>
            <a:pPr algn="r" eaLnBrk="0" hangingPunct="0">
              <a:spcBef>
                <a:spcPct val="50000"/>
              </a:spcBef>
            </a:pPr>
            <a:r>
              <a:rPr lang="en-US" sz="1600" b="1">
                <a:solidFill>
                  <a:schemeClr val="accent1"/>
                </a:solidFill>
                <a:effectLst>
                  <a:outerShdw blurRad="38100" dist="38100" dir="2700000" algn="tl">
                    <a:srgbClr val="C0C0C0"/>
                  </a:outerShdw>
                </a:effectLst>
                <a:latin typeface="Gill Sans MT" pitchFamily="34" charset="0"/>
              </a:rPr>
              <a:t>Apples</a:t>
            </a:r>
          </a:p>
          <a:p>
            <a:pPr algn="r" eaLnBrk="0" hangingPunct="0">
              <a:spcBef>
                <a:spcPct val="50000"/>
              </a:spcBef>
            </a:pPr>
            <a:r>
              <a:rPr lang="en-US" sz="1600" b="1">
                <a:solidFill>
                  <a:schemeClr val="accent1"/>
                </a:solidFill>
                <a:effectLst>
                  <a:outerShdw blurRad="38100" dist="38100" dir="2700000" algn="tl">
                    <a:srgbClr val="C0C0C0"/>
                  </a:outerShdw>
                </a:effectLst>
                <a:latin typeface="Gill Sans MT" pitchFamily="34" charset="0"/>
              </a:rPr>
              <a:t>Tea</a:t>
            </a:r>
          </a:p>
          <a:p>
            <a:pPr algn="r" eaLnBrk="0" hangingPunct="0">
              <a:spcBef>
                <a:spcPct val="50000"/>
              </a:spcBef>
            </a:pPr>
            <a:r>
              <a:rPr lang="en-US" sz="1600" b="1">
                <a:solidFill>
                  <a:schemeClr val="accent1"/>
                </a:solidFill>
                <a:effectLst>
                  <a:outerShdw blurRad="38100" dist="38100" dir="2700000" algn="tl">
                    <a:srgbClr val="C0C0C0"/>
                  </a:outerShdw>
                </a:effectLst>
                <a:latin typeface="Gill Sans MT" pitchFamily="34" charset="0"/>
              </a:rPr>
              <a:t>Onions</a:t>
            </a:r>
          </a:p>
        </p:txBody>
      </p:sp>
      <p:sp>
        <p:nvSpPr>
          <p:cNvPr id="189572" name="Rectangle 132"/>
          <p:cNvSpPr>
            <a:spLocks noChangeArrowheads="1"/>
          </p:cNvSpPr>
          <p:nvPr/>
        </p:nvSpPr>
        <p:spPr bwMode="auto">
          <a:xfrm>
            <a:off x="1963738" y="4321175"/>
            <a:ext cx="914400" cy="322263"/>
          </a:xfrm>
          <a:prstGeom prst="rect">
            <a:avLst/>
          </a:prstGeom>
          <a:solidFill>
            <a:schemeClr val="tx2"/>
          </a:solidFill>
          <a:ln w="9525">
            <a:solidFill>
              <a:schemeClr val="tx1"/>
            </a:solidFill>
            <a:miter lim="800000"/>
            <a:headEnd/>
            <a:tailEnd/>
          </a:ln>
          <a:effectLst/>
        </p:spPr>
        <p:txBody>
          <a:bodyPr lIns="92075" tIns="46038" rIns="92075" bIns="46038" anchor="ctr">
            <a:spAutoFit/>
          </a:bodyPr>
          <a:lstStyle/>
          <a:p>
            <a:pPr algn="ctr" eaLnBrk="0" hangingPunct="0">
              <a:lnSpc>
                <a:spcPct val="90000"/>
              </a:lnSpc>
              <a:spcBef>
                <a:spcPct val="30000"/>
              </a:spcBef>
              <a:buClr>
                <a:schemeClr val="tx2"/>
              </a:buClr>
              <a:buSzPct val="75000"/>
              <a:buFont typeface="Wingdings" pitchFamily="2" charset="2"/>
              <a:buNone/>
            </a:pPr>
            <a:r>
              <a:rPr lang="en-US" sz="1600" b="1">
                <a:solidFill>
                  <a:schemeClr val="bg2"/>
                </a:solidFill>
                <a:latin typeface="Gill Sans MT" pitchFamily="34" charset="0"/>
                <a:cs typeface="Arial" pitchFamily="34" charset="0"/>
              </a:rPr>
              <a:t>€</a:t>
            </a:r>
            <a:r>
              <a:rPr lang="en-US" sz="1600" b="1">
                <a:solidFill>
                  <a:schemeClr val="bg2"/>
                </a:solidFill>
                <a:latin typeface="Gill Sans MT" pitchFamily="34" charset="0"/>
              </a:rPr>
              <a:t>1.95</a:t>
            </a:r>
          </a:p>
        </p:txBody>
      </p:sp>
      <p:sp>
        <p:nvSpPr>
          <p:cNvPr id="189573" name="Rectangle 133"/>
          <p:cNvSpPr>
            <a:spLocks noChangeArrowheads="1"/>
          </p:cNvSpPr>
          <p:nvPr/>
        </p:nvSpPr>
        <p:spPr bwMode="auto">
          <a:xfrm>
            <a:off x="3733800" y="2819400"/>
            <a:ext cx="228600" cy="228600"/>
          </a:xfrm>
          <a:prstGeom prst="rect">
            <a:avLst/>
          </a:prstGeom>
          <a:solidFill>
            <a:schemeClr val="tx1"/>
          </a:solidFill>
          <a:ln w="12700">
            <a:miter lim="800000"/>
            <a:headEnd/>
            <a:tailEnd/>
          </a:ln>
          <a:effectLst/>
          <a:scene3d>
            <a:camera prst="legacyPerspectiveTopRight"/>
            <a:lightRig rig="legacyFlat3" dir="b"/>
          </a:scene3d>
          <a:sp3d extrusionH="887400" prstMaterial="legacyMatte">
            <a:bevelT w="13500" h="13500" prst="angle"/>
            <a:bevelB w="13500" h="13500" prst="angle"/>
            <a:extrusionClr>
              <a:schemeClr val="tx1"/>
            </a:extrusionClr>
          </a:sp3d>
        </p:spPr>
        <p:txBody>
          <a:bodyPr wrap="none" anchor="ctr">
            <a:flatTx/>
          </a:bodyPr>
          <a:lstStyle/>
          <a:p>
            <a:endParaRPr lang="en-US"/>
          </a:p>
        </p:txBody>
      </p:sp>
      <p:sp>
        <p:nvSpPr>
          <p:cNvPr id="189574" name="Rectangle 134"/>
          <p:cNvSpPr>
            <a:spLocks noChangeArrowheads="1"/>
          </p:cNvSpPr>
          <p:nvPr/>
        </p:nvSpPr>
        <p:spPr bwMode="auto">
          <a:xfrm>
            <a:off x="2298700" y="3763963"/>
            <a:ext cx="325438" cy="287337"/>
          </a:xfrm>
          <a:prstGeom prst="rect">
            <a:avLst/>
          </a:prstGeom>
          <a:solidFill>
            <a:schemeClr val="tx1"/>
          </a:solidFill>
          <a:ln w="12700">
            <a:miter lim="800000"/>
            <a:headEnd/>
            <a:tailEnd/>
          </a:ln>
          <a:effectLst/>
          <a:scene3d>
            <a:camera prst="legacyPerspectiveTopRight"/>
            <a:lightRig rig="legacyFlat3" dir="b"/>
          </a:scene3d>
          <a:sp3d extrusionH="887400" prstMaterial="legacyMatte">
            <a:bevelT w="13500" h="13500" prst="angle"/>
            <a:bevelB w="13500" h="13500" prst="angle"/>
            <a:extrusionClr>
              <a:schemeClr val="tx1"/>
            </a:extrusionClr>
          </a:sp3d>
        </p:spPr>
        <p:txBody>
          <a:bodyPr wrap="none" anchor="ctr">
            <a:flatTx/>
          </a:bodyPr>
          <a:lstStyle/>
          <a:p>
            <a:endParaRPr lang="en-US"/>
          </a:p>
        </p:txBody>
      </p:sp>
      <p:sp>
        <p:nvSpPr>
          <p:cNvPr id="189575" name="Line 135"/>
          <p:cNvSpPr>
            <a:spLocks noChangeShapeType="1"/>
          </p:cNvSpPr>
          <p:nvPr/>
        </p:nvSpPr>
        <p:spPr bwMode="auto">
          <a:xfrm flipV="1">
            <a:off x="3757613" y="2625725"/>
            <a:ext cx="509587" cy="473075"/>
          </a:xfrm>
          <a:prstGeom prst="line">
            <a:avLst/>
          </a:prstGeom>
          <a:noFill/>
          <a:ln w="9525">
            <a:solidFill>
              <a:schemeClr val="tx1"/>
            </a:solidFill>
            <a:round/>
            <a:headEnd/>
            <a:tailEnd/>
          </a:ln>
          <a:effectLst/>
        </p:spPr>
        <p:txBody>
          <a:bodyPr lIns="92075" tIns="46038" rIns="92075" bIns="46038">
            <a:spAutoFit/>
          </a:bodyPr>
          <a:lstStyle/>
          <a:p>
            <a:endParaRPr lang="en-US"/>
          </a:p>
        </p:txBody>
      </p:sp>
      <p:sp>
        <p:nvSpPr>
          <p:cNvPr id="189576" name="Line 136"/>
          <p:cNvSpPr>
            <a:spLocks noChangeShapeType="1"/>
          </p:cNvSpPr>
          <p:nvPr/>
        </p:nvSpPr>
        <p:spPr bwMode="auto">
          <a:xfrm>
            <a:off x="3300413" y="2908300"/>
            <a:ext cx="873125" cy="0"/>
          </a:xfrm>
          <a:prstGeom prst="line">
            <a:avLst/>
          </a:prstGeom>
          <a:noFill/>
          <a:ln w="9525">
            <a:solidFill>
              <a:schemeClr val="tx1"/>
            </a:solidFill>
            <a:round/>
            <a:headEnd/>
            <a:tailEnd/>
          </a:ln>
          <a:effectLst/>
        </p:spPr>
        <p:txBody>
          <a:bodyPr lIns="92075" tIns="46038" rIns="92075" bIns="46038">
            <a:spAutoFit/>
          </a:bodyPr>
          <a:lstStyle/>
          <a:p>
            <a:endParaRPr lang="en-US"/>
          </a:p>
        </p:txBody>
      </p:sp>
      <p:sp>
        <p:nvSpPr>
          <p:cNvPr id="189577" name="Line 137"/>
          <p:cNvSpPr>
            <a:spLocks noChangeShapeType="1"/>
          </p:cNvSpPr>
          <p:nvPr/>
        </p:nvSpPr>
        <p:spPr bwMode="auto">
          <a:xfrm>
            <a:off x="3452813" y="2819400"/>
            <a:ext cx="873125" cy="0"/>
          </a:xfrm>
          <a:prstGeom prst="line">
            <a:avLst/>
          </a:prstGeom>
          <a:noFill/>
          <a:ln w="9525">
            <a:solidFill>
              <a:schemeClr val="tx1"/>
            </a:solidFill>
            <a:round/>
            <a:headEnd/>
            <a:tailEnd/>
          </a:ln>
          <a:effectLst/>
        </p:spPr>
        <p:txBody>
          <a:bodyPr lIns="92075" tIns="46038" rIns="92075" bIns="46038">
            <a:spAutoFit/>
          </a:bodyPr>
          <a:lstStyle/>
          <a:p>
            <a:endParaRPr lang="en-US"/>
          </a:p>
        </p:txBody>
      </p:sp>
      <p:sp>
        <p:nvSpPr>
          <p:cNvPr id="189578" name="Line 138"/>
          <p:cNvSpPr>
            <a:spLocks noChangeShapeType="1"/>
          </p:cNvSpPr>
          <p:nvPr/>
        </p:nvSpPr>
        <p:spPr bwMode="auto">
          <a:xfrm>
            <a:off x="3452813" y="2717800"/>
            <a:ext cx="873125" cy="0"/>
          </a:xfrm>
          <a:prstGeom prst="line">
            <a:avLst/>
          </a:prstGeom>
          <a:noFill/>
          <a:ln w="9525">
            <a:solidFill>
              <a:schemeClr val="tx1"/>
            </a:solidFill>
            <a:round/>
            <a:headEnd/>
            <a:tailEnd/>
          </a:ln>
          <a:effectLst/>
        </p:spPr>
        <p:txBody>
          <a:bodyPr lIns="92075" tIns="46038" rIns="92075" bIns="46038">
            <a:spAutoFit/>
          </a:bodyPr>
          <a:lstStyle/>
          <a:p>
            <a:endParaRPr lang="en-US"/>
          </a:p>
        </p:txBody>
      </p:sp>
      <p:sp>
        <p:nvSpPr>
          <p:cNvPr id="189579" name="Line 139"/>
          <p:cNvSpPr>
            <a:spLocks noChangeShapeType="1"/>
          </p:cNvSpPr>
          <p:nvPr/>
        </p:nvSpPr>
        <p:spPr bwMode="auto">
          <a:xfrm>
            <a:off x="2057400" y="3771900"/>
            <a:ext cx="873125" cy="0"/>
          </a:xfrm>
          <a:prstGeom prst="line">
            <a:avLst/>
          </a:prstGeom>
          <a:noFill/>
          <a:ln w="9525">
            <a:solidFill>
              <a:schemeClr val="tx1"/>
            </a:solidFill>
            <a:round/>
            <a:headEnd/>
            <a:tailEnd/>
          </a:ln>
          <a:effectLst/>
        </p:spPr>
        <p:txBody>
          <a:bodyPr lIns="92075" tIns="46038" rIns="92075" bIns="46038">
            <a:spAutoFit/>
          </a:bodyPr>
          <a:lstStyle/>
          <a:p>
            <a:endParaRPr lang="en-US"/>
          </a:p>
        </p:txBody>
      </p:sp>
      <p:sp>
        <p:nvSpPr>
          <p:cNvPr id="189580" name="Line 140"/>
          <p:cNvSpPr>
            <a:spLocks noChangeShapeType="1"/>
          </p:cNvSpPr>
          <p:nvPr/>
        </p:nvSpPr>
        <p:spPr bwMode="auto">
          <a:xfrm flipV="1">
            <a:off x="2628900" y="3436938"/>
            <a:ext cx="0" cy="754062"/>
          </a:xfrm>
          <a:prstGeom prst="line">
            <a:avLst/>
          </a:prstGeom>
          <a:noFill/>
          <a:ln w="9525">
            <a:solidFill>
              <a:schemeClr val="tx1"/>
            </a:solidFill>
            <a:round/>
            <a:headEnd/>
            <a:tailEnd/>
          </a:ln>
          <a:effectLst/>
        </p:spPr>
        <p:txBody>
          <a:bodyPr lIns="92075" tIns="46038" rIns="92075" bIns="46038">
            <a:spAutoFit/>
          </a:bodyPr>
          <a:lstStyle/>
          <a:p>
            <a:endParaRPr lang="en-US"/>
          </a:p>
        </p:txBody>
      </p:sp>
      <p:sp>
        <p:nvSpPr>
          <p:cNvPr id="189581" name="AutoShape 141"/>
          <p:cNvSpPr>
            <a:spLocks noChangeArrowheads="1"/>
          </p:cNvSpPr>
          <p:nvPr/>
        </p:nvSpPr>
        <p:spPr bwMode="auto">
          <a:xfrm>
            <a:off x="8991600" y="6569075"/>
            <a:ext cx="152400" cy="244475"/>
          </a:xfrm>
          <a:prstGeom prst="triangle">
            <a:avLst>
              <a:gd name="adj" fmla="val 50000"/>
            </a:avLst>
          </a:prstGeom>
          <a:noFill/>
          <a:ln w="9525">
            <a:solidFill>
              <a:srgbClr val="B2B2B2"/>
            </a:solidFill>
            <a:miter lim="800000"/>
            <a:headEnd/>
            <a:tailEnd/>
          </a:ln>
          <a:effectLst/>
        </p:spPr>
        <p:txBody>
          <a:bodyPr wrap="none" lIns="92075" tIns="46038" rIns="92075" bIns="46038"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572"/>
                                        </p:tgtEl>
                                        <p:attrNameLst>
                                          <p:attrName>style.visibility</p:attrName>
                                        </p:attrNameLst>
                                      </p:cBhvr>
                                      <p:to>
                                        <p:strVal val="visible"/>
                                      </p:to>
                                    </p:set>
                                    <p:anim calcmode="lin" valueType="num">
                                      <p:cBhvr additive="base">
                                        <p:cTn id="7" dur="500" fill="hold"/>
                                        <p:tgtEl>
                                          <p:spTgt spid="189572"/>
                                        </p:tgtEl>
                                        <p:attrNameLst>
                                          <p:attrName>ppt_x</p:attrName>
                                        </p:attrNameLst>
                                      </p:cBhvr>
                                      <p:tavLst>
                                        <p:tav tm="0">
                                          <p:val>
                                            <p:strVal val="#ppt_x"/>
                                          </p:val>
                                        </p:tav>
                                        <p:tav tm="100000">
                                          <p:val>
                                            <p:strVal val="#ppt_x"/>
                                          </p:val>
                                        </p:tav>
                                      </p:tavLst>
                                    </p:anim>
                                    <p:anim calcmode="lin" valueType="num">
                                      <p:cBhvr additive="base">
                                        <p:cTn id="8" dur="500" fill="hold"/>
                                        <p:tgtEl>
                                          <p:spTgt spid="18957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89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72" grpId="0" animBg="1" autoUpdateAnimBg="0"/>
      <p:bldP spid="18958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Oval 31"/>
          <p:cNvSpPr>
            <a:spLocks noChangeArrowheads="1"/>
          </p:cNvSpPr>
          <p:nvPr/>
        </p:nvSpPr>
        <p:spPr bwMode="auto">
          <a:xfrm>
            <a:off x="1752600" y="5562600"/>
            <a:ext cx="6096000" cy="1066800"/>
          </a:xfrm>
          <a:prstGeom prst="ellipse">
            <a:avLst/>
          </a:prstGeom>
          <a:solidFill>
            <a:schemeClr val="bg2"/>
          </a:solidFill>
          <a:ln w="9525">
            <a:solidFill>
              <a:schemeClr val="tx1"/>
            </a:solidFill>
            <a:round/>
            <a:headEnd/>
            <a:tailEnd/>
          </a:ln>
        </p:spPr>
        <p:txBody>
          <a:bodyPr wrap="none" anchor="ctr"/>
          <a:lstStyle/>
          <a:p>
            <a:endParaRPr lang="en-US"/>
          </a:p>
        </p:txBody>
      </p:sp>
      <p:sp>
        <p:nvSpPr>
          <p:cNvPr id="5125" name="Rectangle 2"/>
          <p:cNvSpPr>
            <a:spLocks noGrp="1" noChangeArrowheads="1"/>
          </p:cNvSpPr>
          <p:nvPr>
            <p:ph type="title"/>
          </p:nvPr>
        </p:nvSpPr>
        <p:spPr>
          <a:xfrm>
            <a:off x="2057400" y="0"/>
            <a:ext cx="8229600" cy="1143000"/>
          </a:xfrm>
        </p:spPr>
        <p:txBody>
          <a:bodyPr/>
          <a:lstStyle/>
          <a:p>
            <a:pPr eaLnBrk="1" hangingPunct="1"/>
            <a:r>
              <a:rPr lang="en-US" dirty="0" smtClean="0"/>
              <a:t>Meta data</a:t>
            </a:r>
          </a:p>
        </p:txBody>
      </p:sp>
      <p:grpSp>
        <p:nvGrpSpPr>
          <p:cNvPr id="2" name="Group 3"/>
          <p:cNvGrpSpPr>
            <a:grpSpLocks/>
          </p:cNvGrpSpPr>
          <p:nvPr/>
        </p:nvGrpSpPr>
        <p:grpSpPr bwMode="auto">
          <a:xfrm>
            <a:off x="2057400" y="2057400"/>
            <a:ext cx="4114800" cy="2971800"/>
            <a:chOff x="1404" y="1296"/>
            <a:chExt cx="2807" cy="1872"/>
          </a:xfrm>
        </p:grpSpPr>
        <p:sp>
          <p:nvSpPr>
            <p:cNvPr id="5148" name="Rectangle 4"/>
            <p:cNvSpPr>
              <a:spLocks noChangeArrowheads="1"/>
            </p:cNvSpPr>
            <p:nvPr/>
          </p:nvSpPr>
          <p:spPr bwMode="auto">
            <a:xfrm>
              <a:off x="2235" y="1296"/>
              <a:ext cx="1976" cy="1872"/>
            </a:xfrm>
            <a:prstGeom prst="rect">
              <a:avLst/>
            </a:prstGeom>
            <a:gradFill rotWithShape="0">
              <a:gsLst>
                <a:gs pos="0">
                  <a:srgbClr val="008000"/>
                </a:gs>
                <a:gs pos="100000">
                  <a:srgbClr val="003B00"/>
                </a:gs>
              </a:gsLst>
              <a:lin ang="5400000" scaled="1"/>
            </a:gradFill>
            <a:ln w="12700" cap="sq">
              <a:solidFill>
                <a:schemeClr val="tx1"/>
              </a:solidFill>
              <a:miter lim="800000"/>
              <a:headEnd type="none" w="sm" len="sm"/>
              <a:tailEnd type="none" w="sm" len="sm"/>
            </a:ln>
          </p:spPr>
          <p:txBody>
            <a:bodyPr wrap="none" anchor="ctr"/>
            <a:lstStyle/>
            <a:p>
              <a:endParaRPr lang="en-US"/>
            </a:p>
          </p:txBody>
        </p:sp>
        <p:sp>
          <p:nvSpPr>
            <p:cNvPr id="161797" name="Rectangle 5"/>
            <p:cNvSpPr>
              <a:spLocks noChangeArrowheads="1"/>
            </p:cNvSpPr>
            <p:nvPr/>
          </p:nvSpPr>
          <p:spPr bwMode="auto">
            <a:xfrm>
              <a:off x="2415" y="2160"/>
              <a:ext cx="1526" cy="768"/>
            </a:xfrm>
            <a:prstGeom prst="rect">
              <a:avLst/>
            </a:prstGeom>
            <a:gradFill rotWithShape="0">
              <a:gsLst>
                <a:gs pos="0">
                  <a:schemeClr val="accent1">
                    <a:gamma/>
                    <a:shade val="46275"/>
                    <a:invGamma/>
                  </a:schemeClr>
                </a:gs>
                <a:gs pos="100000">
                  <a:schemeClr val="accent1"/>
                </a:gs>
              </a:gsLst>
              <a:lin ang="5400000" scaled="1"/>
            </a:gradFill>
            <a:ln w="12700" cap="sq">
              <a:solidFill>
                <a:schemeClr val="tx1"/>
              </a:solidFill>
              <a:miter lim="800000"/>
              <a:headEnd type="none" w="sm" len="sm"/>
              <a:tailEnd type="none" w="sm" len="sm"/>
            </a:ln>
            <a:effectLst/>
          </p:spPr>
          <p:txBody>
            <a:bodyPr wrap="none" anchor="ctr"/>
            <a:lstStyle/>
            <a:p>
              <a:pPr algn="ctr" eaLnBrk="0" hangingPunct="0">
                <a:defRPr/>
              </a:pPr>
              <a:r>
                <a:rPr lang="en-US" sz="2000"/>
                <a:t>Data Warehouse </a:t>
              </a:r>
              <a:br>
                <a:rPr lang="en-US" sz="2000"/>
              </a:br>
              <a:r>
                <a:rPr lang="en-US" sz="2000"/>
                <a:t>Engine</a:t>
              </a:r>
            </a:p>
          </p:txBody>
        </p:sp>
        <p:sp>
          <p:nvSpPr>
            <p:cNvPr id="161798" name="Rectangle 6"/>
            <p:cNvSpPr>
              <a:spLocks noChangeArrowheads="1"/>
            </p:cNvSpPr>
            <p:nvPr/>
          </p:nvSpPr>
          <p:spPr bwMode="auto">
            <a:xfrm>
              <a:off x="2415" y="1488"/>
              <a:ext cx="1526" cy="384"/>
            </a:xfrm>
            <a:prstGeom prst="rect">
              <a:avLst/>
            </a:prstGeom>
            <a:gradFill rotWithShape="0">
              <a:gsLst>
                <a:gs pos="0">
                  <a:schemeClr val="accent1">
                    <a:gamma/>
                    <a:shade val="46275"/>
                    <a:invGamma/>
                  </a:schemeClr>
                </a:gs>
                <a:gs pos="100000">
                  <a:schemeClr val="accent1"/>
                </a:gs>
              </a:gsLst>
              <a:lin ang="5400000" scaled="1"/>
            </a:gradFill>
            <a:ln w="12700" cap="sq">
              <a:solidFill>
                <a:schemeClr val="tx1"/>
              </a:solidFill>
              <a:miter lim="800000"/>
              <a:headEnd type="none" w="sm" len="sm"/>
              <a:tailEnd type="none" w="sm" len="sm"/>
            </a:ln>
            <a:effectLst/>
          </p:spPr>
          <p:txBody>
            <a:bodyPr wrap="none" anchor="ctr"/>
            <a:lstStyle/>
            <a:p>
              <a:pPr algn="ctr" eaLnBrk="0" hangingPunct="0">
                <a:defRPr/>
              </a:pPr>
              <a:r>
                <a:rPr lang="en-US"/>
                <a:t>Optimized Loader</a:t>
              </a:r>
              <a:endParaRPr lang="en-US" sz="2000"/>
            </a:p>
          </p:txBody>
        </p:sp>
        <p:sp>
          <p:nvSpPr>
            <p:cNvPr id="5151" name="AutoShape 7"/>
            <p:cNvSpPr>
              <a:spLocks noChangeArrowheads="1"/>
            </p:cNvSpPr>
            <p:nvPr/>
          </p:nvSpPr>
          <p:spPr bwMode="auto">
            <a:xfrm>
              <a:off x="1404" y="1488"/>
              <a:ext cx="1091" cy="1056"/>
            </a:xfrm>
            <a:prstGeom prst="rightArrow">
              <a:avLst>
                <a:gd name="adj1" fmla="val 68361"/>
                <a:gd name="adj2" fmla="val 32903"/>
              </a:avLst>
            </a:prstGeom>
            <a:gradFill rotWithShape="0">
              <a:gsLst>
                <a:gs pos="0">
                  <a:srgbClr val="185E5E"/>
                </a:gs>
                <a:gs pos="50000">
                  <a:srgbClr val="33CCCC"/>
                </a:gs>
                <a:gs pos="100000">
                  <a:srgbClr val="185E5E"/>
                </a:gs>
              </a:gsLst>
              <a:lin ang="5400000" scaled="1"/>
            </a:gradFill>
            <a:ln w="12700" cap="sq">
              <a:solidFill>
                <a:schemeClr val="tx1"/>
              </a:solidFill>
              <a:miter lim="800000"/>
              <a:headEnd type="none" w="sm" len="sm"/>
              <a:tailEnd type="none" w="sm" len="sm"/>
            </a:ln>
          </p:spPr>
          <p:txBody>
            <a:bodyPr wrap="none" anchor="ctr"/>
            <a:lstStyle/>
            <a:p>
              <a:pPr algn="ctr" eaLnBrk="0" hangingPunct="0"/>
              <a:r>
                <a:rPr lang="en-US" sz="2000"/>
                <a:t>Extraction</a:t>
              </a:r>
              <a:br>
                <a:rPr lang="en-US" sz="2000"/>
              </a:br>
              <a:r>
                <a:rPr lang="en-US" sz="2000"/>
                <a:t>Cleansing</a:t>
              </a:r>
            </a:p>
          </p:txBody>
        </p:sp>
      </p:grpSp>
      <p:grpSp>
        <p:nvGrpSpPr>
          <p:cNvPr id="3" name="Group 8"/>
          <p:cNvGrpSpPr>
            <a:grpSpLocks/>
          </p:cNvGrpSpPr>
          <p:nvPr/>
        </p:nvGrpSpPr>
        <p:grpSpPr bwMode="auto">
          <a:xfrm>
            <a:off x="6096000" y="1676400"/>
            <a:ext cx="2819400" cy="4779963"/>
            <a:chOff x="4159" y="1056"/>
            <a:chExt cx="1923" cy="3011"/>
          </a:xfrm>
        </p:grpSpPr>
        <p:graphicFrame>
          <p:nvGraphicFramePr>
            <p:cNvPr id="5122" name="Object 9"/>
            <p:cNvGraphicFramePr>
              <a:graphicFrameLocks noChangeAspect="1"/>
            </p:cNvGraphicFramePr>
            <p:nvPr/>
          </p:nvGraphicFramePr>
          <p:xfrm>
            <a:off x="5438" y="3312"/>
            <a:ext cx="644" cy="755"/>
          </p:xfrm>
          <a:graphic>
            <a:graphicData uri="http://schemas.openxmlformats.org/presentationml/2006/ole">
              <p:oleObj spid="_x0000_s143362" name="Clip" r:id="rId3" imgW="1868400" imgH="2189880" progId="">
                <p:embed/>
              </p:oleObj>
            </a:graphicData>
          </a:graphic>
        </p:graphicFrame>
        <p:graphicFrame>
          <p:nvGraphicFramePr>
            <p:cNvPr id="5123" name="Object 10"/>
            <p:cNvGraphicFramePr>
              <a:graphicFrameLocks noChangeAspect="1"/>
            </p:cNvGraphicFramePr>
            <p:nvPr/>
          </p:nvGraphicFramePr>
          <p:xfrm>
            <a:off x="5261" y="1056"/>
            <a:ext cx="780" cy="816"/>
          </p:xfrm>
          <a:graphic>
            <a:graphicData uri="http://schemas.openxmlformats.org/presentationml/2006/ole">
              <p:oleObj spid="_x0000_s143363" name="Clip" r:id="rId4" imgW="2501280" imgH="2615760" progId="">
                <p:embed/>
              </p:oleObj>
            </a:graphicData>
          </a:graphic>
        </p:graphicFrame>
        <p:sp>
          <p:nvSpPr>
            <p:cNvPr id="5138" name="Rectangle 11"/>
            <p:cNvSpPr>
              <a:spLocks noChangeArrowheads="1"/>
            </p:cNvSpPr>
            <p:nvPr/>
          </p:nvSpPr>
          <p:spPr bwMode="auto">
            <a:xfrm>
              <a:off x="5302" y="2064"/>
              <a:ext cx="728" cy="720"/>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US"/>
            </a:p>
          </p:txBody>
        </p:sp>
        <p:sp>
          <p:nvSpPr>
            <p:cNvPr id="5139" name="Rectangle 12"/>
            <p:cNvSpPr>
              <a:spLocks noChangeArrowheads="1"/>
            </p:cNvSpPr>
            <p:nvPr/>
          </p:nvSpPr>
          <p:spPr bwMode="auto">
            <a:xfrm>
              <a:off x="5406" y="2160"/>
              <a:ext cx="520"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40" name="Rectangle 13"/>
            <p:cNvSpPr>
              <a:spLocks noChangeArrowheads="1"/>
            </p:cNvSpPr>
            <p:nvPr/>
          </p:nvSpPr>
          <p:spPr bwMode="auto">
            <a:xfrm>
              <a:off x="5406" y="2592"/>
              <a:ext cx="520"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41" name="Rectangle 14"/>
            <p:cNvSpPr>
              <a:spLocks noChangeArrowheads="1"/>
            </p:cNvSpPr>
            <p:nvPr/>
          </p:nvSpPr>
          <p:spPr bwMode="auto">
            <a:xfrm>
              <a:off x="5406" y="2304"/>
              <a:ext cx="208" cy="48"/>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42" name="Rectangle 15"/>
            <p:cNvSpPr>
              <a:spLocks noChangeArrowheads="1"/>
            </p:cNvSpPr>
            <p:nvPr/>
          </p:nvSpPr>
          <p:spPr bwMode="auto">
            <a:xfrm>
              <a:off x="5406" y="2400"/>
              <a:ext cx="208" cy="48"/>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43" name="Rectangle 16"/>
            <p:cNvSpPr>
              <a:spLocks noChangeArrowheads="1"/>
            </p:cNvSpPr>
            <p:nvPr/>
          </p:nvSpPr>
          <p:spPr bwMode="auto">
            <a:xfrm>
              <a:off x="5406" y="2496"/>
              <a:ext cx="208" cy="48"/>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44" name="Rectangle 17"/>
            <p:cNvSpPr>
              <a:spLocks noChangeArrowheads="1"/>
            </p:cNvSpPr>
            <p:nvPr/>
          </p:nvSpPr>
          <p:spPr bwMode="auto">
            <a:xfrm>
              <a:off x="5666" y="2304"/>
              <a:ext cx="208" cy="48"/>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45" name="Rectangle 18"/>
            <p:cNvSpPr>
              <a:spLocks noChangeArrowheads="1"/>
            </p:cNvSpPr>
            <p:nvPr/>
          </p:nvSpPr>
          <p:spPr bwMode="auto">
            <a:xfrm>
              <a:off x="5666" y="2400"/>
              <a:ext cx="208" cy="48"/>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46" name="Rectangle 19"/>
            <p:cNvSpPr>
              <a:spLocks noChangeArrowheads="1"/>
            </p:cNvSpPr>
            <p:nvPr/>
          </p:nvSpPr>
          <p:spPr bwMode="auto">
            <a:xfrm>
              <a:off x="5666" y="2496"/>
              <a:ext cx="208" cy="48"/>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5147" name="AutoShape 20"/>
            <p:cNvSpPr>
              <a:spLocks noChangeArrowheads="1"/>
            </p:cNvSpPr>
            <p:nvPr/>
          </p:nvSpPr>
          <p:spPr bwMode="auto">
            <a:xfrm>
              <a:off x="4159" y="2208"/>
              <a:ext cx="1091" cy="1056"/>
            </a:xfrm>
            <a:prstGeom prst="rightArrow">
              <a:avLst>
                <a:gd name="adj1" fmla="val 68361"/>
                <a:gd name="adj2" fmla="val 32903"/>
              </a:avLst>
            </a:prstGeom>
            <a:gradFill rotWithShape="0">
              <a:gsLst>
                <a:gs pos="0">
                  <a:srgbClr val="185E5E"/>
                </a:gs>
                <a:gs pos="50000">
                  <a:srgbClr val="33CCCC"/>
                </a:gs>
                <a:gs pos="100000">
                  <a:srgbClr val="185E5E"/>
                </a:gs>
              </a:gsLst>
              <a:lin ang="5400000" scaled="1"/>
            </a:gradFill>
            <a:ln w="12700" cap="sq">
              <a:solidFill>
                <a:schemeClr val="tx1"/>
              </a:solidFill>
              <a:miter lim="800000"/>
              <a:headEnd type="none" w="sm" len="sm"/>
              <a:tailEnd type="none" w="sm" len="sm"/>
            </a:ln>
          </p:spPr>
          <p:txBody>
            <a:bodyPr wrap="none" anchor="ctr"/>
            <a:lstStyle/>
            <a:p>
              <a:pPr algn="ctr" eaLnBrk="0" hangingPunct="0"/>
              <a:r>
                <a:rPr lang="en-US" sz="2000"/>
                <a:t>Analyze</a:t>
              </a:r>
              <a:br>
                <a:rPr lang="en-US" sz="2000"/>
              </a:br>
              <a:r>
                <a:rPr lang="en-US" sz="2000"/>
                <a:t>Query</a:t>
              </a:r>
            </a:p>
          </p:txBody>
        </p:sp>
      </p:grpSp>
      <p:grpSp>
        <p:nvGrpSpPr>
          <p:cNvPr id="4" name="Group 21"/>
          <p:cNvGrpSpPr>
            <a:grpSpLocks/>
          </p:cNvGrpSpPr>
          <p:nvPr/>
        </p:nvGrpSpPr>
        <p:grpSpPr bwMode="auto">
          <a:xfrm>
            <a:off x="2286000" y="3810000"/>
            <a:ext cx="5105400" cy="2514600"/>
            <a:chOff x="1560" y="2400"/>
            <a:chExt cx="3482" cy="1584"/>
          </a:xfrm>
        </p:grpSpPr>
        <p:sp>
          <p:nvSpPr>
            <p:cNvPr id="161814" name="Rectangle 22"/>
            <p:cNvSpPr>
              <a:spLocks noChangeArrowheads="1"/>
            </p:cNvSpPr>
            <p:nvPr/>
          </p:nvSpPr>
          <p:spPr bwMode="auto">
            <a:xfrm>
              <a:off x="1560" y="3696"/>
              <a:ext cx="3482" cy="288"/>
            </a:xfrm>
            <a:prstGeom prst="rect">
              <a:avLst/>
            </a:prstGeom>
            <a:gradFill rotWithShape="0">
              <a:gsLst>
                <a:gs pos="0">
                  <a:schemeClr val="accent2">
                    <a:gamma/>
                    <a:shade val="46275"/>
                    <a:invGamma/>
                  </a:schemeClr>
                </a:gs>
                <a:gs pos="100000">
                  <a:schemeClr val="accent2"/>
                </a:gs>
              </a:gsLst>
              <a:lin ang="5400000" scaled="1"/>
            </a:gradFill>
            <a:ln w="12700" cap="sq">
              <a:solidFill>
                <a:schemeClr val="tx1"/>
              </a:solidFill>
              <a:miter lim="800000"/>
              <a:headEnd type="none" w="sm" len="sm"/>
              <a:tailEnd type="none" w="sm" len="sm"/>
            </a:ln>
            <a:effectLst/>
          </p:spPr>
          <p:txBody>
            <a:bodyPr wrap="none" anchor="ctr"/>
            <a:lstStyle/>
            <a:p>
              <a:pPr algn="ctr" eaLnBrk="0" hangingPunct="0">
                <a:defRPr/>
              </a:pPr>
              <a:r>
                <a:rPr lang="en-US"/>
                <a:t>Metadata Repository</a:t>
              </a:r>
              <a:endParaRPr lang="en-US" sz="2000"/>
            </a:p>
          </p:txBody>
        </p:sp>
        <p:sp>
          <p:nvSpPr>
            <p:cNvPr id="5135" name="Line 23"/>
            <p:cNvSpPr>
              <a:spLocks noChangeShapeType="1"/>
            </p:cNvSpPr>
            <p:nvPr/>
          </p:nvSpPr>
          <p:spPr bwMode="auto">
            <a:xfrm>
              <a:off x="1767" y="2400"/>
              <a:ext cx="0" cy="1296"/>
            </a:xfrm>
            <a:prstGeom prst="line">
              <a:avLst/>
            </a:prstGeom>
            <a:noFill/>
            <a:ln w="76200" cap="sq">
              <a:solidFill>
                <a:schemeClr val="tx1"/>
              </a:solidFill>
              <a:round/>
              <a:headEnd type="triangle" w="sm" len="sm"/>
              <a:tailEnd type="triangle" w="sm" len="sm"/>
            </a:ln>
          </p:spPr>
          <p:txBody>
            <a:bodyPr wrap="none" anchor="ctr"/>
            <a:lstStyle/>
            <a:p>
              <a:endParaRPr lang="en-US"/>
            </a:p>
          </p:txBody>
        </p:sp>
        <p:sp>
          <p:nvSpPr>
            <p:cNvPr id="5136" name="Line 24"/>
            <p:cNvSpPr>
              <a:spLocks noChangeShapeType="1"/>
            </p:cNvSpPr>
            <p:nvPr/>
          </p:nvSpPr>
          <p:spPr bwMode="auto">
            <a:xfrm>
              <a:off x="3275" y="3216"/>
              <a:ext cx="0" cy="480"/>
            </a:xfrm>
            <a:prstGeom prst="line">
              <a:avLst/>
            </a:prstGeom>
            <a:noFill/>
            <a:ln w="76200" cap="sq">
              <a:solidFill>
                <a:schemeClr val="tx1"/>
              </a:solidFill>
              <a:round/>
              <a:headEnd type="triangle" w="sm" len="sm"/>
              <a:tailEnd type="triangle" w="sm" len="sm"/>
            </a:ln>
          </p:spPr>
          <p:txBody>
            <a:bodyPr wrap="none" anchor="ctr"/>
            <a:lstStyle/>
            <a:p>
              <a:endParaRPr lang="en-US"/>
            </a:p>
          </p:txBody>
        </p:sp>
        <p:sp>
          <p:nvSpPr>
            <p:cNvPr id="5137" name="Line 25"/>
            <p:cNvSpPr>
              <a:spLocks noChangeShapeType="1"/>
            </p:cNvSpPr>
            <p:nvPr/>
          </p:nvSpPr>
          <p:spPr bwMode="auto">
            <a:xfrm>
              <a:off x="4627" y="3120"/>
              <a:ext cx="0" cy="624"/>
            </a:xfrm>
            <a:prstGeom prst="line">
              <a:avLst/>
            </a:prstGeom>
            <a:noFill/>
            <a:ln w="76200" cap="sq">
              <a:solidFill>
                <a:schemeClr val="tx1"/>
              </a:solidFill>
              <a:round/>
              <a:headEnd type="triangle" w="sm" len="sm"/>
              <a:tailEnd type="triangle" w="sm" len="sm"/>
            </a:ln>
          </p:spPr>
          <p:txBody>
            <a:bodyPr wrap="none" anchor="ctr"/>
            <a:lstStyle/>
            <a:p>
              <a:endParaRPr lang="en-US"/>
            </a:p>
          </p:txBody>
        </p:sp>
      </p:grpSp>
      <p:grpSp>
        <p:nvGrpSpPr>
          <p:cNvPr id="5" name="Group 26"/>
          <p:cNvGrpSpPr>
            <a:grpSpLocks/>
          </p:cNvGrpSpPr>
          <p:nvPr/>
        </p:nvGrpSpPr>
        <p:grpSpPr bwMode="auto">
          <a:xfrm>
            <a:off x="228600" y="1524000"/>
            <a:ext cx="1166813" cy="4848225"/>
            <a:chOff x="144" y="1056"/>
            <a:chExt cx="735" cy="3054"/>
          </a:xfrm>
        </p:grpSpPr>
        <p:sp>
          <p:nvSpPr>
            <p:cNvPr id="5130" name="AutoShape 27"/>
            <p:cNvSpPr>
              <a:spLocks noChangeArrowheads="1"/>
            </p:cNvSpPr>
            <p:nvPr/>
          </p:nvSpPr>
          <p:spPr bwMode="auto">
            <a:xfrm>
              <a:off x="144" y="1056"/>
              <a:ext cx="735" cy="655"/>
            </a:xfrm>
            <a:prstGeom prst="can">
              <a:avLst>
                <a:gd name="adj" fmla="val 25000"/>
              </a:avLst>
            </a:prstGeom>
            <a:gradFill rotWithShape="0">
              <a:gsLst>
                <a:gs pos="0">
                  <a:srgbClr val="182F76"/>
                </a:gs>
                <a:gs pos="100000">
                  <a:srgbClr val="3366FF"/>
                </a:gs>
              </a:gsLst>
              <a:lin ang="5400000" scaled="1"/>
            </a:gradFill>
            <a:ln w="12700" cap="sq">
              <a:solidFill>
                <a:schemeClr val="tx1"/>
              </a:solidFill>
              <a:round/>
              <a:headEnd type="none" w="sm" len="sm"/>
              <a:tailEnd type="none" w="sm" len="sm"/>
            </a:ln>
          </p:spPr>
          <p:txBody>
            <a:bodyPr wrap="none" anchor="ctr"/>
            <a:lstStyle/>
            <a:p>
              <a:pPr algn="ctr" eaLnBrk="0" hangingPunct="0"/>
              <a:r>
                <a:rPr lang="en-US"/>
                <a:t>Relational</a:t>
              </a:r>
              <a:br>
                <a:rPr lang="en-US"/>
              </a:br>
              <a:r>
                <a:rPr lang="en-US"/>
                <a:t>Databases</a:t>
              </a:r>
            </a:p>
          </p:txBody>
        </p:sp>
        <p:sp>
          <p:nvSpPr>
            <p:cNvPr id="5131" name="AutoShape 28"/>
            <p:cNvSpPr>
              <a:spLocks noChangeArrowheads="1"/>
            </p:cNvSpPr>
            <p:nvPr/>
          </p:nvSpPr>
          <p:spPr bwMode="auto">
            <a:xfrm>
              <a:off x="144" y="3456"/>
              <a:ext cx="735" cy="654"/>
            </a:xfrm>
            <a:prstGeom prst="can">
              <a:avLst>
                <a:gd name="adj" fmla="val 25000"/>
              </a:avLst>
            </a:prstGeom>
            <a:gradFill rotWithShape="0">
              <a:gsLst>
                <a:gs pos="0">
                  <a:srgbClr val="182F76"/>
                </a:gs>
                <a:gs pos="100000">
                  <a:srgbClr val="3366FF"/>
                </a:gs>
              </a:gsLst>
              <a:lin ang="5400000" scaled="1"/>
            </a:gradFill>
            <a:ln w="12700" cap="sq">
              <a:solidFill>
                <a:schemeClr val="tx1"/>
              </a:solidFill>
              <a:round/>
              <a:headEnd type="none" w="sm" len="sm"/>
              <a:tailEnd type="none" w="sm" len="sm"/>
            </a:ln>
          </p:spPr>
          <p:txBody>
            <a:bodyPr wrap="none" anchor="ctr"/>
            <a:lstStyle/>
            <a:p>
              <a:pPr algn="ctr" eaLnBrk="0" hangingPunct="0"/>
              <a:r>
                <a:rPr lang="en-US"/>
                <a:t>Legacy</a:t>
              </a:r>
              <a:br>
                <a:rPr lang="en-US"/>
              </a:br>
              <a:r>
                <a:rPr lang="en-US"/>
                <a:t>Data</a:t>
              </a:r>
            </a:p>
          </p:txBody>
        </p:sp>
        <p:sp>
          <p:nvSpPr>
            <p:cNvPr id="5132" name="AutoShape 29"/>
            <p:cNvSpPr>
              <a:spLocks noChangeArrowheads="1"/>
            </p:cNvSpPr>
            <p:nvPr/>
          </p:nvSpPr>
          <p:spPr bwMode="auto">
            <a:xfrm>
              <a:off x="144" y="2688"/>
              <a:ext cx="735" cy="655"/>
            </a:xfrm>
            <a:prstGeom prst="can">
              <a:avLst>
                <a:gd name="adj" fmla="val 25000"/>
              </a:avLst>
            </a:prstGeom>
            <a:gradFill rotWithShape="0">
              <a:gsLst>
                <a:gs pos="0">
                  <a:srgbClr val="182F76"/>
                </a:gs>
                <a:gs pos="100000">
                  <a:srgbClr val="3366FF"/>
                </a:gs>
              </a:gsLst>
              <a:lin ang="5400000" scaled="1"/>
            </a:gradFill>
            <a:ln w="12700" cap="sq">
              <a:solidFill>
                <a:schemeClr val="tx1"/>
              </a:solidFill>
              <a:round/>
              <a:headEnd type="none" w="sm" len="sm"/>
              <a:tailEnd type="none" w="sm" len="sm"/>
            </a:ln>
          </p:spPr>
          <p:txBody>
            <a:bodyPr wrap="none" anchor="ctr"/>
            <a:lstStyle/>
            <a:p>
              <a:pPr algn="ctr" eaLnBrk="0" hangingPunct="0"/>
              <a:r>
                <a:rPr lang="en-US"/>
                <a:t>Purchased </a:t>
              </a:r>
              <a:br>
                <a:rPr lang="en-US"/>
              </a:br>
              <a:r>
                <a:rPr lang="en-US"/>
                <a:t>Data</a:t>
              </a:r>
              <a:endParaRPr lang="en-US" sz="2000"/>
            </a:p>
          </p:txBody>
        </p:sp>
        <p:sp>
          <p:nvSpPr>
            <p:cNvPr id="5133" name="AutoShape 30"/>
            <p:cNvSpPr>
              <a:spLocks noChangeArrowheads="1"/>
            </p:cNvSpPr>
            <p:nvPr/>
          </p:nvSpPr>
          <p:spPr bwMode="auto">
            <a:xfrm>
              <a:off x="144" y="1824"/>
              <a:ext cx="735" cy="655"/>
            </a:xfrm>
            <a:prstGeom prst="can">
              <a:avLst>
                <a:gd name="adj" fmla="val 25000"/>
              </a:avLst>
            </a:prstGeom>
            <a:gradFill rotWithShape="0">
              <a:gsLst>
                <a:gs pos="0">
                  <a:srgbClr val="182F76"/>
                </a:gs>
                <a:gs pos="100000">
                  <a:srgbClr val="3366FF"/>
                </a:gs>
              </a:gsLst>
              <a:lin ang="5400000" scaled="1"/>
            </a:gradFill>
            <a:ln w="12700" cap="sq">
              <a:solidFill>
                <a:schemeClr val="tx1"/>
              </a:solidFill>
              <a:round/>
              <a:headEnd type="none" w="sm" len="sm"/>
              <a:tailEnd type="none" w="sm" len="sm"/>
            </a:ln>
          </p:spPr>
          <p:txBody>
            <a:bodyPr wrap="none" anchor="ctr"/>
            <a:lstStyle/>
            <a:p>
              <a:pPr algn="ctr" eaLnBrk="0" hangingPunct="0"/>
              <a:r>
                <a:rPr lang="en-US"/>
                <a:t>ERP</a:t>
              </a:r>
            </a:p>
            <a:p>
              <a:pPr algn="ctr" eaLnBrk="0" hangingPunct="0"/>
              <a:r>
                <a:rPr lang="en-US"/>
                <a:t>Systems</a:t>
              </a:r>
              <a:endParaRPr lang="en-US" sz="2000"/>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86000" y="0"/>
            <a:ext cx="8229600" cy="1143000"/>
          </a:xfrm>
        </p:spPr>
        <p:txBody>
          <a:bodyPr/>
          <a:lstStyle/>
          <a:p>
            <a:pPr eaLnBrk="1" hangingPunct="1"/>
            <a:r>
              <a:rPr lang="en-US" sz="3800" dirty="0" smtClean="0"/>
              <a:t>Approach of implementing DW</a:t>
            </a:r>
          </a:p>
        </p:txBody>
      </p:sp>
      <p:sp>
        <p:nvSpPr>
          <p:cNvPr id="81923" name="Rectangle 3"/>
          <p:cNvSpPr>
            <a:spLocks noGrp="1" noChangeArrowheads="1"/>
          </p:cNvSpPr>
          <p:nvPr>
            <p:ph type="body" idx="1"/>
          </p:nvPr>
        </p:nvSpPr>
        <p:spPr>
          <a:xfrm>
            <a:off x="457200" y="1066800"/>
            <a:ext cx="8229600" cy="5562600"/>
          </a:xfrm>
        </p:spPr>
        <p:txBody>
          <a:bodyPr/>
          <a:lstStyle/>
          <a:p>
            <a:pPr eaLnBrk="1" hangingPunct="1">
              <a:buFont typeface="Wingdings" pitchFamily="2" charset="2"/>
              <a:buNone/>
            </a:pPr>
            <a:r>
              <a:rPr lang="en-US" sz="2800" dirty="0" smtClean="0"/>
              <a:t>Data Modeling is a cyclic process involving the following steps</a:t>
            </a:r>
          </a:p>
          <a:p>
            <a:pPr eaLnBrk="1" hangingPunct="1"/>
            <a:r>
              <a:rPr lang="en-US" sz="2800" dirty="0" smtClean="0"/>
              <a:t>Requirement Gathering</a:t>
            </a:r>
          </a:p>
          <a:p>
            <a:pPr eaLnBrk="1" hangingPunct="1"/>
            <a:r>
              <a:rPr lang="en-US" sz="2800" dirty="0" smtClean="0"/>
              <a:t>Requirement Analysis</a:t>
            </a:r>
          </a:p>
          <a:p>
            <a:pPr eaLnBrk="1" hangingPunct="1"/>
            <a:r>
              <a:rPr lang="en-US" sz="2800" dirty="0" smtClean="0"/>
              <a:t>Requirement Validation</a:t>
            </a:r>
          </a:p>
          <a:p>
            <a:pPr eaLnBrk="1" hangingPunct="1"/>
            <a:r>
              <a:rPr lang="en-US" sz="2800" dirty="0" smtClean="0"/>
              <a:t>Logical Modeling</a:t>
            </a:r>
          </a:p>
          <a:p>
            <a:pPr eaLnBrk="1" hangingPunct="1"/>
            <a:r>
              <a:rPr lang="en-US" sz="2800" dirty="0" smtClean="0"/>
              <a:t>Physical Design</a:t>
            </a:r>
          </a:p>
          <a:p>
            <a:pPr eaLnBrk="1" hangingPunct="1"/>
            <a:r>
              <a:rPr lang="en-US" sz="2800" dirty="0" smtClean="0"/>
              <a:t>Implementation</a:t>
            </a:r>
          </a:p>
          <a:p>
            <a:pPr eaLnBrk="1" hangingPunct="1"/>
            <a:r>
              <a:rPr lang="en-US" sz="2800" dirty="0" smtClean="0"/>
              <a:t>Validation </a:t>
            </a:r>
          </a:p>
          <a:p>
            <a:pPr eaLnBrk="1" hangingPunct="1">
              <a:buFont typeface="Wingdings" pitchFamily="2" charset="2"/>
              <a:buNone/>
            </a:pPr>
            <a:r>
              <a:rPr lang="en-US" sz="2800" dirty="0" smtClean="0"/>
              <a:t>The above cycle repeats for any upgrades or enhancements</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2057400" y="0"/>
            <a:ext cx="8229600" cy="1143000"/>
          </a:xfrm>
        </p:spPr>
        <p:txBody>
          <a:bodyPr/>
          <a:lstStyle/>
          <a:p>
            <a:r>
              <a:rPr lang="en-US" dirty="0"/>
              <a:t>For a Successful Warehouse</a:t>
            </a:r>
          </a:p>
        </p:txBody>
      </p:sp>
      <p:sp>
        <p:nvSpPr>
          <p:cNvPr id="177155" name="Rectangle 3"/>
          <p:cNvSpPr>
            <a:spLocks noGrp="1" noChangeArrowheads="1"/>
          </p:cNvSpPr>
          <p:nvPr>
            <p:ph type="body" idx="1"/>
          </p:nvPr>
        </p:nvSpPr>
        <p:spPr>
          <a:xfrm>
            <a:off x="457200" y="1143000"/>
            <a:ext cx="8229600" cy="4987925"/>
          </a:xfrm>
        </p:spPr>
        <p:txBody>
          <a:bodyPr/>
          <a:lstStyle/>
          <a:p>
            <a:pPr>
              <a:lnSpc>
                <a:spcPct val="80000"/>
              </a:lnSpc>
              <a:spcBef>
                <a:spcPts val="500"/>
              </a:spcBef>
              <a:spcAft>
                <a:spcPts val="500"/>
              </a:spcAft>
            </a:pPr>
            <a:endParaRPr lang="en-US" sz="2000"/>
          </a:p>
          <a:p>
            <a:pPr>
              <a:lnSpc>
                <a:spcPct val="80000"/>
              </a:lnSpc>
              <a:spcBef>
                <a:spcPts val="500"/>
              </a:spcBef>
              <a:spcAft>
                <a:spcPts val="500"/>
              </a:spcAft>
            </a:pPr>
            <a:r>
              <a:rPr lang="en-US" sz="2000" dirty="0"/>
              <a:t>From day one establish that warehousing is a joint user/builder project</a:t>
            </a:r>
          </a:p>
          <a:p>
            <a:pPr>
              <a:lnSpc>
                <a:spcPct val="80000"/>
              </a:lnSpc>
              <a:spcBef>
                <a:spcPts val="500"/>
              </a:spcBef>
              <a:spcAft>
                <a:spcPts val="500"/>
              </a:spcAft>
            </a:pPr>
            <a:r>
              <a:rPr lang="en-US" sz="2000" dirty="0"/>
              <a:t>Establish that maintaining data quality will be an </a:t>
            </a:r>
            <a:r>
              <a:rPr lang="en-US" sz="2000" i="1" dirty="0"/>
              <a:t>ONGOING</a:t>
            </a:r>
            <a:r>
              <a:rPr lang="en-US" sz="2000" dirty="0"/>
              <a:t> joint user/builder responsibility</a:t>
            </a:r>
          </a:p>
          <a:p>
            <a:pPr>
              <a:lnSpc>
                <a:spcPct val="80000"/>
              </a:lnSpc>
              <a:spcBef>
                <a:spcPts val="500"/>
              </a:spcBef>
              <a:spcAft>
                <a:spcPts val="500"/>
              </a:spcAft>
            </a:pPr>
            <a:r>
              <a:rPr lang="en-US" sz="2000" dirty="0"/>
              <a:t>Train the users one step at a time</a:t>
            </a:r>
          </a:p>
          <a:p>
            <a:pPr>
              <a:lnSpc>
                <a:spcPct val="80000"/>
              </a:lnSpc>
              <a:spcBef>
                <a:spcPts val="500"/>
              </a:spcBef>
              <a:spcAft>
                <a:spcPts val="500"/>
              </a:spcAft>
            </a:pPr>
            <a:r>
              <a:rPr lang="en-US" sz="2000" dirty="0"/>
              <a:t>Consider doing a high level corporate data model in no more than three weeks</a:t>
            </a:r>
          </a:p>
          <a:p>
            <a:pPr>
              <a:lnSpc>
                <a:spcPct val="80000"/>
              </a:lnSpc>
              <a:spcBef>
                <a:spcPts val="500"/>
              </a:spcBef>
              <a:spcAft>
                <a:spcPts val="500"/>
              </a:spcAft>
            </a:pPr>
            <a:r>
              <a:rPr lang="en-US" sz="2000" dirty="0"/>
              <a:t>Look closely at the data extracting, cleaning, and loading tools </a:t>
            </a:r>
          </a:p>
          <a:p>
            <a:pPr>
              <a:lnSpc>
                <a:spcPct val="80000"/>
              </a:lnSpc>
              <a:spcBef>
                <a:spcPts val="500"/>
              </a:spcBef>
              <a:spcAft>
                <a:spcPts val="500"/>
              </a:spcAft>
            </a:pPr>
            <a:r>
              <a:rPr lang="en-US" sz="2000" dirty="0"/>
              <a:t>Implement a user accessible automated directory to information stored in the warehouse</a:t>
            </a:r>
          </a:p>
          <a:p>
            <a:pPr>
              <a:lnSpc>
                <a:spcPct val="80000"/>
              </a:lnSpc>
              <a:spcBef>
                <a:spcPts val="500"/>
              </a:spcBef>
              <a:spcAft>
                <a:spcPts val="500"/>
              </a:spcAft>
            </a:pPr>
            <a:r>
              <a:rPr lang="en-US" sz="2000" dirty="0"/>
              <a:t>Determine a plan to test the integrity of the data in the warehouse</a:t>
            </a:r>
          </a:p>
          <a:p>
            <a:pPr>
              <a:lnSpc>
                <a:spcPct val="80000"/>
              </a:lnSpc>
              <a:spcBef>
                <a:spcPts val="500"/>
              </a:spcBef>
              <a:spcAft>
                <a:spcPts val="500"/>
              </a:spcAft>
            </a:pPr>
            <a:r>
              <a:rPr lang="en-US" sz="2000" dirty="0"/>
              <a:t>From the start get warehouse users in the habit of 'testing' complex and exceptional scenarios.</a:t>
            </a:r>
            <a:endParaRPr lang="en-US" sz="2000" b="1" dirty="0"/>
          </a:p>
          <a:p>
            <a:pPr>
              <a:lnSpc>
                <a:spcPct val="80000"/>
              </a:lnSpc>
              <a:spcBef>
                <a:spcPts val="500"/>
              </a:spcBef>
              <a:spcAft>
                <a:spcPts val="500"/>
              </a:spcAft>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71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71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71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71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715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71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71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12292" name="Rectangle 4"/>
          <p:cNvSpPr>
            <a:spLocks noGrp="1" noChangeArrowheads="1"/>
          </p:cNvSpPr>
          <p:nvPr>
            <p:ph type="title"/>
          </p:nvPr>
        </p:nvSpPr>
        <p:spPr>
          <a:noFill/>
          <a:ln/>
        </p:spPr>
        <p:txBody>
          <a:bodyPr lIns="90488" tIns="44450" rIns="90488" bIns="44450" anchor="b"/>
          <a:lstStyle/>
          <a:p>
            <a:r>
              <a:rPr lang="en-US"/>
              <a:t>What is Data Warehousing?</a:t>
            </a:r>
          </a:p>
        </p:txBody>
      </p:sp>
      <p:sp>
        <p:nvSpPr>
          <p:cNvPr id="12293" name="Rectangle 5"/>
          <p:cNvSpPr>
            <a:spLocks noGrp="1" noChangeArrowheads="1"/>
          </p:cNvSpPr>
          <p:nvPr>
            <p:ph type="body" sz="half" idx="2"/>
          </p:nvPr>
        </p:nvSpPr>
        <p:spPr>
          <a:xfrm>
            <a:off x="3962400" y="1828800"/>
            <a:ext cx="4724400" cy="4171950"/>
          </a:xfrm>
          <a:noFill/>
          <a:ln/>
        </p:spPr>
        <p:txBody>
          <a:bodyPr lIns="90488" tIns="44450" rIns="90488" bIns="44450"/>
          <a:lstStyle/>
          <a:p>
            <a:pPr>
              <a:buFont typeface="Wingdings" pitchFamily="2" charset="2"/>
              <a:buNone/>
            </a:pPr>
            <a:r>
              <a:rPr lang="en-US"/>
              <a:t> 	</a:t>
            </a:r>
            <a:r>
              <a:rPr lang="en-US" sz="2600"/>
              <a:t>A </a:t>
            </a:r>
            <a:r>
              <a:rPr lang="en-US" sz="2600">
                <a:solidFill>
                  <a:schemeClr val="accent2"/>
                </a:solidFill>
              </a:rPr>
              <a:t>process</a:t>
            </a:r>
            <a:r>
              <a:rPr lang="en-US" sz="2600"/>
              <a:t> of transforming </a:t>
            </a:r>
            <a:r>
              <a:rPr lang="en-US" sz="2600">
                <a:solidFill>
                  <a:srgbClr val="FF99FF"/>
                </a:solidFill>
              </a:rPr>
              <a:t>data</a:t>
            </a:r>
            <a:r>
              <a:rPr lang="en-US" sz="2600"/>
              <a:t> into </a:t>
            </a:r>
            <a:r>
              <a:rPr lang="en-US" sz="2600">
                <a:solidFill>
                  <a:srgbClr val="FF99FF"/>
                </a:solidFill>
              </a:rPr>
              <a:t>information </a:t>
            </a:r>
            <a:r>
              <a:rPr lang="en-US" sz="2600"/>
              <a:t>and making it available to users in a timely enough manner to make a difference</a:t>
            </a:r>
          </a:p>
          <a:p>
            <a:pPr>
              <a:buFont typeface="Wingdings" pitchFamily="2" charset="2"/>
              <a:buNone/>
            </a:pPr>
            <a:endParaRPr lang="en-US" sz="2200"/>
          </a:p>
          <a:p>
            <a:pPr>
              <a:buFont typeface="Wingdings" pitchFamily="2" charset="2"/>
              <a:buNone/>
            </a:pPr>
            <a:r>
              <a:rPr lang="en-US" sz="2200"/>
              <a:t>[Forrester Research, April 1996]</a:t>
            </a:r>
          </a:p>
        </p:txBody>
      </p:sp>
      <p:grpSp>
        <p:nvGrpSpPr>
          <p:cNvPr id="2" name="Group 6"/>
          <p:cNvGrpSpPr>
            <a:grpSpLocks/>
          </p:cNvGrpSpPr>
          <p:nvPr/>
        </p:nvGrpSpPr>
        <p:grpSpPr bwMode="auto">
          <a:xfrm>
            <a:off x="304800" y="2133600"/>
            <a:ext cx="3248025" cy="4040188"/>
            <a:chOff x="3360" y="1440"/>
            <a:chExt cx="2046" cy="2545"/>
          </a:xfrm>
        </p:grpSpPr>
        <p:graphicFrame>
          <p:nvGraphicFramePr>
            <p:cNvPr id="12295" name="Object 7"/>
            <p:cNvGraphicFramePr>
              <a:graphicFrameLocks noChangeAspect="1"/>
            </p:cNvGraphicFramePr>
            <p:nvPr/>
          </p:nvGraphicFramePr>
          <p:xfrm>
            <a:off x="3408" y="1872"/>
            <a:ext cx="1824" cy="1795"/>
          </p:xfrm>
          <a:graphic>
            <a:graphicData uri="http://schemas.openxmlformats.org/presentationml/2006/ole">
              <p:oleObj spid="_x0000_s201730" name="Clip" r:id="rId3" imgW="894960" imgH="880200" progId="">
                <p:embed/>
              </p:oleObj>
            </a:graphicData>
          </a:graphic>
        </p:graphicFrame>
        <p:sp>
          <p:nvSpPr>
            <p:cNvPr id="12296" name="Text Box 8"/>
            <p:cNvSpPr txBox="1">
              <a:spLocks noChangeArrowheads="1"/>
            </p:cNvSpPr>
            <p:nvPr/>
          </p:nvSpPr>
          <p:spPr bwMode="auto">
            <a:xfrm>
              <a:off x="3360" y="3658"/>
              <a:ext cx="579" cy="327"/>
            </a:xfrm>
            <a:prstGeom prst="rect">
              <a:avLst/>
            </a:prstGeom>
            <a:noFill/>
            <a:ln w="12700">
              <a:noFill/>
              <a:miter lim="800000"/>
              <a:headEnd/>
              <a:tailEnd/>
            </a:ln>
            <a:effectLst/>
          </p:spPr>
          <p:txBody>
            <a:bodyPr wrap="none">
              <a:spAutoFit/>
            </a:bodyPr>
            <a:lstStyle/>
            <a:p>
              <a:pPr eaLnBrk="0" hangingPunct="0"/>
              <a:r>
                <a:rPr lang="en-US" sz="2800">
                  <a:latin typeface="Tahoma" pitchFamily="34" charset="0"/>
                </a:rPr>
                <a:t>Data</a:t>
              </a:r>
              <a:endParaRPr lang="en-US" sz="2400">
                <a:latin typeface="Times New Roman" pitchFamily="18" charset="0"/>
              </a:endParaRPr>
            </a:p>
          </p:txBody>
        </p:sp>
        <p:sp>
          <p:nvSpPr>
            <p:cNvPr id="12297" name="Text Box 9"/>
            <p:cNvSpPr txBox="1">
              <a:spLocks noChangeArrowheads="1"/>
            </p:cNvSpPr>
            <p:nvPr/>
          </p:nvSpPr>
          <p:spPr bwMode="auto">
            <a:xfrm>
              <a:off x="4128" y="1440"/>
              <a:ext cx="1278" cy="327"/>
            </a:xfrm>
            <a:prstGeom prst="rect">
              <a:avLst/>
            </a:prstGeom>
            <a:noFill/>
            <a:ln w="12700">
              <a:noFill/>
              <a:miter lim="800000"/>
              <a:headEnd/>
              <a:tailEnd/>
            </a:ln>
            <a:effectLst/>
          </p:spPr>
          <p:txBody>
            <a:bodyPr wrap="none">
              <a:spAutoFit/>
            </a:bodyPr>
            <a:lstStyle/>
            <a:p>
              <a:pPr eaLnBrk="0" hangingPunct="0"/>
              <a:r>
                <a:rPr lang="en-US" sz="2800">
                  <a:latin typeface="Tahoma" pitchFamily="34" charset="0"/>
                </a:rPr>
                <a:t>Information</a:t>
              </a:r>
              <a:endParaRPr lang="en-US" sz="2400">
                <a:latin typeface="Times New Roman" pitchFamily="18" charset="0"/>
              </a:endParaRP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102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10244" name="Rectangle 4"/>
          <p:cNvSpPr>
            <a:spLocks noGrp="1" noChangeArrowheads="1"/>
          </p:cNvSpPr>
          <p:nvPr>
            <p:ph type="title"/>
          </p:nvPr>
        </p:nvSpPr>
        <p:spPr>
          <a:xfrm>
            <a:off x="457200" y="228600"/>
            <a:ext cx="8229600" cy="808038"/>
          </a:xfrm>
          <a:noFill/>
          <a:ln/>
        </p:spPr>
        <p:txBody>
          <a:bodyPr lIns="90488" tIns="44450" rIns="90488" bIns="44450" anchor="b"/>
          <a:lstStyle/>
          <a:p>
            <a:r>
              <a:rPr lang="en-US" sz="3200"/>
              <a:t>Typical Problem with out a DW</a:t>
            </a:r>
          </a:p>
        </p:txBody>
      </p:sp>
      <p:sp>
        <p:nvSpPr>
          <p:cNvPr id="10245" name="Rectangle 5"/>
          <p:cNvSpPr>
            <a:spLocks noGrp="1" noChangeArrowheads="1"/>
          </p:cNvSpPr>
          <p:nvPr>
            <p:ph type="body" sz="half" idx="2"/>
          </p:nvPr>
        </p:nvSpPr>
        <p:spPr>
          <a:xfrm>
            <a:off x="3581400" y="990600"/>
            <a:ext cx="5130800" cy="1339850"/>
          </a:xfrm>
          <a:noFill/>
          <a:ln/>
        </p:spPr>
        <p:txBody>
          <a:bodyPr lIns="90488" tIns="44450" rIns="90488" bIns="44450"/>
          <a:lstStyle/>
          <a:p>
            <a:r>
              <a:rPr lang="en-US" sz="2200"/>
              <a:t>I can’t find the data I need</a:t>
            </a:r>
          </a:p>
          <a:p>
            <a:pPr lvl="1"/>
            <a:r>
              <a:rPr lang="en-US" sz="2000"/>
              <a:t>data is scattered over the network</a:t>
            </a:r>
          </a:p>
          <a:p>
            <a:pPr lvl="1"/>
            <a:r>
              <a:rPr lang="en-US" sz="2000"/>
              <a:t>many versions, subtle differences</a:t>
            </a:r>
          </a:p>
        </p:txBody>
      </p:sp>
      <p:grpSp>
        <p:nvGrpSpPr>
          <p:cNvPr id="2" name="Group 6"/>
          <p:cNvGrpSpPr>
            <a:grpSpLocks/>
          </p:cNvGrpSpPr>
          <p:nvPr/>
        </p:nvGrpSpPr>
        <p:grpSpPr bwMode="auto">
          <a:xfrm>
            <a:off x="2041525" y="3455988"/>
            <a:ext cx="450850" cy="831850"/>
            <a:chOff x="1286" y="2177"/>
            <a:chExt cx="284" cy="524"/>
          </a:xfrm>
        </p:grpSpPr>
        <p:sp>
          <p:nvSpPr>
            <p:cNvPr id="10247" name="Freeform 7"/>
            <p:cNvSpPr>
              <a:spLocks/>
            </p:cNvSpPr>
            <p:nvPr/>
          </p:nvSpPr>
          <p:spPr bwMode="auto">
            <a:xfrm>
              <a:off x="1426" y="2391"/>
              <a:ext cx="144" cy="273"/>
            </a:xfrm>
            <a:custGeom>
              <a:avLst/>
              <a:gdLst/>
              <a:ahLst/>
              <a:cxnLst>
                <a:cxn ang="0">
                  <a:pos x="96" y="22"/>
                </a:cxn>
                <a:cxn ang="0">
                  <a:pos x="61" y="0"/>
                </a:cxn>
                <a:cxn ang="0">
                  <a:pos x="16" y="0"/>
                </a:cxn>
                <a:cxn ang="0">
                  <a:pos x="0" y="29"/>
                </a:cxn>
                <a:cxn ang="0">
                  <a:pos x="7" y="74"/>
                </a:cxn>
                <a:cxn ang="0">
                  <a:pos x="46" y="118"/>
                </a:cxn>
                <a:cxn ang="0">
                  <a:pos x="127" y="157"/>
                </a:cxn>
                <a:cxn ang="0">
                  <a:pos x="220" y="242"/>
                </a:cxn>
                <a:cxn ang="0">
                  <a:pos x="235" y="279"/>
                </a:cxn>
                <a:cxn ang="0">
                  <a:pos x="228" y="297"/>
                </a:cxn>
                <a:cxn ang="0">
                  <a:pos x="157" y="353"/>
                </a:cxn>
                <a:cxn ang="0">
                  <a:pos x="74" y="420"/>
                </a:cxn>
                <a:cxn ang="0">
                  <a:pos x="53" y="449"/>
                </a:cxn>
                <a:cxn ang="0">
                  <a:pos x="53" y="479"/>
                </a:cxn>
                <a:cxn ang="0">
                  <a:pos x="117" y="510"/>
                </a:cxn>
                <a:cxn ang="0">
                  <a:pos x="216" y="547"/>
                </a:cxn>
                <a:cxn ang="0">
                  <a:pos x="250" y="547"/>
                </a:cxn>
                <a:cxn ang="0">
                  <a:pos x="287" y="522"/>
                </a:cxn>
                <a:cxn ang="0">
                  <a:pos x="287" y="503"/>
                </a:cxn>
                <a:cxn ang="0">
                  <a:pos x="260" y="492"/>
                </a:cxn>
                <a:cxn ang="0">
                  <a:pos x="135" y="479"/>
                </a:cxn>
                <a:cxn ang="0">
                  <a:pos x="89" y="466"/>
                </a:cxn>
                <a:cxn ang="0">
                  <a:pos x="83" y="445"/>
                </a:cxn>
                <a:cxn ang="0">
                  <a:pos x="164" y="383"/>
                </a:cxn>
                <a:cxn ang="0">
                  <a:pos x="253" y="324"/>
                </a:cxn>
                <a:cxn ang="0">
                  <a:pos x="272" y="302"/>
                </a:cxn>
                <a:cxn ang="0">
                  <a:pos x="280" y="272"/>
                </a:cxn>
                <a:cxn ang="0">
                  <a:pos x="272" y="231"/>
                </a:cxn>
                <a:cxn ang="0">
                  <a:pos x="245" y="198"/>
                </a:cxn>
                <a:cxn ang="0">
                  <a:pos x="157" y="90"/>
                </a:cxn>
                <a:cxn ang="0">
                  <a:pos x="96" y="22"/>
                </a:cxn>
              </a:cxnLst>
              <a:rect l="0" t="0" r="r" b="b"/>
              <a:pathLst>
                <a:path w="287" h="547">
                  <a:moveTo>
                    <a:pt x="96" y="22"/>
                  </a:moveTo>
                  <a:lnTo>
                    <a:pt x="61" y="0"/>
                  </a:lnTo>
                  <a:lnTo>
                    <a:pt x="16" y="0"/>
                  </a:lnTo>
                  <a:lnTo>
                    <a:pt x="0" y="29"/>
                  </a:lnTo>
                  <a:lnTo>
                    <a:pt x="7" y="74"/>
                  </a:lnTo>
                  <a:lnTo>
                    <a:pt x="46" y="118"/>
                  </a:lnTo>
                  <a:lnTo>
                    <a:pt x="127" y="157"/>
                  </a:lnTo>
                  <a:lnTo>
                    <a:pt x="220" y="242"/>
                  </a:lnTo>
                  <a:lnTo>
                    <a:pt x="235" y="279"/>
                  </a:lnTo>
                  <a:lnTo>
                    <a:pt x="228" y="297"/>
                  </a:lnTo>
                  <a:lnTo>
                    <a:pt x="157" y="353"/>
                  </a:lnTo>
                  <a:lnTo>
                    <a:pt x="74" y="420"/>
                  </a:lnTo>
                  <a:lnTo>
                    <a:pt x="53" y="449"/>
                  </a:lnTo>
                  <a:lnTo>
                    <a:pt x="53" y="479"/>
                  </a:lnTo>
                  <a:lnTo>
                    <a:pt x="117" y="510"/>
                  </a:lnTo>
                  <a:lnTo>
                    <a:pt x="216" y="547"/>
                  </a:lnTo>
                  <a:lnTo>
                    <a:pt x="250" y="547"/>
                  </a:lnTo>
                  <a:lnTo>
                    <a:pt x="287" y="522"/>
                  </a:lnTo>
                  <a:lnTo>
                    <a:pt x="287" y="503"/>
                  </a:lnTo>
                  <a:lnTo>
                    <a:pt x="260" y="492"/>
                  </a:lnTo>
                  <a:lnTo>
                    <a:pt x="135" y="479"/>
                  </a:lnTo>
                  <a:lnTo>
                    <a:pt x="89" y="466"/>
                  </a:lnTo>
                  <a:lnTo>
                    <a:pt x="83" y="445"/>
                  </a:lnTo>
                  <a:lnTo>
                    <a:pt x="164" y="383"/>
                  </a:lnTo>
                  <a:lnTo>
                    <a:pt x="253" y="324"/>
                  </a:lnTo>
                  <a:lnTo>
                    <a:pt x="272" y="302"/>
                  </a:lnTo>
                  <a:lnTo>
                    <a:pt x="280" y="272"/>
                  </a:lnTo>
                  <a:lnTo>
                    <a:pt x="272" y="231"/>
                  </a:lnTo>
                  <a:lnTo>
                    <a:pt x="245" y="198"/>
                  </a:lnTo>
                  <a:lnTo>
                    <a:pt x="157" y="90"/>
                  </a:lnTo>
                  <a:lnTo>
                    <a:pt x="96" y="22"/>
                  </a:lnTo>
                  <a:close/>
                </a:path>
              </a:pathLst>
            </a:custGeom>
            <a:solidFill>
              <a:srgbClr val="000000"/>
            </a:solidFill>
            <a:ln w="9525">
              <a:noFill/>
              <a:round/>
              <a:headEnd/>
              <a:tailEnd/>
            </a:ln>
          </p:spPr>
          <p:txBody>
            <a:bodyPr/>
            <a:lstStyle/>
            <a:p>
              <a:endParaRPr lang="en-US"/>
            </a:p>
          </p:txBody>
        </p:sp>
        <p:sp>
          <p:nvSpPr>
            <p:cNvPr id="10248" name="Freeform 8"/>
            <p:cNvSpPr>
              <a:spLocks/>
            </p:cNvSpPr>
            <p:nvPr/>
          </p:nvSpPr>
          <p:spPr bwMode="auto">
            <a:xfrm>
              <a:off x="1350" y="2428"/>
              <a:ext cx="144" cy="273"/>
            </a:xfrm>
            <a:custGeom>
              <a:avLst/>
              <a:gdLst/>
              <a:ahLst/>
              <a:cxnLst>
                <a:cxn ang="0">
                  <a:pos x="96" y="22"/>
                </a:cxn>
                <a:cxn ang="0">
                  <a:pos x="62" y="0"/>
                </a:cxn>
                <a:cxn ang="0">
                  <a:pos x="16" y="0"/>
                </a:cxn>
                <a:cxn ang="0">
                  <a:pos x="0" y="29"/>
                </a:cxn>
                <a:cxn ang="0">
                  <a:pos x="7" y="74"/>
                </a:cxn>
                <a:cxn ang="0">
                  <a:pos x="46" y="118"/>
                </a:cxn>
                <a:cxn ang="0">
                  <a:pos x="127" y="157"/>
                </a:cxn>
                <a:cxn ang="0">
                  <a:pos x="220" y="242"/>
                </a:cxn>
                <a:cxn ang="0">
                  <a:pos x="235" y="279"/>
                </a:cxn>
                <a:cxn ang="0">
                  <a:pos x="228" y="297"/>
                </a:cxn>
                <a:cxn ang="0">
                  <a:pos x="157" y="353"/>
                </a:cxn>
                <a:cxn ang="0">
                  <a:pos x="74" y="420"/>
                </a:cxn>
                <a:cxn ang="0">
                  <a:pos x="53" y="448"/>
                </a:cxn>
                <a:cxn ang="0">
                  <a:pos x="53" y="479"/>
                </a:cxn>
                <a:cxn ang="0">
                  <a:pos x="118" y="510"/>
                </a:cxn>
                <a:cxn ang="0">
                  <a:pos x="216" y="547"/>
                </a:cxn>
                <a:cxn ang="0">
                  <a:pos x="250" y="547"/>
                </a:cxn>
                <a:cxn ang="0">
                  <a:pos x="287" y="522"/>
                </a:cxn>
                <a:cxn ang="0">
                  <a:pos x="287" y="503"/>
                </a:cxn>
                <a:cxn ang="0">
                  <a:pos x="260" y="492"/>
                </a:cxn>
                <a:cxn ang="0">
                  <a:pos x="135" y="479"/>
                </a:cxn>
                <a:cxn ang="0">
                  <a:pos x="89" y="466"/>
                </a:cxn>
                <a:cxn ang="0">
                  <a:pos x="83" y="444"/>
                </a:cxn>
                <a:cxn ang="0">
                  <a:pos x="164" y="383"/>
                </a:cxn>
                <a:cxn ang="0">
                  <a:pos x="253" y="324"/>
                </a:cxn>
                <a:cxn ang="0">
                  <a:pos x="272" y="302"/>
                </a:cxn>
                <a:cxn ang="0">
                  <a:pos x="280" y="272"/>
                </a:cxn>
                <a:cxn ang="0">
                  <a:pos x="272" y="231"/>
                </a:cxn>
                <a:cxn ang="0">
                  <a:pos x="245" y="198"/>
                </a:cxn>
                <a:cxn ang="0">
                  <a:pos x="157" y="90"/>
                </a:cxn>
                <a:cxn ang="0">
                  <a:pos x="96" y="22"/>
                </a:cxn>
              </a:cxnLst>
              <a:rect l="0" t="0" r="r" b="b"/>
              <a:pathLst>
                <a:path w="287" h="547">
                  <a:moveTo>
                    <a:pt x="96" y="22"/>
                  </a:moveTo>
                  <a:lnTo>
                    <a:pt x="62" y="0"/>
                  </a:lnTo>
                  <a:lnTo>
                    <a:pt x="16" y="0"/>
                  </a:lnTo>
                  <a:lnTo>
                    <a:pt x="0" y="29"/>
                  </a:lnTo>
                  <a:lnTo>
                    <a:pt x="7" y="74"/>
                  </a:lnTo>
                  <a:lnTo>
                    <a:pt x="46" y="118"/>
                  </a:lnTo>
                  <a:lnTo>
                    <a:pt x="127" y="157"/>
                  </a:lnTo>
                  <a:lnTo>
                    <a:pt x="220" y="242"/>
                  </a:lnTo>
                  <a:lnTo>
                    <a:pt x="235" y="279"/>
                  </a:lnTo>
                  <a:lnTo>
                    <a:pt x="228" y="297"/>
                  </a:lnTo>
                  <a:lnTo>
                    <a:pt x="157" y="353"/>
                  </a:lnTo>
                  <a:lnTo>
                    <a:pt x="74" y="420"/>
                  </a:lnTo>
                  <a:lnTo>
                    <a:pt x="53" y="448"/>
                  </a:lnTo>
                  <a:lnTo>
                    <a:pt x="53" y="479"/>
                  </a:lnTo>
                  <a:lnTo>
                    <a:pt x="118" y="510"/>
                  </a:lnTo>
                  <a:lnTo>
                    <a:pt x="216" y="547"/>
                  </a:lnTo>
                  <a:lnTo>
                    <a:pt x="250" y="547"/>
                  </a:lnTo>
                  <a:lnTo>
                    <a:pt x="287" y="522"/>
                  </a:lnTo>
                  <a:lnTo>
                    <a:pt x="287" y="503"/>
                  </a:lnTo>
                  <a:lnTo>
                    <a:pt x="260" y="492"/>
                  </a:lnTo>
                  <a:lnTo>
                    <a:pt x="135" y="479"/>
                  </a:lnTo>
                  <a:lnTo>
                    <a:pt x="89" y="466"/>
                  </a:lnTo>
                  <a:lnTo>
                    <a:pt x="83" y="444"/>
                  </a:lnTo>
                  <a:lnTo>
                    <a:pt x="164" y="383"/>
                  </a:lnTo>
                  <a:lnTo>
                    <a:pt x="253" y="324"/>
                  </a:lnTo>
                  <a:lnTo>
                    <a:pt x="272" y="302"/>
                  </a:lnTo>
                  <a:lnTo>
                    <a:pt x="280" y="272"/>
                  </a:lnTo>
                  <a:lnTo>
                    <a:pt x="272" y="231"/>
                  </a:lnTo>
                  <a:lnTo>
                    <a:pt x="245" y="198"/>
                  </a:lnTo>
                  <a:lnTo>
                    <a:pt x="157" y="90"/>
                  </a:lnTo>
                  <a:lnTo>
                    <a:pt x="96" y="22"/>
                  </a:lnTo>
                  <a:close/>
                </a:path>
              </a:pathLst>
            </a:custGeom>
            <a:solidFill>
              <a:srgbClr val="000000"/>
            </a:solidFill>
            <a:ln w="9525">
              <a:noFill/>
              <a:round/>
              <a:headEnd/>
              <a:tailEnd/>
            </a:ln>
          </p:spPr>
          <p:txBody>
            <a:bodyPr/>
            <a:lstStyle/>
            <a:p>
              <a:endParaRPr lang="en-US"/>
            </a:p>
          </p:txBody>
        </p:sp>
        <p:sp>
          <p:nvSpPr>
            <p:cNvPr id="10249" name="Freeform 9"/>
            <p:cNvSpPr>
              <a:spLocks/>
            </p:cNvSpPr>
            <p:nvPr/>
          </p:nvSpPr>
          <p:spPr bwMode="auto">
            <a:xfrm>
              <a:off x="1286" y="2177"/>
              <a:ext cx="169" cy="261"/>
            </a:xfrm>
            <a:custGeom>
              <a:avLst/>
              <a:gdLst/>
              <a:ahLst/>
              <a:cxnLst>
                <a:cxn ang="0">
                  <a:pos x="41" y="168"/>
                </a:cxn>
                <a:cxn ang="0">
                  <a:pos x="59" y="71"/>
                </a:cxn>
                <a:cxn ang="0">
                  <a:pos x="129" y="9"/>
                </a:cxn>
                <a:cxn ang="0">
                  <a:pos x="166" y="0"/>
                </a:cxn>
                <a:cxn ang="0">
                  <a:pos x="212" y="11"/>
                </a:cxn>
                <a:cxn ang="0">
                  <a:pos x="249" y="47"/>
                </a:cxn>
                <a:cxn ang="0">
                  <a:pos x="266" y="91"/>
                </a:cxn>
                <a:cxn ang="0">
                  <a:pos x="275" y="126"/>
                </a:cxn>
                <a:cxn ang="0">
                  <a:pos x="266" y="174"/>
                </a:cxn>
                <a:cxn ang="0">
                  <a:pos x="264" y="215"/>
                </a:cxn>
                <a:cxn ang="0">
                  <a:pos x="237" y="253"/>
                </a:cxn>
                <a:cxn ang="0">
                  <a:pos x="236" y="298"/>
                </a:cxn>
                <a:cxn ang="0">
                  <a:pos x="249" y="330"/>
                </a:cxn>
                <a:cxn ang="0">
                  <a:pos x="301" y="341"/>
                </a:cxn>
                <a:cxn ang="0">
                  <a:pos x="333" y="376"/>
                </a:cxn>
                <a:cxn ang="0">
                  <a:pos x="338" y="450"/>
                </a:cxn>
                <a:cxn ang="0">
                  <a:pos x="316" y="495"/>
                </a:cxn>
                <a:cxn ang="0">
                  <a:pos x="237" y="518"/>
                </a:cxn>
                <a:cxn ang="0">
                  <a:pos x="159" y="523"/>
                </a:cxn>
                <a:cxn ang="0">
                  <a:pos x="96" y="499"/>
                </a:cxn>
                <a:cxn ang="0">
                  <a:pos x="33" y="441"/>
                </a:cxn>
                <a:cxn ang="0">
                  <a:pos x="11" y="383"/>
                </a:cxn>
                <a:cxn ang="0">
                  <a:pos x="0" y="313"/>
                </a:cxn>
                <a:cxn ang="0">
                  <a:pos x="9" y="238"/>
                </a:cxn>
                <a:cxn ang="0">
                  <a:pos x="28" y="193"/>
                </a:cxn>
                <a:cxn ang="0">
                  <a:pos x="41" y="168"/>
                </a:cxn>
              </a:cxnLst>
              <a:rect l="0" t="0" r="r" b="b"/>
              <a:pathLst>
                <a:path w="338" h="523">
                  <a:moveTo>
                    <a:pt x="41" y="168"/>
                  </a:moveTo>
                  <a:lnTo>
                    <a:pt x="59" y="71"/>
                  </a:lnTo>
                  <a:lnTo>
                    <a:pt x="129" y="9"/>
                  </a:lnTo>
                  <a:lnTo>
                    <a:pt x="166" y="0"/>
                  </a:lnTo>
                  <a:lnTo>
                    <a:pt x="212" y="11"/>
                  </a:lnTo>
                  <a:lnTo>
                    <a:pt x="249" y="47"/>
                  </a:lnTo>
                  <a:lnTo>
                    <a:pt x="266" y="91"/>
                  </a:lnTo>
                  <a:lnTo>
                    <a:pt x="275" y="126"/>
                  </a:lnTo>
                  <a:lnTo>
                    <a:pt x="266" y="174"/>
                  </a:lnTo>
                  <a:lnTo>
                    <a:pt x="264" y="215"/>
                  </a:lnTo>
                  <a:lnTo>
                    <a:pt x="237" y="253"/>
                  </a:lnTo>
                  <a:lnTo>
                    <a:pt x="236" y="298"/>
                  </a:lnTo>
                  <a:lnTo>
                    <a:pt x="249" y="330"/>
                  </a:lnTo>
                  <a:lnTo>
                    <a:pt x="301" y="341"/>
                  </a:lnTo>
                  <a:lnTo>
                    <a:pt x="333" y="376"/>
                  </a:lnTo>
                  <a:lnTo>
                    <a:pt x="338" y="450"/>
                  </a:lnTo>
                  <a:lnTo>
                    <a:pt x="316" y="495"/>
                  </a:lnTo>
                  <a:lnTo>
                    <a:pt x="237" y="518"/>
                  </a:lnTo>
                  <a:lnTo>
                    <a:pt x="159" y="523"/>
                  </a:lnTo>
                  <a:lnTo>
                    <a:pt x="96" y="499"/>
                  </a:lnTo>
                  <a:lnTo>
                    <a:pt x="33" y="441"/>
                  </a:lnTo>
                  <a:lnTo>
                    <a:pt x="11" y="383"/>
                  </a:lnTo>
                  <a:lnTo>
                    <a:pt x="0" y="313"/>
                  </a:lnTo>
                  <a:lnTo>
                    <a:pt x="9" y="238"/>
                  </a:lnTo>
                  <a:lnTo>
                    <a:pt x="28" y="193"/>
                  </a:lnTo>
                  <a:lnTo>
                    <a:pt x="41" y="168"/>
                  </a:lnTo>
                  <a:close/>
                </a:path>
              </a:pathLst>
            </a:custGeom>
            <a:solidFill>
              <a:srgbClr val="000000"/>
            </a:solidFill>
            <a:ln w="9525">
              <a:noFill/>
              <a:round/>
              <a:headEnd/>
              <a:tailEnd/>
            </a:ln>
          </p:spPr>
          <p:txBody>
            <a:bodyPr/>
            <a:lstStyle/>
            <a:p>
              <a:endParaRPr lang="en-US"/>
            </a:p>
          </p:txBody>
        </p:sp>
      </p:grpSp>
      <p:grpSp>
        <p:nvGrpSpPr>
          <p:cNvPr id="3" name="Group 10"/>
          <p:cNvGrpSpPr>
            <a:grpSpLocks/>
          </p:cNvGrpSpPr>
          <p:nvPr/>
        </p:nvGrpSpPr>
        <p:grpSpPr bwMode="auto">
          <a:xfrm>
            <a:off x="1168400" y="3400425"/>
            <a:ext cx="2193925" cy="1808163"/>
            <a:chOff x="736" y="2142"/>
            <a:chExt cx="1382" cy="1139"/>
          </a:xfrm>
        </p:grpSpPr>
        <p:grpSp>
          <p:nvGrpSpPr>
            <p:cNvPr id="4" name="Group 11"/>
            <p:cNvGrpSpPr>
              <a:grpSpLocks/>
            </p:cNvGrpSpPr>
            <p:nvPr/>
          </p:nvGrpSpPr>
          <p:grpSpPr bwMode="auto">
            <a:xfrm>
              <a:off x="736" y="2142"/>
              <a:ext cx="1382" cy="1139"/>
              <a:chOff x="736" y="2142"/>
              <a:chExt cx="1382" cy="1139"/>
            </a:xfrm>
          </p:grpSpPr>
          <p:sp>
            <p:nvSpPr>
              <p:cNvPr id="10252" name="Freeform 12"/>
              <p:cNvSpPr>
                <a:spLocks/>
              </p:cNvSpPr>
              <p:nvPr/>
            </p:nvSpPr>
            <p:spPr bwMode="auto">
              <a:xfrm>
                <a:off x="736" y="2142"/>
                <a:ext cx="1382" cy="1139"/>
              </a:xfrm>
              <a:custGeom>
                <a:avLst/>
                <a:gdLst/>
                <a:ahLst/>
                <a:cxnLst>
                  <a:cxn ang="0">
                    <a:pos x="15" y="1449"/>
                  </a:cxn>
                  <a:cxn ang="0">
                    <a:pos x="37" y="1177"/>
                  </a:cxn>
                  <a:cxn ang="0">
                    <a:pos x="0" y="890"/>
                  </a:cxn>
                  <a:cxn ang="0">
                    <a:pos x="37" y="676"/>
                  </a:cxn>
                  <a:cxn ang="0">
                    <a:pos x="220" y="544"/>
                  </a:cxn>
                  <a:cxn ang="0">
                    <a:pos x="705" y="404"/>
                  </a:cxn>
                  <a:cxn ang="0">
                    <a:pos x="1095" y="361"/>
                  </a:cxn>
                  <a:cxn ang="0">
                    <a:pos x="1412" y="272"/>
                  </a:cxn>
                  <a:cxn ang="0">
                    <a:pos x="1602" y="206"/>
                  </a:cxn>
                  <a:cxn ang="0">
                    <a:pos x="1802" y="67"/>
                  </a:cxn>
                  <a:cxn ang="0">
                    <a:pos x="2051" y="0"/>
                  </a:cxn>
                  <a:cxn ang="0">
                    <a:pos x="2177" y="60"/>
                  </a:cxn>
                  <a:cxn ang="0">
                    <a:pos x="2558" y="412"/>
                  </a:cxn>
                  <a:cxn ang="0">
                    <a:pos x="2765" y="626"/>
                  </a:cxn>
                  <a:cxn ang="0">
                    <a:pos x="2735" y="735"/>
                  </a:cxn>
                  <a:cxn ang="0">
                    <a:pos x="2706" y="1074"/>
                  </a:cxn>
                  <a:cxn ang="0">
                    <a:pos x="2669" y="1405"/>
                  </a:cxn>
                  <a:cxn ang="0">
                    <a:pos x="2566" y="1529"/>
                  </a:cxn>
                  <a:cxn ang="0">
                    <a:pos x="2551" y="1449"/>
                  </a:cxn>
                  <a:cxn ang="0">
                    <a:pos x="2397" y="1397"/>
                  </a:cxn>
                  <a:cxn ang="0">
                    <a:pos x="2177" y="1477"/>
                  </a:cxn>
                  <a:cxn ang="0">
                    <a:pos x="1963" y="1603"/>
                  </a:cxn>
                  <a:cxn ang="0">
                    <a:pos x="1683" y="1743"/>
                  </a:cxn>
                  <a:cxn ang="0">
                    <a:pos x="1412" y="1853"/>
                  </a:cxn>
                  <a:cxn ang="0">
                    <a:pos x="1095" y="1926"/>
                  </a:cxn>
                  <a:cxn ang="0">
                    <a:pos x="875" y="2000"/>
                  </a:cxn>
                  <a:cxn ang="0">
                    <a:pos x="838" y="2184"/>
                  </a:cxn>
                  <a:cxn ang="0">
                    <a:pos x="750" y="2279"/>
                  </a:cxn>
                  <a:cxn ang="0">
                    <a:pos x="618" y="2132"/>
                  </a:cxn>
                  <a:cxn ang="0">
                    <a:pos x="631" y="2015"/>
                  </a:cxn>
                  <a:cxn ang="0">
                    <a:pos x="294" y="1677"/>
                  </a:cxn>
                  <a:cxn ang="0">
                    <a:pos x="117" y="1529"/>
                  </a:cxn>
                  <a:cxn ang="0">
                    <a:pos x="117" y="1677"/>
                  </a:cxn>
                </a:cxnLst>
                <a:rect l="0" t="0" r="r" b="b"/>
                <a:pathLst>
                  <a:path w="2765" h="2279">
                    <a:moveTo>
                      <a:pt x="22" y="1610"/>
                    </a:moveTo>
                    <a:lnTo>
                      <a:pt x="15" y="1449"/>
                    </a:lnTo>
                    <a:lnTo>
                      <a:pt x="37" y="1309"/>
                    </a:lnTo>
                    <a:lnTo>
                      <a:pt x="37" y="1177"/>
                    </a:lnTo>
                    <a:lnTo>
                      <a:pt x="7" y="1015"/>
                    </a:lnTo>
                    <a:lnTo>
                      <a:pt x="0" y="890"/>
                    </a:lnTo>
                    <a:lnTo>
                      <a:pt x="7" y="757"/>
                    </a:lnTo>
                    <a:lnTo>
                      <a:pt x="37" y="676"/>
                    </a:lnTo>
                    <a:lnTo>
                      <a:pt x="117" y="618"/>
                    </a:lnTo>
                    <a:lnTo>
                      <a:pt x="220" y="544"/>
                    </a:lnTo>
                    <a:lnTo>
                      <a:pt x="463" y="463"/>
                    </a:lnTo>
                    <a:lnTo>
                      <a:pt x="705" y="404"/>
                    </a:lnTo>
                    <a:lnTo>
                      <a:pt x="919" y="367"/>
                    </a:lnTo>
                    <a:lnTo>
                      <a:pt x="1095" y="361"/>
                    </a:lnTo>
                    <a:lnTo>
                      <a:pt x="1265" y="309"/>
                    </a:lnTo>
                    <a:lnTo>
                      <a:pt x="1412" y="272"/>
                    </a:lnTo>
                    <a:lnTo>
                      <a:pt x="1485" y="243"/>
                    </a:lnTo>
                    <a:lnTo>
                      <a:pt x="1602" y="206"/>
                    </a:lnTo>
                    <a:lnTo>
                      <a:pt x="1706" y="154"/>
                    </a:lnTo>
                    <a:lnTo>
                      <a:pt x="1802" y="67"/>
                    </a:lnTo>
                    <a:lnTo>
                      <a:pt x="1911" y="37"/>
                    </a:lnTo>
                    <a:lnTo>
                      <a:pt x="2051" y="0"/>
                    </a:lnTo>
                    <a:lnTo>
                      <a:pt x="2118" y="8"/>
                    </a:lnTo>
                    <a:lnTo>
                      <a:pt x="2177" y="60"/>
                    </a:lnTo>
                    <a:lnTo>
                      <a:pt x="2353" y="206"/>
                    </a:lnTo>
                    <a:lnTo>
                      <a:pt x="2558" y="412"/>
                    </a:lnTo>
                    <a:lnTo>
                      <a:pt x="2699" y="537"/>
                    </a:lnTo>
                    <a:lnTo>
                      <a:pt x="2765" y="626"/>
                    </a:lnTo>
                    <a:lnTo>
                      <a:pt x="2765" y="685"/>
                    </a:lnTo>
                    <a:lnTo>
                      <a:pt x="2735" y="735"/>
                    </a:lnTo>
                    <a:lnTo>
                      <a:pt x="2706" y="831"/>
                    </a:lnTo>
                    <a:lnTo>
                      <a:pt x="2706" y="1074"/>
                    </a:lnTo>
                    <a:lnTo>
                      <a:pt x="2691" y="1264"/>
                    </a:lnTo>
                    <a:lnTo>
                      <a:pt x="2669" y="1405"/>
                    </a:lnTo>
                    <a:lnTo>
                      <a:pt x="2632" y="1508"/>
                    </a:lnTo>
                    <a:lnTo>
                      <a:pt x="2566" y="1529"/>
                    </a:lnTo>
                    <a:lnTo>
                      <a:pt x="2536" y="1499"/>
                    </a:lnTo>
                    <a:lnTo>
                      <a:pt x="2551" y="1449"/>
                    </a:lnTo>
                    <a:lnTo>
                      <a:pt x="2558" y="1323"/>
                    </a:lnTo>
                    <a:lnTo>
                      <a:pt x="2397" y="1397"/>
                    </a:lnTo>
                    <a:lnTo>
                      <a:pt x="2301" y="1449"/>
                    </a:lnTo>
                    <a:lnTo>
                      <a:pt x="2177" y="1477"/>
                    </a:lnTo>
                    <a:lnTo>
                      <a:pt x="2081" y="1523"/>
                    </a:lnTo>
                    <a:lnTo>
                      <a:pt x="1963" y="1603"/>
                    </a:lnTo>
                    <a:lnTo>
                      <a:pt x="1853" y="1662"/>
                    </a:lnTo>
                    <a:lnTo>
                      <a:pt x="1683" y="1743"/>
                    </a:lnTo>
                    <a:lnTo>
                      <a:pt x="1574" y="1780"/>
                    </a:lnTo>
                    <a:lnTo>
                      <a:pt x="1412" y="1853"/>
                    </a:lnTo>
                    <a:lnTo>
                      <a:pt x="1228" y="1889"/>
                    </a:lnTo>
                    <a:lnTo>
                      <a:pt x="1095" y="1926"/>
                    </a:lnTo>
                    <a:lnTo>
                      <a:pt x="949" y="1963"/>
                    </a:lnTo>
                    <a:lnTo>
                      <a:pt x="875" y="2000"/>
                    </a:lnTo>
                    <a:lnTo>
                      <a:pt x="845" y="2074"/>
                    </a:lnTo>
                    <a:lnTo>
                      <a:pt x="838" y="2184"/>
                    </a:lnTo>
                    <a:lnTo>
                      <a:pt x="816" y="2243"/>
                    </a:lnTo>
                    <a:lnTo>
                      <a:pt x="750" y="2279"/>
                    </a:lnTo>
                    <a:lnTo>
                      <a:pt x="646" y="2220"/>
                    </a:lnTo>
                    <a:lnTo>
                      <a:pt x="618" y="2132"/>
                    </a:lnTo>
                    <a:lnTo>
                      <a:pt x="655" y="2059"/>
                    </a:lnTo>
                    <a:lnTo>
                      <a:pt x="631" y="2015"/>
                    </a:lnTo>
                    <a:lnTo>
                      <a:pt x="492" y="1860"/>
                    </a:lnTo>
                    <a:lnTo>
                      <a:pt x="294" y="1677"/>
                    </a:lnTo>
                    <a:lnTo>
                      <a:pt x="169" y="1559"/>
                    </a:lnTo>
                    <a:lnTo>
                      <a:pt x="117" y="1529"/>
                    </a:lnTo>
                    <a:lnTo>
                      <a:pt x="95" y="1581"/>
                    </a:lnTo>
                    <a:lnTo>
                      <a:pt x="117" y="1677"/>
                    </a:lnTo>
                    <a:lnTo>
                      <a:pt x="22" y="1610"/>
                    </a:lnTo>
                    <a:close/>
                  </a:path>
                </a:pathLst>
              </a:custGeom>
              <a:solidFill>
                <a:srgbClr val="996633"/>
              </a:solidFill>
              <a:ln w="7938">
                <a:solidFill>
                  <a:srgbClr val="000000"/>
                </a:solidFill>
                <a:prstDash val="solid"/>
                <a:round/>
                <a:headEnd/>
                <a:tailEnd/>
              </a:ln>
            </p:spPr>
            <p:txBody>
              <a:bodyPr/>
              <a:lstStyle/>
              <a:p>
                <a:endParaRPr lang="en-US"/>
              </a:p>
            </p:txBody>
          </p:sp>
          <p:sp>
            <p:nvSpPr>
              <p:cNvPr id="10253" name="Freeform 13"/>
              <p:cNvSpPr>
                <a:spLocks/>
              </p:cNvSpPr>
              <p:nvPr/>
            </p:nvSpPr>
            <p:spPr bwMode="auto">
              <a:xfrm>
                <a:off x="755" y="2474"/>
                <a:ext cx="1356" cy="805"/>
              </a:xfrm>
              <a:custGeom>
                <a:avLst/>
                <a:gdLst/>
                <a:ahLst/>
                <a:cxnLst>
                  <a:cxn ang="0">
                    <a:pos x="691" y="1580"/>
                  </a:cxn>
                  <a:cxn ang="0">
                    <a:pos x="699" y="1426"/>
                  </a:cxn>
                  <a:cxn ang="0">
                    <a:pos x="691" y="1088"/>
                  </a:cxn>
                  <a:cxn ang="0">
                    <a:pos x="691" y="838"/>
                  </a:cxn>
                  <a:cxn ang="0">
                    <a:pos x="654" y="772"/>
                  </a:cxn>
                  <a:cxn ang="0">
                    <a:pos x="381" y="485"/>
                  </a:cxn>
                  <a:cxn ang="0">
                    <a:pos x="205" y="309"/>
                  </a:cxn>
                  <a:cxn ang="0">
                    <a:pos x="59" y="183"/>
                  </a:cxn>
                  <a:cxn ang="0">
                    <a:pos x="0" y="118"/>
                  </a:cxn>
                  <a:cxn ang="0">
                    <a:pos x="15" y="81"/>
                  </a:cxn>
                  <a:cxn ang="0">
                    <a:pos x="37" y="81"/>
                  </a:cxn>
                  <a:cxn ang="0">
                    <a:pos x="139" y="191"/>
                  </a:cxn>
                  <a:cxn ang="0">
                    <a:pos x="279" y="301"/>
                  </a:cxn>
                  <a:cxn ang="0">
                    <a:pos x="412" y="479"/>
                  </a:cxn>
                  <a:cxn ang="0">
                    <a:pos x="536" y="610"/>
                  </a:cxn>
                  <a:cxn ang="0">
                    <a:pos x="654" y="699"/>
                  </a:cxn>
                  <a:cxn ang="0">
                    <a:pos x="727" y="764"/>
                  </a:cxn>
                  <a:cxn ang="0">
                    <a:pos x="779" y="751"/>
                  </a:cxn>
                  <a:cxn ang="0">
                    <a:pos x="830" y="714"/>
                  </a:cxn>
                  <a:cxn ang="0">
                    <a:pos x="993" y="677"/>
                  </a:cxn>
                  <a:cxn ang="0">
                    <a:pos x="1287" y="596"/>
                  </a:cxn>
                  <a:cxn ang="0">
                    <a:pos x="1463" y="500"/>
                  </a:cxn>
                  <a:cxn ang="0">
                    <a:pos x="1668" y="412"/>
                  </a:cxn>
                  <a:cxn ang="0">
                    <a:pos x="1882" y="331"/>
                  </a:cxn>
                  <a:cxn ang="0">
                    <a:pos x="2103" y="235"/>
                  </a:cxn>
                  <a:cxn ang="0">
                    <a:pos x="2258" y="183"/>
                  </a:cxn>
                  <a:cxn ang="0">
                    <a:pos x="2441" y="103"/>
                  </a:cxn>
                  <a:cxn ang="0">
                    <a:pos x="2587" y="66"/>
                  </a:cxn>
                  <a:cxn ang="0">
                    <a:pos x="2713" y="0"/>
                  </a:cxn>
                  <a:cxn ang="0">
                    <a:pos x="2669" y="118"/>
                  </a:cxn>
                  <a:cxn ang="0">
                    <a:pos x="2595" y="118"/>
                  </a:cxn>
                  <a:cxn ang="0">
                    <a:pos x="2500" y="139"/>
                  </a:cxn>
                  <a:cxn ang="0">
                    <a:pos x="2330" y="191"/>
                  </a:cxn>
                  <a:cxn ang="0">
                    <a:pos x="2206" y="242"/>
                  </a:cxn>
                  <a:cxn ang="0">
                    <a:pos x="2051" y="294"/>
                  </a:cxn>
                  <a:cxn ang="0">
                    <a:pos x="1949" y="346"/>
                  </a:cxn>
                  <a:cxn ang="0">
                    <a:pos x="1779" y="412"/>
                  </a:cxn>
                  <a:cxn ang="0">
                    <a:pos x="1668" y="412"/>
                  </a:cxn>
                  <a:cxn ang="0">
                    <a:pos x="1507" y="529"/>
                  </a:cxn>
                  <a:cxn ang="0">
                    <a:pos x="1396" y="581"/>
                  </a:cxn>
                  <a:cxn ang="0">
                    <a:pos x="1257" y="632"/>
                  </a:cxn>
                  <a:cxn ang="0">
                    <a:pos x="1080" y="692"/>
                  </a:cxn>
                  <a:cxn ang="0">
                    <a:pos x="941" y="727"/>
                  </a:cxn>
                  <a:cxn ang="0">
                    <a:pos x="845" y="772"/>
                  </a:cxn>
                  <a:cxn ang="0">
                    <a:pos x="758" y="816"/>
                  </a:cxn>
                  <a:cxn ang="0">
                    <a:pos x="736" y="934"/>
                  </a:cxn>
                  <a:cxn ang="0">
                    <a:pos x="736" y="1213"/>
                  </a:cxn>
                  <a:cxn ang="0">
                    <a:pos x="736" y="1404"/>
                  </a:cxn>
                  <a:cxn ang="0">
                    <a:pos x="749" y="1567"/>
                  </a:cxn>
                  <a:cxn ang="0">
                    <a:pos x="706" y="1611"/>
                  </a:cxn>
                  <a:cxn ang="0">
                    <a:pos x="691" y="1580"/>
                  </a:cxn>
                </a:cxnLst>
                <a:rect l="0" t="0" r="r" b="b"/>
                <a:pathLst>
                  <a:path w="2713" h="1611">
                    <a:moveTo>
                      <a:pt x="691" y="1580"/>
                    </a:moveTo>
                    <a:lnTo>
                      <a:pt x="699" y="1426"/>
                    </a:lnTo>
                    <a:lnTo>
                      <a:pt x="691" y="1088"/>
                    </a:lnTo>
                    <a:lnTo>
                      <a:pt x="691" y="838"/>
                    </a:lnTo>
                    <a:lnTo>
                      <a:pt x="654" y="772"/>
                    </a:lnTo>
                    <a:lnTo>
                      <a:pt x="381" y="485"/>
                    </a:lnTo>
                    <a:lnTo>
                      <a:pt x="205" y="309"/>
                    </a:lnTo>
                    <a:lnTo>
                      <a:pt x="59" y="183"/>
                    </a:lnTo>
                    <a:lnTo>
                      <a:pt x="0" y="118"/>
                    </a:lnTo>
                    <a:lnTo>
                      <a:pt x="15" y="81"/>
                    </a:lnTo>
                    <a:lnTo>
                      <a:pt x="37" y="81"/>
                    </a:lnTo>
                    <a:lnTo>
                      <a:pt x="139" y="191"/>
                    </a:lnTo>
                    <a:lnTo>
                      <a:pt x="279" y="301"/>
                    </a:lnTo>
                    <a:lnTo>
                      <a:pt x="412" y="479"/>
                    </a:lnTo>
                    <a:lnTo>
                      <a:pt x="536" y="610"/>
                    </a:lnTo>
                    <a:lnTo>
                      <a:pt x="654" y="699"/>
                    </a:lnTo>
                    <a:lnTo>
                      <a:pt x="727" y="764"/>
                    </a:lnTo>
                    <a:lnTo>
                      <a:pt x="779" y="751"/>
                    </a:lnTo>
                    <a:lnTo>
                      <a:pt x="830" y="714"/>
                    </a:lnTo>
                    <a:lnTo>
                      <a:pt x="993" y="677"/>
                    </a:lnTo>
                    <a:lnTo>
                      <a:pt x="1287" y="596"/>
                    </a:lnTo>
                    <a:lnTo>
                      <a:pt x="1463" y="500"/>
                    </a:lnTo>
                    <a:lnTo>
                      <a:pt x="1668" y="412"/>
                    </a:lnTo>
                    <a:lnTo>
                      <a:pt x="1882" y="331"/>
                    </a:lnTo>
                    <a:lnTo>
                      <a:pt x="2103" y="235"/>
                    </a:lnTo>
                    <a:lnTo>
                      <a:pt x="2258" y="183"/>
                    </a:lnTo>
                    <a:lnTo>
                      <a:pt x="2441" y="103"/>
                    </a:lnTo>
                    <a:lnTo>
                      <a:pt x="2587" y="66"/>
                    </a:lnTo>
                    <a:lnTo>
                      <a:pt x="2713" y="0"/>
                    </a:lnTo>
                    <a:lnTo>
                      <a:pt x="2669" y="118"/>
                    </a:lnTo>
                    <a:lnTo>
                      <a:pt x="2595" y="118"/>
                    </a:lnTo>
                    <a:lnTo>
                      <a:pt x="2500" y="139"/>
                    </a:lnTo>
                    <a:lnTo>
                      <a:pt x="2330" y="191"/>
                    </a:lnTo>
                    <a:lnTo>
                      <a:pt x="2206" y="242"/>
                    </a:lnTo>
                    <a:lnTo>
                      <a:pt x="2051" y="294"/>
                    </a:lnTo>
                    <a:lnTo>
                      <a:pt x="1949" y="346"/>
                    </a:lnTo>
                    <a:lnTo>
                      <a:pt x="1779" y="412"/>
                    </a:lnTo>
                    <a:lnTo>
                      <a:pt x="1668" y="412"/>
                    </a:lnTo>
                    <a:lnTo>
                      <a:pt x="1507" y="529"/>
                    </a:lnTo>
                    <a:lnTo>
                      <a:pt x="1396" y="581"/>
                    </a:lnTo>
                    <a:lnTo>
                      <a:pt x="1257" y="632"/>
                    </a:lnTo>
                    <a:lnTo>
                      <a:pt x="1080" y="692"/>
                    </a:lnTo>
                    <a:lnTo>
                      <a:pt x="941" y="727"/>
                    </a:lnTo>
                    <a:lnTo>
                      <a:pt x="845" y="772"/>
                    </a:lnTo>
                    <a:lnTo>
                      <a:pt x="758" y="816"/>
                    </a:lnTo>
                    <a:lnTo>
                      <a:pt x="736" y="934"/>
                    </a:lnTo>
                    <a:lnTo>
                      <a:pt x="736" y="1213"/>
                    </a:lnTo>
                    <a:lnTo>
                      <a:pt x="736" y="1404"/>
                    </a:lnTo>
                    <a:lnTo>
                      <a:pt x="749" y="1567"/>
                    </a:lnTo>
                    <a:lnTo>
                      <a:pt x="706" y="1611"/>
                    </a:lnTo>
                    <a:lnTo>
                      <a:pt x="691" y="1580"/>
                    </a:lnTo>
                    <a:close/>
                  </a:path>
                </a:pathLst>
              </a:custGeom>
              <a:solidFill>
                <a:srgbClr val="000000"/>
              </a:solidFill>
              <a:ln w="9525">
                <a:noFill/>
                <a:round/>
                <a:headEnd/>
                <a:tailEnd/>
              </a:ln>
            </p:spPr>
            <p:txBody>
              <a:bodyPr/>
              <a:lstStyle/>
              <a:p>
                <a:endParaRPr lang="en-US"/>
              </a:p>
            </p:txBody>
          </p:sp>
        </p:grpSp>
        <p:sp>
          <p:nvSpPr>
            <p:cNvPr id="10254" name="Freeform 14"/>
            <p:cNvSpPr>
              <a:spLocks/>
            </p:cNvSpPr>
            <p:nvPr/>
          </p:nvSpPr>
          <p:spPr bwMode="auto">
            <a:xfrm>
              <a:off x="1309" y="2326"/>
              <a:ext cx="328" cy="227"/>
            </a:xfrm>
            <a:custGeom>
              <a:avLst/>
              <a:gdLst/>
              <a:ahLst/>
              <a:cxnLst>
                <a:cxn ang="0">
                  <a:pos x="8" y="133"/>
                </a:cxn>
                <a:cxn ang="0">
                  <a:pos x="170" y="96"/>
                </a:cxn>
                <a:cxn ang="0">
                  <a:pos x="265" y="52"/>
                </a:cxn>
                <a:cxn ang="0">
                  <a:pos x="332" y="0"/>
                </a:cxn>
                <a:cxn ang="0">
                  <a:pos x="398" y="67"/>
                </a:cxn>
                <a:cxn ang="0">
                  <a:pos x="500" y="163"/>
                </a:cxn>
                <a:cxn ang="0">
                  <a:pos x="589" y="214"/>
                </a:cxn>
                <a:cxn ang="0">
                  <a:pos x="655" y="281"/>
                </a:cxn>
                <a:cxn ang="0">
                  <a:pos x="618" y="339"/>
                </a:cxn>
                <a:cxn ang="0">
                  <a:pos x="487" y="398"/>
                </a:cxn>
                <a:cxn ang="0">
                  <a:pos x="354" y="456"/>
                </a:cxn>
                <a:cxn ang="0">
                  <a:pos x="295" y="456"/>
                </a:cxn>
                <a:cxn ang="0">
                  <a:pos x="213" y="353"/>
                </a:cxn>
                <a:cxn ang="0">
                  <a:pos x="133" y="287"/>
                </a:cxn>
                <a:cxn ang="0">
                  <a:pos x="52" y="244"/>
                </a:cxn>
                <a:cxn ang="0">
                  <a:pos x="0" y="170"/>
                </a:cxn>
                <a:cxn ang="0">
                  <a:pos x="8" y="133"/>
                </a:cxn>
              </a:cxnLst>
              <a:rect l="0" t="0" r="r" b="b"/>
              <a:pathLst>
                <a:path w="655" h="456">
                  <a:moveTo>
                    <a:pt x="8" y="133"/>
                  </a:moveTo>
                  <a:lnTo>
                    <a:pt x="170" y="96"/>
                  </a:lnTo>
                  <a:lnTo>
                    <a:pt x="265" y="52"/>
                  </a:lnTo>
                  <a:lnTo>
                    <a:pt x="332" y="0"/>
                  </a:lnTo>
                  <a:lnTo>
                    <a:pt x="398" y="67"/>
                  </a:lnTo>
                  <a:lnTo>
                    <a:pt x="500" y="163"/>
                  </a:lnTo>
                  <a:lnTo>
                    <a:pt x="589" y="214"/>
                  </a:lnTo>
                  <a:lnTo>
                    <a:pt x="655" y="281"/>
                  </a:lnTo>
                  <a:lnTo>
                    <a:pt x="618" y="339"/>
                  </a:lnTo>
                  <a:lnTo>
                    <a:pt x="487" y="398"/>
                  </a:lnTo>
                  <a:lnTo>
                    <a:pt x="354" y="456"/>
                  </a:lnTo>
                  <a:lnTo>
                    <a:pt x="295" y="456"/>
                  </a:lnTo>
                  <a:lnTo>
                    <a:pt x="213" y="353"/>
                  </a:lnTo>
                  <a:lnTo>
                    <a:pt x="133" y="287"/>
                  </a:lnTo>
                  <a:lnTo>
                    <a:pt x="52" y="244"/>
                  </a:lnTo>
                  <a:lnTo>
                    <a:pt x="0" y="170"/>
                  </a:lnTo>
                  <a:lnTo>
                    <a:pt x="8" y="133"/>
                  </a:lnTo>
                  <a:close/>
                </a:path>
              </a:pathLst>
            </a:custGeom>
            <a:solidFill>
              <a:srgbClr val="F8F8F8"/>
            </a:solidFill>
            <a:ln w="7938">
              <a:solidFill>
                <a:srgbClr val="000000"/>
              </a:solidFill>
              <a:prstDash val="solid"/>
              <a:round/>
              <a:headEnd/>
              <a:tailEnd/>
            </a:ln>
          </p:spPr>
          <p:txBody>
            <a:bodyPr/>
            <a:lstStyle/>
            <a:p>
              <a:endParaRPr lang="en-US"/>
            </a:p>
          </p:txBody>
        </p:sp>
        <p:sp>
          <p:nvSpPr>
            <p:cNvPr id="10255" name="Freeform 15"/>
            <p:cNvSpPr>
              <a:spLocks/>
            </p:cNvSpPr>
            <p:nvPr/>
          </p:nvSpPr>
          <p:spPr bwMode="auto">
            <a:xfrm>
              <a:off x="1372" y="2326"/>
              <a:ext cx="70" cy="115"/>
            </a:xfrm>
            <a:custGeom>
              <a:avLst/>
              <a:gdLst/>
              <a:ahLst/>
              <a:cxnLst>
                <a:cxn ang="0">
                  <a:pos x="134" y="191"/>
                </a:cxn>
                <a:cxn ang="0">
                  <a:pos x="24" y="0"/>
                </a:cxn>
                <a:cxn ang="0">
                  <a:pos x="0" y="15"/>
                </a:cxn>
                <a:cxn ang="0">
                  <a:pos x="9" y="37"/>
                </a:cxn>
                <a:cxn ang="0">
                  <a:pos x="113" y="221"/>
                </a:cxn>
                <a:cxn ang="0">
                  <a:pos x="141" y="228"/>
                </a:cxn>
                <a:cxn ang="0">
                  <a:pos x="134" y="191"/>
                </a:cxn>
              </a:cxnLst>
              <a:rect l="0" t="0" r="r" b="b"/>
              <a:pathLst>
                <a:path w="141" h="228">
                  <a:moveTo>
                    <a:pt x="134" y="191"/>
                  </a:moveTo>
                  <a:lnTo>
                    <a:pt x="24" y="0"/>
                  </a:lnTo>
                  <a:lnTo>
                    <a:pt x="0" y="15"/>
                  </a:lnTo>
                  <a:lnTo>
                    <a:pt x="9" y="37"/>
                  </a:lnTo>
                  <a:lnTo>
                    <a:pt x="113" y="221"/>
                  </a:lnTo>
                  <a:lnTo>
                    <a:pt x="141" y="228"/>
                  </a:lnTo>
                  <a:lnTo>
                    <a:pt x="134" y="191"/>
                  </a:lnTo>
                  <a:close/>
                </a:path>
              </a:pathLst>
            </a:custGeom>
            <a:solidFill>
              <a:srgbClr val="000000"/>
            </a:solidFill>
            <a:ln w="9525">
              <a:noFill/>
              <a:round/>
              <a:headEnd/>
              <a:tailEnd/>
            </a:ln>
          </p:spPr>
          <p:txBody>
            <a:bodyPr/>
            <a:lstStyle/>
            <a:p>
              <a:endParaRPr lang="en-US"/>
            </a:p>
          </p:txBody>
        </p:sp>
      </p:grpSp>
      <p:grpSp>
        <p:nvGrpSpPr>
          <p:cNvPr id="5" name="Group 16"/>
          <p:cNvGrpSpPr>
            <a:grpSpLocks/>
          </p:cNvGrpSpPr>
          <p:nvPr/>
        </p:nvGrpSpPr>
        <p:grpSpPr bwMode="auto">
          <a:xfrm>
            <a:off x="1927225" y="3154363"/>
            <a:ext cx="514350" cy="781050"/>
            <a:chOff x="1214" y="1987"/>
            <a:chExt cx="324" cy="492"/>
          </a:xfrm>
        </p:grpSpPr>
        <p:sp>
          <p:nvSpPr>
            <p:cNvPr id="10257" name="Freeform 17"/>
            <p:cNvSpPr>
              <a:spLocks/>
            </p:cNvSpPr>
            <p:nvPr/>
          </p:nvSpPr>
          <p:spPr bwMode="auto">
            <a:xfrm>
              <a:off x="1327" y="1987"/>
              <a:ext cx="145" cy="199"/>
            </a:xfrm>
            <a:custGeom>
              <a:avLst/>
              <a:gdLst/>
              <a:ahLst/>
              <a:cxnLst>
                <a:cxn ang="0">
                  <a:pos x="22" y="103"/>
                </a:cxn>
                <a:cxn ang="0">
                  <a:pos x="45" y="62"/>
                </a:cxn>
                <a:cxn ang="0">
                  <a:pos x="86" y="17"/>
                </a:cxn>
                <a:cxn ang="0">
                  <a:pos x="129" y="2"/>
                </a:cxn>
                <a:cxn ang="0">
                  <a:pos x="166" y="0"/>
                </a:cxn>
                <a:cxn ang="0">
                  <a:pos x="208" y="23"/>
                </a:cxn>
                <a:cxn ang="0">
                  <a:pos x="235" y="75"/>
                </a:cxn>
                <a:cxn ang="0">
                  <a:pos x="249" y="118"/>
                </a:cxn>
                <a:cxn ang="0">
                  <a:pos x="245" y="162"/>
                </a:cxn>
                <a:cxn ang="0">
                  <a:pos x="235" y="215"/>
                </a:cxn>
                <a:cxn ang="0">
                  <a:pos x="223" y="263"/>
                </a:cxn>
                <a:cxn ang="0">
                  <a:pos x="223" y="274"/>
                </a:cxn>
                <a:cxn ang="0">
                  <a:pos x="242" y="323"/>
                </a:cxn>
                <a:cxn ang="0">
                  <a:pos x="280" y="367"/>
                </a:cxn>
                <a:cxn ang="0">
                  <a:pos x="290" y="380"/>
                </a:cxn>
                <a:cxn ang="0">
                  <a:pos x="279" y="395"/>
                </a:cxn>
                <a:cxn ang="0">
                  <a:pos x="260" y="398"/>
                </a:cxn>
                <a:cxn ang="0">
                  <a:pos x="224" y="338"/>
                </a:cxn>
                <a:cxn ang="0">
                  <a:pos x="207" y="298"/>
                </a:cxn>
                <a:cxn ang="0">
                  <a:pos x="185" y="331"/>
                </a:cxn>
                <a:cxn ang="0">
                  <a:pos x="167" y="358"/>
                </a:cxn>
                <a:cxn ang="0">
                  <a:pos x="125" y="384"/>
                </a:cxn>
                <a:cxn ang="0">
                  <a:pos x="93" y="391"/>
                </a:cxn>
                <a:cxn ang="0">
                  <a:pos x="37" y="378"/>
                </a:cxn>
                <a:cxn ang="0">
                  <a:pos x="8" y="312"/>
                </a:cxn>
                <a:cxn ang="0">
                  <a:pos x="0" y="220"/>
                </a:cxn>
                <a:cxn ang="0">
                  <a:pos x="4" y="131"/>
                </a:cxn>
                <a:cxn ang="0">
                  <a:pos x="22" y="103"/>
                </a:cxn>
              </a:cxnLst>
              <a:rect l="0" t="0" r="r" b="b"/>
              <a:pathLst>
                <a:path w="290" h="398">
                  <a:moveTo>
                    <a:pt x="22" y="103"/>
                  </a:moveTo>
                  <a:lnTo>
                    <a:pt x="45" y="62"/>
                  </a:lnTo>
                  <a:lnTo>
                    <a:pt x="86" y="17"/>
                  </a:lnTo>
                  <a:lnTo>
                    <a:pt x="129" y="2"/>
                  </a:lnTo>
                  <a:lnTo>
                    <a:pt x="166" y="0"/>
                  </a:lnTo>
                  <a:lnTo>
                    <a:pt x="208" y="23"/>
                  </a:lnTo>
                  <a:lnTo>
                    <a:pt x="235" y="75"/>
                  </a:lnTo>
                  <a:lnTo>
                    <a:pt x="249" y="118"/>
                  </a:lnTo>
                  <a:lnTo>
                    <a:pt x="245" y="162"/>
                  </a:lnTo>
                  <a:lnTo>
                    <a:pt x="235" y="215"/>
                  </a:lnTo>
                  <a:lnTo>
                    <a:pt x="223" y="263"/>
                  </a:lnTo>
                  <a:lnTo>
                    <a:pt x="223" y="274"/>
                  </a:lnTo>
                  <a:lnTo>
                    <a:pt x="242" y="323"/>
                  </a:lnTo>
                  <a:lnTo>
                    <a:pt x="280" y="367"/>
                  </a:lnTo>
                  <a:lnTo>
                    <a:pt x="290" y="380"/>
                  </a:lnTo>
                  <a:lnTo>
                    <a:pt x="279" y="395"/>
                  </a:lnTo>
                  <a:lnTo>
                    <a:pt x="260" y="398"/>
                  </a:lnTo>
                  <a:lnTo>
                    <a:pt x="224" y="338"/>
                  </a:lnTo>
                  <a:lnTo>
                    <a:pt x="207" y="298"/>
                  </a:lnTo>
                  <a:lnTo>
                    <a:pt x="185" y="331"/>
                  </a:lnTo>
                  <a:lnTo>
                    <a:pt x="167" y="358"/>
                  </a:lnTo>
                  <a:lnTo>
                    <a:pt x="125" y="384"/>
                  </a:lnTo>
                  <a:lnTo>
                    <a:pt x="93" y="391"/>
                  </a:lnTo>
                  <a:lnTo>
                    <a:pt x="37" y="378"/>
                  </a:lnTo>
                  <a:lnTo>
                    <a:pt x="8" y="312"/>
                  </a:lnTo>
                  <a:lnTo>
                    <a:pt x="0" y="220"/>
                  </a:lnTo>
                  <a:lnTo>
                    <a:pt x="4" y="131"/>
                  </a:lnTo>
                  <a:lnTo>
                    <a:pt x="22" y="103"/>
                  </a:lnTo>
                  <a:close/>
                </a:path>
              </a:pathLst>
            </a:custGeom>
            <a:solidFill>
              <a:srgbClr val="000000"/>
            </a:solidFill>
            <a:ln w="9525">
              <a:noFill/>
              <a:round/>
              <a:headEnd/>
              <a:tailEnd/>
            </a:ln>
          </p:spPr>
          <p:txBody>
            <a:bodyPr/>
            <a:lstStyle/>
            <a:p>
              <a:endParaRPr lang="en-US"/>
            </a:p>
          </p:txBody>
        </p:sp>
        <p:sp>
          <p:nvSpPr>
            <p:cNvPr id="10258" name="Freeform 18"/>
            <p:cNvSpPr>
              <a:spLocks/>
            </p:cNvSpPr>
            <p:nvPr/>
          </p:nvSpPr>
          <p:spPr bwMode="auto">
            <a:xfrm>
              <a:off x="1214" y="2205"/>
              <a:ext cx="277" cy="274"/>
            </a:xfrm>
            <a:custGeom>
              <a:avLst/>
              <a:gdLst/>
              <a:ahLst/>
              <a:cxnLst>
                <a:cxn ang="0">
                  <a:pos x="170" y="22"/>
                </a:cxn>
                <a:cxn ang="0">
                  <a:pos x="222" y="4"/>
                </a:cxn>
                <a:cxn ang="0">
                  <a:pos x="258" y="0"/>
                </a:cxn>
                <a:cxn ang="0">
                  <a:pos x="288" y="4"/>
                </a:cxn>
                <a:cxn ang="0">
                  <a:pos x="303" y="19"/>
                </a:cxn>
                <a:cxn ang="0">
                  <a:pos x="295" y="57"/>
                </a:cxn>
                <a:cxn ang="0">
                  <a:pos x="244" y="78"/>
                </a:cxn>
                <a:cxn ang="0">
                  <a:pos x="190" y="78"/>
                </a:cxn>
                <a:cxn ang="0">
                  <a:pos x="131" y="87"/>
                </a:cxn>
                <a:cxn ang="0">
                  <a:pos x="87" y="106"/>
                </a:cxn>
                <a:cxn ang="0">
                  <a:pos x="46" y="136"/>
                </a:cxn>
                <a:cxn ang="0">
                  <a:pos x="43" y="180"/>
                </a:cxn>
                <a:cxn ang="0">
                  <a:pos x="60" y="224"/>
                </a:cxn>
                <a:cxn ang="0">
                  <a:pos x="102" y="261"/>
                </a:cxn>
                <a:cxn ang="0">
                  <a:pos x="168" y="291"/>
                </a:cxn>
                <a:cxn ang="0">
                  <a:pos x="257" y="322"/>
                </a:cxn>
                <a:cxn ang="0">
                  <a:pos x="347" y="348"/>
                </a:cxn>
                <a:cxn ang="0">
                  <a:pos x="406" y="373"/>
                </a:cxn>
                <a:cxn ang="0">
                  <a:pos x="434" y="381"/>
                </a:cxn>
                <a:cxn ang="0">
                  <a:pos x="425" y="415"/>
                </a:cxn>
                <a:cxn ang="0">
                  <a:pos x="434" y="462"/>
                </a:cxn>
                <a:cxn ang="0">
                  <a:pos x="486" y="484"/>
                </a:cxn>
                <a:cxn ang="0">
                  <a:pos x="551" y="512"/>
                </a:cxn>
                <a:cxn ang="0">
                  <a:pos x="553" y="548"/>
                </a:cxn>
                <a:cxn ang="0">
                  <a:pos x="486" y="518"/>
                </a:cxn>
                <a:cxn ang="0">
                  <a:pos x="406" y="484"/>
                </a:cxn>
                <a:cxn ang="0">
                  <a:pos x="388" y="447"/>
                </a:cxn>
                <a:cxn ang="0">
                  <a:pos x="388" y="403"/>
                </a:cxn>
                <a:cxn ang="0">
                  <a:pos x="347" y="381"/>
                </a:cxn>
                <a:cxn ang="0">
                  <a:pos x="242" y="351"/>
                </a:cxn>
                <a:cxn ang="0">
                  <a:pos x="164" y="322"/>
                </a:cxn>
                <a:cxn ang="0">
                  <a:pos x="75" y="283"/>
                </a:cxn>
                <a:cxn ang="0">
                  <a:pos x="13" y="239"/>
                </a:cxn>
                <a:cxn ang="0">
                  <a:pos x="1" y="198"/>
                </a:cxn>
                <a:cxn ang="0">
                  <a:pos x="0" y="165"/>
                </a:cxn>
                <a:cxn ang="0">
                  <a:pos x="1" y="116"/>
                </a:cxn>
                <a:cxn ang="0">
                  <a:pos x="38" y="80"/>
                </a:cxn>
                <a:cxn ang="0">
                  <a:pos x="94" y="56"/>
                </a:cxn>
                <a:cxn ang="0">
                  <a:pos x="140" y="34"/>
                </a:cxn>
                <a:cxn ang="0">
                  <a:pos x="170" y="22"/>
                </a:cxn>
              </a:cxnLst>
              <a:rect l="0" t="0" r="r" b="b"/>
              <a:pathLst>
                <a:path w="553" h="548">
                  <a:moveTo>
                    <a:pt x="170" y="22"/>
                  </a:moveTo>
                  <a:lnTo>
                    <a:pt x="222" y="4"/>
                  </a:lnTo>
                  <a:lnTo>
                    <a:pt x="258" y="0"/>
                  </a:lnTo>
                  <a:lnTo>
                    <a:pt x="288" y="4"/>
                  </a:lnTo>
                  <a:lnTo>
                    <a:pt x="303" y="19"/>
                  </a:lnTo>
                  <a:lnTo>
                    <a:pt x="295" y="57"/>
                  </a:lnTo>
                  <a:lnTo>
                    <a:pt x="244" y="78"/>
                  </a:lnTo>
                  <a:lnTo>
                    <a:pt x="190" y="78"/>
                  </a:lnTo>
                  <a:lnTo>
                    <a:pt x="131" y="87"/>
                  </a:lnTo>
                  <a:lnTo>
                    <a:pt x="87" y="106"/>
                  </a:lnTo>
                  <a:lnTo>
                    <a:pt x="46" y="136"/>
                  </a:lnTo>
                  <a:lnTo>
                    <a:pt x="43" y="180"/>
                  </a:lnTo>
                  <a:lnTo>
                    <a:pt x="60" y="224"/>
                  </a:lnTo>
                  <a:lnTo>
                    <a:pt x="102" y="261"/>
                  </a:lnTo>
                  <a:lnTo>
                    <a:pt x="168" y="291"/>
                  </a:lnTo>
                  <a:lnTo>
                    <a:pt x="257" y="322"/>
                  </a:lnTo>
                  <a:lnTo>
                    <a:pt x="347" y="348"/>
                  </a:lnTo>
                  <a:lnTo>
                    <a:pt x="406" y="373"/>
                  </a:lnTo>
                  <a:lnTo>
                    <a:pt x="434" y="381"/>
                  </a:lnTo>
                  <a:lnTo>
                    <a:pt x="425" y="415"/>
                  </a:lnTo>
                  <a:lnTo>
                    <a:pt x="434" y="462"/>
                  </a:lnTo>
                  <a:lnTo>
                    <a:pt x="486" y="484"/>
                  </a:lnTo>
                  <a:lnTo>
                    <a:pt x="551" y="512"/>
                  </a:lnTo>
                  <a:lnTo>
                    <a:pt x="553" y="548"/>
                  </a:lnTo>
                  <a:lnTo>
                    <a:pt x="486" y="518"/>
                  </a:lnTo>
                  <a:lnTo>
                    <a:pt x="406" y="484"/>
                  </a:lnTo>
                  <a:lnTo>
                    <a:pt x="388" y="447"/>
                  </a:lnTo>
                  <a:lnTo>
                    <a:pt x="388" y="403"/>
                  </a:lnTo>
                  <a:lnTo>
                    <a:pt x="347" y="381"/>
                  </a:lnTo>
                  <a:lnTo>
                    <a:pt x="242" y="351"/>
                  </a:lnTo>
                  <a:lnTo>
                    <a:pt x="164" y="322"/>
                  </a:lnTo>
                  <a:lnTo>
                    <a:pt x="75" y="283"/>
                  </a:lnTo>
                  <a:lnTo>
                    <a:pt x="13" y="239"/>
                  </a:lnTo>
                  <a:lnTo>
                    <a:pt x="1" y="198"/>
                  </a:lnTo>
                  <a:lnTo>
                    <a:pt x="0" y="165"/>
                  </a:lnTo>
                  <a:lnTo>
                    <a:pt x="1" y="116"/>
                  </a:lnTo>
                  <a:lnTo>
                    <a:pt x="38" y="80"/>
                  </a:lnTo>
                  <a:lnTo>
                    <a:pt x="94" y="56"/>
                  </a:lnTo>
                  <a:lnTo>
                    <a:pt x="140" y="34"/>
                  </a:lnTo>
                  <a:lnTo>
                    <a:pt x="170" y="22"/>
                  </a:lnTo>
                  <a:close/>
                </a:path>
              </a:pathLst>
            </a:custGeom>
            <a:solidFill>
              <a:srgbClr val="000000"/>
            </a:solidFill>
            <a:ln w="9525">
              <a:noFill/>
              <a:round/>
              <a:headEnd/>
              <a:tailEnd/>
            </a:ln>
          </p:spPr>
          <p:txBody>
            <a:bodyPr/>
            <a:lstStyle/>
            <a:p>
              <a:endParaRPr lang="en-US"/>
            </a:p>
          </p:txBody>
        </p:sp>
        <p:sp>
          <p:nvSpPr>
            <p:cNvPr id="10259" name="Freeform 19"/>
            <p:cNvSpPr>
              <a:spLocks/>
            </p:cNvSpPr>
            <p:nvPr/>
          </p:nvSpPr>
          <p:spPr bwMode="auto">
            <a:xfrm>
              <a:off x="1386" y="2202"/>
              <a:ext cx="152" cy="162"/>
            </a:xfrm>
            <a:custGeom>
              <a:avLst/>
              <a:gdLst/>
              <a:ahLst/>
              <a:cxnLst>
                <a:cxn ang="0">
                  <a:pos x="133" y="22"/>
                </a:cxn>
                <a:cxn ang="0">
                  <a:pos x="81" y="4"/>
                </a:cxn>
                <a:cxn ang="0">
                  <a:pos x="45" y="0"/>
                </a:cxn>
                <a:cxn ang="0">
                  <a:pos x="15" y="4"/>
                </a:cxn>
                <a:cxn ang="0">
                  <a:pos x="0" y="19"/>
                </a:cxn>
                <a:cxn ang="0">
                  <a:pos x="12" y="40"/>
                </a:cxn>
                <a:cxn ang="0">
                  <a:pos x="70" y="48"/>
                </a:cxn>
                <a:cxn ang="0">
                  <a:pos x="127" y="72"/>
                </a:cxn>
                <a:cxn ang="0">
                  <a:pos x="172" y="87"/>
                </a:cxn>
                <a:cxn ang="0">
                  <a:pos x="216" y="108"/>
                </a:cxn>
                <a:cxn ang="0">
                  <a:pos x="257" y="137"/>
                </a:cxn>
                <a:cxn ang="0">
                  <a:pos x="260" y="182"/>
                </a:cxn>
                <a:cxn ang="0">
                  <a:pos x="242" y="225"/>
                </a:cxn>
                <a:cxn ang="0">
                  <a:pos x="201" y="262"/>
                </a:cxn>
                <a:cxn ang="0">
                  <a:pos x="135" y="291"/>
                </a:cxn>
                <a:cxn ang="0">
                  <a:pos x="140" y="324"/>
                </a:cxn>
                <a:cxn ang="0">
                  <a:pos x="228" y="284"/>
                </a:cxn>
                <a:cxn ang="0">
                  <a:pos x="289" y="241"/>
                </a:cxn>
                <a:cxn ang="0">
                  <a:pos x="301" y="198"/>
                </a:cxn>
                <a:cxn ang="0">
                  <a:pos x="304" y="167"/>
                </a:cxn>
                <a:cxn ang="0">
                  <a:pos x="301" y="117"/>
                </a:cxn>
                <a:cxn ang="0">
                  <a:pos x="264" y="81"/>
                </a:cxn>
                <a:cxn ang="0">
                  <a:pos x="208" y="56"/>
                </a:cxn>
                <a:cxn ang="0">
                  <a:pos x="161" y="34"/>
                </a:cxn>
                <a:cxn ang="0">
                  <a:pos x="133" y="22"/>
                </a:cxn>
              </a:cxnLst>
              <a:rect l="0" t="0" r="r" b="b"/>
              <a:pathLst>
                <a:path w="304" h="324">
                  <a:moveTo>
                    <a:pt x="133" y="22"/>
                  </a:moveTo>
                  <a:lnTo>
                    <a:pt x="81" y="4"/>
                  </a:lnTo>
                  <a:lnTo>
                    <a:pt x="45" y="0"/>
                  </a:lnTo>
                  <a:lnTo>
                    <a:pt x="15" y="4"/>
                  </a:lnTo>
                  <a:lnTo>
                    <a:pt x="0" y="19"/>
                  </a:lnTo>
                  <a:lnTo>
                    <a:pt x="12" y="40"/>
                  </a:lnTo>
                  <a:lnTo>
                    <a:pt x="70" y="48"/>
                  </a:lnTo>
                  <a:lnTo>
                    <a:pt x="127" y="72"/>
                  </a:lnTo>
                  <a:lnTo>
                    <a:pt x="172" y="87"/>
                  </a:lnTo>
                  <a:lnTo>
                    <a:pt x="216" y="108"/>
                  </a:lnTo>
                  <a:lnTo>
                    <a:pt x="257" y="137"/>
                  </a:lnTo>
                  <a:lnTo>
                    <a:pt x="260" y="182"/>
                  </a:lnTo>
                  <a:lnTo>
                    <a:pt x="242" y="225"/>
                  </a:lnTo>
                  <a:lnTo>
                    <a:pt x="201" y="262"/>
                  </a:lnTo>
                  <a:lnTo>
                    <a:pt x="135" y="291"/>
                  </a:lnTo>
                  <a:lnTo>
                    <a:pt x="140" y="324"/>
                  </a:lnTo>
                  <a:lnTo>
                    <a:pt x="228" y="284"/>
                  </a:lnTo>
                  <a:lnTo>
                    <a:pt x="289" y="241"/>
                  </a:lnTo>
                  <a:lnTo>
                    <a:pt x="301" y="198"/>
                  </a:lnTo>
                  <a:lnTo>
                    <a:pt x="304" y="167"/>
                  </a:lnTo>
                  <a:lnTo>
                    <a:pt x="301" y="117"/>
                  </a:lnTo>
                  <a:lnTo>
                    <a:pt x="264" y="81"/>
                  </a:lnTo>
                  <a:lnTo>
                    <a:pt x="208" y="56"/>
                  </a:lnTo>
                  <a:lnTo>
                    <a:pt x="161" y="34"/>
                  </a:lnTo>
                  <a:lnTo>
                    <a:pt x="133" y="22"/>
                  </a:lnTo>
                  <a:close/>
                </a:path>
              </a:pathLst>
            </a:custGeom>
            <a:solidFill>
              <a:srgbClr val="000000"/>
            </a:solidFill>
            <a:ln w="9525">
              <a:noFill/>
              <a:round/>
              <a:headEnd/>
              <a:tailEnd/>
            </a:ln>
          </p:spPr>
          <p:txBody>
            <a:bodyPr/>
            <a:lstStyle/>
            <a:p>
              <a:endParaRPr lang="en-US"/>
            </a:p>
          </p:txBody>
        </p:sp>
      </p:grpSp>
      <p:grpSp>
        <p:nvGrpSpPr>
          <p:cNvPr id="6" name="Group 20"/>
          <p:cNvGrpSpPr>
            <a:grpSpLocks/>
          </p:cNvGrpSpPr>
          <p:nvPr/>
        </p:nvGrpSpPr>
        <p:grpSpPr bwMode="auto">
          <a:xfrm>
            <a:off x="1335088" y="2516188"/>
            <a:ext cx="1927225" cy="1754187"/>
            <a:chOff x="841" y="1585"/>
            <a:chExt cx="1214" cy="1105"/>
          </a:xfrm>
        </p:grpSpPr>
        <p:grpSp>
          <p:nvGrpSpPr>
            <p:cNvPr id="7" name="Group 21"/>
            <p:cNvGrpSpPr>
              <a:grpSpLocks/>
            </p:cNvGrpSpPr>
            <p:nvPr/>
          </p:nvGrpSpPr>
          <p:grpSpPr bwMode="auto">
            <a:xfrm>
              <a:off x="1651" y="1585"/>
              <a:ext cx="404" cy="911"/>
              <a:chOff x="1651" y="1585"/>
              <a:chExt cx="404" cy="911"/>
            </a:xfrm>
          </p:grpSpPr>
          <p:sp>
            <p:nvSpPr>
              <p:cNvPr id="10262" name="Freeform 22"/>
              <p:cNvSpPr>
                <a:spLocks/>
              </p:cNvSpPr>
              <p:nvPr/>
            </p:nvSpPr>
            <p:spPr bwMode="auto">
              <a:xfrm>
                <a:off x="1660" y="1625"/>
                <a:ext cx="211" cy="859"/>
              </a:xfrm>
              <a:custGeom>
                <a:avLst/>
                <a:gdLst/>
                <a:ahLst/>
                <a:cxnLst>
                  <a:cxn ang="0">
                    <a:pos x="417" y="309"/>
                  </a:cxn>
                  <a:cxn ang="0">
                    <a:pos x="424" y="372"/>
                  </a:cxn>
                  <a:cxn ang="0">
                    <a:pos x="424" y="712"/>
                  </a:cxn>
                  <a:cxn ang="0">
                    <a:pos x="394" y="1169"/>
                  </a:cxn>
                  <a:cxn ang="0">
                    <a:pos x="397" y="1460"/>
                  </a:cxn>
                  <a:cxn ang="0">
                    <a:pos x="412" y="1661"/>
                  </a:cxn>
                  <a:cxn ang="0">
                    <a:pos x="397" y="1717"/>
                  </a:cxn>
                  <a:cxn ang="0">
                    <a:pos x="372" y="1705"/>
                  </a:cxn>
                  <a:cxn ang="0">
                    <a:pos x="228" y="1594"/>
                  </a:cxn>
                  <a:cxn ang="0">
                    <a:pos x="192" y="1572"/>
                  </a:cxn>
                  <a:cxn ang="0">
                    <a:pos x="170" y="1541"/>
                  </a:cxn>
                  <a:cxn ang="0">
                    <a:pos x="133" y="1498"/>
                  </a:cxn>
                  <a:cxn ang="0">
                    <a:pos x="83" y="1455"/>
                  </a:cxn>
                  <a:cxn ang="0">
                    <a:pos x="59" y="1396"/>
                  </a:cxn>
                  <a:cxn ang="0">
                    <a:pos x="0" y="1345"/>
                  </a:cxn>
                  <a:cxn ang="0">
                    <a:pos x="0" y="1315"/>
                  </a:cxn>
                  <a:cxn ang="0">
                    <a:pos x="32" y="1276"/>
                  </a:cxn>
                  <a:cxn ang="0">
                    <a:pos x="44" y="1225"/>
                  </a:cxn>
                  <a:cxn ang="0">
                    <a:pos x="37" y="1198"/>
                  </a:cxn>
                  <a:cxn ang="0">
                    <a:pos x="22" y="1154"/>
                  </a:cxn>
                  <a:cxn ang="0">
                    <a:pos x="16" y="1122"/>
                  </a:cxn>
                  <a:cxn ang="0">
                    <a:pos x="40" y="1073"/>
                  </a:cxn>
                  <a:cxn ang="0">
                    <a:pos x="40" y="1040"/>
                  </a:cxn>
                  <a:cxn ang="0">
                    <a:pos x="15" y="975"/>
                  </a:cxn>
                  <a:cxn ang="0">
                    <a:pos x="15" y="938"/>
                  </a:cxn>
                  <a:cxn ang="0">
                    <a:pos x="29" y="909"/>
                  </a:cxn>
                  <a:cxn ang="0">
                    <a:pos x="53" y="875"/>
                  </a:cxn>
                  <a:cxn ang="0">
                    <a:pos x="52" y="816"/>
                  </a:cxn>
                  <a:cxn ang="0">
                    <a:pos x="37" y="768"/>
                  </a:cxn>
                  <a:cxn ang="0">
                    <a:pos x="52" y="712"/>
                  </a:cxn>
                  <a:cxn ang="0">
                    <a:pos x="66" y="699"/>
                  </a:cxn>
                  <a:cxn ang="0">
                    <a:pos x="53" y="647"/>
                  </a:cxn>
                  <a:cxn ang="0">
                    <a:pos x="22" y="592"/>
                  </a:cxn>
                  <a:cxn ang="0">
                    <a:pos x="15" y="556"/>
                  </a:cxn>
                  <a:cxn ang="0">
                    <a:pos x="22" y="522"/>
                  </a:cxn>
                  <a:cxn ang="0">
                    <a:pos x="62" y="492"/>
                  </a:cxn>
                  <a:cxn ang="0">
                    <a:pos x="59" y="468"/>
                  </a:cxn>
                  <a:cxn ang="0">
                    <a:pos x="16" y="390"/>
                  </a:cxn>
                  <a:cxn ang="0">
                    <a:pos x="3" y="328"/>
                  </a:cxn>
                  <a:cxn ang="0">
                    <a:pos x="15" y="294"/>
                  </a:cxn>
                  <a:cxn ang="0">
                    <a:pos x="53" y="263"/>
                  </a:cxn>
                  <a:cxn ang="0">
                    <a:pos x="44" y="235"/>
                  </a:cxn>
                  <a:cxn ang="0">
                    <a:pos x="16" y="204"/>
                  </a:cxn>
                  <a:cxn ang="0">
                    <a:pos x="16" y="170"/>
                  </a:cxn>
                  <a:cxn ang="0">
                    <a:pos x="62" y="146"/>
                  </a:cxn>
                  <a:cxn ang="0">
                    <a:pos x="81" y="122"/>
                  </a:cxn>
                  <a:cxn ang="0">
                    <a:pos x="44" y="71"/>
                  </a:cxn>
                  <a:cxn ang="0">
                    <a:pos x="44" y="44"/>
                  </a:cxn>
                  <a:cxn ang="0">
                    <a:pos x="88" y="27"/>
                  </a:cxn>
                  <a:cxn ang="0">
                    <a:pos x="90" y="0"/>
                  </a:cxn>
                  <a:cxn ang="0">
                    <a:pos x="140" y="71"/>
                  </a:cxn>
                  <a:cxn ang="0">
                    <a:pos x="198" y="145"/>
                  </a:cxn>
                  <a:cxn ang="0">
                    <a:pos x="272" y="204"/>
                  </a:cxn>
                  <a:cxn ang="0">
                    <a:pos x="331" y="250"/>
                  </a:cxn>
                  <a:cxn ang="0">
                    <a:pos x="394" y="287"/>
                  </a:cxn>
                  <a:cxn ang="0">
                    <a:pos x="417" y="309"/>
                  </a:cxn>
                </a:cxnLst>
                <a:rect l="0" t="0" r="r" b="b"/>
                <a:pathLst>
                  <a:path w="424" h="1717">
                    <a:moveTo>
                      <a:pt x="417" y="309"/>
                    </a:moveTo>
                    <a:lnTo>
                      <a:pt x="424" y="372"/>
                    </a:lnTo>
                    <a:lnTo>
                      <a:pt x="424" y="712"/>
                    </a:lnTo>
                    <a:lnTo>
                      <a:pt x="394" y="1169"/>
                    </a:lnTo>
                    <a:lnTo>
                      <a:pt x="397" y="1460"/>
                    </a:lnTo>
                    <a:lnTo>
                      <a:pt x="412" y="1661"/>
                    </a:lnTo>
                    <a:lnTo>
                      <a:pt x="397" y="1717"/>
                    </a:lnTo>
                    <a:lnTo>
                      <a:pt x="372" y="1705"/>
                    </a:lnTo>
                    <a:lnTo>
                      <a:pt x="228" y="1594"/>
                    </a:lnTo>
                    <a:lnTo>
                      <a:pt x="192" y="1572"/>
                    </a:lnTo>
                    <a:lnTo>
                      <a:pt x="170" y="1541"/>
                    </a:lnTo>
                    <a:lnTo>
                      <a:pt x="133" y="1498"/>
                    </a:lnTo>
                    <a:lnTo>
                      <a:pt x="83" y="1455"/>
                    </a:lnTo>
                    <a:lnTo>
                      <a:pt x="59" y="1396"/>
                    </a:lnTo>
                    <a:lnTo>
                      <a:pt x="0" y="1345"/>
                    </a:lnTo>
                    <a:lnTo>
                      <a:pt x="0" y="1315"/>
                    </a:lnTo>
                    <a:lnTo>
                      <a:pt x="32" y="1276"/>
                    </a:lnTo>
                    <a:lnTo>
                      <a:pt x="44" y="1225"/>
                    </a:lnTo>
                    <a:lnTo>
                      <a:pt x="37" y="1198"/>
                    </a:lnTo>
                    <a:lnTo>
                      <a:pt x="22" y="1154"/>
                    </a:lnTo>
                    <a:lnTo>
                      <a:pt x="16" y="1122"/>
                    </a:lnTo>
                    <a:lnTo>
                      <a:pt x="40" y="1073"/>
                    </a:lnTo>
                    <a:lnTo>
                      <a:pt x="40" y="1040"/>
                    </a:lnTo>
                    <a:lnTo>
                      <a:pt x="15" y="975"/>
                    </a:lnTo>
                    <a:lnTo>
                      <a:pt x="15" y="938"/>
                    </a:lnTo>
                    <a:lnTo>
                      <a:pt x="29" y="909"/>
                    </a:lnTo>
                    <a:lnTo>
                      <a:pt x="53" y="875"/>
                    </a:lnTo>
                    <a:lnTo>
                      <a:pt x="52" y="816"/>
                    </a:lnTo>
                    <a:lnTo>
                      <a:pt x="37" y="768"/>
                    </a:lnTo>
                    <a:lnTo>
                      <a:pt x="52" y="712"/>
                    </a:lnTo>
                    <a:lnTo>
                      <a:pt x="66" y="699"/>
                    </a:lnTo>
                    <a:lnTo>
                      <a:pt x="53" y="647"/>
                    </a:lnTo>
                    <a:lnTo>
                      <a:pt x="22" y="592"/>
                    </a:lnTo>
                    <a:lnTo>
                      <a:pt x="15" y="556"/>
                    </a:lnTo>
                    <a:lnTo>
                      <a:pt x="22" y="522"/>
                    </a:lnTo>
                    <a:lnTo>
                      <a:pt x="62" y="492"/>
                    </a:lnTo>
                    <a:lnTo>
                      <a:pt x="59" y="468"/>
                    </a:lnTo>
                    <a:lnTo>
                      <a:pt x="16" y="390"/>
                    </a:lnTo>
                    <a:lnTo>
                      <a:pt x="3" y="328"/>
                    </a:lnTo>
                    <a:lnTo>
                      <a:pt x="15" y="294"/>
                    </a:lnTo>
                    <a:lnTo>
                      <a:pt x="53" y="263"/>
                    </a:lnTo>
                    <a:lnTo>
                      <a:pt x="44" y="235"/>
                    </a:lnTo>
                    <a:lnTo>
                      <a:pt x="16" y="204"/>
                    </a:lnTo>
                    <a:lnTo>
                      <a:pt x="16" y="170"/>
                    </a:lnTo>
                    <a:lnTo>
                      <a:pt x="62" y="146"/>
                    </a:lnTo>
                    <a:lnTo>
                      <a:pt x="81" y="122"/>
                    </a:lnTo>
                    <a:lnTo>
                      <a:pt x="44" y="71"/>
                    </a:lnTo>
                    <a:lnTo>
                      <a:pt x="44" y="44"/>
                    </a:lnTo>
                    <a:lnTo>
                      <a:pt x="88" y="27"/>
                    </a:lnTo>
                    <a:lnTo>
                      <a:pt x="90" y="0"/>
                    </a:lnTo>
                    <a:lnTo>
                      <a:pt x="140"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10263" name="Freeform 23"/>
              <p:cNvSpPr>
                <a:spLocks/>
              </p:cNvSpPr>
              <p:nvPr/>
            </p:nvSpPr>
            <p:spPr bwMode="auto">
              <a:xfrm>
                <a:off x="1651" y="1638"/>
                <a:ext cx="62" cy="654"/>
              </a:xfrm>
              <a:custGeom>
                <a:avLst/>
                <a:gdLst/>
                <a:ahLst/>
                <a:cxnLst>
                  <a:cxn ang="0">
                    <a:pos x="83" y="44"/>
                  </a:cxn>
                  <a:cxn ang="0">
                    <a:pos x="123" y="90"/>
                  </a:cxn>
                  <a:cxn ang="0">
                    <a:pos x="98" y="127"/>
                  </a:cxn>
                  <a:cxn ang="0">
                    <a:pos x="46" y="153"/>
                  </a:cxn>
                  <a:cxn ang="0">
                    <a:pos x="67" y="190"/>
                  </a:cxn>
                  <a:cxn ang="0">
                    <a:pos x="91" y="237"/>
                  </a:cxn>
                  <a:cxn ang="0">
                    <a:pos x="61" y="267"/>
                  </a:cxn>
                  <a:cxn ang="0">
                    <a:pos x="37" y="304"/>
                  </a:cxn>
                  <a:cxn ang="0">
                    <a:pos x="61" y="369"/>
                  </a:cxn>
                  <a:cxn ang="0">
                    <a:pos x="91" y="428"/>
                  </a:cxn>
                  <a:cxn ang="0">
                    <a:pos x="83" y="480"/>
                  </a:cxn>
                  <a:cxn ang="0">
                    <a:pos x="46" y="524"/>
                  </a:cxn>
                  <a:cxn ang="0">
                    <a:pos x="89" y="617"/>
                  </a:cxn>
                  <a:cxn ang="0">
                    <a:pos x="105" y="675"/>
                  </a:cxn>
                  <a:cxn ang="0">
                    <a:pos x="74" y="719"/>
                  </a:cxn>
                  <a:cxn ang="0">
                    <a:pos x="80" y="786"/>
                  </a:cxn>
                  <a:cxn ang="0">
                    <a:pos x="104" y="852"/>
                  </a:cxn>
                  <a:cxn ang="0">
                    <a:pos x="76" y="889"/>
                  </a:cxn>
                  <a:cxn ang="0">
                    <a:pos x="39" y="932"/>
                  </a:cxn>
                  <a:cxn ang="0">
                    <a:pos x="76" y="1013"/>
                  </a:cxn>
                  <a:cxn ang="0">
                    <a:pos x="91" y="1068"/>
                  </a:cxn>
                  <a:cxn ang="0">
                    <a:pos x="58" y="1080"/>
                  </a:cxn>
                  <a:cxn ang="0">
                    <a:pos x="67" y="1168"/>
                  </a:cxn>
                  <a:cxn ang="0">
                    <a:pos x="83" y="1214"/>
                  </a:cxn>
                  <a:cxn ang="0">
                    <a:pos x="58" y="1266"/>
                  </a:cxn>
                  <a:cxn ang="0">
                    <a:pos x="2" y="1293"/>
                  </a:cxn>
                  <a:cxn ang="0">
                    <a:pos x="43" y="1204"/>
                  </a:cxn>
                  <a:cxn ang="0">
                    <a:pos x="24" y="1131"/>
                  </a:cxn>
                  <a:cxn ang="0">
                    <a:pos x="30" y="1068"/>
                  </a:cxn>
                  <a:cxn ang="0">
                    <a:pos x="46" y="1036"/>
                  </a:cxn>
                  <a:cxn ang="0">
                    <a:pos x="9" y="957"/>
                  </a:cxn>
                  <a:cxn ang="0">
                    <a:pos x="9" y="876"/>
                  </a:cxn>
                  <a:cxn ang="0">
                    <a:pos x="54" y="839"/>
                  </a:cxn>
                  <a:cxn ang="0">
                    <a:pos x="43" y="781"/>
                  </a:cxn>
                  <a:cxn ang="0">
                    <a:pos x="31" y="712"/>
                  </a:cxn>
                  <a:cxn ang="0">
                    <a:pos x="67" y="669"/>
                  </a:cxn>
                  <a:cxn ang="0">
                    <a:pos x="52" y="619"/>
                  </a:cxn>
                  <a:cxn ang="0">
                    <a:pos x="9" y="543"/>
                  </a:cxn>
                  <a:cxn ang="0">
                    <a:pos x="17" y="492"/>
                  </a:cxn>
                  <a:cxn ang="0">
                    <a:pos x="54" y="450"/>
                  </a:cxn>
                  <a:cxn ang="0">
                    <a:pos x="15" y="353"/>
                  </a:cxn>
                  <a:cxn ang="0">
                    <a:pos x="0" y="295"/>
                  </a:cxn>
                  <a:cxn ang="0">
                    <a:pos x="31" y="252"/>
                  </a:cxn>
                  <a:cxn ang="0">
                    <a:pos x="46" y="223"/>
                  </a:cxn>
                  <a:cxn ang="0">
                    <a:pos x="9" y="176"/>
                  </a:cxn>
                  <a:cxn ang="0">
                    <a:pos x="24" y="131"/>
                  </a:cxn>
                  <a:cxn ang="0">
                    <a:pos x="67" y="103"/>
                  </a:cxn>
                  <a:cxn ang="0">
                    <a:pos x="68" y="68"/>
                  </a:cxn>
                  <a:cxn ang="0">
                    <a:pos x="46" y="23"/>
                  </a:cxn>
                </a:cxnLst>
                <a:rect l="0" t="0" r="r" b="b"/>
                <a:pathLst>
                  <a:path w="123" h="1308">
                    <a:moveTo>
                      <a:pt x="61" y="0"/>
                    </a:moveTo>
                    <a:lnTo>
                      <a:pt x="83" y="44"/>
                    </a:lnTo>
                    <a:lnTo>
                      <a:pt x="104" y="72"/>
                    </a:lnTo>
                    <a:lnTo>
                      <a:pt x="123" y="90"/>
                    </a:lnTo>
                    <a:lnTo>
                      <a:pt x="117" y="112"/>
                    </a:lnTo>
                    <a:lnTo>
                      <a:pt x="98" y="127"/>
                    </a:lnTo>
                    <a:lnTo>
                      <a:pt x="68" y="134"/>
                    </a:lnTo>
                    <a:lnTo>
                      <a:pt x="46" y="153"/>
                    </a:lnTo>
                    <a:lnTo>
                      <a:pt x="52" y="176"/>
                    </a:lnTo>
                    <a:lnTo>
                      <a:pt x="67" y="190"/>
                    </a:lnTo>
                    <a:lnTo>
                      <a:pt x="91" y="220"/>
                    </a:lnTo>
                    <a:lnTo>
                      <a:pt x="91" y="237"/>
                    </a:lnTo>
                    <a:lnTo>
                      <a:pt x="83" y="252"/>
                    </a:lnTo>
                    <a:lnTo>
                      <a:pt x="61" y="267"/>
                    </a:lnTo>
                    <a:lnTo>
                      <a:pt x="39" y="282"/>
                    </a:lnTo>
                    <a:lnTo>
                      <a:pt x="37" y="304"/>
                    </a:lnTo>
                    <a:lnTo>
                      <a:pt x="43" y="325"/>
                    </a:lnTo>
                    <a:lnTo>
                      <a:pt x="61" y="369"/>
                    </a:lnTo>
                    <a:lnTo>
                      <a:pt x="76" y="403"/>
                    </a:lnTo>
                    <a:lnTo>
                      <a:pt x="91" y="428"/>
                    </a:lnTo>
                    <a:lnTo>
                      <a:pt x="91" y="455"/>
                    </a:lnTo>
                    <a:lnTo>
                      <a:pt x="83" y="480"/>
                    </a:lnTo>
                    <a:lnTo>
                      <a:pt x="61" y="502"/>
                    </a:lnTo>
                    <a:lnTo>
                      <a:pt x="46" y="524"/>
                    </a:lnTo>
                    <a:lnTo>
                      <a:pt x="52" y="561"/>
                    </a:lnTo>
                    <a:lnTo>
                      <a:pt x="89" y="617"/>
                    </a:lnTo>
                    <a:lnTo>
                      <a:pt x="104" y="647"/>
                    </a:lnTo>
                    <a:lnTo>
                      <a:pt x="105" y="675"/>
                    </a:lnTo>
                    <a:lnTo>
                      <a:pt x="91" y="697"/>
                    </a:lnTo>
                    <a:lnTo>
                      <a:pt x="74" y="719"/>
                    </a:lnTo>
                    <a:lnTo>
                      <a:pt x="68" y="749"/>
                    </a:lnTo>
                    <a:lnTo>
                      <a:pt x="80" y="786"/>
                    </a:lnTo>
                    <a:lnTo>
                      <a:pt x="95" y="824"/>
                    </a:lnTo>
                    <a:lnTo>
                      <a:pt x="104" y="852"/>
                    </a:lnTo>
                    <a:lnTo>
                      <a:pt x="95" y="870"/>
                    </a:lnTo>
                    <a:lnTo>
                      <a:pt x="76" y="889"/>
                    </a:lnTo>
                    <a:lnTo>
                      <a:pt x="52" y="911"/>
                    </a:lnTo>
                    <a:lnTo>
                      <a:pt x="39" y="932"/>
                    </a:lnTo>
                    <a:lnTo>
                      <a:pt x="52" y="972"/>
                    </a:lnTo>
                    <a:lnTo>
                      <a:pt x="76" y="1013"/>
                    </a:lnTo>
                    <a:lnTo>
                      <a:pt x="89" y="1043"/>
                    </a:lnTo>
                    <a:lnTo>
                      <a:pt x="91" y="1068"/>
                    </a:lnTo>
                    <a:lnTo>
                      <a:pt x="83" y="1080"/>
                    </a:lnTo>
                    <a:lnTo>
                      <a:pt x="58" y="1080"/>
                    </a:lnTo>
                    <a:lnTo>
                      <a:pt x="52" y="1133"/>
                    </a:lnTo>
                    <a:lnTo>
                      <a:pt x="67" y="1168"/>
                    </a:lnTo>
                    <a:lnTo>
                      <a:pt x="80" y="1192"/>
                    </a:lnTo>
                    <a:lnTo>
                      <a:pt x="83" y="1214"/>
                    </a:lnTo>
                    <a:lnTo>
                      <a:pt x="83" y="1235"/>
                    </a:lnTo>
                    <a:lnTo>
                      <a:pt x="58" y="1266"/>
                    </a:lnTo>
                    <a:lnTo>
                      <a:pt x="24" y="1308"/>
                    </a:lnTo>
                    <a:lnTo>
                      <a:pt x="2" y="1293"/>
                    </a:lnTo>
                    <a:lnTo>
                      <a:pt x="9" y="1259"/>
                    </a:lnTo>
                    <a:lnTo>
                      <a:pt x="43" y="1204"/>
                    </a:lnTo>
                    <a:lnTo>
                      <a:pt x="39" y="1170"/>
                    </a:lnTo>
                    <a:lnTo>
                      <a:pt x="24" y="1131"/>
                    </a:lnTo>
                    <a:lnTo>
                      <a:pt x="15" y="1096"/>
                    </a:lnTo>
                    <a:lnTo>
                      <a:pt x="30" y="1068"/>
                    </a:lnTo>
                    <a:lnTo>
                      <a:pt x="43" y="1058"/>
                    </a:lnTo>
                    <a:lnTo>
                      <a:pt x="46" y="1036"/>
                    </a:lnTo>
                    <a:lnTo>
                      <a:pt x="30" y="994"/>
                    </a:lnTo>
                    <a:lnTo>
                      <a:pt x="9" y="957"/>
                    </a:lnTo>
                    <a:lnTo>
                      <a:pt x="0" y="920"/>
                    </a:lnTo>
                    <a:lnTo>
                      <a:pt x="9" y="876"/>
                    </a:lnTo>
                    <a:lnTo>
                      <a:pt x="43" y="860"/>
                    </a:lnTo>
                    <a:lnTo>
                      <a:pt x="54" y="839"/>
                    </a:lnTo>
                    <a:lnTo>
                      <a:pt x="52" y="811"/>
                    </a:lnTo>
                    <a:lnTo>
                      <a:pt x="43" y="781"/>
                    </a:lnTo>
                    <a:lnTo>
                      <a:pt x="31" y="742"/>
                    </a:lnTo>
                    <a:lnTo>
                      <a:pt x="31" y="712"/>
                    </a:lnTo>
                    <a:lnTo>
                      <a:pt x="46" y="693"/>
                    </a:lnTo>
                    <a:lnTo>
                      <a:pt x="67" y="669"/>
                    </a:lnTo>
                    <a:lnTo>
                      <a:pt x="67" y="653"/>
                    </a:lnTo>
                    <a:lnTo>
                      <a:pt x="52" y="619"/>
                    </a:lnTo>
                    <a:lnTo>
                      <a:pt x="22" y="576"/>
                    </a:lnTo>
                    <a:lnTo>
                      <a:pt x="9" y="543"/>
                    </a:lnTo>
                    <a:lnTo>
                      <a:pt x="9" y="517"/>
                    </a:lnTo>
                    <a:lnTo>
                      <a:pt x="17" y="492"/>
                    </a:lnTo>
                    <a:lnTo>
                      <a:pt x="37" y="472"/>
                    </a:lnTo>
                    <a:lnTo>
                      <a:pt x="54" y="450"/>
                    </a:lnTo>
                    <a:lnTo>
                      <a:pt x="54" y="433"/>
                    </a:lnTo>
                    <a:lnTo>
                      <a:pt x="15" y="353"/>
                    </a:lnTo>
                    <a:lnTo>
                      <a:pt x="7" y="323"/>
                    </a:lnTo>
                    <a:lnTo>
                      <a:pt x="0" y="295"/>
                    </a:lnTo>
                    <a:lnTo>
                      <a:pt x="15" y="271"/>
                    </a:lnTo>
                    <a:lnTo>
                      <a:pt x="31" y="252"/>
                    </a:lnTo>
                    <a:lnTo>
                      <a:pt x="46" y="237"/>
                    </a:lnTo>
                    <a:lnTo>
                      <a:pt x="46" y="223"/>
                    </a:lnTo>
                    <a:lnTo>
                      <a:pt x="31" y="200"/>
                    </a:lnTo>
                    <a:lnTo>
                      <a:pt x="9" y="176"/>
                    </a:lnTo>
                    <a:lnTo>
                      <a:pt x="9" y="153"/>
                    </a:lnTo>
                    <a:lnTo>
                      <a:pt x="24" y="131"/>
                    </a:lnTo>
                    <a:lnTo>
                      <a:pt x="46" y="112"/>
                    </a:lnTo>
                    <a:lnTo>
                      <a:pt x="67" y="103"/>
                    </a:lnTo>
                    <a:lnTo>
                      <a:pt x="76" y="88"/>
                    </a:lnTo>
                    <a:lnTo>
                      <a:pt x="68" y="68"/>
                    </a:lnTo>
                    <a:lnTo>
                      <a:pt x="54" y="46"/>
                    </a:lnTo>
                    <a:lnTo>
                      <a:pt x="46" y="23"/>
                    </a:lnTo>
                    <a:lnTo>
                      <a:pt x="61" y="0"/>
                    </a:lnTo>
                    <a:close/>
                  </a:path>
                </a:pathLst>
              </a:custGeom>
              <a:solidFill>
                <a:srgbClr val="000000"/>
              </a:solidFill>
              <a:ln w="9525">
                <a:noFill/>
                <a:round/>
                <a:headEnd/>
                <a:tailEnd/>
              </a:ln>
            </p:spPr>
            <p:txBody>
              <a:bodyPr/>
              <a:lstStyle/>
              <a:p>
                <a:endParaRPr lang="en-US"/>
              </a:p>
            </p:txBody>
          </p:sp>
          <p:sp>
            <p:nvSpPr>
              <p:cNvPr id="10264" name="Freeform 24"/>
              <p:cNvSpPr>
                <a:spLocks/>
              </p:cNvSpPr>
              <p:nvPr/>
            </p:nvSpPr>
            <p:spPr bwMode="auto">
              <a:xfrm>
                <a:off x="1817" y="1797"/>
                <a:ext cx="58" cy="529"/>
              </a:xfrm>
              <a:custGeom>
                <a:avLst/>
                <a:gdLst/>
                <a:ahLst/>
                <a:cxnLst>
                  <a:cxn ang="0">
                    <a:pos x="103" y="28"/>
                  </a:cxn>
                  <a:cxn ang="0">
                    <a:pos x="108" y="102"/>
                  </a:cxn>
                  <a:cxn ang="0">
                    <a:pos x="59" y="132"/>
                  </a:cxn>
                  <a:cxn ang="0">
                    <a:pos x="74" y="213"/>
                  </a:cxn>
                  <a:cxn ang="0">
                    <a:pos x="96" y="291"/>
                  </a:cxn>
                  <a:cxn ang="0">
                    <a:pos x="66" y="330"/>
                  </a:cxn>
                  <a:cxn ang="0">
                    <a:pos x="74" y="396"/>
                  </a:cxn>
                  <a:cxn ang="0">
                    <a:pos x="96" y="467"/>
                  </a:cxn>
                  <a:cxn ang="0">
                    <a:pos x="81" y="519"/>
                  </a:cxn>
                  <a:cxn ang="0">
                    <a:pos x="56" y="566"/>
                  </a:cxn>
                  <a:cxn ang="0">
                    <a:pos x="87" y="659"/>
                  </a:cxn>
                  <a:cxn ang="0">
                    <a:pos x="96" y="720"/>
                  </a:cxn>
                  <a:cxn ang="0">
                    <a:pos x="41" y="764"/>
                  </a:cxn>
                  <a:cxn ang="0">
                    <a:pos x="56" y="857"/>
                  </a:cxn>
                  <a:cxn ang="0">
                    <a:pos x="71" y="937"/>
                  </a:cxn>
                  <a:cxn ang="0">
                    <a:pos x="41" y="984"/>
                  </a:cxn>
                  <a:cxn ang="0">
                    <a:pos x="27" y="1048"/>
                  </a:cxn>
                  <a:cxn ang="0">
                    <a:pos x="12" y="1021"/>
                  </a:cxn>
                  <a:cxn ang="0">
                    <a:pos x="41" y="947"/>
                  </a:cxn>
                  <a:cxn ang="0">
                    <a:pos x="27" y="838"/>
                  </a:cxn>
                  <a:cxn ang="0">
                    <a:pos x="19" y="757"/>
                  </a:cxn>
                  <a:cxn ang="0">
                    <a:pos x="59" y="702"/>
                  </a:cxn>
                  <a:cxn ang="0">
                    <a:pos x="27" y="624"/>
                  </a:cxn>
                  <a:cxn ang="0">
                    <a:pos x="19" y="551"/>
                  </a:cxn>
                  <a:cxn ang="0">
                    <a:pos x="49" y="492"/>
                  </a:cxn>
                  <a:cxn ang="0">
                    <a:pos x="63" y="448"/>
                  </a:cxn>
                  <a:cxn ang="0">
                    <a:pos x="34" y="374"/>
                  </a:cxn>
                  <a:cxn ang="0">
                    <a:pos x="41" y="313"/>
                  </a:cxn>
                  <a:cxn ang="0">
                    <a:pos x="59" y="269"/>
                  </a:cxn>
                  <a:cxn ang="0">
                    <a:pos x="37" y="203"/>
                  </a:cxn>
                  <a:cxn ang="0">
                    <a:pos x="29" y="129"/>
                  </a:cxn>
                  <a:cxn ang="0">
                    <a:pos x="63" y="80"/>
                  </a:cxn>
                  <a:cxn ang="0">
                    <a:pos x="66" y="34"/>
                  </a:cxn>
                  <a:cxn ang="0">
                    <a:pos x="87" y="0"/>
                  </a:cxn>
                </a:cxnLst>
                <a:rect l="0" t="0" r="r" b="b"/>
                <a:pathLst>
                  <a:path w="115" h="1058">
                    <a:moveTo>
                      <a:pt x="87" y="0"/>
                    </a:moveTo>
                    <a:lnTo>
                      <a:pt x="103" y="28"/>
                    </a:lnTo>
                    <a:lnTo>
                      <a:pt x="115" y="80"/>
                    </a:lnTo>
                    <a:lnTo>
                      <a:pt x="108" y="102"/>
                    </a:lnTo>
                    <a:lnTo>
                      <a:pt x="78" y="117"/>
                    </a:lnTo>
                    <a:lnTo>
                      <a:pt x="59" y="132"/>
                    </a:lnTo>
                    <a:lnTo>
                      <a:pt x="59" y="173"/>
                    </a:lnTo>
                    <a:lnTo>
                      <a:pt x="74" y="213"/>
                    </a:lnTo>
                    <a:lnTo>
                      <a:pt x="93" y="240"/>
                    </a:lnTo>
                    <a:lnTo>
                      <a:pt x="96" y="291"/>
                    </a:lnTo>
                    <a:lnTo>
                      <a:pt x="85" y="309"/>
                    </a:lnTo>
                    <a:lnTo>
                      <a:pt x="66" y="330"/>
                    </a:lnTo>
                    <a:lnTo>
                      <a:pt x="63" y="365"/>
                    </a:lnTo>
                    <a:lnTo>
                      <a:pt x="74" y="396"/>
                    </a:lnTo>
                    <a:lnTo>
                      <a:pt x="87" y="423"/>
                    </a:lnTo>
                    <a:lnTo>
                      <a:pt x="96" y="467"/>
                    </a:lnTo>
                    <a:lnTo>
                      <a:pt x="96" y="492"/>
                    </a:lnTo>
                    <a:lnTo>
                      <a:pt x="81" y="519"/>
                    </a:lnTo>
                    <a:lnTo>
                      <a:pt x="56" y="544"/>
                    </a:lnTo>
                    <a:lnTo>
                      <a:pt x="56" y="566"/>
                    </a:lnTo>
                    <a:lnTo>
                      <a:pt x="63" y="631"/>
                    </a:lnTo>
                    <a:lnTo>
                      <a:pt x="87" y="659"/>
                    </a:lnTo>
                    <a:lnTo>
                      <a:pt x="103" y="687"/>
                    </a:lnTo>
                    <a:lnTo>
                      <a:pt x="96" y="720"/>
                    </a:lnTo>
                    <a:lnTo>
                      <a:pt x="59" y="742"/>
                    </a:lnTo>
                    <a:lnTo>
                      <a:pt x="41" y="764"/>
                    </a:lnTo>
                    <a:lnTo>
                      <a:pt x="37" y="805"/>
                    </a:lnTo>
                    <a:lnTo>
                      <a:pt x="56" y="857"/>
                    </a:lnTo>
                    <a:lnTo>
                      <a:pt x="71" y="909"/>
                    </a:lnTo>
                    <a:lnTo>
                      <a:pt x="71" y="937"/>
                    </a:lnTo>
                    <a:lnTo>
                      <a:pt x="63" y="977"/>
                    </a:lnTo>
                    <a:lnTo>
                      <a:pt x="41" y="984"/>
                    </a:lnTo>
                    <a:lnTo>
                      <a:pt x="27" y="1014"/>
                    </a:lnTo>
                    <a:lnTo>
                      <a:pt x="27" y="1048"/>
                    </a:lnTo>
                    <a:lnTo>
                      <a:pt x="0" y="1058"/>
                    </a:lnTo>
                    <a:lnTo>
                      <a:pt x="12" y="1021"/>
                    </a:lnTo>
                    <a:lnTo>
                      <a:pt x="34" y="977"/>
                    </a:lnTo>
                    <a:lnTo>
                      <a:pt x="41" y="947"/>
                    </a:lnTo>
                    <a:lnTo>
                      <a:pt x="41" y="888"/>
                    </a:lnTo>
                    <a:lnTo>
                      <a:pt x="27" y="838"/>
                    </a:lnTo>
                    <a:lnTo>
                      <a:pt x="22" y="798"/>
                    </a:lnTo>
                    <a:lnTo>
                      <a:pt x="19" y="757"/>
                    </a:lnTo>
                    <a:lnTo>
                      <a:pt x="44" y="724"/>
                    </a:lnTo>
                    <a:lnTo>
                      <a:pt x="59" y="702"/>
                    </a:lnTo>
                    <a:lnTo>
                      <a:pt x="49" y="659"/>
                    </a:lnTo>
                    <a:lnTo>
                      <a:pt x="27" y="624"/>
                    </a:lnTo>
                    <a:lnTo>
                      <a:pt x="22" y="594"/>
                    </a:lnTo>
                    <a:lnTo>
                      <a:pt x="19" y="551"/>
                    </a:lnTo>
                    <a:lnTo>
                      <a:pt x="29" y="522"/>
                    </a:lnTo>
                    <a:lnTo>
                      <a:pt x="49" y="492"/>
                    </a:lnTo>
                    <a:lnTo>
                      <a:pt x="63" y="470"/>
                    </a:lnTo>
                    <a:lnTo>
                      <a:pt x="63" y="448"/>
                    </a:lnTo>
                    <a:lnTo>
                      <a:pt x="49" y="423"/>
                    </a:lnTo>
                    <a:lnTo>
                      <a:pt x="34" y="374"/>
                    </a:lnTo>
                    <a:lnTo>
                      <a:pt x="34" y="343"/>
                    </a:lnTo>
                    <a:lnTo>
                      <a:pt x="41" y="313"/>
                    </a:lnTo>
                    <a:lnTo>
                      <a:pt x="56" y="291"/>
                    </a:lnTo>
                    <a:lnTo>
                      <a:pt x="59" y="269"/>
                    </a:lnTo>
                    <a:lnTo>
                      <a:pt x="56" y="242"/>
                    </a:lnTo>
                    <a:lnTo>
                      <a:pt x="37" y="203"/>
                    </a:lnTo>
                    <a:lnTo>
                      <a:pt x="27" y="176"/>
                    </a:lnTo>
                    <a:lnTo>
                      <a:pt x="29" y="129"/>
                    </a:lnTo>
                    <a:lnTo>
                      <a:pt x="44" y="110"/>
                    </a:lnTo>
                    <a:lnTo>
                      <a:pt x="63" y="80"/>
                    </a:lnTo>
                    <a:lnTo>
                      <a:pt x="74" y="56"/>
                    </a:lnTo>
                    <a:lnTo>
                      <a:pt x="66" y="34"/>
                    </a:lnTo>
                    <a:lnTo>
                      <a:pt x="71" y="12"/>
                    </a:lnTo>
                    <a:lnTo>
                      <a:pt x="87" y="0"/>
                    </a:lnTo>
                    <a:close/>
                  </a:path>
                </a:pathLst>
              </a:custGeom>
              <a:solidFill>
                <a:srgbClr val="000000"/>
              </a:solidFill>
              <a:ln w="9525">
                <a:noFill/>
                <a:round/>
                <a:headEnd/>
                <a:tailEnd/>
              </a:ln>
            </p:spPr>
            <p:txBody>
              <a:bodyPr/>
              <a:lstStyle/>
              <a:p>
                <a:endParaRPr lang="en-US"/>
              </a:p>
            </p:txBody>
          </p:sp>
          <p:sp>
            <p:nvSpPr>
              <p:cNvPr id="10265" name="Freeform 25"/>
              <p:cNvSpPr>
                <a:spLocks/>
              </p:cNvSpPr>
              <p:nvPr/>
            </p:nvSpPr>
            <p:spPr bwMode="auto">
              <a:xfrm>
                <a:off x="1725" y="1734"/>
                <a:ext cx="132" cy="114"/>
              </a:xfrm>
              <a:custGeom>
                <a:avLst/>
                <a:gdLst/>
                <a:ahLst/>
                <a:cxnLst>
                  <a:cxn ang="0">
                    <a:pos x="264" y="183"/>
                  </a:cxn>
                  <a:cxn ang="0">
                    <a:pos x="184" y="117"/>
                  </a:cxn>
                  <a:cxn ang="0">
                    <a:pos x="117" y="59"/>
                  </a:cxn>
                  <a:cxn ang="0">
                    <a:pos x="56" y="0"/>
                  </a:cxn>
                  <a:cxn ang="0">
                    <a:pos x="0" y="0"/>
                  </a:cxn>
                  <a:cxn ang="0">
                    <a:pos x="132" y="95"/>
                  </a:cxn>
                  <a:cxn ang="0">
                    <a:pos x="195" y="153"/>
                  </a:cxn>
                  <a:cxn ang="0">
                    <a:pos x="249" y="227"/>
                  </a:cxn>
                  <a:cxn ang="0">
                    <a:pos x="264" y="183"/>
                  </a:cxn>
                </a:cxnLst>
                <a:rect l="0" t="0" r="r" b="b"/>
                <a:pathLst>
                  <a:path w="264" h="227">
                    <a:moveTo>
                      <a:pt x="264" y="183"/>
                    </a:moveTo>
                    <a:lnTo>
                      <a:pt x="184" y="117"/>
                    </a:lnTo>
                    <a:lnTo>
                      <a:pt x="117" y="59"/>
                    </a:lnTo>
                    <a:lnTo>
                      <a:pt x="56" y="0"/>
                    </a:lnTo>
                    <a:lnTo>
                      <a:pt x="0" y="0"/>
                    </a:lnTo>
                    <a:lnTo>
                      <a:pt x="132" y="95"/>
                    </a:lnTo>
                    <a:lnTo>
                      <a:pt x="195" y="153"/>
                    </a:lnTo>
                    <a:lnTo>
                      <a:pt x="249" y="227"/>
                    </a:lnTo>
                    <a:lnTo>
                      <a:pt x="264" y="183"/>
                    </a:lnTo>
                    <a:close/>
                  </a:path>
                </a:pathLst>
              </a:custGeom>
              <a:solidFill>
                <a:srgbClr val="000000"/>
              </a:solidFill>
              <a:ln w="9525">
                <a:noFill/>
                <a:round/>
                <a:headEnd/>
                <a:tailEnd/>
              </a:ln>
            </p:spPr>
            <p:txBody>
              <a:bodyPr/>
              <a:lstStyle/>
              <a:p>
                <a:endParaRPr lang="en-US"/>
              </a:p>
            </p:txBody>
          </p:sp>
          <p:sp>
            <p:nvSpPr>
              <p:cNvPr id="10266" name="Freeform 26"/>
              <p:cNvSpPr>
                <a:spLocks/>
              </p:cNvSpPr>
              <p:nvPr/>
            </p:nvSpPr>
            <p:spPr bwMode="auto">
              <a:xfrm>
                <a:off x="1724" y="1799"/>
                <a:ext cx="114" cy="94"/>
              </a:xfrm>
              <a:custGeom>
                <a:avLst/>
                <a:gdLst/>
                <a:ahLst/>
                <a:cxnLst>
                  <a:cxn ang="0">
                    <a:pos x="228" y="117"/>
                  </a:cxn>
                  <a:cxn ang="0">
                    <a:pos x="169" y="95"/>
                  </a:cxn>
                  <a:cxn ang="0">
                    <a:pos x="125" y="58"/>
                  </a:cxn>
                  <a:cxn ang="0">
                    <a:pos x="45" y="0"/>
                  </a:cxn>
                  <a:cxn ang="0">
                    <a:pos x="0" y="0"/>
                  </a:cxn>
                  <a:cxn ang="0">
                    <a:pos x="104" y="58"/>
                  </a:cxn>
                  <a:cxn ang="0">
                    <a:pos x="143" y="98"/>
                  </a:cxn>
                  <a:cxn ang="0">
                    <a:pos x="228" y="187"/>
                  </a:cxn>
                  <a:cxn ang="0">
                    <a:pos x="224" y="132"/>
                  </a:cxn>
                  <a:cxn ang="0">
                    <a:pos x="228" y="117"/>
                  </a:cxn>
                </a:cxnLst>
                <a:rect l="0" t="0" r="r" b="b"/>
                <a:pathLst>
                  <a:path w="228" h="187">
                    <a:moveTo>
                      <a:pt x="228" y="117"/>
                    </a:moveTo>
                    <a:lnTo>
                      <a:pt x="169" y="95"/>
                    </a:lnTo>
                    <a:lnTo>
                      <a:pt x="125" y="58"/>
                    </a:lnTo>
                    <a:lnTo>
                      <a:pt x="45" y="0"/>
                    </a:lnTo>
                    <a:lnTo>
                      <a:pt x="0" y="0"/>
                    </a:lnTo>
                    <a:lnTo>
                      <a:pt x="104" y="58"/>
                    </a:lnTo>
                    <a:lnTo>
                      <a:pt x="143" y="98"/>
                    </a:lnTo>
                    <a:lnTo>
                      <a:pt x="228" y="187"/>
                    </a:lnTo>
                    <a:lnTo>
                      <a:pt x="224" y="132"/>
                    </a:lnTo>
                    <a:lnTo>
                      <a:pt x="228" y="117"/>
                    </a:lnTo>
                    <a:close/>
                  </a:path>
                </a:pathLst>
              </a:custGeom>
              <a:solidFill>
                <a:srgbClr val="000000"/>
              </a:solidFill>
              <a:ln w="9525">
                <a:noFill/>
                <a:round/>
                <a:headEnd/>
                <a:tailEnd/>
              </a:ln>
            </p:spPr>
            <p:txBody>
              <a:bodyPr/>
              <a:lstStyle/>
              <a:p>
                <a:endParaRPr lang="en-US"/>
              </a:p>
            </p:txBody>
          </p:sp>
          <p:sp>
            <p:nvSpPr>
              <p:cNvPr id="10267" name="Freeform 27"/>
              <p:cNvSpPr>
                <a:spLocks/>
              </p:cNvSpPr>
              <p:nvPr/>
            </p:nvSpPr>
            <p:spPr bwMode="auto">
              <a:xfrm>
                <a:off x="1707" y="1855"/>
                <a:ext cx="134" cy="145"/>
              </a:xfrm>
              <a:custGeom>
                <a:avLst/>
                <a:gdLst/>
                <a:ahLst/>
                <a:cxnLst>
                  <a:cxn ang="0">
                    <a:pos x="264" y="216"/>
                  </a:cxn>
                  <a:cxn ang="0">
                    <a:pos x="191" y="151"/>
                  </a:cxn>
                  <a:cxn ang="0">
                    <a:pos x="162" y="106"/>
                  </a:cxn>
                  <a:cxn ang="0">
                    <a:pos x="103" y="62"/>
                  </a:cxn>
                  <a:cxn ang="0">
                    <a:pos x="51" y="22"/>
                  </a:cxn>
                  <a:cxn ang="0">
                    <a:pos x="14" y="0"/>
                  </a:cxn>
                  <a:cxn ang="0">
                    <a:pos x="0" y="0"/>
                  </a:cxn>
                  <a:cxn ang="0">
                    <a:pos x="0" y="22"/>
                  </a:cxn>
                  <a:cxn ang="0">
                    <a:pos x="44" y="52"/>
                  </a:cxn>
                  <a:cxn ang="0">
                    <a:pos x="125" y="103"/>
                  </a:cxn>
                  <a:cxn ang="0">
                    <a:pos x="184" y="163"/>
                  </a:cxn>
                  <a:cxn ang="0">
                    <a:pos x="225" y="229"/>
                  </a:cxn>
                  <a:cxn ang="0">
                    <a:pos x="270" y="290"/>
                  </a:cxn>
                  <a:cxn ang="0">
                    <a:pos x="264" y="216"/>
                  </a:cxn>
                </a:cxnLst>
                <a:rect l="0" t="0" r="r" b="b"/>
                <a:pathLst>
                  <a:path w="270" h="290">
                    <a:moveTo>
                      <a:pt x="264" y="216"/>
                    </a:moveTo>
                    <a:lnTo>
                      <a:pt x="191" y="151"/>
                    </a:lnTo>
                    <a:lnTo>
                      <a:pt x="162" y="106"/>
                    </a:lnTo>
                    <a:lnTo>
                      <a:pt x="103" y="62"/>
                    </a:lnTo>
                    <a:lnTo>
                      <a:pt x="51" y="22"/>
                    </a:lnTo>
                    <a:lnTo>
                      <a:pt x="14" y="0"/>
                    </a:lnTo>
                    <a:lnTo>
                      <a:pt x="0" y="0"/>
                    </a:lnTo>
                    <a:lnTo>
                      <a:pt x="0" y="22"/>
                    </a:lnTo>
                    <a:lnTo>
                      <a:pt x="44" y="52"/>
                    </a:lnTo>
                    <a:lnTo>
                      <a:pt x="125" y="103"/>
                    </a:lnTo>
                    <a:lnTo>
                      <a:pt x="184" y="163"/>
                    </a:lnTo>
                    <a:lnTo>
                      <a:pt x="225" y="229"/>
                    </a:lnTo>
                    <a:lnTo>
                      <a:pt x="270" y="290"/>
                    </a:lnTo>
                    <a:lnTo>
                      <a:pt x="264" y="216"/>
                    </a:lnTo>
                    <a:close/>
                  </a:path>
                </a:pathLst>
              </a:custGeom>
              <a:solidFill>
                <a:srgbClr val="000000"/>
              </a:solidFill>
              <a:ln w="9525">
                <a:noFill/>
                <a:round/>
                <a:headEnd/>
                <a:tailEnd/>
              </a:ln>
            </p:spPr>
            <p:txBody>
              <a:bodyPr/>
              <a:lstStyle/>
              <a:p>
                <a:endParaRPr lang="en-US"/>
              </a:p>
            </p:txBody>
          </p:sp>
          <p:sp>
            <p:nvSpPr>
              <p:cNvPr id="10268" name="Freeform 28"/>
              <p:cNvSpPr>
                <a:spLocks/>
              </p:cNvSpPr>
              <p:nvPr/>
            </p:nvSpPr>
            <p:spPr bwMode="auto">
              <a:xfrm>
                <a:off x="1720" y="1973"/>
                <a:ext cx="104" cy="85"/>
              </a:xfrm>
              <a:custGeom>
                <a:avLst/>
                <a:gdLst/>
                <a:ahLst/>
                <a:cxnLst>
                  <a:cxn ang="0">
                    <a:pos x="210" y="139"/>
                  </a:cxn>
                  <a:cxn ang="0">
                    <a:pos x="151" y="76"/>
                  </a:cxn>
                  <a:cxn ang="0">
                    <a:pos x="89" y="37"/>
                  </a:cxn>
                  <a:cxn ang="0">
                    <a:pos x="37" y="9"/>
                  </a:cxn>
                  <a:cxn ang="0">
                    <a:pos x="0" y="0"/>
                  </a:cxn>
                  <a:cxn ang="0">
                    <a:pos x="24" y="37"/>
                  </a:cxn>
                  <a:cxn ang="0">
                    <a:pos x="89" y="74"/>
                  </a:cxn>
                  <a:cxn ang="0">
                    <a:pos x="141" y="127"/>
                  </a:cxn>
                  <a:cxn ang="0">
                    <a:pos x="166" y="163"/>
                  </a:cxn>
                  <a:cxn ang="0">
                    <a:pos x="188" y="169"/>
                  </a:cxn>
                  <a:cxn ang="0">
                    <a:pos x="208" y="157"/>
                  </a:cxn>
                  <a:cxn ang="0">
                    <a:pos x="210" y="139"/>
                  </a:cxn>
                </a:cxnLst>
                <a:rect l="0" t="0" r="r" b="b"/>
                <a:pathLst>
                  <a:path w="210" h="169">
                    <a:moveTo>
                      <a:pt x="210" y="139"/>
                    </a:moveTo>
                    <a:lnTo>
                      <a:pt x="151" y="76"/>
                    </a:lnTo>
                    <a:lnTo>
                      <a:pt x="89" y="37"/>
                    </a:lnTo>
                    <a:lnTo>
                      <a:pt x="37" y="9"/>
                    </a:lnTo>
                    <a:lnTo>
                      <a:pt x="0" y="0"/>
                    </a:lnTo>
                    <a:lnTo>
                      <a:pt x="24" y="37"/>
                    </a:lnTo>
                    <a:lnTo>
                      <a:pt x="89" y="74"/>
                    </a:lnTo>
                    <a:lnTo>
                      <a:pt x="141" y="127"/>
                    </a:lnTo>
                    <a:lnTo>
                      <a:pt x="166" y="163"/>
                    </a:lnTo>
                    <a:lnTo>
                      <a:pt x="188" y="169"/>
                    </a:lnTo>
                    <a:lnTo>
                      <a:pt x="208" y="157"/>
                    </a:lnTo>
                    <a:lnTo>
                      <a:pt x="210" y="139"/>
                    </a:lnTo>
                    <a:close/>
                  </a:path>
                </a:pathLst>
              </a:custGeom>
              <a:solidFill>
                <a:srgbClr val="000000"/>
              </a:solidFill>
              <a:ln w="9525">
                <a:noFill/>
                <a:round/>
                <a:headEnd/>
                <a:tailEnd/>
              </a:ln>
            </p:spPr>
            <p:txBody>
              <a:bodyPr/>
              <a:lstStyle/>
              <a:p>
                <a:endParaRPr lang="en-US"/>
              </a:p>
            </p:txBody>
          </p:sp>
          <p:sp>
            <p:nvSpPr>
              <p:cNvPr id="10269" name="Freeform 29"/>
              <p:cNvSpPr>
                <a:spLocks/>
              </p:cNvSpPr>
              <p:nvPr/>
            </p:nvSpPr>
            <p:spPr bwMode="auto">
              <a:xfrm>
                <a:off x="1707" y="2032"/>
                <a:ext cx="116" cy="106"/>
              </a:xfrm>
              <a:custGeom>
                <a:avLst/>
                <a:gdLst/>
                <a:ahLst/>
                <a:cxnLst>
                  <a:cxn ang="0">
                    <a:pos x="231" y="195"/>
                  </a:cxn>
                  <a:cxn ang="0">
                    <a:pos x="171" y="132"/>
                  </a:cxn>
                  <a:cxn ang="0">
                    <a:pos x="97" y="56"/>
                  </a:cxn>
                  <a:cxn ang="0">
                    <a:pos x="53" y="19"/>
                  </a:cxn>
                  <a:cxn ang="0">
                    <a:pos x="19" y="0"/>
                  </a:cxn>
                  <a:cxn ang="0">
                    <a:pos x="0" y="12"/>
                  </a:cxn>
                  <a:cxn ang="0">
                    <a:pos x="38" y="44"/>
                  </a:cxn>
                  <a:cxn ang="0">
                    <a:pos x="105" y="111"/>
                  </a:cxn>
                  <a:cxn ang="0">
                    <a:pos x="167" y="176"/>
                  </a:cxn>
                  <a:cxn ang="0">
                    <a:pos x="208" y="210"/>
                  </a:cxn>
                  <a:cxn ang="0">
                    <a:pos x="219" y="210"/>
                  </a:cxn>
                  <a:cxn ang="0">
                    <a:pos x="231" y="195"/>
                  </a:cxn>
                </a:cxnLst>
                <a:rect l="0" t="0" r="r" b="b"/>
                <a:pathLst>
                  <a:path w="231" h="210">
                    <a:moveTo>
                      <a:pt x="231" y="195"/>
                    </a:moveTo>
                    <a:lnTo>
                      <a:pt x="171" y="132"/>
                    </a:lnTo>
                    <a:lnTo>
                      <a:pt x="97" y="56"/>
                    </a:lnTo>
                    <a:lnTo>
                      <a:pt x="53" y="19"/>
                    </a:lnTo>
                    <a:lnTo>
                      <a:pt x="19" y="0"/>
                    </a:lnTo>
                    <a:lnTo>
                      <a:pt x="0" y="12"/>
                    </a:lnTo>
                    <a:lnTo>
                      <a:pt x="38" y="44"/>
                    </a:lnTo>
                    <a:lnTo>
                      <a:pt x="105" y="111"/>
                    </a:lnTo>
                    <a:lnTo>
                      <a:pt x="167" y="176"/>
                    </a:lnTo>
                    <a:lnTo>
                      <a:pt x="208" y="210"/>
                    </a:lnTo>
                    <a:lnTo>
                      <a:pt x="219" y="210"/>
                    </a:lnTo>
                    <a:lnTo>
                      <a:pt x="231" y="195"/>
                    </a:lnTo>
                    <a:close/>
                  </a:path>
                </a:pathLst>
              </a:custGeom>
              <a:solidFill>
                <a:srgbClr val="000000"/>
              </a:solidFill>
              <a:ln w="9525">
                <a:noFill/>
                <a:round/>
                <a:headEnd/>
                <a:tailEnd/>
              </a:ln>
            </p:spPr>
            <p:txBody>
              <a:bodyPr/>
              <a:lstStyle/>
              <a:p>
                <a:endParaRPr lang="en-US"/>
              </a:p>
            </p:txBody>
          </p:sp>
          <p:sp>
            <p:nvSpPr>
              <p:cNvPr id="10270" name="Freeform 30"/>
              <p:cNvSpPr>
                <a:spLocks/>
              </p:cNvSpPr>
              <p:nvPr/>
            </p:nvSpPr>
            <p:spPr bwMode="auto">
              <a:xfrm>
                <a:off x="1721" y="2121"/>
                <a:ext cx="81" cy="83"/>
              </a:xfrm>
              <a:custGeom>
                <a:avLst/>
                <a:gdLst/>
                <a:ahLst/>
                <a:cxnLst>
                  <a:cxn ang="0">
                    <a:pos x="160" y="140"/>
                  </a:cxn>
                  <a:cxn ang="0">
                    <a:pos x="93" y="43"/>
                  </a:cxn>
                  <a:cxn ang="0">
                    <a:pos x="29" y="6"/>
                  </a:cxn>
                  <a:cxn ang="0">
                    <a:pos x="0" y="0"/>
                  </a:cxn>
                  <a:cxn ang="0">
                    <a:pos x="7" y="19"/>
                  </a:cxn>
                  <a:cxn ang="0">
                    <a:pos x="81" y="74"/>
                  </a:cxn>
                  <a:cxn ang="0">
                    <a:pos x="152" y="160"/>
                  </a:cxn>
                  <a:cxn ang="0">
                    <a:pos x="163" y="167"/>
                  </a:cxn>
                  <a:cxn ang="0">
                    <a:pos x="160" y="140"/>
                  </a:cxn>
                </a:cxnLst>
                <a:rect l="0" t="0" r="r" b="b"/>
                <a:pathLst>
                  <a:path w="163" h="167">
                    <a:moveTo>
                      <a:pt x="160" y="140"/>
                    </a:moveTo>
                    <a:lnTo>
                      <a:pt x="93" y="43"/>
                    </a:lnTo>
                    <a:lnTo>
                      <a:pt x="29" y="6"/>
                    </a:lnTo>
                    <a:lnTo>
                      <a:pt x="0" y="0"/>
                    </a:lnTo>
                    <a:lnTo>
                      <a:pt x="7" y="19"/>
                    </a:lnTo>
                    <a:lnTo>
                      <a:pt x="81" y="74"/>
                    </a:lnTo>
                    <a:lnTo>
                      <a:pt x="152" y="160"/>
                    </a:lnTo>
                    <a:lnTo>
                      <a:pt x="163" y="167"/>
                    </a:lnTo>
                    <a:lnTo>
                      <a:pt x="160" y="140"/>
                    </a:lnTo>
                    <a:close/>
                  </a:path>
                </a:pathLst>
              </a:custGeom>
              <a:solidFill>
                <a:srgbClr val="000000"/>
              </a:solidFill>
              <a:ln w="9525">
                <a:noFill/>
                <a:round/>
                <a:headEnd/>
                <a:tailEnd/>
              </a:ln>
            </p:spPr>
            <p:txBody>
              <a:bodyPr/>
              <a:lstStyle/>
              <a:p>
                <a:endParaRPr lang="en-US"/>
              </a:p>
            </p:txBody>
          </p:sp>
          <p:sp>
            <p:nvSpPr>
              <p:cNvPr id="10271" name="Freeform 31"/>
              <p:cNvSpPr>
                <a:spLocks/>
              </p:cNvSpPr>
              <p:nvPr/>
            </p:nvSpPr>
            <p:spPr bwMode="auto">
              <a:xfrm>
                <a:off x="1724" y="2202"/>
                <a:ext cx="55" cy="63"/>
              </a:xfrm>
              <a:custGeom>
                <a:avLst/>
                <a:gdLst/>
                <a:ahLst/>
                <a:cxnLst>
                  <a:cxn ang="0">
                    <a:pos x="104" y="96"/>
                  </a:cxn>
                  <a:cxn ang="0">
                    <a:pos x="51" y="22"/>
                  </a:cxn>
                  <a:cxn ang="0">
                    <a:pos x="3" y="0"/>
                  </a:cxn>
                  <a:cxn ang="0">
                    <a:pos x="0" y="22"/>
                  </a:cxn>
                  <a:cxn ang="0">
                    <a:pos x="22" y="59"/>
                  </a:cxn>
                  <a:cxn ang="0">
                    <a:pos x="81" y="108"/>
                  </a:cxn>
                  <a:cxn ang="0">
                    <a:pos x="97" y="126"/>
                  </a:cxn>
                  <a:cxn ang="0">
                    <a:pos x="109" y="117"/>
                  </a:cxn>
                  <a:cxn ang="0">
                    <a:pos x="104" y="96"/>
                  </a:cxn>
                </a:cxnLst>
                <a:rect l="0" t="0" r="r" b="b"/>
                <a:pathLst>
                  <a:path w="109" h="126">
                    <a:moveTo>
                      <a:pt x="104" y="96"/>
                    </a:moveTo>
                    <a:lnTo>
                      <a:pt x="51" y="22"/>
                    </a:lnTo>
                    <a:lnTo>
                      <a:pt x="3" y="0"/>
                    </a:lnTo>
                    <a:lnTo>
                      <a:pt x="0" y="22"/>
                    </a:lnTo>
                    <a:lnTo>
                      <a:pt x="22" y="59"/>
                    </a:lnTo>
                    <a:lnTo>
                      <a:pt x="81" y="108"/>
                    </a:lnTo>
                    <a:lnTo>
                      <a:pt x="97" y="126"/>
                    </a:lnTo>
                    <a:lnTo>
                      <a:pt x="109" y="117"/>
                    </a:lnTo>
                    <a:lnTo>
                      <a:pt x="104" y="96"/>
                    </a:lnTo>
                    <a:close/>
                  </a:path>
                </a:pathLst>
              </a:custGeom>
              <a:solidFill>
                <a:srgbClr val="000000"/>
              </a:solidFill>
              <a:ln w="9525">
                <a:noFill/>
                <a:round/>
                <a:headEnd/>
                <a:tailEnd/>
              </a:ln>
            </p:spPr>
            <p:txBody>
              <a:bodyPr/>
              <a:lstStyle/>
              <a:p>
                <a:endParaRPr lang="en-US"/>
              </a:p>
            </p:txBody>
          </p:sp>
          <p:sp>
            <p:nvSpPr>
              <p:cNvPr id="10272" name="Freeform 32"/>
              <p:cNvSpPr>
                <a:spLocks/>
              </p:cNvSpPr>
              <p:nvPr/>
            </p:nvSpPr>
            <p:spPr bwMode="auto">
              <a:xfrm>
                <a:off x="1728" y="2285"/>
                <a:ext cx="70" cy="71"/>
              </a:xfrm>
              <a:custGeom>
                <a:avLst/>
                <a:gdLst/>
                <a:ahLst/>
                <a:cxnLst>
                  <a:cxn ang="0">
                    <a:pos x="139" y="143"/>
                  </a:cxn>
                  <a:cxn ang="0">
                    <a:pos x="120" y="121"/>
                  </a:cxn>
                  <a:cxn ang="0">
                    <a:pos x="81" y="62"/>
                  </a:cxn>
                  <a:cxn ang="0">
                    <a:pos x="24" y="0"/>
                  </a:cxn>
                  <a:cxn ang="0">
                    <a:pos x="0" y="0"/>
                  </a:cxn>
                  <a:cxn ang="0">
                    <a:pos x="9" y="22"/>
                  </a:cxn>
                  <a:cxn ang="0">
                    <a:pos x="53" y="81"/>
                  </a:cxn>
                  <a:cxn ang="0">
                    <a:pos x="97" y="140"/>
                  </a:cxn>
                  <a:cxn ang="0">
                    <a:pos x="139" y="143"/>
                  </a:cxn>
                </a:cxnLst>
                <a:rect l="0" t="0" r="r" b="b"/>
                <a:pathLst>
                  <a:path w="139" h="143">
                    <a:moveTo>
                      <a:pt x="139" y="143"/>
                    </a:moveTo>
                    <a:lnTo>
                      <a:pt x="120" y="121"/>
                    </a:lnTo>
                    <a:lnTo>
                      <a:pt x="81" y="62"/>
                    </a:lnTo>
                    <a:lnTo>
                      <a:pt x="24" y="0"/>
                    </a:lnTo>
                    <a:lnTo>
                      <a:pt x="0" y="0"/>
                    </a:lnTo>
                    <a:lnTo>
                      <a:pt x="9" y="22"/>
                    </a:lnTo>
                    <a:lnTo>
                      <a:pt x="53" y="81"/>
                    </a:lnTo>
                    <a:lnTo>
                      <a:pt x="97" y="140"/>
                    </a:lnTo>
                    <a:lnTo>
                      <a:pt x="139" y="143"/>
                    </a:lnTo>
                    <a:close/>
                  </a:path>
                </a:pathLst>
              </a:custGeom>
              <a:solidFill>
                <a:srgbClr val="000000"/>
              </a:solidFill>
              <a:ln w="9525">
                <a:noFill/>
                <a:round/>
                <a:headEnd/>
                <a:tailEnd/>
              </a:ln>
            </p:spPr>
            <p:txBody>
              <a:bodyPr/>
              <a:lstStyle/>
              <a:p>
                <a:endParaRPr lang="en-US"/>
              </a:p>
            </p:txBody>
          </p:sp>
          <p:sp>
            <p:nvSpPr>
              <p:cNvPr id="10273" name="Freeform 33"/>
              <p:cNvSpPr>
                <a:spLocks/>
              </p:cNvSpPr>
              <p:nvPr/>
            </p:nvSpPr>
            <p:spPr bwMode="auto">
              <a:xfrm>
                <a:off x="1823" y="1693"/>
                <a:ext cx="213" cy="791"/>
              </a:xfrm>
              <a:custGeom>
                <a:avLst/>
                <a:gdLst/>
                <a:ahLst/>
                <a:cxnLst>
                  <a:cxn ang="0">
                    <a:pos x="61" y="193"/>
                  </a:cxn>
                  <a:cxn ang="0">
                    <a:pos x="76" y="280"/>
                  </a:cxn>
                  <a:cxn ang="0">
                    <a:pos x="40" y="339"/>
                  </a:cxn>
                  <a:cxn ang="0">
                    <a:pos x="44" y="421"/>
                  </a:cxn>
                  <a:cxn ang="0">
                    <a:pos x="66" y="486"/>
                  </a:cxn>
                  <a:cxn ang="0">
                    <a:pos x="31" y="552"/>
                  </a:cxn>
                  <a:cxn ang="0">
                    <a:pos x="68" y="667"/>
                  </a:cxn>
                  <a:cxn ang="0">
                    <a:pos x="25" y="763"/>
                  </a:cxn>
                  <a:cxn ang="0">
                    <a:pos x="46" y="858"/>
                  </a:cxn>
                  <a:cxn ang="0">
                    <a:pos x="59" y="927"/>
                  </a:cxn>
                  <a:cxn ang="0">
                    <a:pos x="15" y="985"/>
                  </a:cxn>
                  <a:cxn ang="0">
                    <a:pos x="40" y="1108"/>
                  </a:cxn>
                  <a:cxn ang="0">
                    <a:pos x="37" y="1174"/>
                  </a:cxn>
                  <a:cxn ang="0">
                    <a:pos x="0" y="1255"/>
                  </a:cxn>
                  <a:cxn ang="0">
                    <a:pos x="22" y="1323"/>
                  </a:cxn>
                  <a:cxn ang="0">
                    <a:pos x="25" y="1387"/>
                  </a:cxn>
                  <a:cxn ang="0">
                    <a:pos x="31" y="1453"/>
                  </a:cxn>
                  <a:cxn ang="0">
                    <a:pos x="61" y="1512"/>
                  </a:cxn>
                  <a:cxn ang="0">
                    <a:pos x="66" y="1582"/>
                  </a:cxn>
                  <a:cxn ang="0">
                    <a:pos x="161" y="1523"/>
                  </a:cxn>
                  <a:cxn ang="0">
                    <a:pos x="275" y="1508"/>
                  </a:cxn>
                  <a:cxn ang="0">
                    <a:pos x="353" y="1475"/>
                  </a:cxn>
                  <a:cxn ang="0">
                    <a:pos x="377" y="1431"/>
                  </a:cxn>
                  <a:cxn ang="0">
                    <a:pos x="386" y="1344"/>
                  </a:cxn>
                  <a:cxn ang="0">
                    <a:pos x="368" y="1229"/>
                  </a:cxn>
                  <a:cxn ang="0">
                    <a:pos x="349" y="1167"/>
                  </a:cxn>
                  <a:cxn ang="0">
                    <a:pos x="361" y="1093"/>
                  </a:cxn>
                  <a:cxn ang="0">
                    <a:pos x="325" y="1013"/>
                  </a:cxn>
                  <a:cxn ang="0">
                    <a:pos x="375" y="949"/>
                  </a:cxn>
                  <a:cxn ang="0">
                    <a:pos x="338" y="858"/>
                  </a:cxn>
                  <a:cxn ang="0">
                    <a:pos x="319" y="772"/>
                  </a:cxn>
                  <a:cxn ang="0">
                    <a:pos x="392" y="707"/>
                  </a:cxn>
                  <a:cxn ang="0">
                    <a:pos x="368" y="660"/>
                  </a:cxn>
                  <a:cxn ang="0">
                    <a:pos x="368" y="579"/>
                  </a:cxn>
                  <a:cxn ang="0">
                    <a:pos x="334" y="527"/>
                  </a:cxn>
                  <a:cxn ang="0">
                    <a:pos x="361" y="465"/>
                  </a:cxn>
                  <a:cxn ang="0">
                    <a:pos x="338" y="413"/>
                  </a:cxn>
                  <a:cxn ang="0">
                    <a:pos x="338" y="369"/>
                  </a:cxn>
                  <a:cxn ang="0">
                    <a:pos x="362" y="329"/>
                  </a:cxn>
                  <a:cxn ang="0">
                    <a:pos x="331" y="279"/>
                  </a:cxn>
                  <a:cxn ang="0">
                    <a:pos x="325" y="205"/>
                  </a:cxn>
                  <a:cxn ang="0">
                    <a:pos x="407" y="112"/>
                  </a:cxn>
                  <a:cxn ang="0">
                    <a:pos x="427" y="13"/>
                  </a:cxn>
                  <a:cxn ang="0">
                    <a:pos x="377" y="13"/>
                  </a:cxn>
                  <a:cxn ang="0">
                    <a:pos x="235" y="90"/>
                  </a:cxn>
                  <a:cxn ang="0">
                    <a:pos x="117" y="134"/>
                  </a:cxn>
                </a:cxnLst>
                <a:rect l="0" t="0" r="r" b="b"/>
                <a:pathLst>
                  <a:path w="427" h="1582">
                    <a:moveTo>
                      <a:pt x="76" y="149"/>
                    </a:moveTo>
                    <a:lnTo>
                      <a:pt x="61" y="193"/>
                    </a:lnTo>
                    <a:lnTo>
                      <a:pt x="74" y="236"/>
                    </a:lnTo>
                    <a:lnTo>
                      <a:pt x="76" y="280"/>
                    </a:lnTo>
                    <a:lnTo>
                      <a:pt x="61" y="307"/>
                    </a:lnTo>
                    <a:lnTo>
                      <a:pt x="40" y="339"/>
                    </a:lnTo>
                    <a:lnTo>
                      <a:pt x="30" y="388"/>
                    </a:lnTo>
                    <a:lnTo>
                      <a:pt x="44" y="421"/>
                    </a:lnTo>
                    <a:lnTo>
                      <a:pt x="66" y="456"/>
                    </a:lnTo>
                    <a:lnTo>
                      <a:pt x="66" y="486"/>
                    </a:lnTo>
                    <a:lnTo>
                      <a:pt x="52" y="515"/>
                    </a:lnTo>
                    <a:lnTo>
                      <a:pt x="31" y="552"/>
                    </a:lnTo>
                    <a:lnTo>
                      <a:pt x="40" y="589"/>
                    </a:lnTo>
                    <a:lnTo>
                      <a:pt x="68" y="667"/>
                    </a:lnTo>
                    <a:lnTo>
                      <a:pt x="66" y="700"/>
                    </a:lnTo>
                    <a:lnTo>
                      <a:pt x="25" y="763"/>
                    </a:lnTo>
                    <a:lnTo>
                      <a:pt x="25" y="817"/>
                    </a:lnTo>
                    <a:lnTo>
                      <a:pt x="46" y="858"/>
                    </a:lnTo>
                    <a:lnTo>
                      <a:pt x="61" y="895"/>
                    </a:lnTo>
                    <a:lnTo>
                      <a:pt x="59" y="927"/>
                    </a:lnTo>
                    <a:lnTo>
                      <a:pt x="22" y="961"/>
                    </a:lnTo>
                    <a:lnTo>
                      <a:pt x="15" y="985"/>
                    </a:lnTo>
                    <a:lnTo>
                      <a:pt x="22" y="1044"/>
                    </a:lnTo>
                    <a:lnTo>
                      <a:pt x="40" y="1108"/>
                    </a:lnTo>
                    <a:lnTo>
                      <a:pt x="40" y="1145"/>
                    </a:lnTo>
                    <a:lnTo>
                      <a:pt x="37" y="1174"/>
                    </a:lnTo>
                    <a:lnTo>
                      <a:pt x="9" y="1218"/>
                    </a:lnTo>
                    <a:lnTo>
                      <a:pt x="0" y="1255"/>
                    </a:lnTo>
                    <a:lnTo>
                      <a:pt x="3" y="1294"/>
                    </a:lnTo>
                    <a:lnTo>
                      <a:pt x="22" y="1323"/>
                    </a:lnTo>
                    <a:lnTo>
                      <a:pt x="44" y="1350"/>
                    </a:lnTo>
                    <a:lnTo>
                      <a:pt x="25" y="1387"/>
                    </a:lnTo>
                    <a:lnTo>
                      <a:pt x="15" y="1424"/>
                    </a:lnTo>
                    <a:lnTo>
                      <a:pt x="31" y="1453"/>
                    </a:lnTo>
                    <a:lnTo>
                      <a:pt x="59" y="1475"/>
                    </a:lnTo>
                    <a:lnTo>
                      <a:pt x="61" y="1512"/>
                    </a:lnTo>
                    <a:lnTo>
                      <a:pt x="61" y="1542"/>
                    </a:lnTo>
                    <a:lnTo>
                      <a:pt x="66" y="1582"/>
                    </a:lnTo>
                    <a:lnTo>
                      <a:pt x="112" y="1549"/>
                    </a:lnTo>
                    <a:lnTo>
                      <a:pt x="161" y="1523"/>
                    </a:lnTo>
                    <a:lnTo>
                      <a:pt x="206" y="1508"/>
                    </a:lnTo>
                    <a:lnTo>
                      <a:pt x="275" y="1508"/>
                    </a:lnTo>
                    <a:lnTo>
                      <a:pt x="324" y="1499"/>
                    </a:lnTo>
                    <a:lnTo>
                      <a:pt x="353" y="1475"/>
                    </a:lnTo>
                    <a:lnTo>
                      <a:pt x="405" y="1461"/>
                    </a:lnTo>
                    <a:lnTo>
                      <a:pt x="377" y="1431"/>
                    </a:lnTo>
                    <a:lnTo>
                      <a:pt x="368" y="1390"/>
                    </a:lnTo>
                    <a:lnTo>
                      <a:pt x="386" y="1344"/>
                    </a:lnTo>
                    <a:lnTo>
                      <a:pt x="383" y="1277"/>
                    </a:lnTo>
                    <a:lnTo>
                      <a:pt x="368" y="1229"/>
                    </a:lnTo>
                    <a:lnTo>
                      <a:pt x="353" y="1204"/>
                    </a:lnTo>
                    <a:lnTo>
                      <a:pt x="349" y="1167"/>
                    </a:lnTo>
                    <a:lnTo>
                      <a:pt x="368" y="1124"/>
                    </a:lnTo>
                    <a:lnTo>
                      <a:pt x="361" y="1093"/>
                    </a:lnTo>
                    <a:lnTo>
                      <a:pt x="324" y="1042"/>
                    </a:lnTo>
                    <a:lnTo>
                      <a:pt x="325" y="1013"/>
                    </a:lnTo>
                    <a:lnTo>
                      <a:pt x="340" y="985"/>
                    </a:lnTo>
                    <a:lnTo>
                      <a:pt x="375" y="949"/>
                    </a:lnTo>
                    <a:lnTo>
                      <a:pt x="362" y="920"/>
                    </a:lnTo>
                    <a:lnTo>
                      <a:pt x="338" y="858"/>
                    </a:lnTo>
                    <a:lnTo>
                      <a:pt x="319" y="817"/>
                    </a:lnTo>
                    <a:lnTo>
                      <a:pt x="319" y="772"/>
                    </a:lnTo>
                    <a:lnTo>
                      <a:pt x="386" y="749"/>
                    </a:lnTo>
                    <a:lnTo>
                      <a:pt x="392" y="707"/>
                    </a:lnTo>
                    <a:lnTo>
                      <a:pt x="386" y="682"/>
                    </a:lnTo>
                    <a:lnTo>
                      <a:pt x="368" y="660"/>
                    </a:lnTo>
                    <a:lnTo>
                      <a:pt x="370" y="623"/>
                    </a:lnTo>
                    <a:lnTo>
                      <a:pt x="368" y="579"/>
                    </a:lnTo>
                    <a:lnTo>
                      <a:pt x="349" y="558"/>
                    </a:lnTo>
                    <a:lnTo>
                      <a:pt x="334" y="527"/>
                    </a:lnTo>
                    <a:lnTo>
                      <a:pt x="346" y="499"/>
                    </a:lnTo>
                    <a:lnTo>
                      <a:pt x="361" y="465"/>
                    </a:lnTo>
                    <a:lnTo>
                      <a:pt x="361" y="443"/>
                    </a:lnTo>
                    <a:lnTo>
                      <a:pt x="338" y="413"/>
                    </a:lnTo>
                    <a:lnTo>
                      <a:pt x="331" y="388"/>
                    </a:lnTo>
                    <a:lnTo>
                      <a:pt x="338" y="369"/>
                    </a:lnTo>
                    <a:lnTo>
                      <a:pt x="361" y="354"/>
                    </a:lnTo>
                    <a:lnTo>
                      <a:pt x="362" y="329"/>
                    </a:lnTo>
                    <a:lnTo>
                      <a:pt x="355" y="316"/>
                    </a:lnTo>
                    <a:lnTo>
                      <a:pt x="331" y="279"/>
                    </a:lnTo>
                    <a:lnTo>
                      <a:pt x="324" y="236"/>
                    </a:lnTo>
                    <a:lnTo>
                      <a:pt x="325" y="205"/>
                    </a:lnTo>
                    <a:lnTo>
                      <a:pt x="349" y="175"/>
                    </a:lnTo>
                    <a:lnTo>
                      <a:pt x="407" y="112"/>
                    </a:lnTo>
                    <a:lnTo>
                      <a:pt x="427" y="57"/>
                    </a:lnTo>
                    <a:lnTo>
                      <a:pt x="427" y="13"/>
                    </a:lnTo>
                    <a:lnTo>
                      <a:pt x="407" y="0"/>
                    </a:lnTo>
                    <a:lnTo>
                      <a:pt x="377" y="13"/>
                    </a:lnTo>
                    <a:lnTo>
                      <a:pt x="303" y="60"/>
                    </a:lnTo>
                    <a:lnTo>
                      <a:pt x="235" y="90"/>
                    </a:lnTo>
                    <a:lnTo>
                      <a:pt x="164" y="119"/>
                    </a:lnTo>
                    <a:lnTo>
                      <a:pt x="117" y="134"/>
                    </a:lnTo>
                    <a:lnTo>
                      <a:pt x="76" y="149"/>
                    </a:lnTo>
                    <a:close/>
                  </a:path>
                </a:pathLst>
              </a:custGeom>
              <a:solidFill>
                <a:srgbClr val="B2B2B2"/>
              </a:solidFill>
              <a:ln w="9525">
                <a:noFill/>
                <a:round/>
                <a:headEnd/>
                <a:tailEnd/>
              </a:ln>
            </p:spPr>
            <p:txBody>
              <a:bodyPr/>
              <a:lstStyle/>
              <a:p>
                <a:endParaRPr lang="en-US"/>
              </a:p>
            </p:txBody>
          </p:sp>
          <p:sp>
            <p:nvSpPr>
              <p:cNvPr id="10274" name="Freeform 34"/>
              <p:cNvSpPr>
                <a:spLocks/>
              </p:cNvSpPr>
              <p:nvPr/>
            </p:nvSpPr>
            <p:spPr bwMode="auto">
              <a:xfrm>
                <a:off x="1674" y="1687"/>
                <a:ext cx="381" cy="809"/>
              </a:xfrm>
              <a:custGeom>
                <a:avLst/>
                <a:gdLst/>
                <a:ahLst/>
                <a:cxnLst>
                  <a:cxn ang="0">
                    <a:pos x="498" y="1520"/>
                  </a:cxn>
                  <a:cxn ang="0">
                    <a:pos x="350" y="1572"/>
                  </a:cxn>
                  <a:cxn ang="0">
                    <a:pos x="61" y="1310"/>
                  </a:cxn>
                  <a:cxn ang="0">
                    <a:pos x="46" y="1354"/>
                  </a:cxn>
                  <a:cxn ang="0">
                    <a:pos x="361" y="1619"/>
                  </a:cxn>
                  <a:cxn ang="0">
                    <a:pos x="513" y="1538"/>
                  </a:cxn>
                  <a:cxn ang="0">
                    <a:pos x="720" y="1470"/>
                  </a:cxn>
                  <a:cxn ang="0">
                    <a:pos x="711" y="1354"/>
                  </a:cxn>
                  <a:cxn ang="0">
                    <a:pos x="670" y="1226"/>
                  </a:cxn>
                  <a:cxn ang="0">
                    <a:pos x="689" y="1124"/>
                  </a:cxn>
                  <a:cxn ang="0">
                    <a:pos x="645" y="1024"/>
                  </a:cxn>
                  <a:cxn ang="0">
                    <a:pos x="667" y="906"/>
                  </a:cxn>
                  <a:cxn ang="0">
                    <a:pos x="684" y="789"/>
                  </a:cxn>
                  <a:cxn ang="0">
                    <a:pos x="689" y="641"/>
                  </a:cxn>
                  <a:cxn ang="0">
                    <a:pos x="660" y="517"/>
                  </a:cxn>
                  <a:cxn ang="0">
                    <a:pos x="645" y="418"/>
                  </a:cxn>
                  <a:cxn ang="0">
                    <a:pos x="682" y="334"/>
                  </a:cxn>
                  <a:cxn ang="0">
                    <a:pos x="662" y="191"/>
                  </a:cxn>
                  <a:cxn ang="0">
                    <a:pos x="756" y="16"/>
                  </a:cxn>
                  <a:cxn ang="0">
                    <a:pos x="714" y="53"/>
                  </a:cxn>
                  <a:cxn ang="0">
                    <a:pos x="618" y="213"/>
                  </a:cxn>
                  <a:cxn ang="0">
                    <a:pos x="478" y="345"/>
                  </a:cxn>
                  <a:cxn ang="0">
                    <a:pos x="623" y="297"/>
                  </a:cxn>
                  <a:cxn ang="0">
                    <a:pos x="611" y="390"/>
                  </a:cxn>
                  <a:cxn ang="0">
                    <a:pos x="541" y="487"/>
                  </a:cxn>
                  <a:cxn ang="0">
                    <a:pos x="640" y="465"/>
                  </a:cxn>
                  <a:cxn ang="0">
                    <a:pos x="615" y="539"/>
                  </a:cxn>
                  <a:cxn ang="0">
                    <a:pos x="608" y="619"/>
                  </a:cxn>
                  <a:cxn ang="0">
                    <a:pos x="463" y="727"/>
                  </a:cxn>
                  <a:cxn ang="0">
                    <a:pos x="625" y="654"/>
                  </a:cxn>
                  <a:cxn ang="0">
                    <a:pos x="684" y="727"/>
                  </a:cxn>
                  <a:cxn ang="0">
                    <a:pos x="586" y="796"/>
                  </a:cxn>
                  <a:cxn ang="0">
                    <a:pos x="405" y="885"/>
                  </a:cxn>
                  <a:cxn ang="0">
                    <a:pos x="611" y="848"/>
                  </a:cxn>
                  <a:cxn ang="0">
                    <a:pos x="652" y="984"/>
                  </a:cxn>
                  <a:cxn ang="0">
                    <a:pos x="410" y="1050"/>
                  </a:cxn>
                  <a:cxn ang="0">
                    <a:pos x="541" y="1046"/>
                  </a:cxn>
                  <a:cxn ang="0">
                    <a:pos x="625" y="1087"/>
                  </a:cxn>
                  <a:cxn ang="0">
                    <a:pos x="623" y="1168"/>
                  </a:cxn>
                  <a:cxn ang="0">
                    <a:pos x="390" y="1214"/>
                  </a:cxn>
                  <a:cxn ang="0">
                    <a:pos x="506" y="1214"/>
                  </a:cxn>
                  <a:cxn ang="0">
                    <a:pos x="637" y="1192"/>
                  </a:cxn>
                  <a:cxn ang="0">
                    <a:pos x="522" y="1303"/>
                  </a:cxn>
                  <a:cxn ang="0">
                    <a:pos x="390" y="1366"/>
                  </a:cxn>
                  <a:cxn ang="0">
                    <a:pos x="556" y="1307"/>
                  </a:cxn>
                  <a:cxn ang="0">
                    <a:pos x="655" y="1285"/>
                  </a:cxn>
                  <a:cxn ang="0">
                    <a:pos x="652" y="1381"/>
                  </a:cxn>
                  <a:cxn ang="0">
                    <a:pos x="667" y="1462"/>
                  </a:cxn>
                </a:cxnLst>
                <a:rect l="0" t="0" r="r" b="b"/>
                <a:pathLst>
                  <a:path w="763" h="1619">
                    <a:moveTo>
                      <a:pt x="648" y="1464"/>
                    </a:moveTo>
                    <a:lnTo>
                      <a:pt x="615" y="1501"/>
                    </a:lnTo>
                    <a:lnTo>
                      <a:pt x="565" y="1513"/>
                    </a:lnTo>
                    <a:lnTo>
                      <a:pt x="498" y="1520"/>
                    </a:lnTo>
                    <a:lnTo>
                      <a:pt x="426" y="1535"/>
                    </a:lnTo>
                    <a:lnTo>
                      <a:pt x="380" y="1564"/>
                    </a:lnTo>
                    <a:lnTo>
                      <a:pt x="365" y="1579"/>
                    </a:lnTo>
                    <a:lnTo>
                      <a:pt x="350" y="1572"/>
                    </a:lnTo>
                    <a:lnTo>
                      <a:pt x="265" y="1508"/>
                    </a:lnTo>
                    <a:lnTo>
                      <a:pt x="154" y="1421"/>
                    </a:lnTo>
                    <a:lnTo>
                      <a:pt x="117" y="1366"/>
                    </a:lnTo>
                    <a:lnTo>
                      <a:pt x="61" y="1310"/>
                    </a:lnTo>
                    <a:lnTo>
                      <a:pt x="44" y="1266"/>
                    </a:lnTo>
                    <a:lnTo>
                      <a:pt x="0" y="1259"/>
                    </a:lnTo>
                    <a:lnTo>
                      <a:pt x="22" y="1307"/>
                    </a:lnTo>
                    <a:lnTo>
                      <a:pt x="46" y="1354"/>
                    </a:lnTo>
                    <a:lnTo>
                      <a:pt x="117" y="1405"/>
                    </a:lnTo>
                    <a:lnTo>
                      <a:pt x="167" y="1470"/>
                    </a:lnTo>
                    <a:lnTo>
                      <a:pt x="287" y="1545"/>
                    </a:lnTo>
                    <a:lnTo>
                      <a:pt x="361" y="1619"/>
                    </a:lnTo>
                    <a:lnTo>
                      <a:pt x="390" y="1612"/>
                    </a:lnTo>
                    <a:lnTo>
                      <a:pt x="420" y="1575"/>
                    </a:lnTo>
                    <a:lnTo>
                      <a:pt x="461" y="1553"/>
                    </a:lnTo>
                    <a:lnTo>
                      <a:pt x="513" y="1538"/>
                    </a:lnTo>
                    <a:lnTo>
                      <a:pt x="623" y="1529"/>
                    </a:lnTo>
                    <a:lnTo>
                      <a:pt x="655" y="1508"/>
                    </a:lnTo>
                    <a:lnTo>
                      <a:pt x="711" y="1494"/>
                    </a:lnTo>
                    <a:lnTo>
                      <a:pt x="720" y="1470"/>
                    </a:lnTo>
                    <a:lnTo>
                      <a:pt x="704" y="1440"/>
                    </a:lnTo>
                    <a:lnTo>
                      <a:pt x="684" y="1411"/>
                    </a:lnTo>
                    <a:lnTo>
                      <a:pt x="696" y="1374"/>
                    </a:lnTo>
                    <a:lnTo>
                      <a:pt x="711" y="1354"/>
                    </a:lnTo>
                    <a:lnTo>
                      <a:pt x="711" y="1322"/>
                    </a:lnTo>
                    <a:lnTo>
                      <a:pt x="696" y="1273"/>
                    </a:lnTo>
                    <a:lnTo>
                      <a:pt x="689" y="1248"/>
                    </a:lnTo>
                    <a:lnTo>
                      <a:pt x="670" y="1226"/>
                    </a:lnTo>
                    <a:lnTo>
                      <a:pt x="660" y="1200"/>
                    </a:lnTo>
                    <a:lnTo>
                      <a:pt x="670" y="1176"/>
                    </a:lnTo>
                    <a:lnTo>
                      <a:pt x="692" y="1155"/>
                    </a:lnTo>
                    <a:lnTo>
                      <a:pt x="689" y="1124"/>
                    </a:lnTo>
                    <a:lnTo>
                      <a:pt x="677" y="1102"/>
                    </a:lnTo>
                    <a:lnTo>
                      <a:pt x="652" y="1068"/>
                    </a:lnTo>
                    <a:lnTo>
                      <a:pt x="637" y="1050"/>
                    </a:lnTo>
                    <a:lnTo>
                      <a:pt x="645" y="1024"/>
                    </a:lnTo>
                    <a:lnTo>
                      <a:pt x="682" y="1002"/>
                    </a:lnTo>
                    <a:lnTo>
                      <a:pt x="696" y="972"/>
                    </a:lnTo>
                    <a:lnTo>
                      <a:pt x="692" y="948"/>
                    </a:lnTo>
                    <a:lnTo>
                      <a:pt x="667" y="906"/>
                    </a:lnTo>
                    <a:lnTo>
                      <a:pt x="640" y="855"/>
                    </a:lnTo>
                    <a:lnTo>
                      <a:pt x="630" y="818"/>
                    </a:lnTo>
                    <a:lnTo>
                      <a:pt x="645" y="803"/>
                    </a:lnTo>
                    <a:lnTo>
                      <a:pt x="684" y="789"/>
                    </a:lnTo>
                    <a:lnTo>
                      <a:pt x="707" y="774"/>
                    </a:lnTo>
                    <a:lnTo>
                      <a:pt x="711" y="727"/>
                    </a:lnTo>
                    <a:lnTo>
                      <a:pt x="684" y="675"/>
                    </a:lnTo>
                    <a:lnTo>
                      <a:pt x="689" y="641"/>
                    </a:lnTo>
                    <a:lnTo>
                      <a:pt x="699" y="610"/>
                    </a:lnTo>
                    <a:lnTo>
                      <a:pt x="674" y="573"/>
                    </a:lnTo>
                    <a:lnTo>
                      <a:pt x="652" y="539"/>
                    </a:lnTo>
                    <a:lnTo>
                      <a:pt x="660" y="517"/>
                    </a:lnTo>
                    <a:lnTo>
                      <a:pt x="674" y="495"/>
                    </a:lnTo>
                    <a:lnTo>
                      <a:pt x="674" y="458"/>
                    </a:lnTo>
                    <a:lnTo>
                      <a:pt x="660" y="436"/>
                    </a:lnTo>
                    <a:lnTo>
                      <a:pt x="645" y="418"/>
                    </a:lnTo>
                    <a:lnTo>
                      <a:pt x="648" y="391"/>
                    </a:lnTo>
                    <a:lnTo>
                      <a:pt x="674" y="377"/>
                    </a:lnTo>
                    <a:lnTo>
                      <a:pt x="689" y="362"/>
                    </a:lnTo>
                    <a:lnTo>
                      <a:pt x="682" y="334"/>
                    </a:lnTo>
                    <a:lnTo>
                      <a:pt x="652" y="297"/>
                    </a:lnTo>
                    <a:lnTo>
                      <a:pt x="640" y="264"/>
                    </a:lnTo>
                    <a:lnTo>
                      <a:pt x="637" y="227"/>
                    </a:lnTo>
                    <a:lnTo>
                      <a:pt x="662" y="191"/>
                    </a:lnTo>
                    <a:lnTo>
                      <a:pt x="714" y="134"/>
                    </a:lnTo>
                    <a:lnTo>
                      <a:pt x="741" y="90"/>
                    </a:lnTo>
                    <a:lnTo>
                      <a:pt x="763" y="53"/>
                    </a:lnTo>
                    <a:lnTo>
                      <a:pt x="756" y="16"/>
                    </a:lnTo>
                    <a:lnTo>
                      <a:pt x="735" y="0"/>
                    </a:lnTo>
                    <a:lnTo>
                      <a:pt x="720" y="3"/>
                    </a:lnTo>
                    <a:lnTo>
                      <a:pt x="696" y="32"/>
                    </a:lnTo>
                    <a:lnTo>
                      <a:pt x="714" y="53"/>
                    </a:lnTo>
                    <a:lnTo>
                      <a:pt x="711" y="90"/>
                    </a:lnTo>
                    <a:lnTo>
                      <a:pt x="677" y="155"/>
                    </a:lnTo>
                    <a:lnTo>
                      <a:pt x="633" y="191"/>
                    </a:lnTo>
                    <a:lnTo>
                      <a:pt x="618" y="213"/>
                    </a:lnTo>
                    <a:lnTo>
                      <a:pt x="608" y="242"/>
                    </a:lnTo>
                    <a:lnTo>
                      <a:pt x="603" y="260"/>
                    </a:lnTo>
                    <a:lnTo>
                      <a:pt x="537" y="310"/>
                    </a:lnTo>
                    <a:lnTo>
                      <a:pt x="478" y="345"/>
                    </a:lnTo>
                    <a:lnTo>
                      <a:pt x="470" y="369"/>
                    </a:lnTo>
                    <a:lnTo>
                      <a:pt x="491" y="375"/>
                    </a:lnTo>
                    <a:lnTo>
                      <a:pt x="578" y="310"/>
                    </a:lnTo>
                    <a:lnTo>
                      <a:pt x="623" y="297"/>
                    </a:lnTo>
                    <a:lnTo>
                      <a:pt x="645" y="338"/>
                    </a:lnTo>
                    <a:lnTo>
                      <a:pt x="652" y="356"/>
                    </a:lnTo>
                    <a:lnTo>
                      <a:pt x="630" y="375"/>
                    </a:lnTo>
                    <a:lnTo>
                      <a:pt x="611" y="390"/>
                    </a:lnTo>
                    <a:lnTo>
                      <a:pt x="608" y="414"/>
                    </a:lnTo>
                    <a:lnTo>
                      <a:pt x="615" y="440"/>
                    </a:lnTo>
                    <a:lnTo>
                      <a:pt x="596" y="462"/>
                    </a:lnTo>
                    <a:lnTo>
                      <a:pt x="541" y="487"/>
                    </a:lnTo>
                    <a:lnTo>
                      <a:pt x="461" y="521"/>
                    </a:lnTo>
                    <a:lnTo>
                      <a:pt x="491" y="532"/>
                    </a:lnTo>
                    <a:lnTo>
                      <a:pt x="574" y="499"/>
                    </a:lnTo>
                    <a:lnTo>
                      <a:pt x="640" y="465"/>
                    </a:lnTo>
                    <a:lnTo>
                      <a:pt x="652" y="473"/>
                    </a:lnTo>
                    <a:lnTo>
                      <a:pt x="645" y="495"/>
                    </a:lnTo>
                    <a:lnTo>
                      <a:pt x="623" y="517"/>
                    </a:lnTo>
                    <a:lnTo>
                      <a:pt x="615" y="539"/>
                    </a:lnTo>
                    <a:lnTo>
                      <a:pt x="625" y="567"/>
                    </a:lnTo>
                    <a:lnTo>
                      <a:pt x="652" y="591"/>
                    </a:lnTo>
                    <a:lnTo>
                      <a:pt x="652" y="610"/>
                    </a:lnTo>
                    <a:lnTo>
                      <a:pt x="608" y="619"/>
                    </a:lnTo>
                    <a:lnTo>
                      <a:pt x="571" y="669"/>
                    </a:lnTo>
                    <a:lnTo>
                      <a:pt x="528" y="697"/>
                    </a:lnTo>
                    <a:lnTo>
                      <a:pt x="469" y="712"/>
                    </a:lnTo>
                    <a:lnTo>
                      <a:pt x="463" y="727"/>
                    </a:lnTo>
                    <a:lnTo>
                      <a:pt x="500" y="722"/>
                    </a:lnTo>
                    <a:lnTo>
                      <a:pt x="578" y="697"/>
                    </a:lnTo>
                    <a:lnTo>
                      <a:pt x="608" y="675"/>
                    </a:lnTo>
                    <a:lnTo>
                      <a:pt x="625" y="654"/>
                    </a:lnTo>
                    <a:lnTo>
                      <a:pt x="652" y="649"/>
                    </a:lnTo>
                    <a:lnTo>
                      <a:pt x="652" y="675"/>
                    </a:lnTo>
                    <a:lnTo>
                      <a:pt x="670" y="700"/>
                    </a:lnTo>
                    <a:lnTo>
                      <a:pt x="684" y="727"/>
                    </a:lnTo>
                    <a:lnTo>
                      <a:pt x="674" y="749"/>
                    </a:lnTo>
                    <a:lnTo>
                      <a:pt x="640" y="764"/>
                    </a:lnTo>
                    <a:lnTo>
                      <a:pt x="608" y="774"/>
                    </a:lnTo>
                    <a:lnTo>
                      <a:pt x="586" y="796"/>
                    </a:lnTo>
                    <a:lnTo>
                      <a:pt x="485" y="826"/>
                    </a:lnTo>
                    <a:lnTo>
                      <a:pt x="411" y="852"/>
                    </a:lnTo>
                    <a:lnTo>
                      <a:pt x="383" y="867"/>
                    </a:lnTo>
                    <a:lnTo>
                      <a:pt x="405" y="885"/>
                    </a:lnTo>
                    <a:lnTo>
                      <a:pt x="448" y="874"/>
                    </a:lnTo>
                    <a:lnTo>
                      <a:pt x="537" y="839"/>
                    </a:lnTo>
                    <a:lnTo>
                      <a:pt x="596" y="823"/>
                    </a:lnTo>
                    <a:lnTo>
                      <a:pt x="611" y="848"/>
                    </a:lnTo>
                    <a:lnTo>
                      <a:pt x="625" y="891"/>
                    </a:lnTo>
                    <a:lnTo>
                      <a:pt x="652" y="928"/>
                    </a:lnTo>
                    <a:lnTo>
                      <a:pt x="655" y="957"/>
                    </a:lnTo>
                    <a:lnTo>
                      <a:pt x="652" y="984"/>
                    </a:lnTo>
                    <a:lnTo>
                      <a:pt x="623" y="994"/>
                    </a:lnTo>
                    <a:lnTo>
                      <a:pt x="571" y="1006"/>
                    </a:lnTo>
                    <a:lnTo>
                      <a:pt x="506" y="1036"/>
                    </a:lnTo>
                    <a:lnTo>
                      <a:pt x="410" y="1050"/>
                    </a:lnTo>
                    <a:lnTo>
                      <a:pt x="373" y="1068"/>
                    </a:lnTo>
                    <a:lnTo>
                      <a:pt x="398" y="1080"/>
                    </a:lnTo>
                    <a:lnTo>
                      <a:pt x="483" y="1068"/>
                    </a:lnTo>
                    <a:lnTo>
                      <a:pt x="541" y="1046"/>
                    </a:lnTo>
                    <a:lnTo>
                      <a:pt x="581" y="1031"/>
                    </a:lnTo>
                    <a:lnTo>
                      <a:pt x="615" y="1024"/>
                    </a:lnTo>
                    <a:lnTo>
                      <a:pt x="611" y="1050"/>
                    </a:lnTo>
                    <a:lnTo>
                      <a:pt x="625" y="1087"/>
                    </a:lnTo>
                    <a:lnTo>
                      <a:pt x="648" y="1109"/>
                    </a:lnTo>
                    <a:lnTo>
                      <a:pt x="652" y="1133"/>
                    </a:lnTo>
                    <a:lnTo>
                      <a:pt x="652" y="1155"/>
                    </a:lnTo>
                    <a:lnTo>
                      <a:pt x="623" y="1168"/>
                    </a:lnTo>
                    <a:lnTo>
                      <a:pt x="566" y="1170"/>
                    </a:lnTo>
                    <a:lnTo>
                      <a:pt x="528" y="1183"/>
                    </a:lnTo>
                    <a:lnTo>
                      <a:pt x="439" y="1213"/>
                    </a:lnTo>
                    <a:lnTo>
                      <a:pt x="390" y="1214"/>
                    </a:lnTo>
                    <a:lnTo>
                      <a:pt x="373" y="1236"/>
                    </a:lnTo>
                    <a:lnTo>
                      <a:pt x="395" y="1244"/>
                    </a:lnTo>
                    <a:lnTo>
                      <a:pt x="439" y="1235"/>
                    </a:lnTo>
                    <a:lnTo>
                      <a:pt x="506" y="1214"/>
                    </a:lnTo>
                    <a:lnTo>
                      <a:pt x="541" y="1200"/>
                    </a:lnTo>
                    <a:lnTo>
                      <a:pt x="589" y="1189"/>
                    </a:lnTo>
                    <a:lnTo>
                      <a:pt x="625" y="1192"/>
                    </a:lnTo>
                    <a:lnTo>
                      <a:pt x="637" y="1192"/>
                    </a:lnTo>
                    <a:lnTo>
                      <a:pt x="637" y="1226"/>
                    </a:lnTo>
                    <a:lnTo>
                      <a:pt x="648" y="1244"/>
                    </a:lnTo>
                    <a:lnTo>
                      <a:pt x="581" y="1259"/>
                    </a:lnTo>
                    <a:lnTo>
                      <a:pt x="522" y="1303"/>
                    </a:lnTo>
                    <a:lnTo>
                      <a:pt x="457" y="1325"/>
                    </a:lnTo>
                    <a:lnTo>
                      <a:pt x="411" y="1332"/>
                    </a:lnTo>
                    <a:lnTo>
                      <a:pt x="374" y="1352"/>
                    </a:lnTo>
                    <a:lnTo>
                      <a:pt x="390" y="1366"/>
                    </a:lnTo>
                    <a:lnTo>
                      <a:pt x="426" y="1354"/>
                    </a:lnTo>
                    <a:lnTo>
                      <a:pt x="469" y="1340"/>
                    </a:lnTo>
                    <a:lnTo>
                      <a:pt x="515" y="1332"/>
                    </a:lnTo>
                    <a:lnTo>
                      <a:pt x="556" y="1307"/>
                    </a:lnTo>
                    <a:lnTo>
                      <a:pt x="578" y="1285"/>
                    </a:lnTo>
                    <a:lnTo>
                      <a:pt x="608" y="1281"/>
                    </a:lnTo>
                    <a:lnTo>
                      <a:pt x="645" y="1281"/>
                    </a:lnTo>
                    <a:lnTo>
                      <a:pt x="655" y="1285"/>
                    </a:lnTo>
                    <a:lnTo>
                      <a:pt x="667" y="1310"/>
                    </a:lnTo>
                    <a:lnTo>
                      <a:pt x="674" y="1340"/>
                    </a:lnTo>
                    <a:lnTo>
                      <a:pt x="667" y="1366"/>
                    </a:lnTo>
                    <a:lnTo>
                      <a:pt x="652" y="1381"/>
                    </a:lnTo>
                    <a:lnTo>
                      <a:pt x="640" y="1418"/>
                    </a:lnTo>
                    <a:lnTo>
                      <a:pt x="652" y="1433"/>
                    </a:lnTo>
                    <a:lnTo>
                      <a:pt x="667" y="1448"/>
                    </a:lnTo>
                    <a:lnTo>
                      <a:pt x="667" y="1462"/>
                    </a:lnTo>
                    <a:lnTo>
                      <a:pt x="648" y="1464"/>
                    </a:lnTo>
                    <a:close/>
                  </a:path>
                </a:pathLst>
              </a:custGeom>
              <a:solidFill>
                <a:srgbClr val="000000"/>
              </a:solidFill>
              <a:ln w="9525">
                <a:noFill/>
                <a:round/>
                <a:headEnd/>
                <a:tailEnd/>
              </a:ln>
            </p:spPr>
            <p:txBody>
              <a:bodyPr/>
              <a:lstStyle/>
              <a:p>
                <a:endParaRPr lang="en-US"/>
              </a:p>
            </p:txBody>
          </p:sp>
          <p:sp>
            <p:nvSpPr>
              <p:cNvPr id="10275" name="Freeform 35"/>
              <p:cNvSpPr>
                <a:spLocks/>
              </p:cNvSpPr>
              <p:nvPr/>
            </p:nvSpPr>
            <p:spPr bwMode="auto">
              <a:xfrm>
                <a:off x="1876" y="2381"/>
                <a:ext cx="110" cy="36"/>
              </a:xfrm>
              <a:custGeom>
                <a:avLst/>
                <a:gdLst/>
                <a:ahLst/>
                <a:cxnLst>
                  <a:cxn ang="0">
                    <a:pos x="0" y="59"/>
                  </a:cxn>
                  <a:cxn ang="0">
                    <a:pos x="88" y="56"/>
                  </a:cxn>
                  <a:cxn ang="0">
                    <a:pos x="122" y="37"/>
                  </a:cxn>
                  <a:cxn ang="0">
                    <a:pos x="151" y="15"/>
                  </a:cxn>
                  <a:cxn ang="0">
                    <a:pos x="205" y="0"/>
                  </a:cxn>
                  <a:cxn ang="0">
                    <a:pos x="220" y="15"/>
                  </a:cxn>
                  <a:cxn ang="0">
                    <a:pos x="197" y="22"/>
                  </a:cxn>
                  <a:cxn ang="0">
                    <a:pos x="159" y="42"/>
                  </a:cxn>
                  <a:cxn ang="0">
                    <a:pos x="138" y="56"/>
                  </a:cxn>
                  <a:cxn ang="0">
                    <a:pos x="103" y="66"/>
                  </a:cxn>
                  <a:cxn ang="0">
                    <a:pos x="48" y="71"/>
                  </a:cxn>
                  <a:cxn ang="0">
                    <a:pos x="4" y="73"/>
                  </a:cxn>
                  <a:cxn ang="0">
                    <a:pos x="0" y="59"/>
                  </a:cxn>
                </a:cxnLst>
                <a:rect l="0" t="0" r="r" b="b"/>
                <a:pathLst>
                  <a:path w="220" h="73">
                    <a:moveTo>
                      <a:pt x="0" y="59"/>
                    </a:moveTo>
                    <a:lnTo>
                      <a:pt x="88" y="56"/>
                    </a:lnTo>
                    <a:lnTo>
                      <a:pt x="122" y="37"/>
                    </a:lnTo>
                    <a:lnTo>
                      <a:pt x="151" y="15"/>
                    </a:lnTo>
                    <a:lnTo>
                      <a:pt x="205" y="0"/>
                    </a:lnTo>
                    <a:lnTo>
                      <a:pt x="220" y="15"/>
                    </a:lnTo>
                    <a:lnTo>
                      <a:pt x="197" y="22"/>
                    </a:lnTo>
                    <a:lnTo>
                      <a:pt x="159" y="42"/>
                    </a:lnTo>
                    <a:lnTo>
                      <a:pt x="138" y="56"/>
                    </a:lnTo>
                    <a:lnTo>
                      <a:pt x="103" y="66"/>
                    </a:lnTo>
                    <a:lnTo>
                      <a:pt x="48" y="71"/>
                    </a:lnTo>
                    <a:lnTo>
                      <a:pt x="4" y="73"/>
                    </a:lnTo>
                    <a:lnTo>
                      <a:pt x="0" y="59"/>
                    </a:lnTo>
                    <a:close/>
                  </a:path>
                </a:pathLst>
              </a:custGeom>
              <a:solidFill>
                <a:srgbClr val="000000"/>
              </a:solidFill>
              <a:ln w="9525">
                <a:noFill/>
                <a:round/>
                <a:headEnd/>
                <a:tailEnd/>
              </a:ln>
            </p:spPr>
            <p:txBody>
              <a:bodyPr/>
              <a:lstStyle/>
              <a:p>
                <a:endParaRPr lang="en-US"/>
              </a:p>
            </p:txBody>
          </p:sp>
          <p:sp>
            <p:nvSpPr>
              <p:cNvPr id="10276" name="Freeform 36"/>
              <p:cNvSpPr>
                <a:spLocks/>
              </p:cNvSpPr>
              <p:nvPr/>
            </p:nvSpPr>
            <p:spPr bwMode="auto">
              <a:xfrm>
                <a:off x="1707" y="1590"/>
                <a:ext cx="320" cy="174"/>
              </a:xfrm>
              <a:custGeom>
                <a:avLst/>
                <a:gdLst/>
                <a:ahLst/>
                <a:cxnLst>
                  <a:cxn ang="0">
                    <a:pos x="19" y="40"/>
                  </a:cxn>
                  <a:cxn ang="0">
                    <a:pos x="96" y="44"/>
                  </a:cxn>
                  <a:cxn ang="0">
                    <a:pos x="176" y="47"/>
                  </a:cxn>
                  <a:cxn ang="0">
                    <a:pos x="228" y="47"/>
                  </a:cxn>
                  <a:cxn ang="0">
                    <a:pos x="269" y="37"/>
                  </a:cxn>
                  <a:cxn ang="0">
                    <a:pos x="336" y="18"/>
                  </a:cxn>
                  <a:cxn ang="0">
                    <a:pos x="368" y="0"/>
                  </a:cxn>
                  <a:cxn ang="0">
                    <a:pos x="411" y="25"/>
                  </a:cxn>
                  <a:cxn ang="0">
                    <a:pos x="483" y="74"/>
                  </a:cxn>
                  <a:cxn ang="0">
                    <a:pos x="534" y="110"/>
                  </a:cxn>
                  <a:cxn ang="0">
                    <a:pos x="600" y="156"/>
                  </a:cxn>
                  <a:cxn ang="0">
                    <a:pos x="640" y="192"/>
                  </a:cxn>
                  <a:cxn ang="0">
                    <a:pos x="603" y="223"/>
                  </a:cxn>
                  <a:cxn ang="0">
                    <a:pos x="566" y="257"/>
                  </a:cxn>
                  <a:cxn ang="0">
                    <a:pos x="507" y="282"/>
                  </a:cxn>
                  <a:cxn ang="0">
                    <a:pos x="446" y="308"/>
                  </a:cxn>
                  <a:cxn ang="0">
                    <a:pos x="390" y="330"/>
                  </a:cxn>
                  <a:cxn ang="0">
                    <a:pos x="338" y="338"/>
                  </a:cxn>
                  <a:cxn ang="0">
                    <a:pos x="284" y="348"/>
                  </a:cxn>
                  <a:cxn ang="0">
                    <a:pos x="217" y="301"/>
                  </a:cxn>
                  <a:cxn ang="0">
                    <a:pos x="167" y="260"/>
                  </a:cxn>
                  <a:cxn ang="0">
                    <a:pos x="108" y="208"/>
                  </a:cxn>
                  <a:cxn ang="0">
                    <a:pos x="59" y="156"/>
                  </a:cxn>
                  <a:cxn ang="0">
                    <a:pos x="22" y="121"/>
                  </a:cxn>
                  <a:cxn ang="0">
                    <a:pos x="0" y="69"/>
                  </a:cxn>
                  <a:cxn ang="0">
                    <a:pos x="19" y="40"/>
                  </a:cxn>
                </a:cxnLst>
                <a:rect l="0" t="0" r="r" b="b"/>
                <a:pathLst>
                  <a:path w="640" h="348">
                    <a:moveTo>
                      <a:pt x="19" y="40"/>
                    </a:moveTo>
                    <a:lnTo>
                      <a:pt x="96" y="44"/>
                    </a:lnTo>
                    <a:lnTo>
                      <a:pt x="176" y="47"/>
                    </a:lnTo>
                    <a:lnTo>
                      <a:pt x="228" y="47"/>
                    </a:lnTo>
                    <a:lnTo>
                      <a:pt x="269" y="37"/>
                    </a:lnTo>
                    <a:lnTo>
                      <a:pt x="336" y="18"/>
                    </a:lnTo>
                    <a:lnTo>
                      <a:pt x="368" y="0"/>
                    </a:lnTo>
                    <a:lnTo>
                      <a:pt x="411" y="25"/>
                    </a:lnTo>
                    <a:lnTo>
                      <a:pt x="483" y="74"/>
                    </a:lnTo>
                    <a:lnTo>
                      <a:pt x="534" y="110"/>
                    </a:lnTo>
                    <a:lnTo>
                      <a:pt x="600" y="156"/>
                    </a:lnTo>
                    <a:lnTo>
                      <a:pt x="640" y="192"/>
                    </a:lnTo>
                    <a:lnTo>
                      <a:pt x="603" y="223"/>
                    </a:lnTo>
                    <a:lnTo>
                      <a:pt x="566" y="257"/>
                    </a:lnTo>
                    <a:lnTo>
                      <a:pt x="507" y="282"/>
                    </a:lnTo>
                    <a:lnTo>
                      <a:pt x="446" y="308"/>
                    </a:lnTo>
                    <a:lnTo>
                      <a:pt x="390" y="330"/>
                    </a:lnTo>
                    <a:lnTo>
                      <a:pt x="338" y="338"/>
                    </a:lnTo>
                    <a:lnTo>
                      <a:pt x="284" y="348"/>
                    </a:lnTo>
                    <a:lnTo>
                      <a:pt x="217" y="301"/>
                    </a:lnTo>
                    <a:lnTo>
                      <a:pt x="167" y="260"/>
                    </a:lnTo>
                    <a:lnTo>
                      <a:pt x="108" y="208"/>
                    </a:lnTo>
                    <a:lnTo>
                      <a:pt x="59" y="156"/>
                    </a:lnTo>
                    <a:lnTo>
                      <a:pt x="22" y="121"/>
                    </a:lnTo>
                    <a:lnTo>
                      <a:pt x="0" y="69"/>
                    </a:lnTo>
                    <a:lnTo>
                      <a:pt x="19" y="40"/>
                    </a:lnTo>
                    <a:close/>
                  </a:path>
                </a:pathLst>
              </a:custGeom>
              <a:solidFill>
                <a:srgbClr val="F8F8F8"/>
              </a:solidFill>
              <a:ln w="9525">
                <a:noFill/>
                <a:round/>
                <a:headEnd/>
                <a:tailEnd/>
              </a:ln>
            </p:spPr>
            <p:txBody>
              <a:bodyPr/>
              <a:lstStyle/>
              <a:p>
                <a:endParaRPr lang="en-US"/>
              </a:p>
            </p:txBody>
          </p:sp>
          <p:sp>
            <p:nvSpPr>
              <p:cNvPr id="10277" name="Freeform 37"/>
              <p:cNvSpPr>
                <a:spLocks/>
              </p:cNvSpPr>
              <p:nvPr/>
            </p:nvSpPr>
            <p:spPr bwMode="auto">
              <a:xfrm>
                <a:off x="1699" y="1585"/>
                <a:ext cx="345" cy="202"/>
              </a:xfrm>
              <a:custGeom>
                <a:avLst/>
                <a:gdLst/>
                <a:ahLst/>
                <a:cxnLst>
                  <a:cxn ang="0">
                    <a:pos x="338" y="346"/>
                  </a:cxn>
                  <a:cxn ang="0">
                    <a:pos x="448" y="316"/>
                  </a:cxn>
                  <a:cxn ang="0">
                    <a:pos x="536" y="278"/>
                  </a:cxn>
                  <a:cxn ang="0">
                    <a:pos x="599" y="233"/>
                  </a:cxn>
                  <a:cxn ang="0">
                    <a:pos x="624" y="207"/>
                  </a:cxn>
                  <a:cxn ang="0">
                    <a:pos x="534" y="123"/>
                  </a:cxn>
                  <a:cxn ang="0">
                    <a:pos x="460" y="78"/>
                  </a:cxn>
                  <a:cxn ang="0">
                    <a:pos x="389" y="35"/>
                  </a:cxn>
                  <a:cxn ang="0">
                    <a:pos x="374" y="35"/>
                  </a:cxn>
                  <a:cxn ang="0">
                    <a:pos x="330" y="50"/>
                  </a:cxn>
                  <a:cxn ang="0">
                    <a:pos x="271" y="66"/>
                  </a:cxn>
                  <a:cxn ang="0">
                    <a:pos x="166" y="74"/>
                  </a:cxn>
                  <a:cxn ang="0">
                    <a:pos x="63" y="71"/>
                  </a:cxn>
                  <a:cxn ang="0">
                    <a:pos x="36" y="74"/>
                  </a:cxn>
                  <a:cxn ang="0">
                    <a:pos x="36" y="93"/>
                  </a:cxn>
                  <a:cxn ang="0">
                    <a:pos x="58" y="123"/>
                  </a:cxn>
                  <a:cxn ang="0">
                    <a:pos x="100" y="177"/>
                  </a:cxn>
                  <a:cxn ang="0">
                    <a:pos x="154" y="220"/>
                  </a:cxn>
                  <a:cxn ang="0">
                    <a:pos x="221" y="285"/>
                  </a:cxn>
                  <a:cxn ang="0">
                    <a:pos x="283" y="331"/>
                  </a:cxn>
                  <a:cxn ang="0">
                    <a:pos x="323" y="359"/>
                  </a:cxn>
                  <a:cxn ang="0">
                    <a:pos x="335" y="387"/>
                  </a:cxn>
                  <a:cxn ang="0">
                    <a:pos x="320" y="405"/>
                  </a:cxn>
                  <a:cxn ang="0">
                    <a:pos x="298" y="395"/>
                  </a:cxn>
                  <a:cxn ang="0">
                    <a:pos x="234" y="337"/>
                  </a:cxn>
                  <a:cxn ang="0">
                    <a:pos x="154" y="270"/>
                  </a:cxn>
                  <a:cxn ang="0">
                    <a:pos x="95" y="220"/>
                  </a:cxn>
                  <a:cxn ang="0">
                    <a:pos x="56" y="177"/>
                  </a:cxn>
                  <a:cxn ang="0">
                    <a:pos x="22" y="130"/>
                  </a:cxn>
                  <a:cxn ang="0">
                    <a:pos x="7" y="100"/>
                  </a:cxn>
                  <a:cxn ang="0">
                    <a:pos x="0" y="66"/>
                  </a:cxn>
                  <a:cxn ang="0">
                    <a:pos x="10" y="44"/>
                  </a:cxn>
                  <a:cxn ang="0">
                    <a:pos x="35" y="35"/>
                  </a:cxn>
                  <a:cxn ang="0">
                    <a:pos x="78" y="37"/>
                  </a:cxn>
                  <a:cxn ang="0">
                    <a:pos x="162" y="50"/>
                  </a:cxn>
                  <a:cxn ang="0">
                    <a:pos x="233" y="50"/>
                  </a:cxn>
                  <a:cxn ang="0">
                    <a:pos x="283" y="35"/>
                  </a:cxn>
                  <a:cxn ang="0">
                    <a:pos x="342" y="22"/>
                  </a:cxn>
                  <a:cxn ang="0">
                    <a:pos x="367" y="0"/>
                  </a:cxn>
                  <a:cxn ang="0">
                    <a:pos x="394" y="0"/>
                  </a:cxn>
                  <a:cxn ang="0">
                    <a:pos x="456" y="37"/>
                  </a:cxn>
                  <a:cxn ang="0">
                    <a:pos x="521" y="88"/>
                  </a:cxn>
                  <a:cxn ang="0">
                    <a:pos x="592" y="133"/>
                  </a:cxn>
                  <a:cxn ang="0">
                    <a:pos x="632" y="162"/>
                  </a:cxn>
                  <a:cxn ang="0">
                    <a:pos x="673" y="189"/>
                  </a:cxn>
                  <a:cxn ang="0">
                    <a:pos x="691" y="199"/>
                  </a:cxn>
                  <a:cxn ang="0">
                    <a:pos x="680" y="219"/>
                  </a:cxn>
                  <a:cxn ang="0">
                    <a:pos x="651" y="236"/>
                  </a:cxn>
                  <a:cxn ang="0">
                    <a:pos x="617" y="266"/>
                  </a:cxn>
                  <a:cxn ang="0">
                    <a:pos x="584" y="278"/>
                  </a:cxn>
                  <a:cxn ang="0">
                    <a:pos x="527" y="303"/>
                  </a:cxn>
                  <a:cxn ang="0">
                    <a:pos x="484" y="322"/>
                  </a:cxn>
                  <a:cxn ang="0">
                    <a:pos x="438" y="350"/>
                  </a:cxn>
                  <a:cxn ang="0">
                    <a:pos x="389" y="359"/>
                  </a:cxn>
                  <a:cxn ang="0">
                    <a:pos x="350" y="361"/>
                  </a:cxn>
                  <a:cxn ang="0">
                    <a:pos x="338" y="346"/>
                  </a:cxn>
                </a:cxnLst>
                <a:rect l="0" t="0" r="r" b="b"/>
                <a:pathLst>
                  <a:path w="691" h="405">
                    <a:moveTo>
                      <a:pt x="338" y="346"/>
                    </a:moveTo>
                    <a:lnTo>
                      <a:pt x="448" y="316"/>
                    </a:lnTo>
                    <a:lnTo>
                      <a:pt x="536" y="278"/>
                    </a:lnTo>
                    <a:lnTo>
                      <a:pt x="599" y="233"/>
                    </a:lnTo>
                    <a:lnTo>
                      <a:pt x="624" y="207"/>
                    </a:lnTo>
                    <a:lnTo>
                      <a:pt x="534" y="123"/>
                    </a:lnTo>
                    <a:lnTo>
                      <a:pt x="460" y="78"/>
                    </a:lnTo>
                    <a:lnTo>
                      <a:pt x="389" y="35"/>
                    </a:lnTo>
                    <a:lnTo>
                      <a:pt x="374" y="35"/>
                    </a:lnTo>
                    <a:lnTo>
                      <a:pt x="330" y="50"/>
                    </a:lnTo>
                    <a:lnTo>
                      <a:pt x="271" y="66"/>
                    </a:lnTo>
                    <a:lnTo>
                      <a:pt x="166" y="74"/>
                    </a:lnTo>
                    <a:lnTo>
                      <a:pt x="63" y="71"/>
                    </a:lnTo>
                    <a:lnTo>
                      <a:pt x="36" y="74"/>
                    </a:lnTo>
                    <a:lnTo>
                      <a:pt x="36" y="93"/>
                    </a:lnTo>
                    <a:lnTo>
                      <a:pt x="58" y="123"/>
                    </a:lnTo>
                    <a:lnTo>
                      <a:pt x="100" y="177"/>
                    </a:lnTo>
                    <a:lnTo>
                      <a:pt x="154" y="220"/>
                    </a:lnTo>
                    <a:lnTo>
                      <a:pt x="221" y="285"/>
                    </a:lnTo>
                    <a:lnTo>
                      <a:pt x="283" y="331"/>
                    </a:lnTo>
                    <a:lnTo>
                      <a:pt x="323" y="359"/>
                    </a:lnTo>
                    <a:lnTo>
                      <a:pt x="335" y="387"/>
                    </a:lnTo>
                    <a:lnTo>
                      <a:pt x="320" y="405"/>
                    </a:lnTo>
                    <a:lnTo>
                      <a:pt x="298" y="395"/>
                    </a:lnTo>
                    <a:lnTo>
                      <a:pt x="234" y="337"/>
                    </a:lnTo>
                    <a:lnTo>
                      <a:pt x="154" y="270"/>
                    </a:lnTo>
                    <a:lnTo>
                      <a:pt x="95" y="220"/>
                    </a:lnTo>
                    <a:lnTo>
                      <a:pt x="56" y="177"/>
                    </a:lnTo>
                    <a:lnTo>
                      <a:pt x="22" y="130"/>
                    </a:lnTo>
                    <a:lnTo>
                      <a:pt x="7" y="100"/>
                    </a:lnTo>
                    <a:lnTo>
                      <a:pt x="0" y="66"/>
                    </a:lnTo>
                    <a:lnTo>
                      <a:pt x="10" y="44"/>
                    </a:lnTo>
                    <a:lnTo>
                      <a:pt x="35" y="35"/>
                    </a:lnTo>
                    <a:lnTo>
                      <a:pt x="78" y="37"/>
                    </a:lnTo>
                    <a:lnTo>
                      <a:pt x="162" y="50"/>
                    </a:lnTo>
                    <a:lnTo>
                      <a:pt x="233" y="50"/>
                    </a:lnTo>
                    <a:lnTo>
                      <a:pt x="283" y="35"/>
                    </a:lnTo>
                    <a:lnTo>
                      <a:pt x="342" y="22"/>
                    </a:lnTo>
                    <a:lnTo>
                      <a:pt x="367" y="0"/>
                    </a:lnTo>
                    <a:lnTo>
                      <a:pt x="394" y="0"/>
                    </a:lnTo>
                    <a:lnTo>
                      <a:pt x="456" y="37"/>
                    </a:lnTo>
                    <a:lnTo>
                      <a:pt x="521" y="88"/>
                    </a:lnTo>
                    <a:lnTo>
                      <a:pt x="592" y="133"/>
                    </a:lnTo>
                    <a:lnTo>
                      <a:pt x="632" y="162"/>
                    </a:lnTo>
                    <a:lnTo>
                      <a:pt x="673" y="189"/>
                    </a:lnTo>
                    <a:lnTo>
                      <a:pt x="691" y="199"/>
                    </a:lnTo>
                    <a:lnTo>
                      <a:pt x="680" y="219"/>
                    </a:lnTo>
                    <a:lnTo>
                      <a:pt x="651" y="236"/>
                    </a:lnTo>
                    <a:lnTo>
                      <a:pt x="617" y="266"/>
                    </a:lnTo>
                    <a:lnTo>
                      <a:pt x="584" y="278"/>
                    </a:lnTo>
                    <a:lnTo>
                      <a:pt x="527" y="303"/>
                    </a:lnTo>
                    <a:lnTo>
                      <a:pt x="484" y="322"/>
                    </a:lnTo>
                    <a:lnTo>
                      <a:pt x="438" y="350"/>
                    </a:lnTo>
                    <a:lnTo>
                      <a:pt x="389" y="359"/>
                    </a:lnTo>
                    <a:lnTo>
                      <a:pt x="350" y="361"/>
                    </a:lnTo>
                    <a:lnTo>
                      <a:pt x="338" y="346"/>
                    </a:lnTo>
                    <a:close/>
                  </a:path>
                </a:pathLst>
              </a:custGeom>
              <a:solidFill>
                <a:srgbClr val="000000"/>
              </a:solidFill>
              <a:ln w="9525">
                <a:noFill/>
                <a:round/>
                <a:headEnd/>
                <a:tailEnd/>
              </a:ln>
            </p:spPr>
            <p:txBody>
              <a:bodyPr/>
              <a:lstStyle/>
              <a:p>
                <a:endParaRPr lang="en-US"/>
              </a:p>
            </p:txBody>
          </p:sp>
          <p:sp>
            <p:nvSpPr>
              <p:cNvPr id="10278" name="Freeform 38"/>
              <p:cNvSpPr>
                <a:spLocks/>
              </p:cNvSpPr>
              <p:nvPr/>
            </p:nvSpPr>
            <p:spPr bwMode="auto">
              <a:xfrm>
                <a:off x="1895" y="1738"/>
                <a:ext cx="109" cy="70"/>
              </a:xfrm>
              <a:custGeom>
                <a:avLst/>
                <a:gdLst/>
                <a:ahLst/>
                <a:cxnLst>
                  <a:cxn ang="0">
                    <a:pos x="185" y="16"/>
                  </a:cxn>
                  <a:cxn ang="0">
                    <a:pos x="139" y="53"/>
                  </a:cxn>
                  <a:cxn ang="0">
                    <a:pos x="96" y="87"/>
                  </a:cxn>
                  <a:cxn ang="0">
                    <a:pos x="35" y="109"/>
                  </a:cxn>
                  <a:cxn ang="0">
                    <a:pos x="0" y="120"/>
                  </a:cxn>
                  <a:cxn ang="0">
                    <a:pos x="28" y="139"/>
                  </a:cxn>
                  <a:cxn ang="0">
                    <a:pos x="72" y="132"/>
                  </a:cxn>
                  <a:cxn ang="0">
                    <a:pos x="140" y="87"/>
                  </a:cxn>
                  <a:cxn ang="0">
                    <a:pos x="219" y="0"/>
                  </a:cxn>
                  <a:cxn ang="0">
                    <a:pos x="185" y="16"/>
                  </a:cxn>
                </a:cxnLst>
                <a:rect l="0" t="0" r="r" b="b"/>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grpSp>
          <p:nvGrpSpPr>
            <p:cNvPr id="8" name="Group 39"/>
            <p:cNvGrpSpPr>
              <a:grpSpLocks/>
            </p:cNvGrpSpPr>
            <p:nvPr/>
          </p:nvGrpSpPr>
          <p:grpSpPr bwMode="auto">
            <a:xfrm>
              <a:off x="841" y="1779"/>
              <a:ext cx="403" cy="911"/>
              <a:chOff x="841" y="1779"/>
              <a:chExt cx="403" cy="911"/>
            </a:xfrm>
          </p:grpSpPr>
          <p:sp>
            <p:nvSpPr>
              <p:cNvPr id="10280" name="Freeform 40"/>
              <p:cNvSpPr>
                <a:spLocks/>
              </p:cNvSpPr>
              <p:nvPr/>
            </p:nvSpPr>
            <p:spPr bwMode="auto">
              <a:xfrm>
                <a:off x="849" y="1819"/>
                <a:ext cx="212" cy="859"/>
              </a:xfrm>
              <a:custGeom>
                <a:avLst/>
                <a:gdLst/>
                <a:ahLst/>
                <a:cxnLst>
                  <a:cxn ang="0">
                    <a:pos x="417" y="309"/>
                  </a:cxn>
                  <a:cxn ang="0">
                    <a:pos x="424" y="372"/>
                  </a:cxn>
                  <a:cxn ang="0">
                    <a:pos x="424" y="713"/>
                  </a:cxn>
                  <a:cxn ang="0">
                    <a:pos x="394" y="1169"/>
                  </a:cxn>
                  <a:cxn ang="0">
                    <a:pos x="397" y="1460"/>
                  </a:cxn>
                  <a:cxn ang="0">
                    <a:pos x="412" y="1661"/>
                  </a:cxn>
                  <a:cxn ang="0">
                    <a:pos x="397" y="1717"/>
                  </a:cxn>
                  <a:cxn ang="0">
                    <a:pos x="372" y="1705"/>
                  </a:cxn>
                  <a:cxn ang="0">
                    <a:pos x="229" y="1594"/>
                  </a:cxn>
                  <a:cxn ang="0">
                    <a:pos x="192" y="1573"/>
                  </a:cxn>
                  <a:cxn ang="0">
                    <a:pos x="170" y="1541"/>
                  </a:cxn>
                  <a:cxn ang="0">
                    <a:pos x="133" y="1499"/>
                  </a:cxn>
                  <a:cxn ang="0">
                    <a:pos x="84" y="1455"/>
                  </a:cxn>
                  <a:cxn ang="0">
                    <a:pos x="59" y="1396"/>
                  </a:cxn>
                  <a:cxn ang="0">
                    <a:pos x="0" y="1346"/>
                  </a:cxn>
                  <a:cxn ang="0">
                    <a:pos x="0" y="1315"/>
                  </a:cxn>
                  <a:cxn ang="0">
                    <a:pos x="32" y="1276"/>
                  </a:cxn>
                  <a:cxn ang="0">
                    <a:pos x="44" y="1225"/>
                  </a:cxn>
                  <a:cxn ang="0">
                    <a:pos x="37" y="1198"/>
                  </a:cxn>
                  <a:cxn ang="0">
                    <a:pos x="22" y="1154"/>
                  </a:cxn>
                  <a:cxn ang="0">
                    <a:pos x="17" y="1123"/>
                  </a:cxn>
                  <a:cxn ang="0">
                    <a:pos x="40" y="1074"/>
                  </a:cxn>
                  <a:cxn ang="0">
                    <a:pos x="40" y="1041"/>
                  </a:cxn>
                  <a:cxn ang="0">
                    <a:pos x="15" y="975"/>
                  </a:cxn>
                  <a:cxn ang="0">
                    <a:pos x="15" y="938"/>
                  </a:cxn>
                  <a:cxn ang="0">
                    <a:pos x="29" y="909"/>
                  </a:cxn>
                  <a:cxn ang="0">
                    <a:pos x="54" y="875"/>
                  </a:cxn>
                  <a:cxn ang="0">
                    <a:pos x="52" y="816"/>
                  </a:cxn>
                  <a:cxn ang="0">
                    <a:pos x="37" y="769"/>
                  </a:cxn>
                  <a:cxn ang="0">
                    <a:pos x="52" y="713"/>
                  </a:cxn>
                  <a:cxn ang="0">
                    <a:pos x="66" y="699"/>
                  </a:cxn>
                  <a:cxn ang="0">
                    <a:pos x="54" y="647"/>
                  </a:cxn>
                  <a:cxn ang="0">
                    <a:pos x="22" y="592"/>
                  </a:cxn>
                  <a:cxn ang="0">
                    <a:pos x="15" y="557"/>
                  </a:cxn>
                  <a:cxn ang="0">
                    <a:pos x="22" y="523"/>
                  </a:cxn>
                  <a:cxn ang="0">
                    <a:pos x="62" y="492"/>
                  </a:cxn>
                  <a:cxn ang="0">
                    <a:pos x="59" y="468"/>
                  </a:cxn>
                  <a:cxn ang="0">
                    <a:pos x="17" y="390"/>
                  </a:cxn>
                  <a:cxn ang="0">
                    <a:pos x="3" y="328"/>
                  </a:cxn>
                  <a:cxn ang="0">
                    <a:pos x="15" y="294"/>
                  </a:cxn>
                  <a:cxn ang="0">
                    <a:pos x="54" y="263"/>
                  </a:cxn>
                  <a:cxn ang="0">
                    <a:pos x="44" y="235"/>
                  </a:cxn>
                  <a:cxn ang="0">
                    <a:pos x="17" y="204"/>
                  </a:cxn>
                  <a:cxn ang="0">
                    <a:pos x="17" y="170"/>
                  </a:cxn>
                  <a:cxn ang="0">
                    <a:pos x="62" y="147"/>
                  </a:cxn>
                  <a:cxn ang="0">
                    <a:pos x="81" y="122"/>
                  </a:cxn>
                  <a:cxn ang="0">
                    <a:pos x="44" y="71"/>
                  </a:cxn>
                  <a:cxn ang="0">
                    <a:pos x="44" y="44"/>
                  </a:cxn>
                  <a:cxn ang="0">
                    <a:pos x="88" y="28"/>
                  </a:cxn>
                  <a:cxn ang="0">
                    <a:pos x="91" y="0"/>
                  </a:cxn>
                  <a:cxn ang="0">
                    <a:pos x="140" y="71"/>
                  </a:cxn>
                  <a:cxn ang="0">
                    <a:pos x="199" y="145"/>
                  </a:cxn>
                  <a:cxn ang="0">
                    <a:pos x="272" y="204"/>
                  </a:cxn>
                  <a:cxn ang="0">
                    <a:pos x="331" y="250"/>
                  </a:cxn>
                  <a:cxn ang="0">
                    <a:pos x="394" y="287"/>
                  </a:cxn>
                  <a:cxn ang="0">
                    <a:pos x="417" y="309"/>
                  </a:cxn>
                </a:cxnLst>
                <a:rect l="0" t="0" r="r" b="b"/>
                <a:pathLst>
                  <a:path w="424" h="1717">
                    <a:moveTo>
                      <a:pt x="417" y="309"/>
                    </a:moveTo>
                    <a:lnTo>
                      <a:pt x="424" y="372"/>
                    </a:lnTo>
                    <a:lnTo>
                      <a:pt x="424" y="713"/>
                    </a:lnTo>
                    <a:lnTo>
                      <a:pt x="394" y="1169"/>
                    </a:lnTo>
                    <a:lnTo>
                      <a:pt x="397" y="1460"/>
                    </a:lnTo>
                    <a:lnTo>
                      <a:pt x="412" y="1661"/>
                    </a:lnTo>
                    <a:lnTo>
                      <a:pt x="397" y="1717"/>
                    </a:lnTo>
                    <a:lnTo>
                      <a:pt x="372" y="1705"/>
                    </a:lnTo>
                    <a:lnTo>
                      <a:pt x="229" y="1594"/>
                    </a:lnTo>
                    <a:lnTo>
                      <a:pt x="192" y="1573"/>
                    </a:lnTo>
                    <a:lnTo>
                      <a:pt x="170" y="1541"/>
                    </a:lnTo>
                    <a:lnTo>
                      <a:pt x="133" y="1499"/>
                    </a:lnTo>
                    <a:lnTo>
                      <a:pt x="84" y="1455"/>
                    </a:lnTo>
                    <a:lnTo>
                      <a:pt x="59" y="1396"/>
                    </a:lnTo>
                    <a:lnTo>
                      <a:pt x="0" y="1346"/>
                    </a:lnTo>
                    <a:lnTo>
                      <a:pt x="0" y="1315"/>
                    </a:lnTo>
                    <a:lnTo>
                      <a:pt x="32" y="1276"/>
                    </a:lnTo>
                    <a:lnTo>
                      <a:pt x="44" y="1225"/>
                    </a:lnTo>
                    <a:lnTo>
                      <a:pt x="37" y="1198"/>
                    </a:lnTo>
                    <a:lnTo>
                      <a:pt x="22" y="1154"/>
                    </a:lnTo>
                    <a:lnTo>
                      <a:pt x="17" y="1123"/>
                    </a:lnTo>
                    <a:lnTo>
                      <a:pt x="40" y="1074"/>
                    </a:lnTo>
                    <a:lnTo>
                      <a:pt x="40" y="1041"/>
                    </a:lnTo>
                    <a:lnTo>
                      <a:pt x="15" y="975"/>
                    </a:lnTo>
                    <a:lnTo>
                      <a:pt x="15" y="938"/>
                    </a:lnTo>
                    <a:lnTo>
                      <a:pt x="29" y="909"/>
                    </a:lnTo>
                    <a:lnTo>
                      <a:pt x="54" y="875"/>
                    </a:lnTo>
                    <a:lnTo>
                      <a:pt x="52" y="816"/>
                    </a:lnTo>
                    <a:lnTo>
                      <a:pt x="37" y="769"/>
                    </a:lnTo>
                    <a:lnTo>
                      <a:pt x="52" y="713"/>
                    </a:lnTo>
                    <a:lnTo>
                      <a:pt x="66" y="699"/>
                    </a:lnTo>
                    <a:lnTo>
                      <a:pt x="54" y="647"/>
                    </a:lnTo>
                    <a:lnTo>
                      <a:pt x="22" y="592"/>
                    </a:lnTo>
                    <a:lnTo>
                      <a:pt x="15" y="557"/>
                    </a:lnTo>
                    <a:lnTo>
                      <a:pt x="22" y="523"/>
                    </a:lnTo>
                    <a:lnTo>
                      <a:pt x="62" y="492"/>
                    </a:lnTo>
                    <a:lnTo>
                      <a:pt x="59" y="468"/>
                    </a:lnTo>
                    <a:lnTo>
                      <a:pt x="17" y="390"/>
                    </a:lnTo>
                    <a:lnTo>
                      <a:pt x="3" y="328"/>
                    </a:lnTo>
                    <a:lnTo>
                      <a:pt x="15" y="294"/>
                    </a:lnTo>
                    <a:lnTo>
                      <a:pt x="54" y="263"/>
                    </a:lnTo>
                    <a:lnTo>
                      <a:pt x="44" y="235"/>
                    </a:lnTo>
                    <a:lnTo>
                      <a:pt x="17" y="204"/>
                    </a:lnTo>
                    <a:lnTo>
                      <a:pt x="17" y="170"/>
                    </a:lnTo>
                    <a:lnTo>
                      <a:pt x="62" y="147"/>
                    </a:lnTo>
                    <a:lnTo>
                      <a:pt x="81" y="122"/>
                    </a:lnTo>
                    <a:lnTo>
                      <a:pt x="44" y="71"/>
                    </a:lnTo>
                    <a:lnTo>
                      <a:pt x="44" y="44"/>
                    </a:lnTo>
                    <a:lnTo>
                      <a:pt x="88" y="28"/>
                    </a:lnTo>
                    <a:lnTo>
                      <a:pt x="91" y="0"/>
                    </a:lnTo>
                    <a:lnTo>
                      <a:pt x="140" y="71"/>
                    </a:lnTo>
                    <a:lnTo>
                      <a:pt x="199"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10281" name="Freeform 41"/>
              <p:cNvSpPr>
                <a:spLocks/>
              </p:cNvSpPr>
              <p:nvPr/>
            </p:nvSpPr>
            <p:spPr bwMode="auto">
              <a:xfrm>
                <a:off x="841" y="1832"/>
                <a:ext cx="61" cy="654"/>
              </a:xfrm>
              <a:custGeom>
                <a:avLst/>
                <a:gdLst/>
                <a:ahLst/>
                <a:cxnLst>
                  <a:cxn ang="0">
                    <a:pos x="82" y="44"/>
                  </a:cxn>
                  <a:cxn ang="0">
                    <a:pos x="122" y="91"/>
                  </a:cxn>
                  <a:cxn ang="0">
                    <a:pos x="97" y="127"/>
                  </a:cxn>
                  <a:cxn ang="0">
                    <a:pos x="45" y="153"/>
                  </a:cxn>
                  <a:cxn ang="0">
                    <a:pos x="66" y="190"/>
                  </a:cxn>
                  <a:cxn ang="0">
                    <a:pos x="89" y="237"/>
                  </a:cxn>
                  <a:cxn ang="0">
                    <a:pos x="60" y="267"/>
                  </a:cxn>
                  <a:cxn ang="0">
                    <a:pos x="36" y="304"/>
                  </a:cxn>
                  <a:cxn ang="0">
                    <a:pos x="60" y="369"/>
                  </a:cxn>
                  <a:cxn ang="0">
                    <a:pos x="89" y="428"/>
                  </a:cxn>
                  <a:cxn ang="0">
                    <a:pos x="82" y="480"/>
                  </a:cxn>
                  <a:cxn ang="0">
                    <a:pos x="45" y="524"/>
                  </a:cxn>
                  <a:cxn ang="0">
                    <a:pos x="88" y="617"/>
                  </a:cxn>
                  <a:cxn ang="0">
                    <a:pos x="104" y="676"/>
                  </a:cxn>
                  <a:cxn ang="0">
                    <a:pos x="73" y="719"/>
                  </a:cxn>
                  <a:cxn ang="0">
                    <a:pos x="80" y="786"/>
                  </a:cxn>
                  <a:cxn ang="0">
                    <a:pos x="101" y="852"/>
                  </a:cxn>
                  <a:cxn ang="0">
                    <a:pos x="75" y="889"/>
                  </a:cxn>
                  <a:cxn ang="0">
                    <a:pos x="39" y="933"/>
                  </a:cxn>
                  <a:cxn ang="0">
                    <a:pos x="75" y="1013"/>
                  </a:cxn>
                  <a:cxn ang="0">
                    <a:pos x="89" y="1068"/>
                  </a:cxn>
                  <a:cxn ang="0">
                    <a:pos x="58" y="1080"/>
                  </a:cxn>
                  <a:cxn ang="0">
                    <a:pos x="66" y="1168"/>
                  </a:cxn>
                  <a:cxn ang="0">
                    <a:pos x="82" y="1214"/>
                  </a:cxn>
                  <a:cxn ang="0">
                    <a:pos x="58" y="1266"/>
                  </a:cxn>
                  <a:cxn ang="0">
                    <a:pos x="2" y="1294"/>
                  </a:cxn>
                  <a:cxn ang="0">
                    <a:pos x="44" y="1205"/>
                  </a:cxn>
                  <a:cxn ang="0">
                    <a:pos x="24" y="1131"/>
                  </a:cxn>
                  <a:cxn ang="0">
                    <a:pos x="29" y="1068"/>
                  </a:cxn>
                  <a:cxn ang="0">
                    <a:pos x="45" y="1037"/>
                  </a:cxn>
                  <a:cxn ang="0">
                    <a:pos x="10" y="957"/>
                  </a:cxn>
                  <a:cxn ang="0">
                    <a:pos x="10" y="877"/>
                  </a:cxn>
                  <a:cxn ang="0">
                    <a:pos x="54" y="840"/>
                  </a:cxn>
                  <a:cxn ang="0">
                    <a:pos x="44" y="781"/>
                  </a:cxn>
                  <a:cxn ang="0">
                    <a:pos x="32" y="713"/>
                  </a:cxn>
                  <a:cxn ang="0">
                    <a:pos x="66" y="669"/>
                  </a:cxn>
                  <a:cxn ang="0">
                    <a:pos x="51" y="620"/>
                  </a:cxn>
                  <a:cxn ang="0">
                    <a:pos x="10" y="543"/>
                  </a:cxn>
                  <a:cxn ang="0">
                    <a:pos x="17" y="492"/>
                  </a:cxn>
                  <a:cxn ang="0">
                    <a:pos x="54" y="450"/>
                  </a:cxn>
                  <a:cxn ang="0">
                    <a:pos x="14" y="353"/>
                  </a:cxn>
                  <a:cxn ang="0">
                    <a:pos x="0" y="296"/>
                  </a:cxn>
                  <a:cxn ang="0">
                    <a:pos x="32" y="252"/>
                  </a:cxn>
                  <a:cxn ang="0">
                    <a:pos x="45" y="223"/>
                  </a:cxn>
                  <a:cxn ang="0">
                    <a:pos x="10" y="177"/>
                  </a:cxn>
                  <a:cxn ang="0">
                    <a:pos x="24" y="132"/>
                  </a:cxn>
                  <a:cxn ang="0">
                    <a:pos x="66" y="103"/>
                  </a:cxn>
                  <a:cxn ang="0">
                    <a:pos x="67" y="69"/>
                  </a:cxn>
                  <a:cxn ang="0">
                    <a:pos x="45" y="24"/>
                  </a:cxn>
                </a:cxnLst>
                <a:rect l="0" t="0" r="r" b="b"/>
                <a:pathLst>
                  <a:path w="122" h="1309">
                    <a:moveTo>
                      <a:pt x="60" y="0"/>
                    </a:moveTo>
                    <a:lnTo>
                      <a:pt x="82" y="44"/>
                    </a:lnTo>
                    <a:lnTo>
                      <a:pt x="101" y="73"/>
                    </a:lnTo>
                    <a:lnTo>
                      <a:pt x="122" y="91"/>
                    </a:lnTo>
                    <a:lnTo>
                      <a:pt x="116" y="112"/>
                    </a:lnTo>
                    <a:lnTo>
                      <a:pt x="97" y="127"/>
                    </a:lnTo>
                    <a:lnTo>
                      <a:pt x="67" y="134"/>
                    </a:lnTo>
                    <a:lnTo>
                      <a:pt x="45" y="153"/>
                    </a:lnTo>
                    <a:lnTo>
                      <a:pt x="51" y="177"/>
                    </a:lnTo>
                    <a:lnTo>
                      <a:pt x="66" y="190"/>
                    </a:lnTo>
                    <a:lnTo>
                      <a:pt x="89" y="220"/>
                    </a:lnTo>
                    <a:lnTo>
                      <a:pt x="89" y="237"/>
                    </a:lnTo>
                    <a:lnTo>
                      <a:pt x="82" y="252"/>
                    </a:lnTo>
                    <a:lnTo>
                      <a:pt x="60" y="267"/>
                    </a:lnTo>
                    <a:lnTo>
                      <a:pt x="39" y="282"/>
                    </a:lnTo>
                    <a:lnTo>
                      <a:pt x="36" y="304"/>
                    </a:lnTo>
                    <a:lnTo>
                      <a:pt x="44" y="326"/>
                    </a:lnTo>
                    <a:lnTo>
                      <a:pt x="60" y="369"/>
                    </a:lnTo>
                    <a:lnTo>
                      <a:pt x="75" y="404"/>
                    </a:lnTo>
                    <a:lnTo>
                      <a:pt x="89" y="428"/>
                    </a:lnTo>
                    <a:lnTo>
                      <a:pt x="89" y="456"/>
                    </a:lnTo>
                    <a:lnTo>
                      <a:pt x="82" y="480"/>
                    </a:lnTo>
                    <a:lnTo>
                      <a:pt x="60" y="502"/>
                    </a:lnTo>
                    <a:lnTo>
                      <a:pt x="45" y="524"/>
                    </a:lnTo>
                    <a:lnTo>
                      <a:pt x="51" y="561"/>
                    </a:lnTo>
                    <a:lnTo>
                      <a:pt x="88" y="617"/>
                    </a:lnTo>
                    <a:lnTo>
                      <a:pt x="101" y="647"/>
                    </a:lnTo>
                    <a:lnTo>
                      <a:pt x="104" y="676"/>
                    </a:lnTo>
                    <a:lnTo>
                      <a:pt x="89" y="698"/>
                    </a:lnTo>
                    <a:lnTo>
                      <a:pt x="73" y="719"/>
                    </a:lnTo>
                    <a:lnTo>
                      <a:pt x="67" y="749"/>
                    </a:lnTo>
                    <a:lnTo>
                      <a:pt x="80" y="786"/>
                    </a:lnTo>
                    <a:lnTo>
                      <a:pt x="95" y="825"/>
                    </a:lnTo>
                    <a:lnTo>
                      <a:pt x="101" y="852"/>
                    </a:lnTo>
                    <a:lnTo>
                      <a:pt x="95" y="870"/>
                    </a:lnTo>
                    <a:lnTo>
                      <a:pt x="75" y="889"/>
                    </a:lnTo>
                    <a:lnTo>
                      <a:pt x="51" y="911"/>
                    </a:lnTo>
                    <a:lnTo>
                      <a:pt x="39" y="933"/>
                    </a:lnTo>
                    <a:lnTo>
                      <a:pt x="51" y="972"/>
                    </a:lnTo>
                    <a:lnTo>
                      <a:pt x="75" y="1013"/>
                    </a:lnTo>
                    <a:lnTo>
                      <a:pt x="88" y="1043"/>
                    </a:lnTo>
                    <a:lnTo>
                      <a:pt x="89" y="1068"/>
                    </a:lnTo>
                    <a:lnTo>
                      <a:pt x="82" y="1080"/>
                    </a:lnTo>
                    <a:lnTo>
                      <a:pt x="58" y="1080"/>
                    </a:lnTo>
                    <a:lnTo>
                      <a:pt x="51" y="1134"/>
                    </a:lnTo>
                    <a:lnTo>
                      <a:pt x="66" y="1168"/>
                    </a:lnTo>
                    <a:lnTo>
                      <a:pt x="80" y="1192"/>
                    </a:lnTo>
                    <a:lnTo>
                      <a:pt x="82" y="1214"/>
                    </a:lnTo>
                    <a:lnTo>
                      <a:pt x="82" y="1235"/>
                    </a:lnTo>
                    <a:lnTo>
                      <a:pt x="58" y="1266"/>
                    </a:lnTo>
                    <a:lnTo>
                      <a:pt x="24" y="1309"/>
                    </a:lnTo>
                    <a:lnTo>
                      <a:pt x="2" y="1294"/>
                    </a:lnTo>
                    <a:lnTo>
                      <a:pt x="10" y="1259"/>
                    </a:lnTo>
                    <a:lnTo>
                      <a:pt x="44" y="1205"/>
                    </a:lnTo>
                    <a:lnTo>
                      <a:pt x="39" y="1171"/>
                    </a:lnTo>
                    <a:lnTo>
                      <a:pt x="24" y="1131"/>
                    </a:lnTo>
                    <a:lnTo>
                      <a:pt x="14" y="1097"/>
                    </a:lnTo>
                    <a:lnTo>
                      <a:pt x="29" y="1068"/>
                    </a:lnTo>
                    <a:lnTo>
                      <a:pt x="44" y="1058"/>
                    </a:lnTo>
                    <a:lnTo>
                      <a:pt x="45" y="1037"/>
                    </a:lnTo>
                    <a:lnTo>
                      <a:pt x="29" y="994"/>
                    </a:lnTo>
                    <a:lnTo>
                      <a:pt x="10" y="957"/>
                    </a:lnTo>
                    <a:lnTo>
                      <a:pt x="0" y="920"/>
                    </a:lnTo>
                    <a:lnTo>
                      <a:pt x="10" y="877"/>
                    </a:lnTo>
                    <a:lnTo>
                      <a:pt x="44" y="860"/>
                    </a:lnTo>
                    <a:lnTo>
                      <a:pt x="54" y="840"/>
                    </a:lnTo>
                    <a:lnTo>
                      <a:pt x="51" y="811"/>
                    </a:lnTo>
                    <a:lnTo>
                      <a:pt x="44" y="781"/>
                    </a:lnTo>
                    <a:lnTo>
                      <a:pt x="32" y="743"/>
                    </a:lnTo>
                    <a:lnTo>
                      <a:pt x="32" y="713"/>
                    </a:lnTo>
                    <a:lnTo>
                      <a:pt x="45" y="693"/>
                    </a:lnTo>
                    <a:lnTo>
                      <a:pt x="66" y="669"/>
                    </a:lnTo>
                    <a:lnTo>
                      <a:pt x="66" y="654"/>
                    </a:lnTo>
                    <a:lnTo>
                      <a:pt x="51" y="620"/>
                    </a:lnTo>
                    <a:lnTo>
                      <a:pt x="22" y="576"/>
                    </a:lnTo>
                    <a:lnTo>
                      <a:pt x="10" y="543"/>
                    </a:lnTo>
                    <a:lnTo>
                      <a:pt x="10" y="517"/>
                    </a:lnTo>
                    <a:lnTo>
                      <a:pt x="17" y="492"/>
                    </a:lnTo>
                    <a:lnTo>
                      <a:pt x="36" y="472"/>
                    </a:lnTo>
                    <a:lnTo>
                      <a:pt x="54" y="450"/>
                    </a:lnTo>
                    <a:lnTo>
                      <a:pt x="54" y="434"/>
                    </a:lnTo>
                    <a:lnTo>
                      <a:pt x="14" y="353"/>
                    </a:lnTo>
                    <a:lnTo>
                      <a:pt x="7" y="323"/>
                    </a:lnTo>
                    <a:lnTo>
                      <a:pt x="0" y="296"/>
                    </a:lnTo>
                    <a:lnTo>
                      <a:pt x="14" y="271"/>
                    </a:lnTo>
                    <a:lnTo>
                      <a:pt x="32" y="252"/>
                    </a:lnTo>
                    <a:lnTo>
                      <a:pt x="45" y="237"/>
                    </a:lnTo>
                    <a:lnTo>
                      <a:pt x="45" y="223"/>
                    </a:lnTo>
                    <a:lnTo>
                      <a:pt x="32" y="200"/>
                    </a:lnTo>
                    <a:lnTo>
                      <a:pt x="10" y="177"/>
                    </a:lnTo>
                    <a:lnTo>
                      <a:pt x="10" y="153"/>
                    </a:lnTo>
                    <a:lnTo>
                      <a:pt x="24" y="132"/>
                    </a:lnTo>
                    <a:lnTo>
                      <a:pt x="45" y="112"/>
                    </a:lnTo>
                    <a:lnTo>
                      <a:pt x="66" y="103"/>
                    </a:lnTo>
                    <a:lnTo>
                      <a:pt x="75" y="88"/>
                    </a:lnTo>
                    <a:lnTo>
                      <a:pt x="67" y="69"/>
                    </a:lnTo>
                    <a:lnTo>
                      <a:pt x="54" y="47"/>
                    </a:lnTo>
                    <a:lnTo>
                      <a:pt x="45" y="24"/>
                    </a:lnTo>
                    <a:lnTo>
                      <a:pt x="60" y="0"/>
                    </a:lnTo>
                    <a:close/>
                  </a:path>
                </a:pathLst>
              </a:custGeom>
              <a:solidFill>
                <a:srgbClr val="000000"/>
              </a:solidFill>
              <a:ln w="9525">
                <a:noFill/>
                <a:round/>
                <a:headEnd/>
                <a:tailEnd/>
              </a:ln>
            </p:spPr>
            <p:txBody>
              <a:bodyPr/>
              <a:lstStyle/>
              <a:p>
                <a:endParaRPr lang="en-US"/>
              </a:p>
            </p:txBody>
          </p:sp>
          <p:sp>
            <p:nvSpPr>
              <p:cNvPr id="10282" name="Freeform 42"/>
              <p:cNvSpPr>
                <a:spLocks/>
              </p:cNvSpPr>
              <p:nvPr/>
            </p:nvSpPr>
            <p:spPr bwMode="auto">
              <a:xfrm>
                <a:off x="1006" y="1991"/>
                <a:ext cx="58" cy="529"/>
              </a:xfrm>
              <a:custGeom>
                <a:avLst/>
                <a:gdLst/>
                <a:ahLst/>
                <a:cxnLst>
                  <a:cxn ang="0">
                    <a:pos x="104" y="29"/>
                  </a:cxn>
                  <a:cxn ang="0">
                    <a:pos x="109" y="102"/>
                  </a:cxn>
                  <a:cxn ang="0">
                    <a:pos x="60" y="132"/>
                  </a:cxn>
                  <a:cxn ang="0">
                    <a:pos x="75" y="213"/>
                  </a:cxn>
                  <a:cxn ang="0">
                    <a:pos x="97" y="291"/>
                  </a:cxn>
                  <a:cxn ang="0">
                    <a:pos x="67" y="331"/>
                  </a:cxn>
                  <a:cxn ang="0">
                    <a:pos x="75" y="396"/>
                  </a:cxn>
                  <a:cxn ang="0">
                    <a:pos x="97" y="467"/>
                  </a:cxn>
                  <a:cxn ang="0">
                    <a:pos x="82" y="519"/>
                  </a:cxn>
                  <a:cxn ang="0">
                    <a:pos x="57" y="566"/>
                  </a:cxn>
                  <a:cxn ang="0">
                    <a:pos x="90" y="659"/>
                  </a:cxn>
                  <a:cxn ang="0">
                    <a:pos x="97" y="720"/>
                  </a:cxn>
                  <a:cxn ang="0">
                    <a:pos x="42" y="764"/>
                  </a:cxn>
                  <a:cxn ang="0">
                    <a:pos x="57" y="857"/>
                  </a:cxn>
                  <a:cxn ang="0">
                    <a:pos x="72" y="938"/>
                  </a:cxn>
                  <a:cxn ang="0">
                    <a:pos x="42" y="984"/>
                  </a:cxn>
                  <a:cxn ang="0">
                    <a:pos x="27" y="1048"/>
                  </a:cxn>
                  <a:cxn ang="0">
                    <a:pos x="12" y="1021"/>
                  </a:cxn>
                  <a:cxn ang="0">
                    <a:pos x="42" y="947"/>
                  </a:cxn>
                  <a:cxn ang="0">
                    <a:pos x="27" y="838"/>
                  </a:cxn>
                  <a:cxn ang="0">
                    <a:pos x="20" y="757"/>
                  </a:cxn>
                  <a:cxn ang="0">
                    <a:pos x="60" y="703"/>
                  </a:cxn>
                  <a:cxn ang="0">
                    <a:pos x="27" y="625"/>
                  </a:cxn>
                  <a:cxn ang="0">
                    <a:pos x="20" y="551"/>
                  </a:cxn>
                  <a:cxn ang="0">
                    <a:pos x="50" y="492"/>
                  </a:cxn>
                  <a:cxn ang="0">
                    <a:pos x="64" y="448"/>
                  </a:cxn>
                  <a:cxn ang="0">
                    <a:pos x="35" y="374"/>
                  </a:cxn>
                  <a:cxn ang="0">
                    <a:pos x="42" y="313"/>
                  </a:cxn>
                  <a:cxn ang="0">
                    <a:pos x="60" y="269"/>
                  </a:cxn>
                  <a:cxn ang="0">
                    <a:pos x="38" y="204"/>
                  </a:cxn>
                  <a:cxn ang="0">
                    <a:pos x="30" y="130"/>
                  </a:cxn>
                  <a:cxn ang="0">
                    <a:pos x="64" y="80"/>
                  </a:cxn>
                  <a:cxn ang="0">
                    <a:pos x="67" y="34"/>
                  </a:cxn>
                  <a:cxn ang="0">
                    <a:pos x="90" y="0"/>
                  </a:cxn>
                </a:cxnLst>
                <a:rect l="0" t="0" r="r" b="b"/>
                <a:pathLst>
                  <a:path w="116" h="1058">
                    <a:moveTo>
                      <a:pt x="90" y="0"/>
                    </a:moveTo>
                    <a:lnTo>
                      <a:pt x="104" y="29"/>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4"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endParaRPr lang="en-US"/>
              </a:p>
            </p:txBody>
          </p:sp>
          <p:sp>
            <p:nvSpPr>
              <p:cNvPr id="10283" name="Freeform 43"/>
              <p:cNvSpPr>
                <a:spLocks/>
              </p:cNvSpPr>
              <p:nvPr/>
            </p:nvSpPr>
            <p:spPr bwMode="auto">
              <a:xfrm>
                <a:off x="914" y="1927"/>
                <a:ext cx="133" cy="114"/>
              </a:xfrm>
              <a:custGeom>
                <a:avLst/>
                <a:gdLst/>
                <a:ahLst/>
                <a:cxnLst>
                  <a:cxn ang="0">
                    <a:pos x="265" y="185"/>
                  </a:cxn>
                  <a:cxn ang="0">
                    <a:pos x="184" y="119"/>
                  </a:cxn>
                  <a:cxn ang="0">
                    <a:pos x="117" y="59"/>
                  </a:cxn>
                  <a:cxn ang="0">
                    <a:pos x="56" y="0"/>
                  </a:cxn>
                  <a:cxn ang="0">
                    <a:pos x="0" y="0"/>
                  </a:cxn>
                  <a:cxn ang="0">
                    <a:pos x="132" y="96"/>
                  </a:cxn>
                  <a:cxn ang="0">
                    <a:pos x="196" y="156"/>
                  </a:cxn>
                  <a:cxn ang="0">
                    <a:pos x="250" y="229"/>
                  </a:cxn>
                  <a:cxn ang="0">
                    <a:pos x="265" y="185"/>
                  </a:cxn>
                </a:cxnLst>
                <a:rect l="0" t="0" r="r" b="b"/>
                <a:pathLst>
                  <a:path w="265" h="229">
                    <a:moveTo>
                      <a:pt x="265" y="185"/>
                    </a:moveTo>
                    <a:lnTo>
                      <a:pt x="184" y="119"/>
                    </a:lnTo>
                    <a:lnTo>
                      <a:pt x="117" y="59"/>
                    </a:lnTo>
                    <a:lnTo>
                      <a:pt x="56" y="0"/>
                    </a:lnTo>
                    <a:lnTo>
                      <a:pt x="0" y="0"/>
                    </a:lnTo>
                    <a:lnTo>
                      <a:pt x="132" y="96"/>
                    </a:lnTo>
                    <a:lnTo>
                      <a:pt x="196" y="156"/>
                    </a:lnTo>
                    <a:lnTo>
                      <a:pt x="250" y="229"/>
                    </a:lnTo>
                    <a:lnTo>
                      <a:pt x="265" y="185"/>
                    </a:lnTo>
                    <a:close/>
                  </a:path>
                </a:pathLst>
              </a:custGeom>
              <a:solidFill>
                <a:srgbClr val="000000"/>
              </a:solidFill>
              <a:ln w="9525">
                <a:noFill/>
                <a:round/>
                <a:headEnd/>
                <a:tailEnd/>
              </a:ln>
            </p:spPr>
            <p:txBody>
              <a:bodyPr/>
              <a:lstStyle/>
              <a:p>
                <a:endParaRPr lang="en-US"/>
              </a:p>
            </p:txBody>
          </p:sp>
          <p:sp>
            <p:nvSpPr>
              <p:cNvPr id="10284" name="Freeform 44"/>
              <p:cNvSpPr>
                <a:spLocks/>
              </p:cNvSpPr>
              <p:nvPr/>
            </p:nvSpPr>
            <p:spPr bwMode="auto">
              <a:xfrm>
                <a:off x="913" y="1993"/>
                <a:ext cx="114" cy="93"/>
              </a:xfrm>
              <a:custGeom>
                <a:avLst/>
                <a:gdLst/>
                <a:ahLst/>
                <a:cxnLst>
                  <a:cxn ang="0">
                    <a:pos x="228" y="117"/>
                  </a:cxn>
                  <a:cxn ang="0">
                    <a:pos x="169" y="96"/>
                  </a:cxn>
                  <a:cxn ang="0">
                    <a:pos x="126" y="59"/>
                  </a:cxn>
                  <a:cxn ang="0">
                    <a:pos x="45" y="0"/>
                  </a:cxn>
                  <a:cxn ang="0">
                    <a:pos x="0" y="0"/>
                  </a:cxn>
                  <a:cxn ang="0">
                    <a:pos x="104" y="59"/>
                  </a:cxn>
                  <a:cxn ang="0">
                    <a:pos x="143" y="98"/>
                  </a:cxn>
                  <a:cxn ang="0">
                    <a:pos x="228" y="186"/>
                  </a:cxn>
                  <a:cxn ang="0">
                    <a:pos x="224" y="133"/>
                  </a:cxn>
                  <a:cxn ang="0">
                    <a:pos x="228" y="117"/>
                  </a:cxn>
                </a:cxnLst>
                <a:rect l="0" t="0" r="r" b="b"/>
                <a:pathLst>
                  <a:path w="228" h="186">
                    <a:moveTo>
                      <a:pt x="228" y="117"/>
                    </a:moveTo>
                    <a:lnTo>
                      <a:pt x="169" y="96"/>
                    </a:lnTo>
                    <a:lnTo>
                      <a:pt x="126" y="59"/>
                    </a:lnTo>
                    <a:lnTo>
                      <a:pt x="45" y="0"/>
                    </a:lnTo>
                    <a:lnTo>
                      <a:pt x="0" y="0"/>
                    </a:lnTo>
                    <a:lnTo>
                      <a:pt x="104" y="59"/>
                    </a:lnTo>
                    <a:lnTo>
                      <a:pt x="143" y="98"/>
                    </a:lnTo>
                    <a:lnTo>
                      <a:pt x="228" y="186"/>
                    </a:lnTo>
                    <a:lnTo>
                      <a:pt x="224" y="133"/>
                    </a:lnTo>
                    <a:lnTo>
                      <a:pt x="228" y="117"/>
                    </a:lnTo>
                    <a:close/>
                  </a:path>
                </a:pathLst>
              </a:custGeom>
              <a:solidFill>
                <a:srgbClr val="000000"/>
              </a:solidFill>
              <a:ln w="9525">
                <a:noFill/>
                <a:round/>
                <a:headEnd/>
                <a:tailEnd/>
              </a:ln>
            </p:spPr>
            <p:txBody>
              <a:bodyPr/>
              <a:lstStyle/>
              <a:p>
                <a:endParaRPr lang="en-US"/>
              </a:p>
            </p:txBody>
          </p:sp>
          <p:sp>
            <p:nvSpPr>
              <p:cNvPr id="10285" name="Freeform 45"/>
              <p:cNvSpPr>
                <a:spLocks/>
              </p:cNvSpPr>
              <p:nvPr/>
            </p:nvSpPr>
            <p:spPr bwMode="auto">
              <a:xfrm>
                <a:off x="896" y="2048"/>
                <a:ext cx="135" cy="144"/>
              </a:xfrm>
              <a:custGeom>
                <a:avLst/>
                <a:gdLst/>
                <a:ahLst/>
                <a:cxnLst>
                  <a:cxn ang="0">
                    <a:pos x="264" y="216"/>
                  </a:cxn>
                  <a:cxn ang="0">
                    <a:pos x="190" y="151"/>
                  </a:cxn>
                  <a:cxn ang="0">
                    <a:pos x="161" y="106"/>
                  </a:cxn>
                  <a:cxn ang="0">
                    <a:pos x="102" y="62"/>
                  </a:cxn>
                  <a:cxn ang="0">
                    <a:pos x="50" y="24"/>
                  </a:cxn>
                  <a:cxn ang="0">
                    <a:pos x="13" y="0"/>
                  </a:cxn>
                  <a:cxn ang="0">
                    <a:pos x="0" y="0"/>
                  </a:cxn>
                  <a:cxn ang="0">
                    <a:pos x="0" y="24"/>
                  </a:cxn>
                  <a:cxn ang="0">
                    <a:pos x="43" y="52"/>
                  </a:cxn>
                  <a:cxn ang="0">
                    <a:pos x="124" y="104"/>
                  </a:cxn>
                  <a:cxn ang="0">
                    <a:pos x="183" y="163"/>
                  </a:cxn>
                  <a:cxn ang="0">
                    <a:pos x="224" y="229"/>
                  </a:cxn>
                  <a:cxn ang="0">
                    <a:pos x="269" y="289"/>
                  </a:cxn>
                  <a:cxn ang="0">
                    <a:pos x="264" y="216"/>
                  </a:cxn>
                </a:cxnLst>
                <a:rect l="0" t="0" r="r" b="b"/>
                <a:pathLst>
                  <a:path w="269" h="289">
                    <a:moveTo>
                      <a:pt x="264" y="216"/>
                    </a:moveTo>
                    <a:lnTo>
                      <a:pt x="190" y="151"/>
                    </a:lnTo>
                    <a:lnTo>
                      <a:pt x="161" y="106"/>
                    </a:lnTo>
                    <a:lnTo>
                      <a:pt x="102" y="62"/>
                    </a:lnTo>
                    <a:lnTo>
                      <a:pt x="50" y="24"/>
                    </a:lnTo>
                    <a:lnTo>
                      <a:pt x="13" y="0"/>
                    </a:lnTo>
                    <a:lnTo>
                      <a:pt x="0" y="0"/>
                    </a:lnTo>
                    <a:lnTo>
                      <a:pt x="0" y="24"/>
                    </a:lnTo>
                    <a:lnTo>
                      <a:pt x="43" y="52"/>
                    </a:lnTo>
                    <a:lnTo>
                      <a:pt x="124" y="104"/>
                    </a:lnTo>
                    <a:lnTo>
                      <a:pt x="183" y="163"/>
                    </a:lnTo>
                    <a:lnTo>
                      <a:pt x="224" y="229"/>
                    </a:lnTo>
                    <a:lnTo>
                      <a:pt x="269" y="289"/>
                    </a:lnTo>
                    <a:lnTo>
                      <a:pt x="264" y="216"/>
                    </a:lnTo>
                    <a:close/>
                  </a:path>
                </a:pathLst>
              </a:custGeom>
              <a:solidFill>
                <a:srgbClr val="000000"/>
              </a:solidFill>
              <a:ln w="9525">
                <a:noFill/>
                <a:round/>
                <a:headEnd/>
                <a:tailEnd/>
              </a:ln>
            </p:spPr>
            <p:txBody>
              <a:bodyPr/>
              <a:lstStyle/>
              <a:p>
                <a:endParaRPr lang="en-US"/>
              </a:p>
            </p:txBody>
          </p:sp>
          <p:sp>
            <p:nvSpPr>
              <p:cNvPr id="10286" name="Freeform 46"/>
              <p:cNvSpPr>
                <a:spLocks/>
              </p:cNvSpPr>
              <p:nvPr/>
            </p:nvSpPr>
            <p:spPr bwMode="auto">
              <a:xfrm>
                <a:off x="910" y="2167"/>
                <a:ext cx="104" cy="85"/>
              </a:xfrm>
              <a:custGeom>
                <a:avLst/>
                <a:gdLst/>
                <a:ahLst/>
                <a:cxnLst>
                  <a:cxn ang="0">
                    <a:pos x="208" y="140"/>
                  </a:cxn>
                  <a:cxn ang="0">
                    <a:pos x="149" y="77"/>
                  </a:cxn>
                  <a:cxn ang="0">
                    <a:pos x="88" y="37"/>
                  </a:cxn>
                  <a:cxn ang="0">
                    <a:pos x="37" y="10"/>
                  </a:cxn>
                  <a:cxn ang="0">
                    <a:pos x="0" y="0"/>
                  </a:cxn>
                  <a:cxn ang="0">
                    <a:pos x="22" y="37"/>
                  </a:cxn>
                  <a:cxn ang="0">
                    <a:pos x="88" y="74"/>
                  </a:cxn>
                  <a:cxn ang="0">
                    <a:pos x="140" y="127"/>
                  </a:cxn>
                  <a:cxn ang="0">
                    <a:pos x="164" y="163"/>
                  </a:cxn>
                  <a:cxn ang="0">
                    <a:pos x="186" y="170"/>
                  </a:cxn>
                  <a:cxn ang="0">
                    <a:pos x="205" y="157"/>
                  </a:cxn>
                  <a:cxn ang="0">
                    <a:pos x="208" y="140"/>
                  </a:cxn>
                </a:cxnLst>
                <a:rect l="0" t="0" r="r" b="b"/>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10287" name="Freeform 47"/>
              <p:cNvSpPr>
                <a:spLocks/>
              </p:cNvSpPr>
              <p:nvPr/>
            </p:nvSpPr>
            <p:spPr bwMode="auto">
              <a:xfrm>
                <a:off x="897" y="2227"/>
                <a:ext cx="115" cy="105"/>
              </a:xfrm>
              <a:custGeom>
                <a:avLst/>
                <a:gdLst/>
                <a:ahLst/>
                <a:cxnLst>
                  <a:cxn ang="0">
                    <a:pos x="230" y="196"/>
                  </a:cxn>
                  <a:cxn ang="0">
                    <a:pos x="171" y="133"/>
                  </a:cxn>
                  <a:cxn ang="0">
                    <a:pos x="97" y="56"/>
                  </a:cxn>
                  <a:cxn ang="0">
                    <a:pos x="54" y="19"/>
                  </a:cxn>
                  <a:cxn ang="0">
                    <a:pos x="20" y="0"/>
                  </a:cxn>
                  <a:cxn ang="0">
                    <a:pos x="0" y="12"/>
                  </a:cxn>
                  <a:cxn ang="0">
                    <a:pos x="40" y="44"/>
                  </a:cxn>
                  <a:cxn ang="0">
                    <a:pos x="106" y="111"/>
                  </a:cxn>
                  <a:cxn ang="0">
                    <a:pos x="167" y="176"/>
                  </a:cxn>
                  <a:cxn ang="0">
                    <a:pos x="208" y="211"/>
                  </a:cxn>
                  <a:cxn ang="0">
                    <a:pos x="218" y="211"/>
                  </a:cxn>
                  <a:cxn ang="0">
                    <a:pos x="230" y="196"/>
                  </a:cxn>
                </a:cxnLst>
                <a:rect l="0" t="0" r="r" b="b"/>
                <a:pathLst>
                  <a:path w="230" h="211">
                    <a:moveTo>
                      <a:pt x="230" y="196"/>
                    </a:moveTo>
                    <a:lnTo>
                      <a:pt x="171" y="133"/>
                    </a:lnTo>
                    <a:lnTo>
                      <a:pt x="97" y="56"/>
                    </a:lnTo>
                    <a:lnTo>
                      <a:pt x="54" y="19"/>
                    </a:lnTo>
                    <a:lnTo>
                      <a:pt x="20" y="0"/>
                    </a:lnTo>
                    <a:lnTo>
                      <a:pt x="0" y="12"/>
                    </a:lnTo>
                    <a:lnTo>
                      <a:pt x="40" y="44"/>
                    </a:lnTo>
                    <a:lnTo>
                      <a:pt x="106" y="111"/>
                    </a:lnTo>
                    <a:lnTo>
                      <a:pt x="167" y="176"/>
                    </a:lnTo>
                    <a:lnTo>
                      <a:pt x="208" y="211"/>
                    </a:lnTo>
                    <a:lnTo>
                      <a:pt x="218" y="211"/>
                    </a:lnTo>
                    <a:lnTo>
                      <a:pt x="230" y="196"/>
                    </a:lnTo>
                    <a:close/>
                  </a:path>
                </a:pathLst>
              </a:custGeom>
              <a:solidFill>
                <a:srgbClr val="000000"/>
              </a:solidFill>
              <a:ln w="9525">
                <a:noFill/>
                <a:round/>
                <a:headEnd/>
                <a:tailEnd/>
              </a:ln>
            </p:spPr>
            <p:txBody>
              <a:bodyPr/>
              <a:lstStyle/>
              <a:p>
                <a:endParaRPr lang="en-US"/>
              </a:p>
            </p:txBody>
          </p:sp>
          <p:sp>
            <p:nvSpPr>
              <p:cNvPr id="10288" name="Freeform 48"/>
              <p:cNvSpPr>
                <a:spLocks/>
              </p:cNvSpPr>
              <p:nvPr/>
            </p:nvSpPr>
            <p:spPr bwMode="auto">
              <a:xfrm>
                <a:off x="911" y="2315"/>
                <a:ext cx="81" cy="83"/>
              </a:xfrm>
              <a:custGeom>
                <a:avLst/>
                <a:gdLst/>
                <a:ahLst/>
                <a:cxnLst>
                  <a:cxn ang="0">
                    <a:pos x="158" y="140"/>
                  </a:cxn>
                  <a:cxn ang="0">
                    <a:pos x="93" y="43"/>
                  </a:cxn>
                  <a:cxn ang="0">
                    <a:pos x="28" y="6"/>
                  </a:cxn>
                  <a:cxn ang="0">
                    <a:pos x="0" y="0"/>
                  </a:cxn>
                  <a:cxn ang="0">
                    <a:pos x="7" y="20"/>
                  </a:cxn>
                  <a:cxn ang="0">
                    <a:pos x="80" y="74"/>
                  </a:cxn>
                  <a:cxn ang="0">
                    <a:pos x="152" y="160"/>
                  </a:cxn>
                  <a:cxn ang="0">
                    <a:pos x="161" y="167"/>
                  </a:cxn>
                  <a:cxn ang="0">
                    <a:pos x="158" y="140"/>
                  </a:cxn>
                </a:cxnLst>
                <a:rect l="0" t="0" r="r" b="b"/>
                <a:pathLst>
                  <a:path w="161" h="167">
                    <a:moveTo>
                      <a:pt x="158" y="140"/>
                    </a:moveTo>
                    <a:lnTo>
                      <a:pt x="93" y="43"/>
                    </a:lnTo>
                    <a:lnTo>
                      <a:pt x="28" y="6"/>
                    </a:lnTo>
                    <a:lnTo>
                      <a:pt x="0" y="0"/>
                    </a:lnTo>
                    <a:lnTo>
                      <a:pt x="7" y="20"/>
                    </a:lnTo>
                    <a:lnTo>
                      <a:pt x="80" y="74"/>
                    </a:lnTo>
                    <a:lnTo>
                      <a:pt x="152" y="160"/>
                    </a:lnTo>
                    <a:lnTo>
                      <a:pt x="161" y="167"/>
                    </a:lnTo>
                    <a:lnTo>
                      <a:pt x="158" y="140"/>
                    </a:lnTo>
                    <a:close/>
                  </a:path>
                </a:pathLst>
              </a:custGeom>
              <a:solidFill>
                <a:srgbClr val="000000"/>
              </a:solidFill>
              <a:ln w="9525">
                <a:noFill/>
                <a:round/>
                <a:headEnd/>
                <a:tailEnd/>
              </a:ln>
            </p:spPr>
            <p:txBody>
              <a:bodyPr/>
              <a:lstStyle/>
              <a:p>
                <a:endParaRPr lang="en-US"/>
              </a:p>
            </p:txBody>
          </p:sp>
          <p:sp>
            <p:nvSpPr>
              <p:cNvPr id="10289" name="Freeform 49"/>
              <p:cNvSpPr>
                <a:spLocks/>
              </p:cNvSpPr>
              <p:nvPr/>
            </p:nvSpPr>
            <p:spPr bwMode="auto">
              <a:xfrm>
                <a:off x="913" y="2396"/>
                <a:ext cx="55" cy="63"/>
              </a:xfrm>
              <a:custGeom>
                <a:avLst/>
                <a:gdLst/>
                <a:ahLst/>
                <a:cxnLst>
                  <a:cxn ang="0">
                    <a:pos x="106" y="96"/>
                  </a:cxn>
                  <a:cxn ang="0">
                    <a:pos x="52" y="22"/>
                  </a:cxn>
                  <a:cxn ang="0">
                    <a:pos x="3" y="0"/>
                  </a:cxn>
                  <a:cxn ang="0">
                    <a:pos x="0" y="22"/>
                  </a:cxn>
                  <a:cxn ang="0">
                    <a:pos x="23" y="59"/>
                  </a:cxn>
                  <a:cxn ang="0">
                    <a:pos x="82" y="108"/>
                  </a:cxn>
                  <a:cxn ang="0">
                    <a:pos x="98" y="126"/>
                  </a:cxn>
                  <a:cxn ang="0">
                    <a:pos x="111" y="118"/>
                  </a:cxn>
                  <a:cxn ang="0">
                    <a:pos x="106" y="96"/>
                  </a:cxn>
                </a:cxnLst>
                <a:rect l="0" t="0" r="r" b="b"/>
                <a:pathLst>
                  <a:path w="111" h="126">
                    <a:moveTo>
                      <a:pt x="106" y="96"/>
                    </a:moveTo>
                    <a:lnTo>
                      <a:pt x="52" y="22"/>
                    </a:lnTo>
                    <a:lnTo>
                      <a:pt x="3" y="0"/>
                    </a:lnTo>
                    <a:lnTo>
                      <a:pt x="0" y="22"/>
                    </a:lnTo>
                    <a:lnTo>
                      <a:pt x="23" y="59"/>
                    </a:lnTo>
                    <a:lnTo>
                      <a:pt x="82" y="108"/>
                    </a:lnTo>
                    <a:lnTo>
                      <a:pt x="98" y="126"/>
                    </a:lnTo>
                    <a:lnTo>
                      <a:pt x="111" y="118"/>
                    </a:lnTo>
                    <a:lnTo>
                      <a:pt x="106" y="96"/>
                    </a:lnTo>
                    <a:close/>
                  </a:path>
                </a:pathLst>
              </a:custGeom>
              <a:solidFill>
                <a:srgbClr val="000000"/>
              </a:solidFill>
              <a:ln w="9525">
                <a:noFill/>
                <a:round/>
                <a:headEnd/>
                <a:tailEnd/>
              </a:ln>
            </p:spPr>
            <p:txBody>
              <a:bodyPr/>
              <a:lstStyle/>
              <a:p>
                <a:endParaRPr lang="en-US"/>
              </a:p>
            </p:txBody>
          </p:sp>
          <p:sp>
            <p:nvSpPr>
              <p:cNvPr id="10290" name="Freeform 50"/>
              <p:cNvSpPr>
                <a:spLocks/>
              </p:cNvSpPr>
              <p:nvPr/>
            </p:nvSpPr>
            <p:spPr bwMode="auto">
              <a:xfrm>
                <a:off x="918" y="2479"/>
                <a:ext cx="69" cy="71"/>
              </a:xfrm>
              <a:custGeom>
                <a:avLst/>
                <a:gdLst/>
                <a:ahLst/>
                <a:cxnLst>
                  <a:cxn ang="0">
                    <a:pos x="140" y="142"/>
                  </a:cxn>
                  <a:cxn ang="0">
                    <a:pos x="121" y="120"/>
                  </a:cxn>
                  <a:cxn ang="0">
                    <a:pos x="81" y="61"/>
                  </a:cxn>
                  <a:cxn ang="0">
                    <a:pos x="25" y="0"/>
                  </a:cxn>
                  <a:cxn ang="0">
                    <a:pos x="0" y="0"/>
                  </a:cxn>
                  <a:cxn ang="0">
                    <a:pos x="10" y="21"/>
                  </a:cxn>
                  <a:cxn ang="0">
                    <a:pos x="54" y="80"/>
                  </a:cxn>
                  <a:cxn ang="0">
                    <a:pos x="97" y="139"/>
                  </a:cxn>
                  <a:cxn ang="0">
                    <a:pos x="140" y="142"/>
                  </a:cxn>
                </a:cxnLst>
                <a:rect l="0" t="0" r="r" b="b"/>
                <a:pathLst>
                  <a:path w="140" h="142">
                    <a:moveTo>
                      <a:pt x="140" y="142"/>
                    </a:moveTo>
                    <a:lnTo>
                      <a:pt x="121" y="120"/>
                    </a:lnTo>
                    <a:lnTo>
                      <a:pt x="81" y="61"/>
                    </a:lnTo>
                    <a:lnTo>
                      <a:pt x="25" y="0"/>
                    </a:lnTo>
                    <a:lnTo>
                      <a:pt x="0" y="0"/>
                    </a:lnTo>
                    <a:lnTo>
                      <a:pt x="10" y="21"/>
                    </a:lnTo>
                    <a:lnTo>
                      <a:pt x="54" y="80"/>
                    </a:lnTo>
                    <a:lnTo>
                      <a:pt x="97" y="139"/>
                    </a:lnTo>
                    <a:lnTo>
                      <a:pt x="140" y="142"/>
                    </a:lnTo>
                    <a:close/>
                  </a:path>
                </a:pathLst>
              </a:custGeom>
              <a:solidFill>
                <a:srgbClr val="000000"/>
              </a:solidFill>
              <a:ln w="9525">
                <a:noFill/>
                <a:round/>
                <a:headEnd/>
                <a:tailEnd/>
              </a:ln>
            </p:spPr>
            <p:txBody>
              <a:bodyPr/>
              <a:lstStyle/>
              <a:p>
                <a:endParaRPr lang="en-US"/>
              </a:p>
            </p:txBody>
          </p:sp>
          <p:sp>
            <p:nvSpPr>
              <p:cNvPr id="10291" name="Freeform 51"/>
              <p:cNvSpPr>
                <a:spLocks/>
              </p:cNvSpPr>
              <p:nvPr/>
            </p:nvSpPr>
            <p:spPr bwMode="auto">
              <a:xfrm>
                <a:off x="1012" y="1887"/>
                <a:ext cx="213" cy="791"/>
              </a:xfrm>
              <a:custGeom>
                <a:avLst/>
                <a:gdLst/>
                <a:ahLst/>
                <a:cxnLst>
                  <a:cxn ang="0">
                    <a:pos x="62" y="194"/>
                  </a:cxn>
                  <a:cxn ang="0">
                    <a:pos x="77" y="281"/>
                  </a:cxn>
                  <a:cxn ang="0">
                    <a:pos x="40" y="340"/>
                  </a:cxn>
                  <a:cxn ang="0">
                    <a:pos x="44" y="421"/>
                  </a:cxn>
                  <a:cxn ang="0">
                    <a:pos x="66" y="488"/>
                  </a:cxn>
                  <a:cxn ang="0">
                    <a:pos x="32" y="553"/>
                  </a:cxn>
                  <a:cxn ang="0">
                    <a:pos x="68" y="668"/>
                  </a:cxn>
                  <a:cxn ang="0">
                    <a:pos x="25" y="764"/>
                  </a:cxn>
                  <a:cxn ang="0">
                    <a:pos x="47" y="860"/>
                  </a:cxn>
                  <a:cxn ang="0">
                    <a:pos x="59" y="928"/>
                  </a:cxn>
                  <a:cxn ang="0">
                    <a:pos x="15" y="987"/>
                  </a:cxn>
                  <a:cxn ang="0">
                    <a:pos x="40" y="1110"/>
                  </a:cxn>
                  <a:cxn ang="0">
                    <a:pos x="37" y="1175"/>
                  </a:cxn>
                  <a:cxn ang="0">
                    <a:pos x="0" y="1257"/>
                  </a:cxn>
                  <a:cxn ang="0">
                    <a:pos x="22" y="1326"/>
                  </a:cxn>
                  <a:cxn ang="0">
                    <a:pos x="25" y="1389"/>
                  </a:cxn>
                  <a:cxn ang="0">
                    <a:pos x="32" y="1456"/>
                  </a:cxn>
                  <a:cxn ang="0">
                    <a:pos x="62" y="1514"/>
                  </a:cxn>
                  <a:cxn ang="0">
                    <a:pos x="66" y="1583"/>
                  </a:cxn>
                  <a:cxn ang="0">
                    <a:pos x="161" y="1524"/>
                  </a:cxn>
                  <a:cxn ang="0">
                    <a:pos x="275" y="1509"/>
                  </a:cxn>
                  <a:cxn ang="0">
                    <a:pos x="353" y="1478"/>
                  </a:cxn>
                  <a:cxn ang="0">
                    <a:pos x="378" y="1434"/>
                  </a:cxn>
                  <a:cxn ang="0">
                    <a:pos x="386" y="1345"/>
                  </a:cxn>
                  <a:cxn ang="0">
                    <a:pos x="368" y="1230"/>
                  </a:cxn>
                  <a:cxn ang="0">
                    <a:pos x="349" y="1169"/>
                  </a:cxn>
                  <a:cxn ang="0">
                    <a:pos x="361" y="1095"/>
                  </a:cxn>
                  <a:cxn ang="0">
                    <a:pos x="326" y="1014"/>
                  </a:cxn>
                  <a:cxn ang="0">
                    <a:pos x="375" y="951"/>
                  </a:cxn>
                  <a:cxn ang="0">
                    <a:pos x="338" y="860"/>
                  </a:cxn>
                  <a:cxn ang="0">
                    <a:pos x="319" y="773"/>
                  </a:cxn>
                  <a:cxn ang="0">
                    <a:pos x="393" y="708"/>
                  </a:cxn>
                  <a:cxn ang="0">
                    <a:pos x="368" y="661"/>
                  </a:cxn>
                  <a:cxn ang="0">
                    <a:pos x="368" y="581"/>
                  </a:cxn>
                  <a:cxn ang="0">
                    <a:pos x="334" y="529"/>
                  </a:cxn>
                  <a:cxn ang="0">
                    <a:pos x="361" y="466"/>
                  </a:cxn>
                  <a:cxn ang="0">
                    <a:pos x="338" y="414"/>
                  </a:cxn>
                  <a:cxn ang="0">
                    <a:pos x="338" y="370"/>
                  </a:cxn>
                  <a:cxn ang="0">
                    <a:pos x="362" y="330"/>
                  </a:cxn>
                  <a:cxn ang="0">
                    <a:pos x="331" y="279"/>
                  </a:cxn>
                  <a:cxn ang="0">
                    <a:pos x="326" y="206"/>
                  </a:cxn>
                  <a:cxn ang="0">
                    <a:pos x="408" y="112"/>
                  </a:cxn>
                  <a:cxn ang="0">
                    <a:pos x="427" y="15"/>
                  </a:cxn>
                  <a:cxn ang="0">
                    <a:pos x="378" y="15"/>
                  </a:cxn>
                  <a:cxn ang="0">
                    <a:pos x="235" y="90"/>
                  </a:cxn>
                  <a:cxn ang="0">
                    <a:pos x="118" y="135"/>
                  </a:cxn>
                </a:cxnLst>
                <a:rect l="0" t="0" r="r" b="b"/>
                <a:pathLst>
                  <a:path w="427" h="1583">
                    <a:moveTo>
                      <a:pt x="77" y="149"/>
                    </a:moveTo>
                    <a:lnTo>
                      <a:pt x="62" y="194"/>
                    </a:lnTo>
                    <a:lnTo>
                      <a:pt x="74" y="238"/>
                    </a:lnTo>
                    <a:lnTo>
                      <a:pt x="77" y="281"/>
                    </a:lnTo>
                    <a:lnTo>
                      <a:pt x="62" y="309"/>
                    </a:lnTo>
                    <a:lnTo>
                      <a:pt x="40" y="340"/>
                    </a:lnTo>
                    <a:lnTo>
                      <a:pt x="30" y="389"/>
                    </a:lnTo>
                    <a:lnTo>
                      <a:pt x="44" y="421"/>
                    </a:lnTo>
                    <a:lnTo>
                      <a:pt x="66" y="458"/>
                    </a:lnTo>
                    <a:lnTo>
                      <a:pt x="66" y="488"/>
                    </a:lnTo>
                    <a:lnTo>
                      <a:pt x="52" y="516"/>
                    </a:lnTo>
                    <a:lnTo>
                      <a:pt x="32" y="553"/>
                    </a:lnTo>
                    <a:lnTo>
                      <a:pt x="40" y="590"/>
                    </a:lnTo>
                    <a:lnTo>
                      <a:pt x="68" y="668"/>
                    </a:lnTo>
                    <a:lnTo>
                      <a:pt x="66" y="701"/>
                    </a:lnTo>
                    <a:lnTo>
                      <a:pt x="25" y="764"/>
                    </a:lnTo>
                    <a:lnTo>
                      <a:pt x="25" y="819"/>
                    </a:lnTo>
                    <a:lnTo>
                      <a:pt x="47" y="860"/>
                    </a:lnTo>
                    <a:lnTo>
                      <a:pt x="62" y="896"/>
                    </a:lnTo>
                    <a:lnTo>
                      <a:pt x="59" y="928"/>
                    </a:lnTo>
                    <a:lnTo>
                      <a:pt x="22" y="962"/>
                    </a:lnTo>
                    <a:lnTo>
                      <a:pt x="15" y="987"/>
                    </a:lnTo>
                    <a:lnTo>
                      <a:pt x="22" y="1046"/>
                    </a:lnTo>
                    <a:lnTo>
                      <a:pt x="40" y="1110"/>
                    </a:lnTo>
                    <a:lnTo>
                      <a:pt x="40" y="1147"/>
                    </a:lnTo>
                    <a:lnTo>
                      <a:pt x="37" y="1175"/>
                    </a:lnTo>
                    <a:lnTo>
                      <a:pt x="10" y="1221"/>
                    </a:lnTo>
                    <a:lnTo>
                      <a:pt x="0" y="1257"/>
                    </a:lnTo>
                    <a:lnTo>
                      <a:pt x="3" y="1296"/>
                    </a:lnTo>
                    <a:lnTo>
                      <a:pt x="22" y="1326"/>
                    </a:lnTo>
                    <a:lnTo>
                      <a:pt x="44" y="1352"/>
                    </a:lnTo>
                    <a:lnTo>
                      <a:pt x="25" y="1389"/>
                    </a:lnTo>
                    <a:lnTo>
                      <a:pt x="15" y="1426"/>
                    </a:lnTo>
                    <a:lnTo>
                      <a:pt x="32" y="1456"/>
                    </a:lnTo>
                    <a:lnTo>
                      <a:pt x="59" y="1478"/>
                    </a:lnTo>
                    <a:lnTo>
                      <a:pt x="62" y="1514"/>
                    </a:lnTo>
                    <a:lnTo>
                      <a:pt x="62" y="1543"/>
                    </a:lnTo>
                    <a:lnTo>
                      <a:pt x="66" y="1583"/>
                    </a:lnTo>
                    <a:lnTo>
                      <a:pt x="112" y="1551"/>
                    </a:lnTo>
                    <a:lnTo>
                      <a:pt x="161" y="1524"/>
                    </a:lnTo>
                    <a:lnTo>
                      <a:pt x="207" y="1509"/>
                    </a:lnTo>
                    <a:lnTo>
                      <a:pt x="275" y="1509"/>
                    </a:lnTo>
                    <a:lnTo>
                      <a:pt x="324" y="1502"/>
                    </a:lnTo>
                    <a:lnTo>
                      <a:pt x="353" y="1478"/>
                    </a:lnTo>
                    <a:lnTo>
                      <a:pt x="405" y="1462"/>
                    </a:lnTo>
                    <a:lnTo>
                      <a:pt x="378" y="1434"/>
                    </a:lnTo>
                    <a:lnTo>
                      <a:pt x="368" y="1391"/>
                    </a:lnTo>
                    <a:lnTo>
                      <a:pt x="386" y="1345"/>
                    </a:lnTo>
                    <a:lnTo>
                      <a:pt x="383" y="1279"/>
                    </a:lnTo>
                    <a:lnTo>
                      <a:pt x="368" y="1230"/>
                    </a:lnTo>
                    <a:lnTo>
                      <a:pt x="353" y="1205"/>
                    </a:lnTo>
                    <a:lnTo>
                      <a:pt x="349" y="1169"/>
                    </a:lnTo>
                    <a:lnTo>
                      <a:pt x="368" y="1125"/>
                    </a:lnTo>
                    <a:lnTo>
                      <a:pt x="361" y="1095"/>
                    </a:lnTo>
                    <a:lnTo>
                      <a:pt x="324" y="1044"/>
                    </a:lnTo>
                    <a:lnTo>
                      <a:pt x="326" y="1014"/>
                    </a:lnTo>
                    <a:lnTo>
                      <a:pt x="341" y="987"/>
                    </a:lnTo>
                    <a:lnTo>
                      <a:pt x="375" y="951"/>
                    </a:lnTo>
                    <a:lnTo>
                      <a:pt x="362" y="921"/>
                    </a:lnTo>
                    <a:lnTo>
                      <a:pt x="338" y="860"/>
                    </a:lnTo>
                    <a:lnTo>
                      <a:pt x="319" y="819"/>
                    </a:lnTo>
                    <a:lnTo>
                      <a:pt x="319" y="773"/>
                    </a:lnTo>
                    <a:lnTo>
                      <a:pt x="386" y="750"/>
                    </a:lnTo>
                    <a:lnTo>
                      <a:pt x="393" y="708"/>
                    </a:lnTo>
                    <a:lnTo>
                      <a:pt x="386" y="683"/>
                    </a:lnTo>
                    <a:lnTo>
                      <a:pt x="368" y="661"/>
                    </a:lnTo>
                    <a:lnTo>
                      <a:pt x="371"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0"/>
                    </a:lnTo>
                    <a:lnTo>
                      <a:pt x="356" y="315"/>
                    </a:lnTo>
                    <a:lnTo>
                      <a:pt x="331" y="279"/>
                    </a:lnTo>
                    <a:lnTo>
                      <a:pt x="324" y="238"/>
                    </a:lnTo>
                    <a:lnTo>
                      <a:pt x="326" y="206"/>
                    </a:lnTo>
                    <a:lnTo>
                      <a:pt x="349" y="176"/>
                    </a:lnTo>
                    <a:lnTo>
                      <a:pt x="408" y="112"/>
                    </a:lnTo>
                    <a:lnTo>
                      <a:pt x="427" y="58"/>
                    </a:lnTo>
                    <a:lnTo>
                      <a:pt x="427" y="15"/>
                    </a:lnTo>
                    <a:lnTo>
                      <a:pt x="408" y="0"/>
                    </a:lnTo>
                    <a:lnTo>
                      <a:pt x="378" y="15"/>
                    </a:lnTo>
                    <a:lnTo>
                      <a:pt x="304" y="61"/>
                    </a:lnTo>
                    <a:lnTo>
                      <a:pt x="235" y="90"/>
                    </a:lnTo>
                    <a:lnTo>
                      <a:pt x="164" y="120"/>
                    </a:lnTo>
                    <a:lnTo>
                      <a:pt x="118" y="135"/>
                    </a:lnTo>
                    <a:lnTo>
                      <a:pt x="77" y="149"/>
                    </a:lnTo>
                    <a:close/>
                  </a:path>
                </a:pathLst>
              </a:custGeom>
              <a:solidFill>
                <a:srgbClr val="B2B2B2"/>
              </a:solidFill>
              <a:ln w="9525">
                <a:noFill/>
                <a:round/>
                <a:headEnd/>
                <a:tailEnd/>
              </a:ln>
            </p:spPr>
            <p:txBody>
              <a:bodyPr/>
              <a:lstStyle/>
              <a:p>
                <a:endParaRPr lang="en-US"/>
              </a:p>
            </p:txBody>
          </p:sp>
          <p:sp>
            <p:nvSpPr>
              <p:cNvPr id="10292" name="Freeform 52"/>
              <p:cNvSpPr>
                <a:spLocks/>
              </p:cNvSpPr>
              <p:nvPr/>
            </p:nvSpPr>
            <p:spPr bwMode="auto">
              <a:xfrm>
                <a:off x="863" y="1881"/>
                <a:ext cx="381" cy="809"/>
              </a:xfrm>
              <a:custGeom>
                <a:avLst/>
                <a:gdLst/>
                <a:ahLst/>
                <a:cxnLst>
                  <a:cxn ang="0">
                    <a:pos x="498" y="1521"/>
                  </a:cxn>
                  <a:cxn ang="0">
                    <a:pos x="351" y="1573"/>
                  </a:cxn>
                  <a:cxn ang="0">
                    <a:pos x="62" y="1310"/>
                  </a:cxn>
                  <a:cxn ang="0">
                    <a:pos x="47" y="1354"/>
                  </a:cxn>
                  <a:cxn ang="0">
                    <a:pos x="361" y="1619"/>
                  </a:cxn>
                  <a:cxn ang="0">
                    <a:pos x="513" y="1538"/>
                  </a:cxn>
                  <a:cxn ang="0">
                    <a:pos x="721" y="1470"/>
                  </a:cxn>
                  <a:cxn ang="0">
                    <a:pos x="711" y="1354"/>
                  </a:cxn>
                  <a:cxn ang="0">
                    <a:pos x="669" y="1227"/>
                  </a:cxn>
                  <a:cxn ang="0">
                    <a:pos x="689" y="1124"/>
                  </a:cxn>
                  <a:cxn ang="0">
                    <a:pos x="644" y="1024"/>
                  </a:cxn>
                  <a:cxn ang="0">
                    <a:pos x="667" y="907"/>
                  </a:cxn>
                  <a:cxn ang="0">
                    <a:pos x="684" y="789"/>
                  </a:cxn>
                  <a:cxn ang="0">
                    <a:pos x="689" y="642"/>
                  </a:cxn>
                  <a:cxn ang="0">
                    <a:pos x="659" y="517"/>
                  </a:cxn>
                  <a:cxn ang="0">
                    <a:pos x="644" y="419"/>
                  </a:cxn>
                  <a:cxn ang="0">
                    <a:pos x="681" y="334"/>
                  </a:cxn>
                  <a:cxn ang="0">
                    <a:pos x="662" y="192"/>
                  </a:cxn>
                  <a:cxn ang="0">
                    <a:pos x="755" y="17"/>
                  </a:cxn>
                  <a:cxn ang="0">
                    <a:pos x="714" y="54"/>
                  </a:cxn>
                  <a:cxn ang="0">
                    <a:pos x="618" y="214"/>
                  </a:cxn>
                  <a:cxn ang="0">
                    <a:pos x="479" y="345"/>
                  </a:cxn>
                  <a:cxn ang="0">
                    <a:pos x="622" y="297"/>
                  </a:cxn>
                  <a:cxn ang="0">
                    <a:pos x="610" y="390"/>
                  </a:cxn>
                  <a:cxn ang="0">
                    <a:pos x="542" y="487"/>
                  </a:cxn>
                  <a:cxn ang="0">
                    <a:pos x="640" y="465"/>
                  </a:cxn>
                  <a:cxn ang="0">
                    <a:pos x="615" y="539"/>
                  </a:cxn>
                  <a:cxn ang="0">
                    <a:pos x="609" y="620"/>
                  </a:cxn>
                  <a:cxn ang="0">
                    <a:pos x="464" y="728"/>
                  </a:cxn>
                  <a:cxn ang="0">
                    <a:pos x="625" y="654"/>
                  </a:cxn>
                  <a:cxn ang="0">
                    <a:pos x="684" y="728"/>
                  </a:cxn>
                  <a:cxn ang="0">
                    <a:pos x="585" y="796"/>
                  </a:cxn>
                  <a:cxn ang="0">
                    <a:pos x="405" y="885"/>
                  </a:cxn>
                  <a:cxn ang="0">
                    <a:pos x="610" y="848"/>
                  </a:cxn>
                  <a:cxn ang="0">
                    <a:pos x="652" y="985"/>
                  </a:cxn>
                  <a:cxn ang="0">
                    <a:pos x="409" y="1050"/>
                  </a:cxn>
                  <a:cxn ang="0">
                    <a:pos x="542" y="1046"/>
                  </a:cxn>
                  <a:cxn ang="0">
                    <a:pos x="625" y="1087"/>
                  </a:cxn>
                  <a:cxn ang="0">
                    <a:pos x="622" y="1168"/>
                  </a:cxn>
                  <a:cxn ang="0">
                    <a:pos x="390" y="1214"/>
                  </a:cxn>
                  <a:cxn ang="0">
                    <a:pos x="505" y="1214"/>
                  </a:cxn>
                  <a:cxn ang="0">
                    <a:pos x="637" y="1192"/>
                  </a:cxn>
                  <a:cxn ang="0">
                    <a:pos x="522" y="1303"/>
                  </a:cxn>
                  <a:cxn ang="0">
                    <a:pos x="390" y="1366"/>
                  </a:cxn>
                  <a:cxn ang="0">
                    <a:pos x="557" y="1307"/>
                  </a:cxn>
                  <a:cxn ang="0">
                    <a:pos x="655" y="1285"/>
                  </a:cxn>
                  <a:cxn ang="0">
                    <a:pos x="652" y="1381"/>
                  </a:cxn>
                  <a:cxn ang="0">
                    <a:pos x="667" y="1462"/>
                  </a:cxn>
                </a:cxnLst>
                <a:rect l="0" t="0" r="r" b="b"/>
                <a:pathLst>
                  <a:path w="762" h="1619">
                    <a:moveTo>
                      <a:pt x="647" y="1465"/>
                    </a:moveTo>
                    <a:lnTo>
                      <a:pt x="615" y="1501"/>
                    </a:lnTo>
                    <a:lnTo>
                      <a:pt x="563" y="1514"/>
                    </a:lnTo>
                    <a:lnTo>
                      <a:pt x="498" y="1521"/>
                    </a:lnTo>
                    <a:lnTo>
                      <a:pt x="427" y="1536"/>
                    </a:lnTo>
                    <a:lnTo>
                      <a:pt x="380" y="1564"/>
                    </a:lnTo>
                    <a:lnTo>
                      <a:pt x="365" y="1579"/>
                    </a:lnTo>
                    <a:lnTo>
                      <a:pt x="351" y="1573"/>
                    </a:lnTo>
                    <a:lnTo>
                      <a:pt x="265" y="1508"/>
                    </a:lnTo>
                    <a:lnTo>
                      <a:pt x="155" y="1421"/>
                    </a:lnTo>
                    <a:lnTo>
                      <a:pt x="118" y="1366"/>
                    </a:lnTo>
                    <a:lnTo>
                      <a:pt x="62" y="1310"/>
                    </a:lnTo>
                    <a:lnTo>
                      <a:pt x="45" y="1266"/>
                    </a:lnTo>
                    <a:lnTo>
                      <a:pt x="0" y="1259"/>
                    </a:lnTo>
                    <a:lnTo>
                      <a:pt x="23" y="1307"/>
                    </a:lnTo>
                    <a:lnTo>
                      <a:pt x="47" y="1354"/>
                    </a:lnTo>
                    <a:lnTo>
                      <a:pt x="118" y="1406"/>
                    </a:lnTo>
                    <a:lnTo>
                      <a:pt x="167" y="1470"/>
                    </a:lnTo>
                    <a:lnTo>
                      <a:pt x="287" y="1545"/>
                    </a:lnTo>
                    <a:lnTo>
                      <a:pt x="361" y="1619"/>
                    </a:lnTo>
                    <a:lnTo>
                      <a:pt x="390" y="1612"/>
                    </a:lnTo>
                    <a:lnTo>
                      <a:pt x="420" y="1575"/>
                    </a:lnTo>
                    <a:lnTo>
                      <a:pt x="461" y="1553"/>
                    </a:lnTo>
                    <a:lnTo>
                      <a:pt x="513" y="1538"/>
                    </a:lnTo>
                    <a:lnTo>
                      <a:pt x="622" y="1529"/>
                    </a:lnTo>
                    <a:lnTo>
                      <a:pt x="655" y="1508"/>
                    </a:lnTo>
                    <a:lnTo>
                      <a:pt x="711" y="1495"/>
                    </a:lnTo>
                    <a:lnTo>
                      <a:pt x="721" y="1470"/>
                    </a:lnTo>
                    <a:lnTo>
                      <a:pt x="703" y="1440"/>
                    </a:lnTo>
                    <a:lnTo>
                      <a:pt x="684" y="1411"/>
                    </a:lnTo>
                    <a:lnTo>
                      <a:pt x="696" y="1374"/>
                    </a:lnTo>
                    <a:lnTo>
                      <a:pt x="711" y="1354"/>
                    </a:lnTo>
                    <a:lnTo>
                      <a:pt x="711" y="1322"/>
                    </a:lnTo>
                    <a:lnTo>
                      <a:pt x="696" y="1273"/>
                    </a:lnTo>
                    <a:lnTo>
                      <a:pt x="689" y="1249"/>
                    </a:lnTo>
                    <a:lnTo>
                      <a:pt x="669" y="1227"/>
                    </a:lnTo>
                    <a:lnTo>
                      <a:pt x="659" y="1201"/>
                    </a:lnTo>
                    <a:lnTo>
                      <a:pt x="669" y="1176"/>
                    </a:lnTo>
                    <a:lnTo>
                      <a:pt x="691" y="1156"/>
                    </a:lnTo>
                    <a:lnTo>
                      <a:pt x="689" y="1124"/>
                    </a:lnTo>
                    <a:lnTo>
                      <a:pt x="677" y="1102"/>
                    </a:lnTo>
                    <a:lnTo>
                      <a:pt x="652" y="1068"/>
                    </a:lnTo>
                    <a:lnTo>
                      <a:pt x="637" y="1050"/>
                    </a:lnTo>
                    <a:lnTo>
                      <a:pt x="644" y="1024"/>
                    </a:lnTo>
                    <a:lnTo>
                      <a:pt x="681" y="1002"/>
                    </a:lnTo>
                    <a:lnTo>
                      <a:pt x="696" y="972"/>
                    </a:lnTo>
                    <a:lnTo>
                      <a:pt x="691" y="948"/>
                    </a:lnTo>
                    <a:lnTo>
                      <a:pt x="667" y="907"/>
                    </a:lnTo>
                    <a:lnTo>
                      <a:pt x="640" y="855"/>
                    </a:lnTo>
                    <a:lnTo>
                      <a:pt x="630" y="818"/>
                    </a:lnTo>
                    <a:lnTo>
                      <a:pt x="644" y="803"/>
                    </a:lnTo>
                    <a:lnTo>
                      <a:pt x="684" y="789"/>
                    </a:lnTo>
                    <a:lnTo>
                      <a:pt x="706" y="774"/>
                    </a:lnTo>
                    <a:lnTo>
                      <a:pt x="711" y="728"/>
                    </a:lnTo>
                    <a:lnTo>
                      <a:pt x="684" y="676"/>
                    </a:lnTo>
                    <a:lnTo>
                      <a:pt x="689" y="642"/>
                    </a:lnTo>
                    <a:lnTo>
                      <a:pt x="699"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2" y="54"/>
                    </a:lnTo>
                    <a:lnTo>
                      <a:pt x="755" y="17"/>
                    </a:lnTo>
                    <a:lnTo>
                      <a:pt x="736" y="0"/>
                    </a:lnTo>
                    <a:lnTo>
                      <a:pt x="721" y="3"/>
                    </a:lnTo>
                    <a:lnTo>
                      <a:pt x="696" y="32"/>
                    </a:lnTo>
                    <a:lnTo>
                      <a:pt x="714" y="54"/>
                    </a:lnTo>
                    <a:lnTo>
                      <a:pt x="711" y="91"/>
                    </a:lnTo>
                    <a:lnTo>
                      <a:pt x="677" y="155"/>
                    </a:lnTo>
                    <a:lnTo>
                      <a:pt x="632" y="192"/>
                    </a:lnTo>
                    <a:lnTo>
                      <a:pt x="618" y="214"/>
                    </a:lnTo>
                    <a:lnTo>
                      <a:pt x="609" y="242"/>
                    </a:lnTo>
                    <a:lnTo>
                      <a:pt x="603" y="260"/>
                    </a:lnTo>
                    <a:lnTo>
                      <a:pt x="537" y="311"/>
                    </a:lnTo>
                    <a:lnTo>
                      <a:pt x="479" y="345"/>
                    </a:lnTo>
                    <a:lnTo>
                      <a:pt x="470" y="369"/>
                    </a:lnTo>
                    <a:lnTo>
                      <a:pt x="491" y="375"/>
                    </a:lnTo>
                    <a:lnTo>
                      <a:pt x="578" y="311"/>
                    </a:lnTo>
                    <a:lnTo>
                      <a:pt x="622" y="297"/>
                    </a:lnTo>
                    <a:lnTo>
                      <a:pt x="644" y="338"/>
                    </a:lnTo>
                    <a:lnTo>
                      <a:pt x="652" y="356"/>
                    </a:lnTo>
                    <a:lnTo>
                      <a:pt x="630" y="375"/>
                    </a:lnTo>
                    <a:lnTo>
                      <a:pt x="610" y="390"/>
                    </a:lnTo>
                    <a:lnTo>
                      <a:pt x="609" y="415"/>
                    </a:lnTo>
                    <a:lnTo>
                      <a:pt x="615" y="441"/>
                    </a:lnTo>
                    <a:lnTo>
                      <a:pt x="596" y="462"/>
                    </a:lnTo>
                    <a:lnTo>
                      <a:pt x="542"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9" y="620"/>
                    </a:lnTo>
                    <a:lnTo>
                      <a:pt x="572" y="669"/>
                    </a:lnTo>
                    <a:lnTo>
                      <a:pt x="526" y="698"/>
                    </a:lnTo>
                    <a:lnTo>
                      <a:pt x="468" y="713"/>
                    </a:lnTo>
                    <a:lnTo>
                      <a:pt x="464" y="728"/>
                    </a:lnTo>
                    <a:lnTo>
                      <a:pt x="500" y="722"/>
                    </a:lnTo>
                    <a:lnTo>
                      <a:pt x="578" y="698"/>
                    </a:lnTo>
                    <a:lnTo>
                      <a:pt x="609" y="676"/>
                    </a:lnTo>
                    <a:lnTo>
                      <a:pt x="625" y="654"/>
                    </a:lnTo>
                    <a:lnTo>
                      <a:pt x="652" y="650"/>
                    </a:lnTo>
                    <a:lnTo>
                      <a:pt x="652" y="676"/>
                    </a:lnTo>
                    <a:lnTo>
                      <a:pt x="669" y="700"/>
                    </a:lnTo>
                    <a:lnTo>
                      <a:pt x="684" y="728"/>
                    </a:lnTo>
                    <a:lnTo>
                      <a:pt x="674" y="750"/>
                    </a:lnTo>
                    <a:lnTo>
                      <a:pt x="640" y="765"/>
                    </a:lnTo>
                    <a:lnTo>
                      <a:pt x="609" y="774"/>
                    </a:lnTo>
                    <a:lnTo>
                      <a:pt x="585" y="796"/>
                    </a:lnTo>
                    <a:lnTo>
                      <a:pt x="485" y="826"/>
                    </a:lnTo>
                    <a:lnTo>
                      <a:pt x="412" y="852"/>
                    </a:lnTo>
                    <a:lnTo>
                      <a:pt x="383" y="867"/>
                    </a:lnTo>
                    <a:lnTo>
                      <a:pt x="405" y="885"/>
                    </a:lnTo>
                    <a:lnTo>
                      <a:pt x="449" y="874"/>
                    </a:lnTo>
                    <a:lnTo>
                      <a:pt x="537" y="840"/>
                    </a:lnTo>
                    <a:lnTo>
                      <a:pt x="596" y="823"/>
                    </a:lnTo>
                    <a:lnTo>
                      <a:pt x="610" y="848"/>
                    </a:lnTo>
                    <a:lnTo>
                      <a:pt x="625" y="892"/>
                    </a:lnTo>
                    <a:lnTo>
                      <a:pt x="652" y="929"/>
                    </a:lnTo>
                    <a:lnTo>
                      <a:pt x="655" y="957"/>
                    </a:lnTo>
                    <a:lnTo>
                      <a:pt x="652" y="985"/>
                    </a:lnTo>
                    <a:lnTo>
                      <a:pt x="622" y="994"/>
                    </a:lnTo>
                    <a:lnTo>
                      <a:pt x="572" y="1007"/>
                    </a:lnTo>
                    <a:lnTo>
                      <a:pt x="505" y="1037"/>
                    </a:lnTo>
                    <a:lnTo>
                      <a:pt x="409" y="1050"/>
                    </a:lnTo>
                    <a:lnTo>
                      <a:pt x="373" y="1068"/>
                    </a:lnTo>
                    <a:lnTo>
                      <a:pt x="398" y="1080"/>
                    </a:lnTo>
                    <a:lnTo>
                      <a:pt x="483" y="1068"/>
                    </a:lnTo>
                    <a:lnTo>
                      <a:pt x="542"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90" y="1214"/>
                    </a:lnTo>
                    <a:lnTo>
                      <a:pt x="373" y="1236"/>
                    </a:lnTo>
                    <a:lnTo>
                      <a:pt x="395" y="1244"/>
                    </a:lnTo>
                    <a:lnTo>
                      <a:pt x="439" y="1235"/>
                    </a:lnTo>
                    <a:lnTo>
                      <a:pt x="505" y="1214"/>
                    </a:lnTo>
                    <a:lnTo>
                      <a:pt x="542" y="1201"/>
                    </a:lnTo>
                    <a:lnTo>
                      <a:pt x="588" y="1190"/>
                    </a:lnTo>
                    <a:lnTo>
                      <a:pt x="625" y="1192"/>
                    </a:lnTo>
                    <a:lnTo>
                      <a:pt x="637" y="1192"/>
                    </a:lnTo>
                    <a:lnTo>
                      <a:pt x="637" y="1227"/>
                    </a:lnTo>
                    <a:lnTo>
                      <a:pt x="647" y="1244"/>
                    </a:lnTo>
                    <a:lnTo>
                      <a:pt x="581" y="1259"/>
                    </a:lnTo>
                    <a:lnTo>
                      <a:pt x="522" y="1303"/>
                    </a:lnTo>
                    <a:lnTo>
                      <a:pt x="457" y="1325"/>
                    </a:lnTo>
                    <a:lnTo>
                      <a:pt x="412" y="1332"/>
                    </a:lnTo>
                    <a:lnTo>
                      <a:pt x="375" y="1352"/>
                    </a:lnTo>
                    <a:lnTo>
                      <a:pt x="390" y="1366"/>
                    </a:lnTo>
                    <a:lnTo>
                      <a:pt x="427" y="1354"/>
                    </a:lnTo>
                    <a:lnTo>
                      <a:pt x="468" y="1340"/>
                    </a:lnTo>
                    <a:lnTo>
                      <a:pt x="516" y="1332"/>
                    </a:lnTo>
                    <a:lnTo>
                      <a:pt x="557" y="1307"/>
                    </a:lnTo>
                    <a:lnTo>
                      <a:pt x="578" y="1285"/>
                    </a:lnTo>
                    <a:lnTo>
                      <a:pt x="609"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endParaRPr lang="en-US"/>
              </a:p>
            </p:txBody>
          </p:sp>
          <p:sp>
            <p:nvSpPr>
              <p:cNvPr id="10293" name="Freeform 53"/>
              <p:cNvSpPr>
                <a:spLocks/>
              </p:cNvSpPr>
              <p:nvPr/>
            </p:nvSpPr>
            <p:spPr bwMode="auto">
              <a:xfrm>
                <a:off x="1065" y="2575"/>
                <a:ext cx="110" cy="36"/>
              </a:xfrm>
              <a:custGeom>
                <a:avLst/>
                <a:gdLst/>
                <a:ahLst/>
                <a:cxnLst>
                  <a:cxn ang="0">
                    <a:pos x="0" y="59"/>
                  </a:cxn>
                  <a:cxn ang="0">
                    <a:pos x="87" y="56"/>
                  </a:cxn>
                  <a:cxn ang="0">
                    <a:pos x="121" y="37"/>
                  </a:cxn>
                  <a:cxn ang="0">
                    <a:pos x="150" y="15"/>
                  </a:cxn>
                  <a:cxn ang="0">
                    <a:pos x="205" y="0"/>
                  </a:cxn>
                  <a:cxn ang="0">
                    <a:pos x="220" y="15"/>
                  </a:cxn>
                  <a:cxn ang="0">
                    <a:pos x="197" y="22"/>
                  </a:cxn>
                  <a:cxn ang="0">
                    <a:pos x="158" y="43"/>
                  </a:cxn>
                  <a:cxn ang="0">
                    <a:pos x="138" y="56"/>
                  </a:cxn>
                  <a:cxn ang="0">
                    <a:pos x="102" y="66"/>
                  </a:cxn>
                  <a:cxn ang="0">
                    <a:pos x="48" y="71"/>
                  </a:cxn>
                  <a:cxn ang="0">
                    <a:pos x="4" y="73"/>
                  </a:cxn>
                  <a:cxn ang="0">
                    <a:pos x="0" y="59"/>
                  </a:cxn>
                </a:cxnLst>
                <a:rect l="0" t="0" r="r" b="b"/>
                <a:pathLst>
                  <a:path w="220" h="73">
                    <a:moveTo>
                      <a:pt x="0" y="59"/>
                    </a:moveTo>
                    <a:lnTo>
                      <a:pt x="87" y="56"/>
                    </a:lnTo>
                    <a:lnTo>
                      <a:pt x="121" y="37"/>
                    </a:lnTo>
                    <a:lnTo>
                      <a:pt x="150" y="15"/>
                    </a:lnTo>
                    <a:lnTo>
                      <a:pt x="205" y="0"/>
                    </a:lnTo>
                    <a:lnTo>
                      <a:pt x="220" y="15"/>
                    </a:lnTo>
                    <a:lnTo>
                      <a:pt x="197" y="22"/>
                    </a:lnTo>
                    <a:lnTo>
                      <a:pt x="158" y="43"/>
                    </a:lnTo>
                    <a:lnTo>
                      <a:pt x="138" y="56"/>
                    </a:lnTo>
                    <a:lnTo>
                      <a:pt x="102" y="66"/>
                    </a:lnTo>
                    <a:lnTo>
                      <a:pt x="48" y="71"/>
                    </a:lnTo>
                    <a:lnTo>
                      <a:pt x="4" y="73"/>
                    </a:lnTo>
                    <a:lnTo>
                      <a:pt x="0" y="59"/>
                    </a:lnTo>
                    <a:close/>
                  </a:path>
                </a:pathLst>
              </a:custGeom>
              <a:solidFill>
                <a:srgbClr val="000000"/>
              </a:solidFill>
              <a:ln w="9525">
                <a:noFill/>
                <a:round/>
                <a:headEnd/>
                <a:tailEnd/>
              </a:ln>
            </p:spPr>
            <p:txBody>
              <a:bodyPr/>
              <a:lstStyle/>
              <a:p>
                <a:endParaRPr lang="en-US"/>
              </a:p>
            </p:txBody>
          </p:sp>
          <p:sp>
            <p:nvSpPr>
              <p:cNvPr id="10294" name="Freeform 54"/>
              <p:cNvSpPr>
                <a:spLocks/>
              </p:cNvSpPr>
              <p:nvPr/>
            </p:nvSpPr>
            <p:spPr bwMode="auto">
              <a:xfrm>
                <a:off x="897" y="1784"/>
                <a:ext cx="319" cy="174"/>
              </a:xfrm>
              <a:custGeom>
                <a:avLst/>
                <a:gdLst/>
                <a:ahLst/>
                <a:cxnLst>
                  <a:cxn ang="0">
                    <a:pos x="19" y="39"/>
                  </a:cxn>
                  <a:cxn ang="0">
                    <a:pos x="96" y="43"/>
                  </a:cxn>
                  <a:cxn ang="0">
                    <a:pos x="176" y="46"/>
                  </a:cxn>
                  <a:cxn ang="0">
                    <a:pos x="228" y="46"/>
                  </a:cxn>
                  <a:cxn ang="0">
                    <a:pos x="269" y="36"/>
                  </a:cxn>
                  <a:cxn ang="0">
                    <a:pos x="336" y="17"/>
                  </a:cxn>
                  <a:cxn ang="0">
                    <a:pos x="368" y="0"/>
                  </a:cxn>
                  <a:cxn ang="0">
                    <a:pos x="412" y="24"/>
                  </a:cxn>
                  <a:cxn ang="0">
                    <a:pos x="483" y="73"/>
                  </a:cxn>
                  <a:cxn ang="0">
                    <a:pos x="535" y="109"/>
                  </a:cxn>
                  <a:cxn ang="0">
                    <a:pos x="600" y="155"/>
                  </a:cxn>
                  <a:cxn ang="0">
                    <a:pos x="640" y="191"/>
                  </a:cxn>
                  <a:cxn ang="0">
                    <a:pos x="603" y="222"/>
                  </a:cxn>
                  <a:cxn ang="0">
                    <a:pos x="566" y="257"/>
                  </a:cxn>
                  <a:cxn ang="0">
                    <a:pos x="507" y="281"/>
                  </a:cxn>
                  <a:cxn ang="0">
                    <a:pos x="446" y="307"/>
                  </a:cxn>
                  <a:cxn ang="0">
                    <a:pos x="390" y="329"/>
                  </a:cxn>
                  <a:cxn ang="0">
                    <a:pos x="338" y="337"/>
                  </a:cxn>
                  <a:cxn ang="0">
                    <a:pos x="284" y="347"/>
                  </a:cxn>
                  <a:cxn ang="0">
                    <a:pos x="217" y="300"/>
                  </a:cxn>
                  <a:cxn ang="0">
                    <a:pos x="167" y="259"/>
                  </a:cxn>
                  <a:cxn ang="0">
                    <a:pos x="108" y="207"/>
                  </a:cxn>
                  <a:cxn ang="0">
                    <a:pos x="59" y="155"/>
                  </a:cxn>
                  <a:cxn ang="0">
                    <a:pos x="22" y="120"/>
                  </a:cxn>
                  <a:cxn ang="0">
                    <a:pos x="0" y="68"/>
                  </a:cxn>
                  <a:cxn ang="0">
                    <a:pos x="19" y="39"/>
                  </a:cxn>
                </a:cxnLst>
                <a:rect l="0" t="0" r="r" b="b"/>
                <a:pathLst>
                  <a:path w="640" h="347">
                    <a:moveTo>
                      <a:pt x="19" y="39"/>
                    </a:moveTo>
                    <a:lnTo>
                      <a:pt x="96" y="43"/>
                    </a:lnTo>
                    <a:lnTo>
                      <a:pt x="176" y="46"/>
                    </a:lnTo>
                    <a:lnTo>
                      <a:pt x="228" y="46"/>
                    </a:lnTo>
                    <a:lnTo>
                      <a:pt x="269" y="36"/>
                    </a:lnTo>
                    <a:lnTo>
                      <a:pt x="336" y="17"/>
                    </a:lnTo>
                    <a:lnTo>
                      <a:pt x="368" y="0"/>
                    </a:lnTo>
                    <a:lnTo>
                      <a:pt x="412" y="24"/>
                    </a:lnTo>
                    <a:lnTo>
                      <a:pt x="483" y="73"/>
                    </a:lnTo>
                    <a:lnTo>
                      <a:pt x="535" y="109"/>
                    </a:lnTo>
                    <a:lnTo>
                      <a:pt x="600" y="155"/>
                    </a:lnTo>
                    <a:lnTo>
                      <a:pt x="640" y="191"/>
                    </a:lnTo>
                    <a:lnTo>
                      <a:pt x="603" y="222"/>
                    </a:lnTo>
                    <a:lnTo>
                      <a:pt x="566" y="257"/>
                    </a:lnTo>
                    <a:lnTo>
                      <a:pt x="507" y="281"/>
                    </a:lnTo>
                    <a:lnTo>
                      <a:pt x="446" y="307"/>
                    </a:lnTo>
                    <a:lnTo>
                      <a:pt x="390"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endParaRPr lang="en-US"/>
              </a:p>
            </p:txBody>
          </p:sp>
          <p:sp>
            <p:nvSpPr>
              <p:cNvPr id="10295" name="Freeform 55"/>
              <p:cNvSpPr>
                <a:spLocks/>
              </p:cNvSpPr>
              <p:nvPr/>
            </p:nvSpPr>
            <p:spPr bwMode="auto">
              <a:xfrm>
                <a:off x="888" y="1779"/>
                <a:ext cx="346" cy="202"/>
              </a:xfrm>
              <a:custGeom>
                <a:avLst/>
                <a:gdLst/>
                <a:ahLst/>
                <a:cxnLst>
                  <a:cxn ang="0">
                    <a:pos x="339" y="346"/>
                  </a:cxn>
                  <a:cxn ang="0">
                    <a:pos x="448" y="315"/>
                  </a:cxn>
                  <a:cxn ang="0">
                    <a:pos x="537" y="277"/>
                  </a:cxn>
                  <a:cxn ang="0">
                    <a:pos x="601" y="232"/>
                  </a:cxn>
                  <a:cxn ang="0">
                    <a:pos x="626" y="206"/>
                  </a:cxn>
                  <a:cxn ang="0">
                    <a:pos x="534" y="123"/>
                  </a:cxn>
                  <a:cxn ang="0">
                    <a:pos x="460" y="78"/>
                  </a:cxn>
                  <a:cxn ang="0">
                    <a:pos x="389" y="34"/>
                  </a:cxn>
                  <a:cxn ang="0">
                    <a:pos x="376" y="34"/>
                  </a:cxn>
                  <a:cxn ang="0">
                    <a:pos x="331" y="49"/>
                  </a:cxn>
                  <a:cxn ang="0">
                    <a:pos x="272" y="65"/>
                  </a:cxn>
                  <a:cxn ang="0">
                    <a:pos x="166" y="73"/>
                  </a:cxn>
                  <a:cxn ang="0">
                    <a:pos x="64" y="71"/>
                  </a:cxn>
                  <a:cxn ang="0">
                    <a:pos x="37" y="73"/>
                  </a:cxn>
                  <a:cxn ang="0">
                    <a:pos x="37" y="93"/>
                  </a:cxn>
                  <a:cxn ang="0">
                    <a:pos x="58" y="123"/>
                  </a:cxn>
                  <a:cxn ang="0">
                    <a:pos x="101" y="176"/>
                  </a:cxn>
                  <a:cxn ang="0">
                    <a:pos x="154" y="220"/>
                  </a:cxn>
                  <a:cxn ang="0">
                    <a:pos x="220" y="284"/>
                  </a:cxn>
                  <a:cxn ang="0">
                    <a:pos x="284" y="330"/>
                  </a:cxn>
                  <a:cxn ang="0">
                    <a:pos x="324" y="358"/>
                  </a:cxn>
                  <a:cxn ang="0">
                    <a:pos x="336" y="387"/>
                  </a:cxn>
                  <a:cxn ang="0">
                    <a:pos x="321" y="404"/>
                  </a:cxn>
                  <a:cxn ang="0">
                    <a:pos x="299" y="395"/>
                  </a:cxn>
                  <a:cxn ang="0">
                    <a:pos x="235" y="336"/>
                  </a:cxn>
                  <a:cxn ang="0">
                    <a:pos x="154" y="269"/>
                  </a:cxn>
                  <a:cxn ang="0">
                    <a:pos x="95" y="220"/>
                  </a:cxn>
                  <a:cxn ang="0">
                    <a:pos x="56" y="176"/>
                  </a:cxn>
                  <a:cxn ang="0">
                    <a:pos x="21" y="130"/>
                  </a:cxn>
                  <a:cxn ang="0">
                    <a:pos x="6" y="99"/>
                  </a:cxn>
                  <a:cxn ang="0">
                    <a:pos x="0" y="65"/>
                  </a:cxn>
                  <a:cxn ang="0">
                    <a:pos x="9" y="43"/>
                  </a:cxn>
                  <a:cxn ang="0">
                    <a:pos x="34" y="34"/>
                  </a:cxn>
                  <a:cxn ang="0">
                    <a:pos x="78" y="37"/>
                  </a:cxn>
                  <a:cxn ang="0">
                    <a:pos x="161" y="49"/>
                  </a:cxn>
                  <a:cxn ang="0">
                    <a:pos x="232" y="49"/>
                  </a:cxn>
                  <a:cxn ang="0">
                    <a:pos x="284" y="34"/>
                  </a:cxn>
                  <a:cxn ang="0">
                    <a:pos x="343" y="22"/>
                  </a:cxn>
                  <a:cxn ang="0">
                    <a:pos x="367" y="0"/>
                  </a:cxn>
                  <a:cxn ang="0">
                    <a:pos x="395" y="0"/>
                  </a:cxn>
                  <a:cxn ang="0">
                    <a:pos x="456" y="37"/>
                  </a:cxn>
                  <a:cxn ang="0">
                    <a:pos x="522" y="87"/>
                  </a:cxn>
                  <a:cxn ang="0">
                    <a:pos x="593" y="132"/>
                  </a:cxn>
                  <a:cxn ang="0">
                    <a:pos x="633" y="161"/>
                  </a:cxn>
                  <a:cxn ang="0">
                    <a:pos x="674" y="188"/>
                  </a:cxn>
                  <a:cxn ang="0">
                    <a:pos x="692" y="198"/>
                  </a:cxn>
                  <a:cxn ang="0">
                    <a:pos x="682" y="218"/>
                  </a:cxn>
                  <a:cxn ang="0">
                    <a:pos x="652" y="235"/>
                  </a:cxn>
                  <a:cxn ang="0">
                    <a:pos x="618" y="265"/>
                  </a:cxn>
                  <a:cxn ang="0">
                    <a:pos x="586" y="277"/>
                  </a:cxn>
                  <a:cxn ang="0">
                    <a:pos x="527" y="302"/>
                  </a:cxn>
                  <a:cxn ang="0">
                    <a:pos x="485" y="321"/>
                  </a:cxn>
                  <a:cxn ang="0">
                    <a:pos x="439" y="350"/>
                  </a:cxn>
                  <a:cxn ang="0">
                    <a:pos x="389" y="358"/>
                  </a:cxn>
                  <a:cxn ang="0">
                    <a:pos x="351" y="361"/>
                  </a:cxn>
                  <a:cxn ang="0">
                    <a:pos x="339" y="346"/>
                  </a:cxn>
                </a:cxnLst>
                <a:rect l="0" t="0" r="r" b="b"/>
                <a:pathLst>
                  <a:path w="692" h="404">
                    <a:moveTo>
                      <a:pt x="339" y="346"/>
                    </a:moveTo>
                    <a:lnTo>
                      <a:pt x="448" y="315"/>
                    </a:lnTo>
                    <a:lnTo>
                      <a:pt x="537" y="277"/>
                    </a:lnTo>
                    <a:lnTo>
                      <a:pt x="601" y="232"/>
                    </a:lnTo>
                    <a:lnTo>
                      <a:pt x="626" y="206"/>
                    </a:lnTo>
                    <a:lnTo>
                      <a:pt x="534" y="123"/>
                    </a:lnTo>
                    <a:lnTo>
                      <a:pt x="460" y="78"/>
                    </a:lnTo>
                    <a:lnTo>
                      <a:pt x="389" y="34"/>
                    </a:lnTo>
                    <a:lnTo>
                      <a:pt x="376" y="34"/>
                    </a:lnTo>
                    <a:lnTo>
                      <a:pt x="331" y="49"/>
                    </a:lnTo>
                    <a:lnTo>
                      <a:pt x="272" y="65"/>
                    </a:lnTo>
                    <a:lnTo>
                      <a:pt x="166" y="73"/>
                    </a:lnTo>
                    <a:lnTo>
                      <a:pt x="64" y="71"/>
                    </a:lnTo>
                    <a:lnTo>
                      <a:pt x="37" y="73"/>
                    </a:lnTo>
                    <a:lnTo>
                      <a:pt x="37" y="93"/>
                    </a:lnTo>
                    <a:lnTo>
                      <a:pt x="58" y="123"/>
                    </a:lnTo>
                    <a:lnTo>
                      <a:pt x="101" y="176"/>
                    </a:lnTo>
                    <a:lnTo>
                      <a:pt x="154" y="220"/>
                    </a:lnTo>
                    <a:lnTo>
                      <a:pt x="220" y="284"/>
                    </a:lnTo>
                    <a:lnTo>
                      <a:pt x="284" y="330"/>
                    </a:lnTo>
                    <a:lnTo>
                      <a:pt x="324" y="358"/>
                    </a:lnTo>
                    <a:lnTo>
                      <a:pt x="336" y="387"/>
                    </a:lnTo>
                    <a:lnTo>
                      <a:pt x="321" y="404"/>
                    </a:lnTo>
                    <a:lnTo>
                      <a:pt x="299" y="395"/>
                    </a:lnTo>
                    <a:lnTo>
                      <a:pt x="235" y="336"/>
                    </a:lnTo>
                    <a:lnTo>
                      <a:pt x="154" y="269"/>
                    </a:lnTo>
                    <a:lnTo>
                      <a:pt x="95" y="220"/>
                    </a:lnTo>
                    <a:lnTo>
                      <a:pt x="56" y="176"/>
                    </a:lnTo>
                    <a:lnTo>
                      <a:pt x="21" y="130"/>
                    </a:lnTo>
                    <a:lnTo>
                      <a:pt x="6" y="99"/>
                    </a:lnTo>
                    <a:lnTo>
                      <a:pt x="0" y="65"/>
                    </a:lnTo>
                    <a:lnTo>
                      <a:pt x="9" y="43"/>
                    </a:lnTo>
                    <a:lnTo>
                      <a:pt x="34" y="34"/>
                    </a:lnTo>
                    <a:lnTo>
                      <a:pt x="78" y="37"/>
                    </a:lnTo>
                    <a:lnTo>
                      <a:pt x="161" y="49"/>
                    </a:lnTo>
                    <a:lnTo>
                      <a:pt x="232" y="49"/>
                    </a:lnTo>
                    <a:lnTo>
                      <a:pt x="284" y="34"/>
                    </a:lnTo>
                    <a:lnTo>
                      <a:pt x="343" y="22"/>
                    </a:lnTo>
                    <a:lnTo>
                      <a:pt x="367" y="0"/>
                    </a:lnTo>
                    <a:lnTo>
                      <a:pt x="395" y="0"/>
                    </a:lnTo>
                    <a:lnTo>
                      <a:pt x="456" y="37"/>
                    </a:lnTo>
                    <a:lnTo>
                      <a:pt x="522" y="87"/>
                    </a:lnTo>
                    <a:lnTo>
                      <a:pt x="593" y="132"/>
                    </a:lnTo>
                    <a:lnTo>
                      <a:pt x="633" y="161"/>
                    </a:lnTo>
                    <a:lnTo>
                      <a:pt x="674" y="188"/>
                    </a:lnTo>
                    <a:lnTo>
                      <a:pt x="692" y="198"/>
                    </a:lnTo>
                    <a:lnTo>
                      <a:pt x="682" y="218"/>
                    </a:lnTo>
                    <a:lnTo>
                      <a:pt x="652" y="235"/>
                    </a:lnTo>
                    <a:lnTo>
                      <a:pt x="618" y="265"/>
                    </a:lnTo>
                    <a:lnTo>
                      <a:pt x="586" y="277"/>
                    </a:lnTo>
                    <a:lnTo>
                      <a:pt x="527" y="302"/>
                    </a:lnTo>
                    <a:lnTo>
                      <a:pt x="485" y="321"/>
                    </a:lnTo>
                    <a:lnTo>
                      <a:pt x="439" y="350"/>
                    </a:lnTo>
                    <a:lnTo>
                      <a:pt x="389" y="358"/>
                    </a:lnTo>
                    <a:lnTo>
                      <a:pt x="351" y="361"/>
                    </a:lnTo>
                    <a:lnTo>
                      <a:pt x="339" y="346"/>
                    </a:lnTo>
                    <a:close/>
                  </a:path>
                </a:pathLst>
              </a:custGeom>
              <a:solidFill>
                <a:srgbClr val="000000"/>
              </a:solidFill>
              <a:ln w="9525">
                <a:noFill/>
                <a:round/>
                <a:headEnd/>
                <a:tailEnd/>
              </a:ln>
            </p:spPr>
            <p:txBody>
              <a:bodyPr/>
              <a:lstStyle/>
              <a:p>
                <a:endParaRPr lang="en-US"/>
              </a:p>
            </p:txBody>
          </p:sp>
          <p:sp>
            <p:nvSpPr>
              <p:cNvPr id="10296" name="Freeform 56"/>
              <p:cNvSpPr>
                <a:spLocks/>
              </p:cNvSpPr>
              <p:nvPr/>
            </p:nvSpPr>
            <p:spPr bwMode="auto">
              <a:xfrm>
                <a:off x="1084" y="1932"/>
                <a:ext cx="109" cy="70"/>
              </a:xfrm>
              <a:custGeom>
                <a:avLst/>
                <a:gdLst/>
                <a:ahLst/>
                <a:cxnLst>
                  <a:cxn ang="0">
                    <a:pos x="184" y="16"/>
                  </a:cxn>
                  <a:cxn ang="0">
                    <a:pos x="138" y="53"/>
                  </a:cxn>
                  <a:cxn ang="0">
                    <a:pos x="95" y="87"/>
                  </a:cxn>
                  <a:cxn ang="0">
                    <a:pos x="34" y="109"/>
                  </a:cxn>
                  <a:cxn ang="0">
                    <a:pos x="0" y="120"/>
                  </a:cxn>
                  <a:cxn ang="0">
                    <a:pos x="27" y="139"/>
                  </a:cxn>
                  <a:cxn ang="0">
                    <a:pos x="71" y="132"/>
                  </a:cxn>
                  <a:cxn ang="0">
                    <a:pos x="139" y="87"/>
                  </a:cxn>
                  <a:cxn ang="0">
                    <a:pos x="218" y="0"/>
                  </a:cxn>
                  <a:cxn ang="0">
                    <a:pos x="184" y="16"/>
                  </a:cxn>
                </a:cxnLst>
                <a:rect l="0" t="0" r="r" b="b"/>
                <a:pathLst>
                  <a:path w="218" h="139">
                    <a:moveTo>
                      <a:pt x="184" y="16"/>
                    </a:moveTo>
                    <a:lnTo>
                      <a:pt x="138" y="53"/>
                    </a:lnTo>
                    <a:lnTo>
                      <a:pt x="95" y="87"/>
                    </a:lnTo>
                    <a:lnTo>
                      <a:pt x="34" y="109"/>
                    </a:lnTo>
                    <a:lnTo>
                      <a:pt x="0" y="120"/>
                    </a:lnTo>
                    <a:lnTo>
                      <a:pt x="27" y="139"/>
                    </a:lnTo>
                    <a:lnTo>
                      <a:pt x="71" y="132"/>
                    </a:lnTo>
                    <a:lnTo>
                      <a:pt x="139" y="87"/>
                    </a:lnTo>
                    <a:lnTo>
                      <a:pt x="218" y="0"/>
                    </a:lnTo>
                    <a:lnTo>
                      <a:pt x="184" y="16"/>
                    </a:lnTo>
                    <a:close/>
                  </a:path>
                </a:pathLst>
              </a:custGeom>
              <a:solidFill>
                <a:srgbClr val="000000"/>
              </a:solidFill>
              <a:ln w="9525">
                <a:noFill/>
                <a:round/>
                <a:headEnd/>
                <a:tailEnd/>
              </a:ln>
            </p:spPr>
            <p:txBody>
              <a:bodyPr/>
              <a:lstStyle/>
              <a:p>
                <a:endParaRPr lang="en-US"/>
              </a:p>
            </p:txBody>
          </p:sp>
        </p:grpSp>
      </p:grpSp>
      <p:grpSp>
        <p:nvGrpSpPr>
          <p:cNvPr id="9" name="Group 57"/>
          <p:cNvGrpSpPr>
            <a:grpSpLocks/>
          </p:cNvGrpSpPr>
          <p:nvPr/>
        </p:nvGrpSpPr>
        <p:grpSpPr bwMode="auto">
          <a:xfrm>
            <a:off x="455613" y="3767138"/>
            <a:ext cx="641350" cy="1446212"/>
            <a:chOff x="287" y="2373"/>
            <a:chExt cx="404" cy="911"/>
          </a:xfrm>
        </p:grpSpPr>
        <p:sp>
          <p:nvSpPr>
            <p:cNvPr id="10298" name="Freeform 58"/>
            <p:cNvSpPr>
              <a:spLocks/>
            </p:cNvSpPr>
            <p:nvPr/>
          </p:nvSpPr>
          <p:spPr bwMode="auto">
            <a:xfrm>
              <a:off x="296" y="2413"/>
              <a:ext cx="211" cy="859"/>
            </a:xfrm>
            <a:custGeom>
              <a:avLst/>
              <a:gdLst/>
              <a:ahLst/>
              <a:cxnLst>
                <a:cxn ang="0">
                  <a:pos x="417" y="309"/>
                </a:cxn>
                <a:cxn ang="0">
                  <a:pos x="424" y="372"/>
                </a:cxn>
                <a:cxn ang="0">
                  <a:pos x="424" y="713"/>
                </a:cxn>
                <a:cxn ang="0">
                  <a:pos x="394" y="1169"/>
                </a:cxn>
                <a:cxn ang="0">
                  <a:pos x="397" y="1460"/>
                </a:cxn>
                <a:cxn ang="0">
                  <a:pos x="412" y="1661"/>
                </a:cxn>
                <a:cxn ang="0">
                  <a:pos x="397" y="1717"/>
                </a:cxn>
                <a:cxn ang="0">
                  <a:pos x="372" y="1705"/>
                </a:cxn>
                <a:cxn ang="0">
                  <a:pos x="228" y="1594"/>
                </a:cxn>
                <a:cxn ang="0">
                  <a:pos x="191" y="1573"/>
                </a:cxn>
                <a:cxn ang="0">
                  <a:pos x="170" y="1541"/>
                </a:cxn>
                <a:cxn ang="0">
                  <a:pos x="133" y="1499"/>
                </a:cxn>
                <a:cxn ang="0">
                  <a:pos x="83" y="1455"/>
                </a:cxn>
                <a:cxn ang="0">
                  <a:pos x="59" y="1396"/>
                </a:cxn>
                <a:cxn ang="0">
                  <a:pos x="0" y="1346"/>
                </a:cxn>
                <a:cxn ang="0">
                  <a:pos x="0" y="1316"/>
                </a:cxn>
                <a:cxn ang="0">
                  <a:pos x="31" y="1276"/>
                </a:cxn>
                <a:cxn ang="0">
                  <a:pos x="44" y="1225"/>
                </a:cxn>
                <a:cxn ang="0">
                  <a:pos x="37" y="1198"/>
                </a:cxn>
                <a:cxn ang="0">
                  <a:pos x="22" y="1154"/>
                </a:cxn>
                <a:cxn ang="0">
                  <a:pos x="16" y="1123"/>
                </a:cxn>
                <a:cxn ang="0">
                  <a:pos x="40" y="1074"/>
                </a:cxn>
                <a:cxn ang="0">
                  <a:pos x="40" y="1041"/>
                </a:cxn>
                <a:cxn ang="0">
                  <a:pos x="15" y="975"/>
                </a:cxn>
                <a:cxn ang="0">
                  <a:pos x="15" y="938"/>
                </a:cxn>
                <a:cxn ang="0">
                  <a:pos x="29" y="909"/>
                </a:cxn>
                <a:cxn ang="0">
                  <a:pos x="53" y="875"/>
                </a:cxn>
                <a:cxn ang="0">
                  <a:pos x="52" y="817"/>
                </a:cxn>
                <a:cxn ang="0">
                  <a:pos x="37" y="769"/>
                </a:cxn>
                <a:cxn ang="0">
                  <a:pos x="52" y="713"/>
                </a:cxn>
                <a:cxn ang="0">
                  <a:pos x="66" y="699"/>
                </a:cxn>
                <a:cxn ang="0">
                  <a:pos x="53" y="647"/>
                </a:cxn>
                <a:cxn ang="0">
                  <a:pos x="22" y="592"/>
                </a:cxn>
                <a:cxn ang="0">
                  <a:pos x="15" y="557"/>
                </a:cxn>
                <a:cxn ang="0">
                  <a:pos x="22" y="523"/>
                </a:cxn>
                <a:cxn ang="0">
                  <a:pos x="62" y="493"/>
                </a:cxn>
                <a:cxn ang="0">
                  <a:pos x="59" y="468"/>
                </a:cxn>
                <a:cxn ang="0">
                  <a:pos x="16" y="390"/>
                </a:cxn>
                <a:cxn ang="0">
                  <a:pos x="3" y="328"/>
                </a:cxn>
                <a:cxn ang="0">
                  <a:pos x="15" y="294"/>
                </a:cxn>
                <a:cxn ang="0">
                  <a:pos x="53" y="263"/>
                </a:cxn>
                <a:cxn ang="0">
                  <a:pos x="44" y="235"/>
                </a:cxn>
                <a:cxn ang="0">
                  <a:pos x="16" y="204"/>
                </a:cxn>
                <a:cxn ang="0">
                  <a:pos x="16" y="170"/>
                </a:cxn>
                <a:cxn ang="0">
                  <a:pos x="62" y="147"/>
                </a:cxn>
                <a:cxn ang="0">
                  <a:pos x="81" y="122"/>
                </a:cxn>
                <a:cxn ang="0">
                  <a:pos x="44" y="71"/>
                </a:cxn>
                <a:cxn ang="0">
                  <a:pos x="44" y="44"/>
                </a:cxn>
                <a:cxn ang="0">
                  <a:pos x="88" y="28"/>
                </a:cxn>
                <a:cxn ang="0">
                  <a:pos x="90" y="0"/>
                </a:cxn>
                <a:cxn ang="0">
                  <a:pos x="140" y="71"/>
                </a:cxn>
                <a:cxn ang="0">
                  <a:pos x="198" y="145"/>
                </a:cxn>
                <a:cxn ang="0">
                  <a:pos x="272" y="204"/>
                </a:cxn>
                <a:cxn ang="0">
                  <a:pos x="331" y="251"/>
                </a:cxn>
                <a:cxn ang="0">
                  <a:pos x="394" y="287"/>
                </a:cxn>
                <a:cxn ang="0">
                  <a:pos x="417" y="309"/>
                </a:cxn>
              </a:cxnLst>
              <a:rect l="0" t="0" r="r" b="b"/>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6"/>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7"/>
                  </a:lnTo>
                  <a:lnTo>
                    <a:pt x="37" y="769"/>
                  </a:lnTo>
                  <a:lnTo>
                    <a:pt x="52" y="713"/>
                  </a:lnTo>
                  <a:lnTo>
                    <a:pt x="66" y="699"/>
                  </a:lnTo>
                  <a:lnTo>
                    <a:pt x="53" y="647"/>
                  </a:lnTo>
                  <a:lnTo>
                    <a:pt x="22" y="592"/>
                  </a:lnTo>
                  <a:lnTo>
                    <a:pt x="15" y="557"/>
                  </a:lnTo>
                  <a:lnTo>
                    <a:pt x="22" y="523"/>
                  </a:lnTo>
                  <a:lnTo>
                    <a:pt x="62" y="493"/>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40" y="71"/>
                  </a:lnTo>
                  <a:lnTo>
                    <a:pt x="198" y="145"/>
                  </a:lnTo>
                  <a:lnTo>
                    <a:pt x="272" y="204"/>
                  </a:lnTo>
                  <a:lnTo>
                    <a:pt x="331" y="251"/>
                  </a:lnTo>
                  <a:lnTo>
                    <a:pt x="394" y="287"/>
                  </a:lnTo>
                  <a:lnTo>
                    <a:pt x="417" y="309"/>
                  </a:lnTo>
                  <a:close/>
                </a:path>
              </a:pathLst>
            </a:custGeom>
            <a:solidFill>
              <a:srgbClr val="DDDDDD"/>
            </a:solidFill>
            <a:ln w="9525">
              <a:noFill/>
              <a:round/>
              <a:headEnd/>
              <a:tailEnd/>
            </a:ln>
          </p:spPr>
          <p:txBody>
            <a:bodyPr/>
            <a:lstStyle/>
            <a:p>
              <a:endParaRPr lang="en-US"/>
            </a:p>
          </p:txBody>
        </p:sp>
        <p:sp>
          <p:nvSpPr>
            <p:cNvPr id="10299" name="Freeform 59"/>
            <p:cNvSpPr>
              <a:spLocks/>
            </p:cNvSpPr>
            <p:nvPr/>
          </p:nvSpPr>
          <p:spPr bwMode="auto">
            <a:xfrm>
              <a:off x="287" y="2426"/>
              <a:ext cx="61" cy="654"/>
            </a:xfrm>
            <a:custGeom>
              <a:avLst/>
              <a:gdLst/>
              <a:ahLst/>
              <a:cxnLst>
                <a:cxn ang="0">
                  <a:pos x="83" y="44"/>
                </a:cxn>
                <a:cxn ang="0">
                  <a:pos x="121" y="91"/>
                </a:cxn>
                <a:cxn ang="0">
                  <a:pos x="98" y="127"/>
                </a:cxn>
                <a:cxn ang="0">
                  <a:pos x="46" y="153"/>
                </a:cxn>
                <a:cxn ang="0">
                  <a:pos x="67" y="190"/>
                </a:cxn>
                <a:cxn ang="0">
                  <a:pos x="90" y="237"/>
                </a:cxn>
                <a:cxn ang="0">
                  <a:pos x="61" y="267"/>
                </a:cxn>
                <a:cxn ang="0">
                  <a:pos x="37" y="304"/>
                </a:cxn>
                <a:cxn ang="0">
                  <a:pos x="61" y="369"/>
                </a:cxn>
                <a:cxn ang="0">
                  <a:pos x="90" y="428"/>
                </a:cxn>
                <a:cxn ang="0">
                  <a:pos x="83" y="480"/>
                </a:cxn>
                <a:cxn ang="0">
                  <a:pos x="46" y="524"/>
                </a:cxn>
                <a:cxn ang="0">
                  <a:pos x="89" y="617"/>
                </a:cxn>
                <a:cxn ang="0">
                  <a:pos x="105" y="676"/>
                </a:cxn>
                <a:cxn ang="0">
                  <a:pos x="73" y="719"/>
                </a:cxn>
                <a:cxn ang="0">
                  <a:pos x="80" y="786"/>
                </a:cxn>
                <a:cxn ang="0">
                  <a:pos x="102" y="852"/>
                </a:cxn>
                <a:cxn ang="0">
                  <a:pos x="76" y="889"/>
                </a:cxn>
                <a:cxn ang="0">
                  <a:pos x="39" y="933"/>
                </a:cxn>
                <a:cxn ang="0">
                  <a:pos x="76" y="1013"/>
                </a:cxn>
                <a:cxn ang="0">
                  <a:pos x="90" y="1068"/>
                </a:cxn>
                <a:cxn ang="0">
                  <a:pos x="58" y="1080"/>
                </a:cxn>
                <a:cxn ang="0">
                  <a:pos x="67" y="1168"/>
                </a:cxn>
                <a:cxn ang="0">
                  <a:pos x="83" y="1214"/>
                </a:cxn>
                <a:cxn ang="0">
                  <a:pos x="58" y="1266"/>
                </a:cxn>
                <a:cxn ang="0">
                  <a:pos x="2" y="1294"/>
                </a:cxn>
                <a:cxn ang="0">
                  <a:pos x="45" y="1205"/>
                </a:cxn>
                <a:cxn ang="0">
                  <a:pos x="24" y="1131"/>
                </a:cxn>
                <a:cxn ang="0">
                  <a:pos x="30" y="1068"/>
                </a:cxn>
                <a:cxn ang="0">
                  <a:pos x="46" y="1037"/>
                </a:cxn>
                <a:cxn ang="0">
                  <a:pos x="11" y="957"/>
                </a:cxn>
                <a:cxn ang="0">
                  <a:pos x="11" y="877"/>
                </a:cxn>
                <a:cxn ang="0">
                  <a:pos x="54" y="840"/>
                </a:cxn>
                <a:cxn ang="0">
                  <a:pos x="45" y="781"/>
                </a:cxn>
                <a:cxn ang="0">
                  <a:pos x="32" y="713"/>
                </a:cxn>
                <a:cxn ang="0">
                  <a:pos x="67" y="669"/>
                </a:cxn>
                <a:cxn ang="0">
                  <a:pos x="52" y="620"/>
                </a:cxn>
                <a:cxn ang="0">
                  <a:pos x="11" y="543"/>
                </a:cxn>
                <a:cxn ang="0">
                  <a:pos x="17" y="492"/>
                </a:cxn>
                <a:cxn ang="0">
                  <a:pos x="54" y="450"/>
                </a:cxn>
                <a:cxn ang="0">
                  <a:pos x="15" y="353"/>
                </a:cxn>
                <a:cxn ang="0">
                  <a:pos x="0" y="296"/>
                </a:cxn>
                <a:cxn ang="0">
                  <a:pos x="32" y="252"/>
                </a:cxn>
                <a:cxn ang="0">
                  <a:pos x="46" y="223"/>
                </a:cxn>
                <a:cxn ang="0">
                  <a:pos x="11" y="177"/>
                </a:cxn>
                <a:cxn ang="0">
                  <a:pos x="24" y="132"/>
                </a:cxn>
                <a:cxn ang="0">
                  <a:pos x="67" y="103"/>
                </a:cxn>
                <a:cxn ang="0">
                  <a:pos x="68" y="69"/>
                </a:cxn>
                <a:cxn ang="0">
                  <a:pos x="46" y="24"/>
                </a:cxn>
              </a:cxnLst>
              <a:rect l="0" t="0" r="r" b="b"/>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9" y="617"/>
                  </a:lnTo>
                  <a:lnTo>
                    <a:pt x="102" y="647"/>
                  </a:lnTo>
                  <a:lnTo>
                    <a:pt x="105" y="676"/>
                  </a:lnTo>
                  <a:lnTo>
                    <a:pt x="90" y="698"/>
                  </a:lnTo>
                  <a:lnTo>
                    <a:pt x="73" y="719"/>
                  </a:lnTo>
                  <a:lnTo>
                    <a:pt x="68" y="750"/>
                  </a:lnTo>
                  <a:lnTo>
                    <a:pt x="80" y="786"/>
                  </a:lnTo>
                  <a:lnTo>
                    <a:pt x="95" y="825"/>
                  </a:lnTo>
                  <a:lnTo>
                    <a:pt x="102" y="852"/>
                  </a:lnTo>
                  <a:lnTo>
                    <a:pt x="95" y="870"/>
                  </a:lnTo>
                  <a:lnTo>
                    <a:pt x="76" y="889"/>
                  </a:lnTo>
                  <a:lnTo>
                    <a:pt x="52" y="911"/>
                  </a:lnTo>
                  <a:lnTo>
                    <a:pt x="39" y="933"/>
                  </a:lnTo>
                  <a:lnTo>
                    <a:pt x="52" y="972"/>
                  </a:lnTo>
                  <a:lnTo>
                    <a:pt x="76" y="1013"/>
                  </a:lnTo>
                  <a:lnTo>
                    <a:pt x="89"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endParaRPr lang="en-US"/>
            </a:p>
          </p:txBody>
        </p:sp>
        <p:sp>
          <p:nvSpPr>
            <p:cNvPr id="10300" name="Freeform 60"/>
            <p:cNvSpPr>
              <a:spLocks/>
            </p:cNvSpPr>
            <p:nvPr/>
          </p:nvSpPr>
          <p:spPr bwMode="auto">
            <a:xfrm>
              <a:off x="453" y="2585"/>
              <a:ext cx="58" cy="530"/>
            </a:xfrm>
            <a:custGeom>
              <a:avLst/>
              <a:gdLst/>
              <a:ahLst/>
              <a:cxnLst>
                <a:cxn ang="0">
                  <a:pos x="103" y="29"/>
                </a:cxn>
                <a:cxn ang="0">
                  <a:pos x="109" y="102"/>
                </a:cxn>
                <a:cxn ang="0">
                  <a:pos x="60" y="132"/>
                </a:cxn>
                <a:cxn ang="0">
                  <a:pos x="75" y="213"/>
                </a:cxn>
                <a:cxn ang="0">
                  <a:pos x="97" y="291"/>
                </a:cxn>
                <a:cxn ang="0">
                  <a:pos x="67" y="331"/>
                </a:cxn>
                <a:cxn ang="0">
                  <a:pos x="75" y="396"/>
                </a:cxn>
                <a:cxn ang="0">
                  <a:pos x="97" y="467"/>
                </a:cxn>
                <a:cxn ang="0">
                  <a:pos x="82" y="519"/>
                </a:cxn>
                <a:cxn ang="0">
                  <a:pos x="57" y="566"/>
                </a:cxn>
                <a:cxn ang="0">
                  <a:pos x="90" y="659"/>
                </a:cxn>
                <a:cxn ang="0">
                  <a:pos x="97" y="720"/>
                </a:cxn>
                <a:cxn ang="0">
                  <a:pos x="42" y="764"/>
                </a:cxn>
                <a:cxn ang="0">
                  <a:pos x="57" y="857"/>
                </a:cxn>
                <a:cxn ang="0">
                  <a:pos x="72" y="938"/>
                </a:cxn>
                <a:cxn ang="0">
                  <a:pos x="42" y="984"/>
                </a:cxn>
                <a:cxn ang="0">
                  <a:pos x="27" y="1048"/>
                </a:cxn>
                <a:cxn ang="0">
                  <a:pos x="12" y="1021"/>
                </a:cxn>
                <a:cxn ang="0">
                  <a:pos x="42" y="947"/>
                </a:cxn>
                <a:cxn ang="0">
                  <a:pos x="27" y="838"/>
                </a:cxn>
                <a:cxn ang="0">
                  <a:pos x="20" y="757"/>
                </a:cxn>
                <a:cxn ang="0">
                  <a:pos x="60" y="703"/>
                </a:cxn>
                <a:cxn ang="0">
                  <a:pos x="27" y="625"/>
                </a:cxn>
                <a:cxn ang="0">
                  <a:pos x="20" y="551"/>
                </a:cxn>
                <a:cxn ang="0">
                  <a:pos x="50" y="492"/>
                </a:cxn>
                <a:cxn ang="0">
                  <a:pos x="64" y="448"/>
                </a:cxn>
                <a:cxn ang="0">
                  <a:pos x="35" y="374"/>
                </a:cxn>
                <a:cxn ang="0">
                  <a:pos x="42" y="313"/>
                </a:cxn>
                <a:cxn ang="0">
                  <a:pos x="60" y="269"/>
                </a:cxn>
                <a:cxn ang="0">
                  <a:pos x="38" y="204"/>
                </a:cxn>
                <a:cxn ang="0">
                  <a:pos x="30" y="130"/>
                </a:cxn>
                <a:cxn ang="0">
                  <a:pos x="64" y="81"/>
                </a:cxn>
                <a:cxn ang="0">
                  <a:pos x="67" y="34"/>
                </a:cxn>
                <a:cxn ang="0">
                  <a:pos x="90" y="0"/>
                </a:cxn>
              </a:cxnLst>
              <a:rect l="0" t="0" r="r" b="b"/>
              <a:pathLst>
                <a:path w="116" h="1058">
                  <a:moveTo>
                    <a:pt x="90" y="0"/>
                  </a:moveTo>
                  <a:lnTo>
                    <a:pt x="103" y="29"/>
                  </a:lnTo>
                  <a:lnTo>
                    <a:pt x="116" y="81"/>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8"/>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9"/>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1"/>
                  </a:lnTo>
                  <a:lnTo>
                    <a:pt x="75" y="56"/>
                  </a:lnTo>
                  <a:lnTo>
                    <a:pt x="67" y="34"/>
                  </a:lnTo>
                  <a:lnTo>
                    <a:pt x="72" y="12"/>
                  </a:lnTo>
                  <a:lnTo>
                    <a:pt x="90" y="0"/>
                  </a:lnTo>
                  <a:close/>
                </a:path>
              </a:pathLst>
            </a:custGeom>
            <a:solidFill>
              <a:srgbClr val="000000"/>
            </a:solidFill>
            <a:ln w="9525">
              <a:noFill/>
              <a:round/>
              <a:headEnd/>
              <a:tailEnd/>
            </a:ln>
          </p:spPr>
          <p:txBody>
            <a:bodyPr/>
            <a:lstStyle/>
            <a:p>
              <a:endParaRPr lang="en-US"/>
            </a:p>
          </p:txBody>
        </p:sp>
        <p:sp>
          <p:nvSpPr>
            <p:cNvPr id="10301" name="Freeform 61"/>
            <p:cNvSpPr>
              <a:spLocks/>
            </p:cNvSpPr>
            <p:nvPr/>
          </p:nvSpPr>
          <p:spPr bwMode="auto">
            <a:xfrm>
              <a:off x="361" y="2521"/>
              <a:ext cx="133" cy="114"/>
            </a:xfrm>
            <a:custGeom>
              <a:avLst/>
              <a:gdLst/>
              <a:ahLst/>
              <a:cxnLst>
                <a:cxn ang="0">
                  <a:pos x="266" y="185"/>
                </a:cxn>
                <a:cxn ang="0">
                  <a:pos x="185" y="119"/>
                </a:cxn>
                <a:cxn ang="0">
                  <a:pos x="118" y="59"/>
                </a:cxn>
                <a:cxn ang="0">
                  <a:pos x="56" y="0"/>
                </a:cxn>
                <a:cxn ang="0">
                  <a:pos x="0" y="0"/>
                </a:cxn>
                <a:cxn ang="0">
                  <a:pos x="133" y="96"/>
                </a:cxn>
                <a:cxn ang="0">
                  <a:pos x="197" y="156"/>
                </a:cxn>
                <a:cxn ang="0">
                  <a:pos x="251" y="229"/>
                </a:cxn>
                <a:cxn ang="0">
                  <a:pos x="266" y="185"/>
                </a:cxn>
              </a:cxnLst>
              <a:rect l="0" t="0" r="r" b="b"/>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endParaRPr lang="en-US"/>
            </a:p>
          </p:txBody>
        </p:sp>
        <p:sp>
          <p:nvSpPr>
            <p:cNvPr id="10302" name="Freeform 62"/>
            <p:cNvSpPr>
              <a:spLocks/>
            </p:cNvSpPr>
            <p:nvPr/>
          </p:nvSpPr>
          <p:spPr bwMode="auto">
            <a:xfrm>
              <a:off x="360" y="2587"/>
              <a:ext cx="114" cy="93"/>
            </a:xfrm>
            <a:custGeom>
              <a:avLst/>
              <a:gdLst/>
              <a:ahLst/>
              <a:cxnLst>
                <a:cxn ang="0">
                  <a:pos x="228" y="118"/>
                </a:cxn>
                <a:cxn ang="0">
                  <a:pos x="169" y="96"/>
                </a:cxn>
                <a:cxn ang="0">
                  <a:pos x="125" y="59"/>
                </a:cxn>
                <a:cxn ang="0">
                  <a:pos x="45" y="0"/>
                </a:cxn>
                <a:cxn ang="0">
                  <a:pos x="0" y="0"/>
                </a:cxn>
                <a:cxn ang="0">
                  <a:pos x="104" y="59"/>
                </a:cxn>
                <a:cxn ang="0">
                  <a:pos x="143" y="98"/>
                </a:cxn>
                <a:cxn ang="0">
                  <a:pos x="228" y="186"/>
                </a:cxn>
                <a:cxn ang="0">
                  <a:pos x="224" y="133"/>
                </a:cxn>
                <a:cxn ang="0">
                  <a:pos x="228" y="118"/>
                </a:cxn>
              </a:cxnLst>
              <a:rect l="0" t="0" r="r" b="b"/>
              <a:pathLst>
                <a:path w="228" h="186">
                  <a:moveTo>
                    <a:pt x="228" y="118"/>
                  </a:moveTo>
                  <a:lnTo>
                    <a:pt x="169" y="96"/>
                  </a:lnTo>
                  <a:lnTo>
                    <a:pt x="125" y="59"/>
                  </a:lnTo>
                  <a:lnTo>
                    <a:pt x="45" y="0"/>
                  </a:lnTo>
                  <a:lnTo>
                    <a:pt x="0" y="0"/>
                  </a:lnTo>
                  <a:lnTo>
                    <a:pt x="104" y="59"/>
                  </a:lnTo>
                  <a:lnTo>
                    <a:pt x="143" y="98"/>
                  </a:lnTo>
                  <a:lnTo>
                    <a:pt x="228" y="186"/>
                  </a:lnTo>
                  <a:lnTo>
                    <a:pt x="224" y="133"/>
                  </a:lnTo>
                  <a:lnTo>
                    <a:pt x="228" y="118"/>
                  </a:lnTo>
                  <a:close/>
                </a:path>
              </a:pathLst>
            </a:custGeom>
            <a:solidFill>
              <a:srgbClr val="000000"/>
            </a:solidFill>
            <a:ln w="9525">
              <a:noFill/>
              <a:round/>
              <a:headEnd/>
              <a:tailEnd/>
            </a:ln>
          </p:spPr>
          <p:txBody>
            <a:bodyPr/>
            <a:lstStyle/>
            <a:p>
              <a:endParaRPr lang="en-US"/>
            </a:p>
          </p:txBody>
        </p:sp>
        <p:sp>
          <p:nvSpPr>
            <p:cNvPr id="10303" name="Freeform 63"/>
            <p:cNvSpPr>
              <a:spLocks/>
            </p:cNvSpPr>
            <p:nvPr/>
          </p:nvSpPr>
          <p:spPr bwMode="auto">
            <a:xfrm>
              <a:off x="342" y="2643"/>
              <a:ext cx="135" cy="144"/>
            </a:xfrm>
            <a:custGeom>
              <a:avLst/>
              <a:gdLst/>
              <a:ahLst/>
              <a:cxnLst>
                <a:cxn ang="0">
                  <a:pos x="265" y="214"/>
                </a:cxn>
                <a:cxn ang="0">
                  <a:pos x="191" y="149"/>
                </a:cxn>
                <a:cxn ang="0">
                  <a:pos x="163" y="104"/>
                </a:cxn>
                <a:cxn ang="0">
                  <a:pos x="104" y="60"/>
                </a:cxn>
                <a:cxn ang="0">
                  <a:pos x="52" y="22"/>
                </a:cxn>
                <a:cxn ang="0">
                  <a:pos x="15" y="0"/>
                </a:cxn>
                <a:cxn ang="0">
                  <a:pos x="0" y="0"/>
                </a:cxn>
                <a:cxn ang="0">
                  <a:pos x="0" y="22"/>
                </a:cxn>
                <a:cxn ang="0">
                  <a:pos x="45" y="50"/>
                </a:cxn>
                <a:cxn ang="0">
                  <a:pos x="126" y="102"/>
                </a:cxn>
                <a:cxn ang="0">
                  <a:pos x="185" y="161"/>
                </a:cxn>
                <a:cxn ang="0">
                  <a:pos x="226" y="227"/>
                </a:cxn>
                <a:cxn ang="0">
                  <a:pos x="269" y="288"/>
                </a:cxn>
                <a:cxn ang="0">
                  <a:pos x="265" y="214"/>
                </a:cxn>
              </a:cxnLst>
              <a:rect l="0" t="0" r="r" b="b"/>
              <a:pathLst>
                <a:path w="269"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69" y="288"/>
                  </a:lnTo>
                  <a:lnTo>
                    <a:pt x="265" y="214"/>
                  </a:lnTo>
                  <a:close/>
                </a:path>
              </a:pathLst>
            </a:custGeom>
            <a:solidFill>
              <a:srgbClr val="000000"/>
            </a:solidFill>
            <a:ln w="9525">
              <a:noFill/>
              <a:round/>
              <a:headEnd/>
              <a:tailEnd/>
            </a:ln>
          </p:spPr>
          <p:txBody>
            <a:bodyPr/>
            <a:lstStyle/>
            <a:p>
              <a:endParaRPr lang="en-US"/>
            </a:p>
          </p:txBody>
        </p:sp>
        <p:sp>
          <p:nvSpPr>
            <p:cNvPr id="10304" name="Freeform 64"/>
            <p:cNvSpPr>
              <a:spLocks/>
            </p:cNvSpPr>
            <p:nvPr/>
          </p:nvSpPr>
          <p:spPr bwMode="auto">
            <a:xfrm>
              <a:off x="357" y="2761"/>
              <a:ext cx="104" cy="85"/>
            </a:xfrm>
            <a:custGeom>
              <a:avLst/>
              <a:gdLst/>
              <a:ahLst/>
              <a:cxnLst>
                <a:cxn ang="0">
                  <a:pos x="208" y="140"/>
                </a:cxn>
                <a:cxn ang="0">
                  <a:pos x="149" y="77"/>
                </a:cxn>
                <a:cxn ang="0">
                  <a:pos x="88" y="37"/>
                </a:cxn>
                <a:cxn ang="0">
                  <a:pos x="37" y="10"/>
                </a:cxn>
                <a:cxn ang="0">
                  <a:pos x="0" y="0"/>
                </a:cxn>
                <a:cxn ang="0">
                  <a:pos x="22" y="37"/>
                </a:cxn>
                <a:cxn ang="0">
                  <a:pos x="88" y="74"/>
                </a:cxn>
                <a:cxn ang="0">
                  <a:pos x="140" y="127"/>
                </a:cxn>
                <a:cxn ang="0">
                  <a:pos x="164" y="163"/>
                </a:cxn>
                <a:cxn ang="0">
                  <a:pos x="186" y="170"/>
                </a:cxn>
                <a:cxn ang="0">
                  <a:pos x="205" y="157"/>
                </a:cxn>
                <a:cxn ang="0">
                  <a:pos x="208" y="140"/>
                </a:cxn>
              </a:cxnLst>
              <a:rect l="0" t="0" r="r" b="b"/>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10305" name="Freeform 65"/>
            <p:cNvSpPr>
              <a:spLocks/>
            </p:cNvSpPr>
            <p:nvPr/>
          </p:nvSpPr>
          <p:spPr bwMode="auto">
            <a:xfrm>
              <a:off x="344" y="2821"/>
              <a:ext cx="115" cy="105"/>
            </a:xfrm>
            <a:custGeom>
              <a:avLst/>
              <a:gdLst/>
              <a:ahLst/>
              <a:cxnLst>
                <a:cxn ang="0">
                  <a:pos x="230" y="196"/>
                </a:cxn>
                <a:cxn ang="0">
                  <a:pos x="171" y="133"/>
                </a:cxn>
                <a:cxn ang="0">
                  <a:pos x="97" y="56"/>
                </a:cxn>
                <a:cxn ang="0">
                  <a:pos x="53" y="19"/>
                </a:cxn>
                <a:cxn ang="0">
                  <a:pos x="19" y="0"/>
                </a:cxn>
                <a:cxn ang="0">
                  <a:pos x="0" y="12"/>
                </a:cxn>
                <a:cxn ang="0">
                  <a:pos x="40" y="44"/>
                </a:cxn>
                <a:cxn ang="0">
                  <a:pos x="105" y="111"/>
                </a:cxn>
                <a:cxn ang="0">
                  <a:pos x="167" y="177"/>
                </a:cxn>
                <a:cxn ang="0">
                  <a:pos x="208" y="211"/>
                </a:cxn>
                <a:cxn ang="0">
                  <a:pos x="218" y="211"/>
                </a:cxn>
                <a:cxn ang="0">
                  <a:pos x="230" y="196"/>
                </a:cxn>
              </a:cxnLst>
              <a:rect l="0" t="0" r="r" b="b"/>
              <a:pathLst>
                <a:path w="230" h="211">
                  <a:moveTo>
                    <a:pt x="230" y="196"/>
                  </a:moveTo>
                  <a:lnTo>
                    <a:pt x="171" y="133"/>
                  </a:lnTo>
                  <a:lnTo>
                    <a:pt x="97" y="56"/>
                  </a:lnTo>
                  <a:lnTo>
                    <a:pt x="53" y="19"/>
                  </a:lnTo>
                  <a:lnTo>
                    <a:pt x="19" y="0"/>
                  </a:lnTo>
                  <a:lnTo>
                    <a:pt x="0" y="12"/>
                  </a:lnTo>
                  <a:lnTo>
                    <a:pt x="40" y="44"/>
                  </a:lnTo>
                  <a:lnTo>
                    <a:pt x="105" y="111"/>
                  </a:lnTo>
                  <a:lnTo>
                    <a:pt x="167" y="177"/>
                  </a:lnTo>
                  <a:lnTo>
                    <a:pt x="208" y="211"/>
                  </a:lnTo>
                  <a:lnTo>
                    <a:pt x="218" y="211"/>
                  </a:lnTo>
                  <a:lnTo>
                    <a:pt x="230" y="196"/>
                  </a:lnTo>
                  <a:close/>
                </a:path>
              </a:pathLst>
            </a:custGeom>
            <a:solidFill>
              <a:srgbClr val="000000"/>
            </a:solidFill>
            <a:ln w="9525">
              <a:noFill/>
              <a:round/>
              <a:headEnd/>
              <a:tailEnd/>
            </a:ln>
          </p:spPr>
          <p:txBody>
            <a:bodyPr/>
            <a:lstStyle/>
            <a:p>
              <a:endParaRPr lang="en-US"/>
            </a:p>
          </p:txBody>
        </p:sp>
        <p:sp>
          <p:nvSpPr>
            <p:cNvPr id="10306" name="Freeform 66"/>
            <p:cNvSpPr>
              <a:spLocks/>
            </p:cNvSpPr>
            <p:nvPr/>
          </p:nvSpPr>
          <p:spPr bwMode="auto">
            <a:xfrm>
              <a:off x="358" y="2909"/>
              <a:ext cx="80" cy="83"/>
            </a:xfrm>
            <a:custGeom>
              <a:avLst/>
              <a:gdLst/>
              <a:ahLst/>
              <a:cxnLst>
                <a:cxn ang="0">
                  <a:pos x="159" y="139"/>
                </a:cxn>
                <a:cxn ang="0">
                  <a:pos x="93" y="42"/>
                </a:cxn>
                <a:cxn ang="0">
                  <a:pos x="29" y="5"/>
                </a:cxn>
                <a:cxn ang="0">
                  <a:pos x="0" y="0"/>
                </a:cxn>
                <a:cxn ang="0">
                  <a:pos x="7" y="19"/>
                </a:cxn>
                <a:cxn ang="0">
                  <a:pos x="81" y="73"/>
                </a:cxn>
                <a:cxn ang="0">
                  <a:pos x="152" y="159"/>
                </a:cxn>
                <a:cxn ang="0">
                  <a:pos x="162" y="166"/>
                </a:cxn>
                <a:cxn ang="0">
                  <a:pos x="159" y="139"/>
                </a:cxn>
              </a:cxnLst>
              <a:rect l="0" t="0" r="r" b="b"/>
              <a:pathLst>
                <a:path w="162" h="166">
                  <a:moveTo>
                    <a:pt x="159" y="139"/>
                  </a:moveTo>
                  <a:lnTo>
                    <a:pt x="93" y="42"/>
                  </a:lnTo>
                  <a:lnTo>
                    <a:pt x="29" y="5"/>
                  </a:lnTo>
                  <a:lnTo>
                    <a:pt x="0" y="0"/>
                  </a:lnTo>
                  <a:lnTo>
                    <a:pt x="7" y="19"/>
                  </a:lnTo>
                  <a:lnTo>
                    <a:pt x="81" y="73"/>
                  </a:lnTo>
                  <a:lnTo>
                    <a:pt x="152" y="159"/>
                  </a:lnTo>
                  <a:lnTo>
                    <a:pt x="162" y="166"/>
                  </a:lnTo>
                  <a:lnTo>
                    <a:pt x="159" y="139"/>
                  </a:lnTo>
                  <a:close/>
                </a:path>
              </a:pathLst>
            </a:custGeom>
            <a:solidFill>
              <a:srgbClr val="000000"/>
            </a:solidFill>
            <a:ln w="9525">
              <a:noFill/>
              <a:round/>
              <a:headEnd/>
              <a:tailEnd/>
            </a:ln>
          </p:spPr>
          <p:txBody>
            <a:bodyPr/>
            <a:lstStyle/>
            <a:p>
              <a:endParaRPr lang="en-US"/>
            </a:p>
          </p:txBody>
        </p:sp>
        <p:sp>
          <p:nvSpPr>
            <p:cNvPr id="10307" name="Freeform 67"/>
            <p:cNvSpPr>
              <a:spLocks/>
            </p:cNvSpPr>
            <p:nvPr/>
          </p:nvSpPr>
          <p:spPr bwMode="auto">
            <a:xfrm>
              <a:off x="360" y="2990"/>
              <a:ext cx="55" cy="63"/>
            </a:xfrm>
            <a:custGeom>
              <a:avLst/>
              <a:gdLst/>
              <a:ahLst/>
              <a:cxnLst>
                <a:cxn ang="0">
                  <a:pos x="106" y="96"/>
                </a:cxn>
                <a:cxn ang="0">
                  <a:pos x="52" y="22"/>
                </a:cxn>
                <a:cxn ang="0">
                  <a:pos x="2" y="0"/>
                </a:cxn>
                <a:cxn ang="0">
                  <a:pos x="0" y="22"/>
                </a:cxn>
                <a:cxn ang="0">
                  <a:pos x="23" y="59"/>
                </a:cxn>
                <a:cxn ang="0">
                  <a:pos x="82" y="108"/>
                </a:cxn>
                <a:cxn ang="0">
                  <a:pos x="98" y="126"/>
                </a:cxn>
                <a:cxn ang="0">
                  <a:pos x="110" y="118"/>
                </a:cxn>
                <a:cxn ang="0">
                  <a:pos x="106" y="96"/>
                </a:cxn>
              </a:cxnLst>
              <a:rect l="0" t="0" r="r" b="b"/>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endParaRPr lang="en-US"/>
            </a:p>
          </p:txBody>
        </p:sp>
        <p:sp>
          <p:nvSpPr>
            <p:cNvPr id="10308" name="Freeform 68"/>
            <p:cNvSpPr>
              <a:spLocks/>
            </p:cNvSpPr>
            <p:nvPr/>
          </p:nvSpPr>
          <p:spPr bwMode="auto">
            <a:xfrm>
              <a:off x="365" y="3073"/>
              <a:ext cx="69" cy="71"/>
            </a:xfrm>
            <a:custGeom>
              <a:avLst/>
              <a:gdLst/>
              <a:ahLst/>
              <a:cxnLst>
                <a:cxn ang="0">
                  <a:pos x="140" y="142"/>
                </a:cxn>
                <a:cxn ang="0">
                  <a:pos x="120" y="120"/>
                </a:cxn>
                <a:cxn ang="0">
                  <a:pos x="81" y="61"/>
                </a:cxn>
                <a:cxn ang="0">
                  <a:pos x="25" y="0"/>
                </a:cxn>
                <a:cxn ang="0">
                  <a:pos x="0" y="0"/>
                </a:cxn>
                <a:cxn ang="0">
                  <a:pos x="10" y="22"/>
                </a:cxn>
                <a:cxn ang="0">
                  <a:pos x="53" y="80"/>
                </a:cxn>
                <a:cxn ang="0">
                  <a:pos x="97" y="139"/>
                </a:cxn>
                <a:cxn ang="0">
                  <a:pos x="140" y="142"/>
                </a:cxn>
              </a:cxnLst>
              <a:rect l="0" t="0" r="r" b="b"/>
              <a:pathLst>
                <a:path w="140" h="142">
                  <a:moveTo>
                    <a:pt x="140" y="142"/>
                  </a:moveTo>
                  <a:lnTo>
                    <a:pt x="120" y="120"/>
                  </a:lnTo>
                  <a:lnTo>
                    <a:pt x="81" y="61"/>
                  </a:lnTo>
                  <a:lnTo>
                    <a:pt x="25" y="0"/>
                  </a:lnTo>
                  <a:lnTo>
                    <a:pt x="0" y="0"/>
                  </a:lnTo>
                  <a:lnTo>
                    <a:pt x="10" y="22"/>
                  </a:lnTo>
                  <a:lnTo>
                    <a:pt x="53" y="80"/>
                  </a:lnTo>
                  <a:lnTo>
                    <a:pt x="97" y="139"/>
                  </a:lnTo>
                  <a:lnTo>
                    <a:pt x="140" y="142"/>
                  </a:lnTo>
                  <a:close/>
                </a:path>
              </a:pathLst>
            </a:custGeom>
            <a:solidFill>
              <a:srgbClr val="000000"/>
            </a:solidFill>
            <a:ln w="9525">
              <a:noFill/>
              <a:round/>
              <a:headEnd/>
              <a:tailEnd/>
            </a:ln>
          </p:spPr>
          <p:txBody>
            <a:bodyPr/>
            <a:lstStyle/>
            <a:p>
              <a:endParaRPr lang="en-US"/>
            </a:p>
          </p:txBody>
        </p:sp>
        <p:sp>
          <p:nvSpPr>
            <p:cNvPr id="10309" name="Freeform 69"/>
            <p:cNvSpPr>
              <a:spLocks/>
            </p:cNvSpPr>
            <p:nvPr/>
          </p:nvSpPr>
          <p:spPr bwMode="auto">
            <a:xfrm>
              <a:off x="459" y="2481"/>
              <a:ext cx="213" cy="791"/>
            </a:xfrm>
            <a:custGeom>
              <a:avLst/>
              <a:gdLst/>
              <a:ahLst/>
              <a:cxnLst>
                <a:cxn ang="0">
                  <a:pos x="61" y="194"/>
                </a:cxn>
                <a:cxn ang="0">
                  <a:pos x="76" y="281"/>
                </a:cxn>
                <a:cxn ang="0">
                  <a:pos x="40" y="340"/>
                </a:cxn>
                <a:cxn ang="0">
                  <a:pos x="44" y="421"/>
                </a:cxn>
                <a:cxn ang="0">
                  <a:pos x="65" y="488"/>
                </a:cxn>
                <a:cxn ang="0">
                  <a:pos x="31" y="553"/>
                </a:cxn>
                <a:cxn ang="0">
                  <a:pos x="68" y="668"/>
                </a:cxn>
                <a:cxn ang="0">
                  <a:pos x="24" y="764"/>
                </a:cxn>
                <a:cxn ang="0">
                  <a:pos x="46" y="860"/>
                </a:cxn>
                <a:cxn ang="0">
                  <a:pos x="59" y="928"/>
                </a:cxn>
                <a:cxn ang="0">
                  <a:pos x="15" y="987"/>
                </a:cxn>
                <a:cxn ang="0">
                  <a:pos x="40" y="1110"/>
                </a:cxn>
                <a:cxn ang="0">
                  <a:pos x="37" y="1175"/>
                </a:cxn>
                <a:cxn ang="0">
                  <a:pos x="0" y="1257"/>
                </a:cxn>
                <a:cxn ang="0">
                  <a:pos x="22" y="1326"/>
                </a:cxn>
                <a:cxn ang="0">
                  <a:pos x="24" y="1389"/>
                </a:cxn>
                <a:cxn ang="0">
                  <a:pos x="31" y="1456"/>
                </a:cxn>
                <a:cxn ang="0">
                  <a:pos x="61" y="1514"/>
                </a:cxn>
                <a:cxn ang="0">
                  <a:pos x="65" y="1583"/>
                </a:cxn>
                <a:cxn ang="0">
                  <a:pos x="161" y="1524"/>
                </a:cxn>
                <a:cxn ang="0">
                  <a:pos x="275" y="1509"/>
                </a:cxn>
                <a:cxn ang="0">
                  <a:pos x="353" y="1478"/>
                </a:cxn>
                <a:cxn ang="0">
                  <a:pos x="377" y="1434"/>
                </a:cxn>
                <a:cxn ang="0">
                  <a:pos x="385" y="1345"/>
                </a:cxn>
                <a:cxn ang="0">
                  <a:pos x="368" y="1230"/>
                </a:cxn>
                <a:cxn ang="0">
                  <a:pos x="349" y="1169"/>
                </a:cxn>
                <a:cxn ang="0">
                  <a:pos x="361" y="1095"/>
                </a:cxn>
                <a:cxn ang="0">
                  <a:pos x="325" y="1014"/>
                </a:cxn>
                <a:cxn ang="0">
                  <a:pos x="375" y="951"/>
                </a:cxn>
                <a:cxn ang="0">
                  <a:pos x="338" y="860"/>
                </a:cxn>
                <a:cxn ang="0">
                  <a:pos x="318" y="773"/>
                </a:cxn>
                <a:cxn ang="0">
                  <a:pos x="392" y="708"/>
                </a:cxn>
                <a:cxn ang="0">
                  <a:pos x="368" y="661"/>
                </a:cxn>
                <a:cxn ang="0">
                  <a:pos x="368" y="581"/>
                </a:cxn>
                <a:cxn ang="0">
                  <a:pos x="334" y="529"/>
                </a:cxn>
                <a:cxn ang="0">
                  <a:pos x="361" y="466"/>
                </a:cxn>
                <a:cxn ang="0">
                  <a:pos x="338" y="414"/>
                </a:cxn>
                <a:cxn ang="0">
                  <a:pos x="338" y="370"/>
                </a:cxn>
                <a:cxn ang="0">
                  <a:pos x="362" y="331"/>
                </a:cxn>
                <a:cxn ang="0">
                  <a:pos x="331" y="279"/>
                </a:cxn>
                <a:cxn ang="0">
                  <a:pos x="325" y="206"/>
                </a:cxn>
                <a:cxn ang="0">
                  <a:pos x="407" y="112"/>
                </a:cxn>
                <a:cxn ang="0">
                  <a:pos x="427" y="15"/>
                </a:cxn>
                <a:cxn ang="0">
                  <a:pos x="377" y="15"/>
                </a:cxn>
                <a:cxn ang="0">
                  <a:pos x="235" y="90"/>
                </a:cxn>
                <a:cxn ang="0">
                  <a:pos x="117" y="135"/>
                </a:cxn>
              </a:cxnLst>
              <a:rect l="0" t="0" r="r" b="b"/>
              <a:pathLst>
                <a:path w="427" h="1583">
                  <a:moveTo>
                    <a:pt x="76" y="149"/>
                  </a:moveTo>
                  <a:lnTo>
                    <a:pt x="61" y="194"/>
                  </a:lnTo>
                  <a:lnTo>
                    <a:pt x="74" y="238"/>
                  </a:lnTo>
                  <a:lnTo>
                    <a:pt x="76" y="281"/>
                  </a:lnTo>
                  <a:lnTo>
                    <a:pt x="61" y="309"/>
                  </a:lnTo>
                  <a:lnTo>
                    <a:pt x="40" y="340"/>
                  </a:lnTo>
                  <a:lnTo>
                    <a:pt x="30" y="389"/>
                  </a:lnTo>
                  <a:lnTo>
                    <a:pt x="44" y="421"/>
                  </a:lnTo>
                  <a:lnTo>
                    <a:pt x="65" y="458"/>
                  </a:lnTo>
                  <a:lnTo>
                    <a:pt x="65" y="488"/>
                  </a:lnTo>
                  <a:lnTo>
                    <a:pt x="52" y="516"/>
                  </a:lnTo>
                  <a:lnTo>
                    <a:pt x="31" y="553"/>
                  </a:lnTo>
                  <a:lnTo>
                    <a:pt x="40" y="590"/>
                  </a:lnTo>
                  <a:lnTo>
                    <a:pt x="68" y="668"/>
                  </a:lnTo>
                  <a:lnTo>
                    <a:pt x="65" y="701"/>
                  </a:lnTo>
                  <a:lnTo>
                    <a:pt x="24" y="764"/>
                  </a:lnTo>
                  <a:lnTo>
                    <a:pt x="24" y="819"/>
                  </a:lnTo>
                  <a:lnTo>
                    <a:pt x="46" y="860"/>
                  </a:lnTo>
                  <a:lnTo>
                    <a:pt x="61" y="897"/>
                  </a:lnTo>
                  <a:lnTo>
                    <a:pt x="59" y="928"/>
                  </a:lnTo>
                  <a:lnTo>
                    <a:pt x="22" y="962"/>
                  </a:lnTo>
                  <a:lnTo>
                    <a:pt x="15" y="987"/>
                  </a:lnTo>
                  <a:lnTo>
                    <a:pt x="22" y="1046"/>
                  </a:lnTo>
                  <a:lnTo>
                    <a:pt x="40" y="1110"/>
                  </a:lnTo>
                  <a:lnTo>
                    <a:pt x="40"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3"/>
                  </a:lnTo>
                  <a:lnTo>
                    <a:pt x="377" y="1434"/>
                  </a:lnTo>
                  <a:lnTo>
                    <a:pt x="368" y="1391"/>
                  </a:lnTo>
                  <a:lnTo>
                    <a:pt x="385" y="1345"/>
                  </a:lnTo>
                  <a:lnTo>
                    <a:pt x="383" y="1279"/>
                  </a:lnTo>
                  <a:lnTo>
                    <a:pt x="368" y="1230"/>
                  </a:lnTo>
                  <a:lnTo>
                    <a:pt x="353" y="1206"/>
                  </a:lnTo>
                  <a:lnTo>
                    <a:pt x="349" y="1169"/>
                  </a:lnTo>
                  <a:lnTo>
                    <a:pt x="368" y="1125"/>
                  </a:lnTo>
                  <a:lnTo>
                    <a:pt x="361" y="1095"/>
                  </a:lnTo>
                  <a:lnTo>
                    <a:pt x="324" y="1044"/>
                  </a:lnTo>
                  <a:lnTo>
                    <a:pt x="325" y="1014"/>
                  </a:lnTo>
                  <a:lnTo>
                    <a:pt x="340" y="987"/>
                  </a:lnTo>
                  <a:lnTo>
                    <a:pt x="375"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1"/>
                  </a:lnTo>
                  <a:lnTo>
                    <a:pt x="355" y="315"/>
                  </a:lnTo>
                  <a:lnTo>
                    <a:pt x="331" y="279"/>
                  </a:lnTo>
                  <a:lnTo>
                    <a:pt x="324" y="238"/>
                  </a:lnTo>
                  <a:lnTo>
                    <a:pt x="325" y="206"/>
                  </a:lnTo>
                  <a:lnTo>
                    <a:pt x="349" y="176"/>
                  </a:lnTo>
                  <a:lnTo>
                    <a:pt x="407" y="112"/>
                  </a:lnTo>
                  <a:lnTo>
                    <a:pt x="427" y="58"/>
                  </a:lnTo>
                  <a:lnTo>
                    <a:pt x="427"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endParaRPr lang="en-US"/>
            </a:p>
          </p:txBody>
        </p:sp>
        <p:sp>
          <p:nvSpPr>
            <p:cNvPr id="10310" name="Freeform 70"/>
            <p:cNvSpPr>
              <a:spLocks/>
            </p:cNvSpPr>
            <p:nvPr/>
          </p:nvSpPr>
          <p:spPr bwMode="auto">
            <a:xfrm>
              <a:off x="310" y="2475"/>
              <a:ext cx="381" cy="809"/>
            </a:xfrm>
            <a:custGeom>
              <a:avLst/>
              <a:gdLst/>
              <a:ahLst/>
              <a:cxnLst>
                <a:cxn ang="0">
                  <a:pos x="498" y="1521"/>
                </a:cxn>
                <a:cxn ang="0">
                  <a:pos x="351" y="1573"/>
                </a:cxn>
                <a:cxn ang="0">
                  <a:pos x="61" y="1310"/>
                </a:cxn>
                <a:cxn ang="0">
                  <a:pos x="46" y="1354"/>
                </a:cxn>
                <a:cxn ang="0">
                  <a:pos x="361" y="1619"/>
                </a:cxn>
                <a:cxn ang="0">
                  <a:pos x="513" y="1538"/>
                </a:cxn>
                <a:cxn ang="0">
                  <a:pos x="720" y="1470"/>
                </a:cxn>
                <a:cxn ang="0">
                  <a:pos x="711" y="1354"/>
                </a:cxn>
                <a:cxn ang="0">
                  <a:pos x="668" y="1227"/>
                </a:cxn>
                <a:cxn ang="0">
                  <a:pos x="689" y="1124"/>
                </a:cxn>
                <a:cxn ang="0">
                  <a:pos x="644" y="1024"/>
                </a:cxn>
                <a:cxn ang="0">
                  <a:pos x="667" y="907"/>
                </a:cxn>
                <a:cxn ang="0">
                  <a:pos x="683" y="789"/>
                </a:cxn>
                <a:cxn ang="0">
                  <a:pos x="689" y="642"/>
                </a:cxn>
                <a:cxn ang="0">
                  <a:pos x="659" y="517"/>
                </a:cxn>
                <a:cxn ang="0">
                  <a:pos x="644" y="419"/>
                </a:cxn>
                <a:cxn ang="0">
                  <a:pos x="681" y="334"/>
                </a:cxn>
                <a:cxn ang="0">
                  <a:pos x="662" y="192"/>
                </a:cxn>
                <a:cxn ang="0">
                  <a:pos x="755" y="17"/>
                </a:cxn>
                <a:cxn ang="0">
                  <a:pos x="714" y="54"/>
                </a:cxn>
                <a:cxn ang="0">
                  <a:pos x="618" y="214"/>
                </a:cxn>
                <a:cxn ang="0">
                  <a:pos x="478" y="345"/>
                </a:cxn>
                <a:cxn ang="0">
                  <a:pos x="622" y="297"/>
                </a:cxn>
                <a:cxn ang="0">
                  <a:pos x="610" y="390"/>
                </a:cxn>
                <a:cxn ang="0">
                  <a:pos x="541" y="487"/>
                </a:cxn>
                <a:cxn ang="0">
                  <a:pos x="640" y="465"/>
                </a:cxn>
                <a:cxn ang="0">
                  <a:pos x="615" y="539"/>
                </a:cxn>
                <a:cxn ang="0">
                  <a:pos x="608" y="620"/>
                </a:cxn>
                <a:cxn ang="0">
                  <a:pos x="463" y="728"/>
                </a:cxn>
                <a:cxn ang="0">
                  <a:pos x="625" y="654"/>
                </a:cxn>
                <a:cxn ang="0">
                  <a:pos x="683" y="728"/>
                </a:cxn>
                <a:cxn ang="0">
                  <a:pos x="585" y="796"/>
                </a:cxn>
                <a:cxn ang="0">
                  <a:pos x="405" y="885"/>
                </a:cxn>
                <a:cxn ang="0">
                  <a:pos x="610" y="848"/>
                </a:cxn>
                <a:cxn ang="0">
                  <a:pos x="652" y="985"/>
                </a:cxn>
                <a:cxn ang="0">
                  <a:pos x="409" y="1050"/>
                </a:cxn>
                <a:cxn ang="0">
                  <a:pos x="541" y="1046"/>
                </a:cxn>
                <a:cxn ang="0">
                  <a:pos x="625" y="1087"/>
                </a:cxn>
                <a:cxn ang="0">
                  <a:pos x="622" y="1168"/>
                </a:cxn>
                <a:cxn ang="0">
                  <a:pos x="389" y="1214"/>
                </a:cxn>
                <a:cxn ang="0">
                  <a:pos x="504" y="1214"/>
                </a:cxn>
                <a:cxn ang="0">
                  <a:pos x="637" y="1193"/>
                </a:cxn>
                <a:cxn ang="0">
                  <a:pos x="522" y="1303"/>
                </a:cxn>
                <a:cxn ang="0">
                  <a:pos x="389" y="1366"/>
                </a:cxn>
                <a:cxn ang="0">
                  <a:pos x="556" y="1307"/>
                </a:cxn>
                <a:cxn ang="0">
                  <a:pos x="655" y="1285"/>
                </a:cxn>
                <a:cxn ang="0">
                  <a:pos x="652" y="1381"/>
                </a:cxn>
                <a:cxn ang="0">
                  <a:pos x="667" y="1462"/>
                </a:cxn>
              </a:cxnLst>
              <a:rect l="0" t="0" r="r" b="b"/>
              <a:pathLst>
                <a:path w="761" h="1619">
                  <a:moveTo>
                    <a:pt x="647" y="1465"/>
                  </a:moveTo>
                  <a:lnTo>
                    <a:pt x="615" y="1502"/>
                  </a:lnTo>
                  <a:lnTo>
                    <a:pt x="563" y="1514"/>
                  </a:lnTo>
                  <a:lnTo>
                    <a:pt x="498" y="1521"/>
                  </a:lnTo>
                  <a:lnTo>
                    <a:pt x="426" y="1536"/>
                  </a:lnTo>
                  <a:lnTo>
                    <a:pt x="380" y="1564"/>
                  </a:lnTo>
                  <a:lnTo>
                    <a:pt x="365" y="1579"/>
                  </a:lnTo>
                  <a:lnTo>
                    <a:pt x="351" y="1573"/>
                  </a:lnTo>
                  <a:lnTo>
                    <a:pt x="265" y="1508"/>
                  </a:lnTo>
                  <a:lnTo>
                    <a:pt x="154" y="1421"/>
                  </a:lnTo>
                  <a:lnTo>
                    <a:pt x="117" y="1366"/>
                  </a:lnTo>
                  <a:lnTo>
                    <a:pt x="61" y="1310"/>
                  </a:lnTo>
                  <a:lnTo>
                    <a:pt x="45" y="1266"/>
                  </a:lnTo>
                  <a:lnTo>
                    <a:pt x="0" y="1260"/>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9" y="610"/>
                  </a:lnTo>
                  <a:lnTo>
                    <a:pt x="674" y="573"/>
                  </a:lnTo>
                  <a:lnTo>
                    <a:pt x="652" y="539"/>
                  </a:lnTo>
                  <a:lnTo>
                    <a:pt x="659" y="517"/>
                  </a:lnTo>
                  <a:lnTo>
                    <a:pt x="674" y="495"/>
                  </a:lnTo>
                  <a:lnTo>
                    <a:pt x="674" y="458"/>
                  </a:lnTo>
                  <a:lnTo>
                    <a:pt x="659" y="437"/>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1" y="54"/>
                  </a:lnTo>
                  <a:lnTo>
                    <a:pt x="755" y="17"/>
                  </a:lnTo>
                  <a:lnTo>
                    <a:pt x="735" y="0"/>
                  </a:lnTo>
                  <a:lnTo>
                    <a:pt x="720" y="3"/>
                  </a:lnTo>
                  <a:lnTo>
                    <a:pt x="696" y="32"/>
                  </a:lnTo>
                  <a:lnTo>
                    <a:pt x="714" y="54"/>
                  </a:lnTo>
                  <a:lnTo>
                    <a:pt x="711" y="91"/>
                  </a:lnTo>
                  <a:lnTo>
                    <a:pt x="677" y="155"/>
                  </a:lnTo>
                  <a:lnTo>
                    <a:pt x="632" y="192"/>
                  </a:lnTo>
                  <a:lnTo>
                    <a:pt x="618" y="214"/>
                  </a:lnTo>
                  <a:lnTo>
                    <a:pt x="608" y="242"/>
                  </a:lnTo>
                  <a:lnTo>
                    <a:pt x="603" y="260"/>
                  </a:lnTo>
                  <a:lnTo>
                    <a:pt x="537" y="311"/>
                  </a:lnTo>
                  <a:lnTo>
                    <a:pt x="478" y="345"/>
                  </a:lnTo>
                  <a:lnTo>
                    <a:pt x="470" y="370"/>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5"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3"/>
                  </a:lnTo>
                  <a:lnTo>
                    <a:pt x="637" y="1193"/>
                  </a:lnTo>
                  <a:lnTo>
                    <a:pt x="637" y="1227"/>
                  </a:lnTo>
                  <a:lnTo>
                    <a:pt x="647" y="1244"/>
                  </a:lnTo>
                  <a:lnTo>
                    <a:pt x="581" y="1260"/>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endParaRPr lang="en-US"/>
            </a:p>
          </p:txBody>
        </p:sp>
        <p:sp>
          <p:nvSpPr>
            <p:cNvPr id="10311" name="Freeform 71"/>
            <p:cNvSpPr>
              <a:spLocks/>
            </p:cNvSpPr>
            <p:nvPr/>
          </p:nvSpPr>
          <p:spPr bwMode="auto">
            <a:xfrm>
              <a:off x="512" y="3170"/>
              <a:ext cx="110" cy="36"/>
            </a:xfrm>
            <a:custGeom>
              <a:avLst/>
              <a:gdLst/>
              <a:ahLst/>
              <a:cxnLst>
                <a:cxn ang="0">
                  <a:pos x="0" y="57"/>
                </a:cxn>
                <a:cxn ang="0">
                  <a:pos x="89" y="54"/>
                </a:cxn>
                <a:cxn ang="0">
                  <a:pos x="123" y="35"/>
                </a:cxn>
                <a:cxn ang="0">
                  <a:pos x="152" y="13"/>
                </a:cxn>
                <a:cxn ang="0">
                  <a:pos x="207" y="0"/>
                </a:cxn>
                <a:cxn ang="0">
                  <a:pos x="222" y="13"/>
                </a:cxn>
                <a:cxn ang="0">
                  <a:pos x="198" y="20"/>
                </a:cxn>
                <a:cxn ang="0">
                  <a:pos x="160" y="41"/>
                </a:cxn>
                <a:cxn ang="0">
                  <a:pos x="140" y="54"/>
                </a:cxn>
                <a:cxn ang="0">
                  <a:pos x="104" y="64"/>
                </a:cxn>
                <a:cxn ang="0">
                  <a:pos x="49" y="69"/>
                </a:cxn>
                <a:cxn ang="0">
                  <a:pos x="6" y="72"/>
                </a:cxn>
                <a:cxn ang="0">
                  <a:pos x="0" y="57"/>
                </a:cxn>
              </a:cxnLst>
              <a:rect l="0" t="0" r="r" b="b"/>
              <a:pathLst>
                <a:path w="222" h="72">
                  <a:moveTo>
                    <a:pt x="0" y="57"/>
                  </a:moveTo>
                  <a:lnTo>
                    <a:pt x="89" y="54"/>
                  </a:lnTo>
                  <a:lnTo>
                    <a:pt x="123" y="35"/>
                  </a:lnTo>
                  <a:lnTo>
                    <a:pt x="152" y="13"/>
                  </a:lnTo>
                  <a:lnTo>
                    <a:pt x="207" y="0"/>
                  </a:lnTo>
                  <a:lnTo>
                    <a:pt x="222" y="13"/>
                  </a:lnTo>
                  <a:lnTo>
                    <a:pt x="198" y="20"/>
                  </a:lnTo>
                  <a:lnTo>
                    <a:pt x="160" y="41"/>
                  </a:lnTo>
                  <a:lnTo>
                    <a:pt x="140" y="54"/>
                  </a:lnTo>
                  <a:lnTo>
                    <a:pt x="104" y="64"/>
                  </a:lnTo>
                  <a:lnTo>
                    <a:pt x="49" y="69"/>
                  </a:lnTo>
                  <a:lnTo>
                    <a:pt x="6" y="72"/>
                  </a:lnTo>
                  <a:lnTo>
                    <a:pt x="0" y="57"/>
                  </a:lnTo>
                  <a:close/>
                </a:path>
              </a:pathLst>
            </a:custGeom>
            <a:solidFill>
              <a:srgbClr val="000000"/>
            </a:solidFill>
            <a:ln w="9525">
              <a:noFill/>
              <a:round/>
              <a:headEnd/>
              <a:tailEnd/>
            </a:ln>
          </p:spPr>
          <p:txBody>
            <a:bodyPr/>
            <a:lstStyle/>
            <a:p>
              <a:endParaRPr lang="en-US"/>
            </a:p>
          </p:txBody>
        </p:sp>
        <p:sp>
          <p:nvSpPr>
            <p:cNvPr id="10312" name="Freeform 72"/>
            <p:cNvSpPr>
              <a:spLocks/>
            </p:cNvSpPr>
            <p:nvPr/>
          </p:nvSpPr>
          <p:spPr bwMode="auto">
            <a:xfrm>
              <a:off x="343" y="2378"/>
              <a:ext cx="320" cy="174"/>
            </a:xfrm>
            <a:custGeom>
              <a:avLst/>
              <a:gdLst/>
              <a:ahLst/>
              <a:cxnLst>
                <a:cxn ang="0">
                  <a:pos x="19" y="39"/>
                </a:cxn>
                <a:cxn ang="0">
                  <a:pos x="95" y="43"/>
                </a:cxn>
                <a:cxn ang="0">
                  <a:pos x="176" y="46"/>
                </a:cxn>
                <a:cxn ang="0">
                  <a:pos x="228" y="46"/>
                </a:cxn>
                <a:cxn ang="0">
                  <a:pos x="269" y="37"/>
                </a:cxn>
                <a:cxn ang="0">
                  <a:pos x="336" y="17"/>
                </a:cxn>
                <a:cxn ang="0">
                  <a:pos x="368" y="0"/>
                </a:cxn>
                <a:cxn ang="0">
                  <a:pos x="411" y="24"/>
                </a:cxn>
                <a:cxn ang="0">
                  <a:pos x="482" y="73"/>
                </a:cxn>
                <a:cxn ang="0">
                  <a:pos x="534" y="109"/>
                </a:cxn>
                <a:cxn ang="0">
                  <a:pos x="600" y="155"/>
                </a:cxn>
                <a:cxn ang="0">
                  <a:pos x="640" y="191"/>
                </a:cxn>
                <a:cxn ang="0">
                  <a:pos x="603" y="222"/>
                </a:cxn>
                <a:cxn ang="0">
                  <a:pos x="566" y="257"/>
                </a:cxn>
                <a:cxn ang="0">
                  <a:pos x="507" y="281"/>
                </a:cxn>
                <a:cxn ang="0">
                  <a:pos x="446" y="307"/>
                </a:cxn>
                <a:cxn ang="0">
                  <a:pos x="389" y="329"/>
                </a:cxn>
                <a:cxn ang="0">
                  <a:pos x="338" y="337"/>
                </a:cxn>
                <a:cxn ang="0">
                  <a:pos x="284" y="347"/>
                </a:cxn>
                <a:cxn ang="0">
                  <a:pos x="217" y="300"/>
                </a:cxn>
                <a:cxn ang="0">
                  <a:pos x="167" y="259"/>
                </a:cxn>
                <a:cxn ang="0">
                  <a:pos x="108" y="207"/>
                </a:cxn>
                <a:cxn ang="0">
                  <a:pos x="59" y="155"/>
                </a:cxn>
                <a:cxn ang="0">
                  <a:pos x="22" y="120"/>
                </a:cxn>
                <a:cxn ang="0">
                  <a:pos x="0" y="68"/>
                </a:cxn>
                <a:cxn ang="0">
                  <a:pos x="19" y="39"/>
                </a:cxn>
              </a:cxnLst>
              <a:rect l="0" t="0" r="r" b="b"/>
              <a:pathLst>
                <a:path w="640" h="347">
                  <a:moveTo>
                    <a:pt x="19" y="39"/>
                  </a:moveTo>
                  <a:lnTo>
                    <a:pt x="95" y="43"/>
                  </a:lnTo>
                  <a:lnTo>
                    <a:pt x="176" y="46"/>
                  </a:lnTo>
                  <a:lnTo>
                    <a:pt x="228" y="46"/>
                  </a:lnTo>
                  <a:lnTo>
                    <a:pt x="269" y="37"/>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endParaRPr lang="en-US"/>
            </a:p>
          </p:txBody>
        </p:sp>
        <p:sp>
          <p:nvSpPr>
            <p:cNvPr id="10313" name="Freeform 73"/>
            <p:cNvSpPr>
              <a:spLocks/>
            </p:cNvSpPr>
            <p:nvPr/>
          </p:nvSpPr>
          <p:spPr bwMode="auto">
            <a:xfrm>
              <a:off x="335" y="2373"/>
              <a:ext cx="346" cy="202"/>
            </a:xfrm>
            <a:custGeom>
              <a:avLst/>
              <a:gdLst/>
              <a:ahLst/>
              <a:cxnLst>
                <a:cxn ang="0">
                  <a:pos x="339" y="346"/>
                </a:cxn>
                <a:cxn ang="0">
                  <a:pos x="449" y="315"/>
                </a:cxn>
                <a:cxn ang="0">
                  <a:pos x="538" y="277"/>
                </a:cxn>
                <a:cxn ang="0">
                  <a:pos x="602" y="232"/>
                </a:cxn>
                <a:cxn ang="0">
                  <a:pos x="627" y="206"/>
                </a:cxn>
                <a:cxn ang="0">
                  <a:pos x="535" y="123"/>
                </a:cxn>
                <a:cxn ang="0">
                  <a:pos x="461" y="78"/>
                </a:cxn>
                <a:cxn ang="0">
                  <a:pos x="390" y="34"/>
                </a:cxn>
                <a:cxn ang="0">
                  <a:pos x="376" y="34"/>
                </a:cxn>
                <a:cxn ang="0">
                  <a:pos x="331" y="49"/>
                </a:cxn>
                <a:cxn ang="0">
                  <a:pos x="272" y="65"/>
                </a:cxn>
                <a:cxn ang="0">
                  <a:pos x="167" y="74"/>
                </a:cxn>
                <a:cxn ang="0">
                  <a:pos x="65" y="71"/>
                </a:cxn>
                <a:cxn ang="0">
                  <a:pos x="37" y="74"/>
                </a:cxn>
                <a:cxn ang="0">
                  <a:pos x="37" y="93"/>
                </a:cxn>
                <a:cxn ang="0">
                  <a:pos x="59" y="123"/>
                </a:cxn>
                <a:cxn ang="0">
                  <a:pos x="102" y="176"/>
                </a:cxn>
                <a:cxn ang="0">
                  <a:pos x="155" y="220"/>
                </a:cxn>
                <a:cxn ang="0">
                  <a:pos x="221" y="284"/>
                </a:cxn>
                <a:cxn ang="0">
                  <a:pos x="285" y="331"/>
                </a:cxn>
                <a:cxn ang="0">
                  <a:pos x="324" y="358"/>
                </a:cxn>
                <a:cxn ang="0">
                  <a:pos x="337" y="387"/>
                </a:cxn>
                <a:cxn ang="0">
                  <a:pos x="322" y="404"/>
                </a:cxn>
                <a:cxn ang="0">
                  <a:pos x="300" y="395"/>
                </a:cxn>
                <a:cxn ang="0">
                  <a:pos x="236" y="336"/>
                </a:cxn>
                <a:cxn ang="0">
                  <a:pos x="155" y="269"/>
                </a:cxn>
                <a:cxn ang="0">
                  <a:pos x="96" y="220"/>
                </a:cxn>
                <a:cxn ang="0">
                  <a:pos x="56" y="176"/>
                </a:cxn>
                <a:cxn ang="0">
                  <a:pos x="22" y="130"/>
                </a:cxn>
                <a:cxn ang="0">
                  <a:pos x="7" y="99"/>
                </a:cxn>
                <a:cxn ang="0">
                  <a:pos x="0" y="65"/>
                </a:cxn>
                <a:cxn ang="0">
                  <a:pos x="10" y="43"/>
                </a:cxn>
                <a:cxn ang="0">
                  <a:pos x="35" y="34"/>
                </a:cxn>
                <a:cxn ang="0">
                  <a:pos x="78" y="37"/>
                </a:cxn>
                <a:cxn ang="0">
                  <a:pos x="162" y="49"/>
                </a:cxn>
                <a:cxn ang="0">
                  <a:pos x="233" y="49"/>
                </a:cxn>
                <a:cxn ang="0">
                  <a:pos x="285" y="34"/>
                </a:cxn>
                <a:cxn ang="0">
                  <a:pos x="344" y="22"/>
                </a:cxn>
                <a:cxn ang="0">
                  <a:pos x="368" y="0"/>
                </a:cxn>
                <a:cxn ang="0">
                  <a:pos x="396" y="0"/>
                </a:cxn>
                <a:cxn ang="0">
                  <a:pos x="457" y="37"/>
                </a:cxn>
                <a:cxn ang="0">
                  <a:pos x="523" y="87"/>
                </a:cxn>
                <a:cxn ang="0">
                  <a:pos x="594" y="132"/>
                </a:cxn>
                <a:cxn ang="0">
                  <a:pos x="633" y="161"/>
                </a:cxn>
                <a:cxn ang="0">
                  <a:pos x="675" y="188"/>
                </a:cxn>
                <a:cxn ang="0">
                  <a:pos x="692" y="198"/>
                </a:cxn>
                <a:cxn ang="0">
                  <a:pos x="683" y="218"/>
                </a:cxn>
                <a:cxn ang="0">
                  <a:pos x="653" y="235"/>
                </a:cxn>
                <a:cxn ang="0">
                  <a:pos x="618" y="265"/>
                </a:cxn>
                <a:cxn ang="0">
                  <a:pos x="587" y="277"/>
                </a:cxn>
                <a:cxn ang="0">
                  <a:pos x="528" y="302"/>
                </a:cxn>
                <a:cxn ang="0">
                  <a:pos x="486" y="321"/>
                </a:cxn>
                <a:cxn ang="0">
                  <a:pos x="439" y="350"/>
                </a:cxn>
                <a:cxn ang="0">
                  <a:pos x="390" y="358"/>
                </a:cxn>
                <a:cxn ang="0">
                  <a:pos x="352" y="361"/>
                </a:cxn>
                <a:cxn ang="0">
                  <a:pos x="339" y="346"/>
                </a:cxn>
              </a:cxnLst>
              <a:rect l="0" t="0" r="r" b="b"/>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4"/>
                  </a:lnTo>
                  <a:lnTo>
                    <a:pt x="65" y="71"/>
                  </a:lnTo>
                  <a:lnTo>
                    <a:pt x="37" y="74"/>
                  </a:lnTo>
                  <a:lnTo>
                    <a:pt x="37" y="93"/>
                  </a:lnTo>
                  <a:lnTo>
                    <a:pt x="59" y="123"/>
                  </a:lnTo>
                  <a:lnTo>
                    <a:pt x="102" y="176"/>
                  </a:lnTo>
                  <a:lnTo>
                    <a:pt x="155" y="220"/>
                  </a:lnTo>
                  <a:lnTo>
                    <a:pt x="221" y="284"/>
                  </a:lnTo>
                  <a:lnTo>
                    <a:pt x="285" y="331"/>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5"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5"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endParaRPr lang="en-US"/>
            </a:p>
          </p:txBody>
        </p:sp>
        <p:sp>
          <p:nvSpPr>
            <p:cNvPr id="10314" name="Freeform 74"/>
            <p:cNvSpPr>
              <a:spLocks/>
            </p:cNvSpPr>
            <p:nvPr/>
          </p:nvSpPr>
          <p:spPr bwMode="auto">
            <a:xfrm>
              <a:off x="531" y="2526"/>
              <a:ext cx="109" cy="70"/>
            </a:xfrm>
            <a:custGeom>
              <a:avLst/>
              <a:gdLst/>
              <a:ahLst/>
              <a:cxnLst>
                <a:cxn ang="0">
                  <a:pos x="185" y="16"/>
                </a:cxn>
                <a:cxn ang="0">
                  <a:pos x="139" y="53"/>
                </a:cxn>
                <a:cxn ang="0">
                  <a:pos x="96" y="87"/>
                </a:cxn>
                <a:cxn ang="0">
                  <a:pos x="35" y="109"/>
                </a:cxn>
                <a:cxn ang="0">
                  <a:pos x="0" y="120"/>
                </a:cxn>
                <a:cxn ang="0">
                  <a:pos x="28" y="139"/>
                </a:cxn>
                <a:cxn ang="0">
                  <a:pos x="72" y="133"/>
                </a:cxn>
                <a:cxn ang="0">
                  <a:pos x="140" y="87"/>
                </a:cxn>
                <a:cxn ang="0">
                  <a:pos x="219" y="0"/>
                </a:cxn>
                <a:cxn ang="0">
                  <a:pos x="185" y="16"/>
                </a:cxn>
              </a:cxnLst>
              <a:rect l="0" t="0" r="r" b="b"/>
              <a:pathLst>
                <a:path w="219" h="139">
                  <a:moveTo>
                    <a:pt x="185" y="16"/>
                  </a:moveTo>
                  <a:lnTo>
                    <a:pt x="139" y="53"/>
                  </a:lnTo>
                  <a:lnTo>
                    <a:pt x="96" y="87"/>
                  </a:lnTo>
                  <a:lnTo>
                    <a:pt x="35" y="109"/>
                  </a:lnTo>
                  <a:lnTo>
                    <a:pt x="0" y="120"/>
                  </a:lnTo>
                  <a:lnTo>
                    <a:pt x="28" y="139"/>
                  </a:lnTo>
                  <a:lnTo>
                    <a:pt x="72" y="133"/>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grpSp>
        <p:nvGrpSpPr>
          <p:cNvPr id="10" name="Group 75"/>
          <p:cNvGrpSpPr>
            <a:grpSpLocks/>
          </p:cNvGrpSpPr>
          <p:nvPr/>
        </p:nvGrpSpPr>
        <p:grpSpPr bwMode="auto">
          <a:xfrm>
            <a:off x="677863" y="3979863"/>
            <a:ext cx="639762" cy="1446212"/>
            <a:chOff x="427" y="2507"/>
            <a:chExt cx="403" cy="911"/>
          </a:xfrm>
        </p:grpSpPr>
        <p:sp>
          <p:nvSpPr>
            <p:cNvPr id="10316" name="Freeform 76"/>
            <p:cNvSpPr>
              <a:spLocks/>
            </p:cNvSpPr>
            <p:nvPr/>
          </p:nvSpPr>
          <p:spPr bwMode="auto">
            <a:xfrm>
              <a:off x="435" y="2547"/>
              <a:ext cx="212" cy="859"/>
            </a:xfrm>
            <a:custGeom>
              <a:avLst/>
              <a:gdLst/>
              <a:ahLst/>
              <a:cxnLst>
                <a:cxn ang="0">
                  <a:pos x="417" y="309"/>
                </a:cxn>
                <a:cxn ang="0">
                  <a:pos x="424" y="372"/>
                </a:cxn>
                <a:cxn ang="0">
                  <a:pos x="424" y="713"/>
                </a:cxn>
                <a:cxn ang="0">
                  <a:pos x="394" y="1169"/>
                </a:cxn>
                <a:cxn ang="0">
                  <a:pos x="397" y="1460"/>
                </a:cxn>
                <a:cxn ang="0">
                  <a:pos x="412" y="1661"/>
                </a:cxn>
                <a:cxn ang="0">
                  <a:pos x="397" y="1717"/>
                </a:cxn>
                <a:cxn ang="0">
                  <a:pos x="372" y="1705"/>
                </a:cxn>
                <a:cxn ang="0">
                  <a:pos x="228" y="1594"/>
                </a:cxn>
                <a:cxn ang="0">
                  <a:pos x="191" y="1573"/>
                </a:cxn>
                <a:cxn ang="0">
                  <a:pos x="170" y="1541"/>
                </a:cxn>
                <a:cxn ang="0">
                  <a:pos x="133" y="1499"/>
                </a:cxn>
                <a:cxn ang="0">
                  <a:pos x="83" y="1455"/>
                </a:cxn>
                <a:cxn ang="0">
                  <a:pos x="59" y="1396"/>
                </a:cxn>
                <a:cxn ang="0">
                  <a:pos x="0" y="1346"/>
                </a:cxn>
                <a:cxn ang="0">
                  <a:pos x="0" y="1315"/>
                </a:cxn>
                <a:cxn ang="0">
                  <a:pos x="31" y="1276"/>
                </a:cxn>
                <a:cxn ang="0">
                  <a:pos x="44" y="1225"/>
                </a:cxn>
                <a:cxn ang="0">
                  <a:pos x="37" y="1198"/>
                </a:cxn>
                <a:cxn ang="0">
                  <a:pos x="22" y="1154"/>
                </a:cxn>
                <a:cxn ang="0">
                  <a:pos x="16" y="1123"/>
                </a:cxn>
                <a:cxn ang="0">
                  <a:pos x="40" y="1074"/>
                </a:cxn>
                <a:cxn ang="0">
                  <a:pos x="40" y="1041"/>
                </a:cxn>
                <a:cxn ang="0">
                  <a:pos x="15" y="975"/>
                </a:cxn>
                <a:cxn ang="0">
                  <a:pos x="15" y="938"/>
                </a:cxn>
                <a:cxn ang="0">
                  <a:pos x="29" y="909"/>
                </a:cxn>
                <a:cxn ang="0">
                  <a:pos x="53" y="875"/>
                </a:cxn>
                <a:cxn ang="0">
                  <a:pos x="52" y="816"/>
                </a:cxn>
                <a:cxn ang="0">
                  <a:pos x="37" y="769"/>
                </a:cxn>
                <a:cxn ang="0">
                  <a:pos x="52" y="713"/>
                </a:cxn>
                <a:cxn ang="0">
                  <a:pos x="66" y="699"/>
                </a:cxn>
                <a:cxn ang="0">
                  <a:pos x="53" y="647"/>
                </a:cxn>
                <a:cxn ang="0">
                  <a:pos x="22" y="592"/>
                </a:cxn>
                <a:cxn ang="0">
                  <a:pos x="15" y="557"/>
                </a:cxn>
                <a:cxn ang="0">
                  <a:pos x="22" y="523"/>
                </a:cxn>
                <a:cxn ang="0">
                  <a:pos x="62" y="492"/>
                </a:cxn>
                <a:cxn ang="0">
                  <a:pos x="59" y="468"/>
                </a:cxn>
                <a:cxn ang="0">
                  <a:pos x="16" y="390"/>
                </a:cxn>
                <a:cxn ang="0">
                  <a:pos x="3" y="328"/>
                </a:cxn>
                <a:cxn ang="0">
                  <a:pos x="15" y="294"/>
                </a:cxn>
                <a:cxn ang="0">
                  <a:pos x="53" y="263"/>
                </a:cxn>
                <a:cxn ang="0">
                  <a:pos x="44" y="235"/>
                </a:cxn>
                <a:cxn ang="0">
                  <a:pos x="16" y="204"/>
                </a:cxn>
                <a:cxn ang="0">
                  <a:pos x="16" y="170"/>
                </a:cxn>
                <a:cxn ang="0">
                  <a:pos x="62" y="147"/>
                </a:cxn>
                <a:cxn ang="0">
                  <a:pos x="81" y="122"/>
                </a:cxn>
                <a:cxn ang="0">
                  <a:pos x="44" y="71"/>
                </a:cxn>
                <a:cxn ang="0">
                  <a:pos x="44" y="44"/>
                </a:cxn>
                <a:cxn ang="0">
                  <a:pos x="88" y="28"/>
                </a:cxn>
                <a:cxn ang="0">
                  <a:pos x="90" y="0"/>
                </a:cxn>
                <a:cxn ang="0">
                  <a:pos x="139" y="71"/>
                </a:cxn>
                <a:cxn ang="0">
                  <a:pos x="198" y="145"/>
                </a:cxn>
                <a:cxn ang="0">
                  <a:pos x="272" y="204"/>
                </a:cxn>
                <a:cxn ang="0">
                  <a:pos x="331" y="250"/>
                </a:cxn>
                <a:cxn ang="0">
                  <a:pos x="394" y="287"/>
                </a:cxn>
                <a:cxn ang="0">
                  <a:pos x="417" y="309"/>
                </a:cxn>
              </a:cxnLst>
              <a:rect l="0" t="0" r="r" b="b"/>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2" y="492"/>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10317" name="Freeform 77"/>
            <p:cNvSpPr>
              <a:spLocks/>
            </p:cNvSpPr>
            <p:nvPr/>
          </p:nvSpPr>
          <p:spPr bwMode="auto">
            <a:xfrm>
              <a:off x="427" y="2560"/>
              <a:ext cx="61" cy="654"/>
            </a:xfrm>
            <a:custGeom>
              <a:avLst/>
              <a:gdLst/>
              <a:ahLst/>
              <a:cxnLst>
                <a:cxn ang="0">
                  <a:pos x="83" y="44"/>
                </a:cxn>
                <a:cxn ang="0">
                  <a:pos x="121" y="91"/>
                </a:cxn>
                <a:cxn ang="0">
                  <a:pos x="98" y="127"/>
                </a:cxn>
                <a:cxn ang="0">
                  <a:pos x="46" y="153"/>
                </a:cxn>
                <a:cxn ang="0">
                  <a:pos x="67" y="190"/>
                </a:cxn>
                <a:cxn ang="0">
                  <a:pos x="90" y="237"/>
                </a:cxn>
                <a:cxn ang="0">
                  <a:pos x="61" y="267"/>
                </a:cxn>
                <a:cxn ang="0">
                  <a:pos x="37" y="304"/>
                </a:cxn>
                <a:cxn ang="0">
                  <a:pos x="61" y="369"/>
                </a:cxn>
                <a:cxn ang="0">
                  <a:pos x="90" y="428"/>
                </a:cxn>
                <a:cxn ang="0">
                  <a:pos x="83" y="480"/>
                </a:cxn>
                <a:cxn ang="0">
                  <a:pos x="46" y="524"/>
                </a:cxn>
                <a:cxn ang="0">
                  <a:pos x="88" y="617"/>
                </a:cxn>
                <a:cxn ang="0">
                  <a:pos x="105" y="676"/>
                </a:cxn>
                <a:cxn ang="0">
                  <a:pos x="73" y="719"/>
                </a:cxn>
                <a:cxn ang="0">
                  <a:pos x="80" y="786"/>
                </a:cxn>
                <a:cxn ang="0">
                  <a:pos x="102" y="852"/>
                </a:cxn>
                <a:cxn ang="0">
                  <a:pos x="76" y="889"/>
                </a:cxn>
                <a:cxn ang="0">
                  <a:pos x="39" y="933"/>
                </a:cxn>
                <a:cxn ang="0">
                  <a:pos x="76" y="1013"/>
                </a:cxn>
                <a:cxn ang="0">
                  <a:pos x="90" y="1068"/>
                </a:cxn>
                <a:cxn ang="0">
                  <a:pos x="58" y="1080"/>
                </a:cxn>
                <a:cxn ang="0">
                  <a:pos x="67" y="1168"/>
                </a:cxn>
                <a:cxn ang="0">
                  <a:pos x="83" y="1214"/>
                </a:cxn>
                <a:cxn ang="0">
                  <a:pos x="58" y="1266"/>
                </a:cxn>
                <a:cxn ang="0">
                  <a:pos x="2" y="1294"/>
                </a:cxn>
                <a:cxn ang="0">
                  <a:pos x="45" y="1205"/>
                </a:cxn>
                <a:cxn ang="0">
                  <a:pos x="24" y="1131"/>
                </a:cxn>
                <a:cxn ang="0">
                  <a:pos x="30" y="1068"/>
                </a:cxn>
                <a:cxn ang="0">
                  <a:pos x="46" y="1037"/>
                </a:cxn>
                <a:cxn ang="0">
                  <a:pos x="11" y="957"/>
                </a:cxn>
                <a:cxn ang="0">
                  <a:pos x="11" y="877"/>
                </a:cxn>
                <a:cxn ang="0">
                  <a:pos x="54" y="840"/>
                </a:cxn>
                <a:cxn ang="0">
                  <a:pos x="45" y="781"/>
                </a:cxn>
                <a:cxn ang="0">
                  <a:pos x="32" y="713"/>
                </a:cxn>
                <a:cxn ang="0">
                  <a:pos x="67" y="669"/>
                </a:cxn>
                <a:cxn ang="0">
                  <a:pos x="52" y="620"/>
                </a:cxn>
                <a:cxn ang="0">
                  <a:pos x="11" y="543"/>
                </a:cxn>
                <a:cxn ang="0">
                  <a:pos x="17" y="492"/>
                </a:cxn>
                <a:cxn ang="0">
                  <a:pos x="54" y="450"/>
                </a:cxn>
                <a:cxn ang="0">
                  <a:pos x="15" y="353"/>
                </a:cxn>
                <a:cxn ang="0">
                  <a:pos x="0" y="296"/>
                </a:cxn>
                <a:cxn ang="0">
                  <a:pos x="32" y="252"/>
                </a:cxn>
                <a:cxn ang="0">
                  <a:pos x="46" y="223"/>
                </a:cxn>
                <a:cxn ang="0">
                  <a:pos x="11" y="177"/>
                </a:cxn>
                <a:cxn ang="0">
                  <a:pos x="24" y="132"/>
                </a:cxn>
                <a:cxn ang="0">
                  <a:pos x="67" y="103"/>
                </a:cxn>
                <a:cxn ang="0">
                  <a:pos x="68" y="69"/>
                </a:cxn>
                <a:cxn ang="0">
                  <a:pos x="46" y="24"/>
                </a:cxn>
              </a:cxnLst>
              <a:rect l="0" t="0" r="r" b="b"/>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8" y="617"/>
                  </a:lnTo>
                  <a:lnTo>
                    <a:pt x="102" y="647"/>
                  </a:lnTo>
                  <a:lnTo>
                    <a:pt x="105" y="676"/>
                  </a:lnTo>
                  <a:lnTo>
                    <a:pt x="90" y="698"/>
                  </a:lnTo>
                  <a:lnTo>
                    <a:pt x="73" y="719"/>
                  </a:lnTo>
                  <a:lnTo>
                    <a:pt x="68" y="749"/>
                  </a:lnTo>
                  <a:lnTo>
                    <a:pt x="80" y="786"/>
                  </a:lnTo>
                  <a:lnTo>
                    <a:pt x="95" y="825"/>
                  </a:lnTo>
                  <a:lnTo>
                    <a:pt x="102" y="852"/>
                  </a:lnTo>
                  <a:lnTo>
                    <a:pt x="95" y="870"/>
                  </a:lnTo>
                  <a:lnTo>
                    <a:pt x="76" y="889"/>
                  </a:lnTo>
                  <a:lnTo>
                    <a:pt x="52" y="911"/>
                  </a:lnTo>
                  <a:lnTo>
                    <a:pt x="39" y="933"/>
                  </a:lnTo>
                  <a:lnTo>
                    <a:pt x="52" y="972"/>
                  </a:lnTo>
                  <a:lnTo>
                    <a:pt x="76" y="1013"/>
                  </a:lnTo>
                  <a:lnTo>
                    <a:pt x="88"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endParaRPr lang="en-US"/>
            </a:p>
          </p:txBody>
        </p:sp>
        <p:sp>
          <p:nvSpPr>
            <p:cNvPr id="10318" name="Freeform 78"/>
            <p:cNvSpPr>
              <a:spLocks/>
            </p:cNvSpPr>
            <p:nvPr/>
          </p:nvSpPr>
          <p:spPr bwMode="auto">
            <a:xfrm>
              <a:off x="592" y="2719"/>
              <a:ext cx="58" cy="529"/>
            </a:xfrm>
            <a:custGeom>
              <a:avLst/>
              <a:gdLst/>
              <a:ahLst/>
              <a:cxnLst>
                <a:cxn ang="0">
                  <a:pos x="103" y="30"/>
                </a:cxn>
                <a:cxn ang="0">
                  <a:pos x="109" y="102"/>
                </a:cxn>
                <a:cxn ang="0">
                  <a:pos x="60" y="132"/>
                </a:cxn>
                <a:cxn ang="0">
                  <a:pos x="75" y="213"/>
                </a:cxn>
                <a:cxn ang="0">
                  <a:pos x="97" y="291"/>
                </a:cxn>
                <a:cxn ang="0">
                  <a:pos x="67" y="331"/>
                </a:cxn>
                <a:cxn ang="0">
                  <a:pos x="75" y="396"/>
                </a:cxn>
                <a:cxn ang="0">
                  <a:pos x="97" y="467"/>
                </a:cxn>
                <a:cxn ang="0">
                  <a:pos x="82" y="519"/>
                </a:cxn>
                <a:cxn ang="0">
                  <a:pos x="57" y="566"/>
                </a:cxn>
                <a:cxn ang="0">
                  <a:pos x="90" y="659"/>
                </a:cxn>
                <a:cxn ang="0">
                  <a:pos x="97" y="720"/>
                </a:cxn>
                <a:cxn ang="0">
                  <a:pos x="42" y="764"/>
                </a:cxn>
                <a:cxn ang="0">
                  <a:pos x="57" y="857"/>
                </a:cxn>
                <a:cxn ang="0">
                  <a:pos x="72" y="938"/>
                </a:cxn>
                <a:cxn ang="0">
                  <a:pos x="42" y="984"/>
                </a:cxn>
                <a:cxn ang="0">
                  <a:pos x="27" y="1048"/>
                </a:cxn>
                <a:cxn ang="0">
                  <a:pos x="12" y="1021"/>
                </a:cxn>
                <a:cxn ang="0">
                  <a:pos x="42" y="947"/>
                </a:cxn>
                <a:cxn ang="0">
                  <a:pos x="27" y="838"/>
                </a:cxn>
                <a:cxn ang="0">
                  <a:pos x="20" y="757"/>
                </a:cxn>
                <a:cxn ang="0">
                  <a:pos x="60" y="703"/>
                </a:cxn>
                <a:cxn ang="0">
                  <a:pos x="27" y="625"/>
                </a:cxn>
                <a:cxn ang="0">
                  <a:pos x="20" y="551"/>
                </a:cxn>
                <a:cxn ang="0">
                  <a:pos x="50" y="492"/>
                </a:cxn>
                <a:cxn ang="0">
                  <a:pos x="64" y="448"/>
                </a:cxn>
                <a:cxn ang="0">
                  <a:pos x="35" y="374"/>
                </a:cxn>
                <a:cxn ang="0">
                  <a:pos x="42" y="313"/>
                </a:cxn>
                <a:cxn ang="0">
                  <a:pos x="60" y="269"/>
                </a:cxn>
                <a:cxn ang="0">
                  <a:pos x="38" y="204"/>
                </a:cxn>
                <a:cxn ang="0">
                  <a:pos x="30" y="130"/>
                </a:cxn>
                <a:cxn ang="0">
                  <a:pos x="64" y="80"/>
                </a:cxn>
                <a:cxn ang="0">
                  <a:pos x="67" y="34"/>
                </a:cxn>
                <a:cxn ang="0">
                  <a:pos x="90" y="0"/>
                </a:cxn>
              </a:cxnLst>
              <a:rect l="0" t="0" r="r" b="b"/>
              <a:pathLst>
                <a:path w="116" h="1058">
                  <a:moveTo>
                    <a:pt x="90" y="0"/>
                  </a:moveTo>
                  <a:lnTo>
                    <a:pt x="103" y="30"/>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endParaRPr lang="en-US"/>
            </a:p>
          </p:txBody>
        </p:sp>
        <p:sp>
          <p:nvSpPr>
            <p:cNvPr id="10319" name="Freeform 79"/>
            <p:cNvSpPr>
              <a:spLocks/>
            </p:cNvSpPr>
            <p:nvPr/>
          </p:nvSpPr>
          <p:spPr bwMode="auto">
            <a:xfrm>
              <a:off x="501" y="2655"/>
              <a:ext cx="132" cy="114"/>
            </a:xfrm>
            <a:custGeom>
              <a:avLst/>
              <a:gdLst/>
              <a:ahLst/>
              <a:cxnLst>
                <a:cxn ang="0">
                  <a:pos x="266" y="185"/>
                </a:cxn>
                <a:cxn ang="0">
                  <a:pos x="185" y="119"/>
                </a:cxn>
                <a:cxn ang="0">
                  <a:pos x="118" y="59"/>
                </a:cxn>
                <a:cxn ang="0">
                  <a:pos x="56" y="0"/>
                </a:cxn>
                <a:cxn ang="0">
                  <a:pos x="0" y="0"/>
                </a:cxn>
                <a:cxn ang="0">
                  <a:pos x="133" y="96"/>
                </a:cxn>
                <a:cxn ang="0">
                  <a:pos x="197" y="156"/>
                </a:cxn>
                <a:cxn ang="0">
                  <a:pos x="251" y="229"/>
                </a:cxn>
                <a:cxn ang="0">
                  <a:pos x="266" y="185"/>
                </a:cxn>
              </a:cxnLst>
              <a:rect l="0" t="0" r="r" b="b"/>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endParaRPr lang="en-US"/>
            </a:p>
          </p:txBody>
        </p:sp>
        <p:sp>
          <p:nvSpPr>
            <p:cNvPr id="10320" name="Freeform 80"/>
            <p:cNvSpPr>
              <a:spLocks/>
            </p:cNvSpPr>
            <p:nvPr/>
          </p:nvSpPr>
          <p:spPr bwMode="auto">
            <a:xfrm>
              <a:off x="499" y="2721"/>
              <a:ext cx="114" cy="93"/>
            </a:xfrm>
            <a:custGeom>
              <a:avLst/>
              <a:gdLst/>
              <a:ahLst/>
              <a:cxnLst>
                <a:cxn ang="0">
                  <a:pos x="228" y="117"/>
                </a:cxn>
                <a:cxn ang="0">
                  <a:pos x="169" y="96"/>
                </a:cxn>
                <a:cxn ang="0">
                  <a:pos x="125" y="59"/>
                </a:cxn>
                <a:cxn ang="0">
                  <a:pos x="45" y="0"/>
                </a:cxn>
                <a:cxn ang="0">
                  <a:pos x="0" y="0"/>
                </a:cxn>
                <a:cxn ang="0">
                  <a:pos x="103" y="59"/>
                </a:cxn>
                <a:cxn ang="0">
                  <a:pos x="143" y="98"/>
                </a:cxn>
                <a:cxn ang="0">
                  <a:pos x="228" y="186"/>
                </a:cxn>
                <a:cxn ang="0">
                  <a:pos x="224" y="133"/>
                </a:cxn>
                <a:cxn ang="0">
                  <a:pos x="228" y="117"/>
                </a:cxn>
              </a:cxnLst>
              <a:rect l="0" t="0" r="r" b="b"/>
              <a:pathLst>
                <a:path w="228" h="186">
                  <a:moveTo>
                    <a:pt x="228" y="117"/>
                  </a:moveTo>
                  <a:lnTo>
                    <a:pt x="169" y="96"/>
                  </a:lnTo>
                  <a:lnTo>
                    <a:pt x="125" y="59"/>
                  </a:lnTo>
                  <a:lnTo>
                    <a:pt x="45" y="0"/>
                  </a:lnTo>
                  <a:lnTo>
                    <a:pt x="0" y="0"/>
                  </a:lnTo>
                  <a:lnTo>
                    <a:pt x="103" y="59"/>
                  </a:lnTo>
                  <a:lnTo>
                    <a:pt x="143" y="98"/>
                  </a:lnTo>
                  <a:lnTo>
                    <a:pt x="228" y="186"/>
                  </a:lnTo>
                  <a:lnTo>
                    <a:pt x="224" y="133"/>
                  </a:lnTo>
                  <a:lnTo>
                    <a:pt x="228" y="117"/>
                  </a:lnTo>
                  <a:close/>
                </a:path>
              </a:pathLst>
            </a:custGeom>
            <a:solidFill>
              <a:srgbClr val="000000"/>
            </a:solidFill>
            <a:ln w="9525">
              <a:noFill/>
              <a:round/>
              <a:headEnd/>
              <a:tailEnd/>
            </a:ln>
          </p:spPr>
          <p:txBody>
            <a:bodyPr/>
            <a:lstStyle/>
            <a:p>
              <a:endParaRPr lang="en-US"/>
            </a:p>
          </p:txBody>
        </p:sp>
        <p:sp>
          <p:nvSpPr>
            <p:cNvPr id="10321" name="Freeform 81"/>
            <p:cNvSpPr>
              <a:spLocks/>
            </p:cNvSpPr>
            <p:nvPr/>
          </p:nvSpPr>
          <p:spPr bwMode="auto">
            <a:xfrm>
              <a:off x="481" y="2777"/>
              <a:ext cx="136" cy="144"/>
            </a:xfrm>
            <a:custGeom>
              <a:avLst/>
              <a:gdLst/>
              <a:ahLst/>
              <a:cxnLst>
                <a:cxn ang="0">
                  <a:pos x="265" y="214"/>
                </a:cxn>
                <a:cxn ang="0">
                  <a:pos x="191" y="149"/>
                </a:cxn>
                <a:cxn ang="0">
                  <a:pos x="163" y="104"/>
                </a:cxn>
                <a:cxn ang="0">
                  <a:pos x="104" y="60"/>
                </a:cxn>
                <a:cxn ang="0">
                  <a:pos x="52" y="22"/>
                </a:cxn>
                <a:cxn ang="0">
                  <a:pos x="15" y="0"/>
                </a:cxn>
                <a:cxn ang="0">
                  <a:pos x="0" y="0"/>
                </a:cxn>
                <a:cxn ang="0">
                  <a:pos x="0" y="22"/>
                </a:cxn>
                <a:cxn ang="0">
                  <a:pos x="45" y="50"/>
                </a:cxn>
                <a:cxn ang="0">
                  <a:pos x="126" y="102"/>
                </a:cxn>
                <a:cxn ang="0">
                  <a:pos x="185" y="161"/>
                </a:cxn>
                <a:cxn ang="0">
                  <a:pos x="226" y="227"/>
                </a:cxn>
                <a:cxn ang="0">
                  <a:pos x="271" y="288"/>
                </a:cxn>
                <a:cxn ang="0">
                  <a:pos x="265" y="214"/>
                </a:cxn>
              </a:cxnLst>
              <a:rect l="0" t="0" r="r" b="b"/>
              <a:pathLst>
                <a:path w="271"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71" y="288"/>
                  </a:lnTo>
                  <a:lnTo>
                    <a:pt x="265" y="214"/>
                  </a:lnTo>
                  <a:close/>
                </a:path>
              </a:pathLst>
            </a:custGeom>
            <a:solidFill>
              <a:srgbClr val="000000"/>
            </a:solidFill>
            <a:ln w="9525">
              <a:noFill/>
              <a:round/>
              <a:headEnd/>
              <a:tailEnd/>
            </a:ln>
          </p:spPr>
          <p:txBody>
            <a:bodyPr/>
            <a:lstStyle/>
            <a:p>
              <a:endParaRPr lang="en-US"/>
            </a:p>
          </p:txBody>
        </p:sp>
        <p:sp>
          <p:nvSpPr>
            <p:cNvPr id="10322" name="Freeform 82"/>
            <p:cNvSpPr>
              <a:spLocks/>
            </p:cNvSpPr>
            <p:nvPr/>
          </p:nvSpPr>
          <p:spPr bwMode="auto">
            <a:xfrm>
              <a:off x="497" y="2895"/>
              <a:ext cx="103" cy="85"/>
            </a:xfrm>
            <a:custGeom>
              <a:avLst/>
              <a:gdLst/>
              <a:ahLst/>
              <a:cxnLst>
                <a:cxn ang="0">
                  <a:pos x="208" y="140"/>
                </a:cxn>
                <a:cxn ang="0">
                  <a:pos x="149" y="77"/>
                </a:cxn>
                <a:cxn ang="0">
                  <a:pos x="88" y="37"/>
                </a:cxn>
                <a:cxn ang="0">
                  <a:pos x="37" y="10"/>
                </a:cxn>
                <a:cxn ang="0">
                  <a:pos x="0" y="0"/>
                </a:cxn>
                <a:cxn ang="0">
                  <a:pos x="22" y="37"/>
                </a:cxn>
                <a:cxn ang="0">
                  <a:pos x="88" y="74"/>
                </a:cxn>
                <a:cxn ang="0">
                  <a:pos x="140" y="127"/>
                </a:cxn>
                <a:cxn ang="0">
                  <a:pos x="164" y="163"/>
                </a:cxn>
                <a:cxn ang="0">
                  <a:pos x="186" y="170"/>
                </a:cxn>
                <a:cxn ang="0">
                  <a:pos x="205" y="157"/>
                </a:cxn>
                <a:cxn ang="0">
                  <a:pos x="208" y="140"/>
                </a:cxn>
              </a:cxnLst>
              <a:rect l="0" t="0" r="r" b="b"/>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10323" name="Freeform 83"/>
            <p:cNvSpPr>
              <a:spLocks/>
            </p:cNvSpPr>
            <p:nvPr/>
          </p:nvSpPr>
          <p:spPr bwMode="auto">
            <a:xfrm>
              <a:off x="484" y="2955"/>
              <a:ext cx="114" cy="105"/>
            </a:xfrm>
            <a:custGeom>
              <a:avLst/>
              <a:gdLst/>
              <a:ahLst/>
              <a:cxnLst>
                <a:cxn ang="0">
                  <a:pos x="230" y="196"/>
                </a:cxn>
                <a:cxn ang="0">
                  <a:pos x="171" y="133"/>
                </a:cxn>
                <a:cxn ang="0">
                  <a:pos x="97" y="56"/>
                </a:cxn>
                <a:cxn ang="0">
                  <a:pos x="53" y="19"/>
                </a:cxn>
                <a:cxn ang="0">
                  <a:pos x="19" y="0"/>
                </a:cxn>
                <a:cxn ang="0">
                  <a:pos x="0" y="12"/>
                </a:cxn>
                <a:cxn ang="0">
                  <a:pos x="40" y="44"/>
                </a:cxn>
                <a:cxn ang="0">
                  <a:pos x="105" y="111"/>
                </a:cxn>
                <a:cxn ang="0">
                  <a:pos x="167" y="176"/>
                </a:cxn>
                <a:cxn ang="0">
                  <a:pos x="208" y="211"/>
                </a:cxn>
                <a:cxn ang="0">
                  <a:pos x="218" y="211"/>
                </a:cxn>
                <a:cxn ang="0">
                  <a:pos x="230" y="196"/>
                </a:cxn>
              </a:cxnLst>
              <a:rect l="0" t="0" r="r" b="b"/>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8" y="211"/>
                  </a:lnTo>
                  <a:lnTo>
                    <a:pt x="230" y="196"/>
                  </a:lnTo>
                  <a:close/>
                </a:path>
              </a:pathLst>
            </a:custGeom>
            <a:solidFill>
              <a:srgbClr val="000000"/>
            </a:solidFill>
            <a:ln w="9525">
              <a:noFill/>
              <a:round/>
              <a:headEnd/>
              <a:tailEnd/>
            </a:ln>
          </p:spPr>
          <p:txBody>
            <a:bodyPr/>
            <a:lstStyle/>
            <a:p>
              <a:endParaRPr lang="en-US"/>
            </a:p>
          </p:txBody>
        </p:sp>
        <p:sp>
          <p:nvSpPr>
            <p:cNvPr id="10324" name="Freeform 84"/>
            <p:cNvSpPr>
              <a:spLocks/>
            </p:cNvSpPr>
            <p:nvPr/>
          </p:nvSpPr>
          <p:spPr bwMode="auto">
            <a:xfrm>
              <a:off x="497" y="3043"/>
              <a:ext cx="81" cy="83"/>
            </a:xfrm>
            <a:custGeom>
              <a:avLst/>
              <a:gdLst/>
              <a:ahLst/>
              <a:cxnLst>
                <a:cxn ang="0">
                  <a:pos x="159" y="140"/>
                </a:cxn>
                <a:cxn ang="0">
                  <a:pos x="93" y="43"/>
                </a:cxn>
                <a:cxn ang="0">
                  <a:pos x="29" y="6"/>
                </a:cxn>
                <a:cxn ang="0">
                  <a:pos x="0" y="0"/>
                </a:cxn>
                <a:cxn ang="0">
                  <a:pos x="7" y="20"/>
                </a:cxn>
                <a:cxn ang="0">
                  <a:pos x="81" y="74"/>
                </a:cxn>
                <a:cxn ang="0">
                  <a:pos x="152" y="160"/>
                </a:cxn>
                <a:cxn ang="0">
                  <a:pos x="162" y="167"/>
                </a:cxn>
                <a:cxn ang="0">
                  <a:pos x="159" y="140"/>
                </a:cxn>
              </a:cxnLst>
              <a:rect l="0" t="0" r="r" b="b"/>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endParaRPr lang="en-US"/>
            </a:p>
          </p:txBody>
        </p:sp>
        <p:sp>
          <p:nvSpPr>
            <p:cNvPr id="10325" name="Freeform 85"/>
            <p:cNvSpPr>
              <a:spLocks/>
            </p:cNvSpPr>
            <p:nvPr/>
          </p:nvSpPr>
          <p:spPr bwMode="auto">
            <a:xfrm>
              <a:off x="499" y="3124"/>
              <a:ext cx="56" cy="63"/>
            </a:xfrm>
            <a:custGeom>
              <a:avLst/>
              <a:gdLst/>
              <a:ahLst/>
              <a:cxnLst>
                <a:cxn ang="0">
                  <a:pos x="106" y="96"/>
                </a:cxn>
                <a:cxn ang="0">
                  <a:pos x="52" y="22"/>
                </a:cxn>
                <a:cxn ang="0">
                  <a:pos x="2" y="0"/>
                </a:cxn>
                <a:cxn ang="0">
                  <a:pos x="0" y="22"/>
                </a:cxn>
                <a:cxn ang="0">
                  <a:pos x="23" y="59"/>
                </a:cxn>
                <a:cxn ang="0">
                  <a:pos x="82" y="108"/>
                </a:cxn>
                <a:cxn ang="0">
                  <a:pos x="98" y="126"/>
                </a:cxn>
                <a:cxn ang="0">
                  <a:pos x="110" y="118"/>
                </a:cxn>
                <a:cxn ang="0">
                  <a:pos x="106" y="96"/>
                </a:cxn>
              </a:cxnLst>
              <a:rect l="0" t="0" r="r" b="b"/>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endParaRPr lang="en-US"/>
            </a:p>
          </p:txBody>
        </p:sp>
        <p:sp>
          <p:nvSpPr>
            <p:cNvPr id="10326" name="Freeform 86"/>
            <p:cNvSpPr>
              <a:spLocks/>
            </p:cNvSpPr>
            <p:nvPr/>
          </p:nvSpPr>
          <p:spPr bwMode="auto">
            <a:xfrm>
              <a:off x="504" y="3207"/>
              <a:ext cx="70" cy="71"/>
            </a:xfrm>
            <a:custGeom>
              <a:avLst/>
              <a:gdLst/>
              <a:ahLst/>
              <a:cxnLst>
                <a:cxn ang="0">
                  <a:pos x="140" y="142"/>
                </a:cxn>
                <a:cxn ang="0">
                  <a:pos x="120" y="120"/>
                </a:cxn>
                <a:cxn ang="0">
                  <a:pos x="81" y="61"/>
                </a:cxn>
                <a:cxn ang="0">
                  <a:pos x="25" y="0"/>
                </a:cxn>
                <a:cxn ang="0">
                  <a:pos x="0" y="0"/>
                </a:cxn>
                <a:cxn ang="0">
                  <a:pos x="10" y="21"/>
                </a:cxn>
                <a:cxn ang="0">
                  <a:pos x="53" y="80"/>
                </a:cxn>
                <a:cxn ang="0">
                  <a:pos x="97" y="139"/>
                </a:cxn>
                <a:cxn ang="0">
                  <a:pos x="140" y="142"/>
                </a:cxn>
              </a:cxnLst>
              <a:rect l="0" t="0" r="r" b="b"/>
              <a:pathLst>
                <a:path w="140" h="142">
                  <a:moveTo>
                    <a:pt x="140" y="142"/>
                  </a:moveTo>
                  <a:lnTo>
                    <a:pt x="120" y="120"/>
                  </a:lnTo>
                  <a:lnTo>
                    <a:pt x="81" y="61"/>
                  </a:lnTo>
                  <a:lnTo>
                    <a:pt x="25" y="0"/>
                  </a:lnTo>
                  <a:lnTo>
                    <a:pt x="0" y="0"/>
                  </a:lnTo>
                  <a:lnTo>
                    <a:pt x="10" y="21"/>
                  </a:lnTo>
                  <a:lnTo>
                    <a:pt x="53" y="80"/>
                  </a:lnTo>
                  <a:lnTo>
                    <a:pt x="97" y="139"/>
                  </a:lnTo>
                  <a:lnTo>
                    <a:pt x="140" y="142"/>
                  </a:lnTo>
                  <a:close/>
                </a:path>
              </a:pathLst>
            </a:custGeom>
            <a:solidFill>
              <a:srgbClr val="000000"/>
            </a:solidFill>
            <a:ln w="9525">
              <a:noFill/>
              <a:round/>
              <a:headEnd/>
              <a:tailEnd/>
            </a:ln>
          </p:spPr>
          <p:txBody>
            <a:bodyPr/>
            <a:lstStyle/>
            <a:p>
              <a:endParaRPr lang="en-US"/>
            </a:p>
          </p:txBody>
        </p:sp>
        <p:sp>
          <p:nvSpPr>
            <p:cNvPr id="10327" name="Freeform 87"/>
            <p:cNvSpPr>
              <a:spLocks/>
            </p:cNvSpPr>
            <p:nvPr/>
          </p:nvSpPr>
          <p:spPr bwMode="auto">
            <a:xfrm>
              <a:off x="598" y="2615"/>
              <a:ext cx="214" cy="791"/>
            </a:xfrm>
            <a:custGeom>
              <a:avLst/>
              <a:gdLst/>
              <a:ahLst/>
              <a:cxnLst>
                <a:cxn ang="0">
                  <a:pos x="61" y="194"/>
                </a:cxn>
                <a:cxn ang="0">
                  <a:pos x="76" y="281"/>
                </a:cxn>
                <a:cxn ang="0">
                  <a:pos x="39" y="340"/>
                </a:cxn>
                <a:cxn ang="0">
                  <a:pos x="44" y="421"/>
                </a:cxn>
                <a:cxn ang="0">
                  <a:pos x="65" y="488"/>
                </a:cxn>
                <a:cxn ang="0">
                  <a:pos x="31" y="553"/>
                </a:cxn>
                <a:cxn ang="0">
                  <a:pos x="68" y="668"/>
                </a:cxn>
                <a:cxn ang="0">
                  <a:pos x="24" y="764"/>
                </a:cxn>
                <a:cxn ang="0">
                  <a:pos x="46" y="860"/>
                </a:cxn>
                <a:cxn ang="0">
                  <a:pos x="59" y="928"/>
                </a:cxn>
                <a:cxn ang="0">
                  <a:pos x="15" y="987"/>
                </a:cxn>
                <a:cxn ang="0">
                  <a:pos x="39" y="1110"/>
                </a:cxn>
                <a:cxn ang="0">
                  <a:pos x="37" y="1175"/>
                </a:cxn>
                <a:cxn ang="0">
                  <a:pos x="0" y="1257"/>
                </a:cxn>
                <a:cxn ang="0">
                  <a:pos x="22" y="1326"/>
                </a:cxn>
                <a:cxn ang="0">
                  <a:pos x="24" y="1389"/>
                </a:cxn>
                <a:cxn ang="0">
                  <a:pos x="31" y="1456"/>
                </a:cxn>
                <a:cxn ang="0">
                  <a:pos x="61" y="1514"/>
                </a:cxn>
                <a:cxn ang="0">
                  <a:pos x="65" y="1583"/>
                </a:cxn>
                <a:cxn ang="0">
                  <a:pos x="161" y="1524"/>
                </a:cxn>
                <a:cxn ang="0">
                  <a:pos x="275" y="1509"/>
                </a:cxn>
                <a:cxn ang="0">
                  <a:pos x="353" y="1478"/>
                </a:cxn>
                <a:cxn ang="0">
                  <a:pos x="377" y="1434"/>
                </a:cxn>
                <a:cxn ang="0">
                  <a:pos x="385" y="1345"/>
                </a:cxn>
                <a:cxn ang="0">
                  <a:pos x="368" y="1230"/>
                </a:cxn>
                <a:cxn ang="0">
                  <a:pos x="349" y="1169"/>
                </a:cxn>
                <a:cxn ang="0">
                  <a:pos x="361" y="1095"/>
                </a:cxn>
                <a:cxn ang="0">
                  <a:pos x="325" y="1014"/>
                </a:cxn>
                <a:cxn ang="0">
                  <a:pos x="374" y="951"/>
                </a:cxn>
                <a:cxn ang="0">
                  <a:pos x="338" y="860"/>
                </a:cxn>
                <a:cxn ang="0">
                  <a:pos x="318" y="773"/>
                </a:cxn>
                <a:cxn ang="0">
                  <a:pos x="392" y="708"/>
                </a:cxn>
                <a:cxn ang="0">
                  <a:pos x="368" y="661"/>
                </a:cxn>
                <a:cxn ang="0">
                  <a:pos x="368" y="581"/>
                </a:cxn>
                <a:cxn ang="0">
                  <a:pos x="333" y="529"/>
                </a:cxn>
                <a:cxn ang="0">
                  <a:pos x="361" y="466"/>
                </a:cxn>
                <a:cxn ang="0">
                  <a:pos x="338" y="414"/>
                </a:cxn>
                <a:cxn ang="0">
                  <a:pos x="338" y="370"/>
                </a:cxn>
                <a:cxn ang="0">
                  <a:pos x="362" y="330"/>
                </a:cxn>
                <a:cxn ang="0">
                  <a:pos x="331" y="279"/>
                </a:cxn>
                <a:cxn ang="0">
                  <a:pos x="325" y="206"/>
                </a:cxn>
                <a:cxn ang="0">
                  <a:pos x="407" y="112"/>
                </a:cxn>
                <a:cxn ang="0">
                  <a:pos x="426" y="15"/>
                </a:cxn>
                <a:cxn ang="0">
                  <a:pos x="377" y="15"/>
                </a:cxn>
                <a:cxn ang="0">
                  <a:pos x="235" y="90"/>
                </a:cxn>
                <a:cxn ang="0">
                  <a:pos x="117" y="135"/>
                </a:cxn>
              </a:cxnLst>
              <a:rect l="0" t="0" r="r" b="b"/>
              <a:pathLst>
                <a:path w="426" h="1583">
                  <a:moveTo>
                    <a:pt x="76" y="149"/>
                  </a:moveTo>
                  <a:lnTo>
                    <a:pt x="61" y="194"/>
                  </a:lnTo>
                  <a:lnTo>
                    <a:pt x="74" y="238"/>
                  </a:lnTo>
                  <a:lnTo>
                    <a:pt x="76" y="281"/>
                  </a:lnTo>
                  <a:lnTo>
                    <a:pt x="61" y="309"/>
                  </a:lnTo>
                  <a:lnTo>
                    <a:pt x="39" y="340"/>
                  </a:lnTo>
                  <a:lnTo>
                    <a:pt x="30" y="389"/>
                  </a:lnTo>
                  <a:lnTo>
                    <a:pt x="44"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9" y="928"/>
                  </a:lnTo>
                  <a:lnTo>
                    <a:pt x="22" y="962"/>
                  </a:lnTo>
                  <a:lnTo>
                    <a:pt x="15" y="987"/>
                  </a:lnTo>
                  <a:lnTo>
                    <a:pt x="22" y="1046"/>
                  </a:lnTo>
                  <a:lnTo>
                    <a:pt x="39" y="1110"/>
                  </a:lnTo>
                  <a:lnTo>
                    <a:pt x="39"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2"/>
                  </a:lnTo>
                  <a:lnTo>
                    <a:pt x="377" y="1434"/>
                  </a:lnTo>
                  <a:lnTo>
                    <a:pt x="368" y="1391"/>
                  </a:lnTo>
                  <a:lnTo>
                    <a:pt x="385" y="1345"/>
                  </a:lnTo>
                  <a:lnTo>
                    <a:pt x="383" y="1279"/>
                  </a:lnTo>
                  <a:lnTo>
                    <a:pt x="368" y="1230"/>
                  </a:lnTo>
                  <a:lnTo>
                    <a:pt x="353" y="1205"/>
                  </a:lnTo>
                  <a:lnTo>
                    <a:pt x="349" y="1169"/>
                  </a:lnTo>
                  <a:lnTo>
                    <a:pt x="368" y="1125"/>
                  </a:lnTo>
                  <a:lnTo>
                    <a:pt x="361" y="1095"/>
                  </a:lnTo>
                  <a:lnTo>
                    <a:pt x="324" y="1044"/>
                  </a:lnTo>
                  <a:lnTo>
                    <a:pt x="325" y="1014"/>
                  </a:lnTo>
                  <a:lnTo>
                    <a:pt x="340" y="987"/>
                  </a:lnTo>
                  <a:lnTo>
                    <a:pt x="374"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3" y="529"/>
                  </a:lnTo>
                  <a:lnTo>
                    <a:pt x="346" y="500"/>
                  </a:lnTo>
                  <a:lnTo>
                    <a:pt x="361" y="466"/>
                  </a:lnTo>
                  <a:lnTo>
                    <a:pt x="361" y="443"/>
                  </a:lnTo>
                  <a:lnTo>
                    <a:pt x="338" y="414"/>
                  </a:lnTo>
                  <a:lnTo>
                    <a:pt x="331" y="389"/>
                  </a:lnTo>
                  <a:lnTo>
                    <a:pt x="338" y="370"/>
                  </a:lnTo>
                  <a:lnTo>
                    <a:pt x="361" y="355"/>
                  </a:lnTo>
                  <a:lnTo>
                    <a:pt x="362" y="330"/>
                  </a:lnTo>
                  <a:lnTo>
                    <a:pt x="355" y="315"/>
                  </a:lnTo>
                  <a:lnTo>
                    <a:pt x="331" y="279"/>
                  </a:lnTo>
                  <a:lnTo>
                    <a:pt x="324" y="238"/>
                  </a:lnTo>
                  <a:lnTo>
                    <a:pt x="325" y="206"/>
                  </a:lnTo>
                  <a:lnTo>
                    <a:pt x="349"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endParaRPr lang="en-US"/>
            </a:p>
          </p:txBody>
        </p:sp>
        <p:sp>
          <p:nvSpPr>
            <p:cNvPr id="10328" name="Freeform 88"/>
            <p:cNvSpPr>
              <a:spLocks/>
            </p:cNvSpPr>
            <p:nvPr/>
          </p:nvSpPr>
          <p:spPr bwMode="auto">
            <a:xfrm>
              <a:off x="449" y="2609"/>
              <a:ext cx="381" cy="809"/>
            </a:xfrm>
            <a:custGeom>
              <a:avLst/>
              <a:gdLst/>
              <a:ahLst/>
              <a:cxnLst>
                <a:cxn ang="0">
                  <a:pos x="497" y="1521"/>
                </a:cxn>
                <a:cxn ang="0">
                  <a:pos x="351" y="1573"/>
                </a:cxn>
                <a:cxn ang="0">
                  <a:pos x="61" y="1310"/>
                </a:cxn>
                <a:cxn ang="0">
                  <a:pos x="46" y="1354"/>
                </a:cxn>
                <a:cxn ang="0">
                  <a:pos x="361" y="1619"/>
                </a:cxn>
                <a:cxn ang="0">
                  <a:pos x="513" y="1538"/>
                </a:cxn>
                <a:cxn ang="0">
                  <a:pos x="720" y="1470"/>
                </a:cxn>
                <a:cxn ang="0">
                  <a:pos x="711" y="1354"/>
                </a:cxn>
                <a:cxn ang="0">
                  <a:pos x="668" y="1227"/>
                </a:cxn>
                <a:cxn ang="0">
                  <a:pos x="689" y="1124"/>
                </a:cxn>
                <a:cxn ang="0">
                  <a:pos x="644" y="1024"/>
                </a:cxn>
                <a:cxn ang="0">
                  <a:pos x="667" y="907"/>
                </a:cxn>
                <a:cxn ang="0">
                  <a:pos x="683" y="789"/>
                </a:cxn>
                <a:cxn ang="0">
                  <a:pos x="689" y="642"/>
                </a:cxn>
                <a:cxn ang="0">
                  <a:pos x="659" y="517"/>
                </a:cxn>
                <a:cxn ang="0">
                  <a:pos x="644" y="419"/>
                </a:cxn>
                <a:cxn ang="0">
                  <a:pos x="681" y="334"/>
                </a:cxn>
                <a:cxn ang="0">
                  <a:pos x="662" y="192"/>
                </a:cxn>
                <a:cxn ang="0">
                  <a:pos x="755" y="17"/>
                </a:cxn>
                <a:cxn ang="0">
                  <a:pos x="714" y="54"/>
                </a:cxn>
                <a:cxn ang="0">
                  <a:pos x="618" y="214"/>
                </a:cxn>
                <a:cxn ang="0">
                  <a:pos x="478" y="345"/>
                </a:cxn>
                <a:cxn ang="0">
                  <a:pos x="622" y="297"/>
                </a:cxn>
                <a:cxn ang="0">
                  <a:pos x="610" y="390"/>
                </a:cxn>
                <a:cxn ang="0">
                  <a:pos x="541" y="487"/>
                </a:cxn>
                <a:cxn ang="0">
                  <a:pos x="640" y="465"/>
                </a:cxn>
                <a:cxn ang="0">
                  <a:pos x="615" y="539"/>
                </a:cxn>
                <a:cxn ang="0">
                  <a:pos x="608" y="620"/>
                </a:cxn>
                <a:cxn ang="0">
                  <a:pos x="463" y="728"/>
                </a:cxn>
                <a:cxn ang="0">
                  <a:pos x="625" y="654"/>
                </a:cxn>
                <a:cxn ang="0">
                  <a:pos x="683" y="728"/>
                </a:cxn>
                <a:cxn ang="0">
                  <a:pos x="585" y="796"/>
                </a:cxn>
                <a:cxn ang="0">
                  <a:pos x="404" y="885"/>
                </a:cxn>
                <a:cxn ang="0">
                  <a:pos x="610" y="848"/>
                </a:cxn>
                <a:cxn ang="0">
                  <a:pos x="652" y="985"/>
                </a:cxn>
                <a:cxn ang="0">
                  <a:pos x="409" y="1050"/>
                </a:cxn>
                <a:cxn ang="0">
                  <a:pos x="541" y="1046"/>
                </a:cxn>
                <a:cxn ang="0">
                  <a:pos x="625" y="1087"/>
                </a:cxn>
                <a:cxn ang="0">
                  <a:pos x="622" y="1168"/>
                </a:cxn>
                <a:cxn ang="0">
                  <a:pos x="389" y="1214"/>
                </a:cxn>
                <a:cxn ang="0">
                  <a:pos x="504" y="1214"/>
                </a:cxn>
                <a:cxn ang="0">
                  <a:pos x="637" y="1192"/>
                </a:cxn>
                <a:cxn ang="0">
                  <a:pos x="522" y="1303"/>
                </a:cxn>
                <a:cxn ang="0">
                  <a:pos x="389" y="1366"/>
                </a:cxn>
                <a:cxn ang="0">
                  <a:pos x="556" y="1307"/>
                </a:cxn>
                <a:cxn ang="0">
                  <a:pos x="655" y="1285"/>
                </a:cxn>
                <a:cxn ang="0">
                  <a:pos x="652" y="1381"/>
                </a:cxn>
                <a:cxn ang="0">
                  <a:pos x="667" y="1462"/>
                </a:cxn>
              </a:cxnLst>
              <a:rect l="0" t="0" r="r" b="b"/>
              <a:pathLst>
                <a:path w="761" h="1619">
                  <a:moveTo>
                    <a:pt x="647"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8"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39" y="91"/>
                  </a:lnTo>
                  <a:lnTo>
                    <a:pt x="761" y="54"/>
                  </a:lnTo>
                  <a:lnTo>
                    <a:pt x="755" y="17"/>
                  </a:lnTo>
                  <a:lnTo>
                    <a:pt x="735" y="0"/>
                  </a:lnTo>
                  <a:lnTo>
                    <a:pt x="720" y="3"/>
                  </a:lnTo>
                  <a:lnTo>
                    <a:pt x="696" y="32"/>
                  </a:lnTo>
                  <a:lnTo>
                    <a:pt x="714" y="54"/>
                  </a:lnTo>
                  <a:lnTo>
                    <a:pt x="711" y="91"/>
                  </a:lnTo>
                  <a:lnTo>
                    <a:pt x="677"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4"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7"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endParaRPr lang="en-US"/>
            </a:p>
          </p:txBody>
        </p:sp>
        <p:sp>
          <p:nvSpPr>
            <p:cNvPr id="10329" name="Freeform 89"/>
            <p:cNvSpPr>
              <a:spLocks/>
            </p:cNvSpPr>
            <p:nvPr/>
          </p:nvSpPr>
          <p:spPr bwMode="auto">
            <a:xfrm>
              <a:off x="652" y="3304"/>
              <a:ext cx="110" cy="36"/>
            </a:xfrm>
            <a:custGeom>
              <a:avLst/>
              <a:gdLst/>
              <a:ahLst/>
              <a:cxnLst>
                <a:cxn ang="0">
                  <a:pos x="0" y="57"/>
                </a:cxn>
                <a:cxn ang="0">
                  <a:pos x="88" y="54"/>
                </a:cxn>
                <a:cxn ang="0">
                  <a:pos x="122" y="35"/>
                </a:cxn>
                <a:cxn ang="0">
                  <a:pos x="151" y="13"/>
                </a:cxn>
                <a:cxn ang="0">
                  <a:pos x="206" y="0"/>
                </a:cxn>
                <a:cxn ang="0">
                  <a:pos x="221" y="13"/>
                </a:cxn>
                <a:cxn ang="0">
                  <a:pos x="197" y="20"/>
                </a:cxn>
                <a:cxn ang="0">
                  <a:pos x="159" y="41"/>
                </a:cxn>
                <a:cxn ang="0">
                  <a:pos x="139" y="54"/>
                </a:cxn>
                <a:cxn ang="0">
                  <a:pos x="103" y="64"/>
                </a:cxn>
                <a:cxn ang="0">
                  <a:pos x="48" y="69"/>
                </a:cxn>
                <a:cxn ang="0">
                  <a:pos x="5" y="72"/>
                </a:cxn>
                <a:cxn ang="0">
                  <a:pos x="0" y="57"/>
                </a:cxn>
              </a:cxnLst>
              <a:rect l="0" t="0" r="r" b="b"/>
              <a:pathLst>
                <a:path w="221" h="72">
                  <a:moveTo>
                    <a:pt x="0" y="57"/>
                  </a:moveTo>
                  <a:lnTo>
                    <a:pt x="88" y="54"/>
                  </a:lnTo>
                  <a:lnTo>
                    <a:pt x="122" y="35"/>
                  </a:lnTo>
                  <a:lnTo>
                    <a:pt x="151" y="13"/>
                  </a:lnTo>
                  <a:lnTo>
                    <a:pt x="206" y="0"/>
                  </a:lnTo>
                  <a:lnTo>
                    <a:pt x="221" y="13"/>
                  </a:lnTo>
                  <a:lnTo>
                    <a:pt x="197" y="20"/>
                  </a:lnTo>
                  <a:lnTo>
                    <a:pt x="159" y="41"/>
                  </a:lnTo>
                  <a:lnTo>
                    <a:pt x="139" y="54"/>
                  </a:lnTo>
                  <a:lnTo>
                    <a:pt x="103" y="64"/>
                  </a:lnTo>
                  <a:lnTo>
                    <a:pt x="48" y="69"/>
                  </a:lnTo>
                  <a:lnTo>
                    <a:pt x="5" y="72"/>
                  </a:lnTo>
                  <a:lnTo>
                    <a:pt x="0" y="57"/>
                  </a:lnTo>
                  <a:close/>
                </a:path>
              </a:pathLst>
            </a:custGeom>
            <a:solidFill>
              <a:srgbClr val="000000"/>
            </a:solidFill>
            <a:ln w="9525">
              <a:noFill/>
              <a:round/>
              <a:headEnd/>
              <a:tailEnd/>
            </a:ln>
          </p:spPr>
          <p:txBody>
            <a:bodyPr/>
            <a:lstStyle/>
            <a:p>
              <a:endParaRPr lang="en-US"/>
            </a:p>
          </p:txBody>
        </p:sp>
        <p:sp>
          <p:nvSpPr>
            <p:cNvPr id="10330" name="Freeform 90"/>
            <p:cNvSpPr>
              <a:spLocks/>
            </p:cNvSpPr>
            <p:nvPr/>
          </p:nvSpPr>
          <p:spPr bwMode="auto">
            <a:xfrm>
              <a:off x="483" y="2512"/>
              <a:ext cx="320" cy="174"/>
            </a:xfrm>
            <a:custGeom>
              <a:avLst/>
              <a:gdLst/>
              <a:ahLst/>
              <a:cxnLst>
                <a:cxn ang="0">
                  <a:pos x="19" y="39"/>
                </a:cxn>
                <a:cxn ang="0">
                  <a:pos x="95" y="43"/>
                </a:cxn>
                <a:cxn ang="0">
                  <a:pos x="176" y="46"/>
                </a:cxn>
                <a:cxn ang="0">
                  <a:pos x="228" y="46"/>
                </a:cxn>
                <a:cxn ang="0">
                  <a:pos x="269" y="36"/>
                </a:cxn>
                <a:cxn ang="0">
                  <a:pos x="336" y="17"/>
                </a:cxn>
                <a:cxn ang="0">
                  <a:pos x="368" y="0"/>
                </a:cxn>
                <a:cxn ang="0">
                  <a:pos x="411" y="24"/>
                </a:cxn>
                <a:cxn ang="0">
                  <a:pos x="482" y="73"/>
                </a:cxn>
                <a:cxn ang="0">
                  <a:pos x="534" y="109"/>
                </a:cxn>
                <a:cxn ang="0">
                  <a:pos x="600" y="155"/>
                </a:cxn>
                <a:cxn ang="0">
                  <a:pos x="640" y="191"/>
                </a:cxn>
                <a:cxn ang="0">
                  <a:pos x="603" y="222"/>
                </a:cxn>
                <a:cxn ang="0">
                  <a:pos x="566" y="257"/>
                </a:cxn>
                <a:cxn ang="0">
                  <a:pos x="507" y="281"/>
                </a:cxn>
                <a:cxn ang="0">
                  <a:pos x="446" y="307"/>
                </a:cxn>
                <a:cxn ang="0">
                  <a:pos x="389" y="329"/>
                </a:cxn>
                <a:cxn ang="0">
                  <a:pos x="337" y="337"/>
                </a:cxn>
                <a:cxn ang="0">
                  <a:pos x="284" y="347"/>
                </a:cxn>
                <a:cxn ang="0">
                  <a:pos x="217" y="300"/>
                </a:cxn>
                <a:cxn ang="0">
                  <a:pos x="167" y="259"/>
                </a:cxn>
                <a:cxn ang="0">
                  <a:pos x="108" y="207"/>
                </a:cxn>
                <a:cxn ang="0">
                  <a:pos x="59" y="155"/>
                </a:cxn>
                <a:cxn ang="0">
                  <a:pos x="22" y="120"/>
                </a:cxn>
                <a:cxn ang="0">
                  <a:pos x="0" y="68"/>
                </a:cxn>
                <a:cxn ang="0">
                  <a:pos x="19" y="39"/>
                </a:cxn>
              </a:cxnLst>
              <a:rect l="0" t="0" r="r" b="b"/>
              <a:pathLst>
                <a:path w="640" h="347">
                  <a:moveTo>
                    <a:pt x="19" y="39"/>
                  </a:moveTo>
                  <a:lnTo>
                    <a:pt x="95" y="43"/>
                  </a:lnTo>
                  <a:lnTo>
                    <a:pt x="176" y="46"/>
                  </a:lnTo>
                  <a:lnTo>
                    <a:pt x="228" y="46"/>
                  </a:lnTo>
                  <a:lnTo>
                    <a:pt x="269" y="36"/>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7"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endParaRPr lang="en-US"/>
            </a:p>
          </p:txBody>
        </p:sp>
        <p:sp>
          <p:nvSpPr>
            <p:cNvPr id="10331" name="Freeform 91"/>
            <p:cNvSpPr>
              <a:spLocks/>
            </p:cNvSpPr>
            <p:nvPr/>
          </p:nvSpPr>
          <p:spPr bwMode="auto">
            <a:xfrm>
              <a:off x="475" y="2507"/>
              <a:ext cx="346" cy="202"/>
            </a:xfrm>
            <a:custGeom>
              <a:avLst/>
              <a:gdLst/>
              <a:ahLst/>
              <a:cxnLst>
                <a:cxn ang="0">
                  <a:pos x="339" y="346"/>
                </a:cxn>
                <a:cxn ang="0">
                  <a:pos x="449" y="315"/>
                </a:cxn>
                <a:cxn ang="0">
                  <a:pos x="538" y="277"/>
                </a:cxn>
                <a:cxn ang="0">
                  <a:pos x="602" y="232"/>
                </a:cxn>
                <a:cxn ang="0">
                  <a:pos x="627" y="206"/>
                </a:cxn>
                <a:cxn ang="0">
                  <a:pos x="535" y="123"/>
                </a:cxn>
                <a:cxn ang="0">
                  <a:pos x="461" y="78"/>
                </a:cxn>
                <a:cxn ang="0">
                  <a:pos x="390" y="34"/>
                </a:cxn>
                <a:cxn ang="0">
                  <a:pos x="376" y="34"/>
                </a:cxn>
                <a:cxn ang="0">
                  <a:pos x="331" y="49"/>
                </a:cxn>
                <a:cxn ang="0">
                  <a:pos x="272" y="65"/>
                </a:cxn>
                <a:cxn ang="0">
                  <a:pos x="167" y="73"/>
                </a:cxn>
                <a:cxn ang="0">
                  <a:pos x="65" y="71"/>
                </a:cxn>
                <a:cxn ang="0">
                  <a:pos x="37" y="73"/>
                </a:cxn>
                <a:cxn ang="0">
                  <a:pos x="37" y="93"/>
                </a:cxn>
                <a:cxn ang="0">
                  <a:pos x="59" y="123"/>
                </a:cxn>
                <a:cxn ang="0">
                  <a:pos x="102" y="176"/>
                </a:cxn>
                <a:cxn ang="0">
                  <a:pos x="155" y="220"/>
                </a:cxn>
                <a:cxn ang="0">
                  <a:pos x="220" y="284"/>
                </a:cxn>
                <a:cxn ang="0">
                  <a:pos x="285" y="330"/>
                </a:cxn>
                <a:cxn ang="0">
                  <a:pos x="324" y="358"/>
                </a:cxn>
                <a:cxn ang="0">
                  <a:pos x="337" y="387"/>
                </a:cxn>
                <a:cxn ang="0">
                  <a:pos x="322" y="404"/>
                </a:cxn>
                <a:cxn ang="0">
                  <a:pos x="300" y="395"/>
                </a:cxn>
                <a:cxn ang="0">
                  <a:pos x="236" y="336"/>
                </a:cxn>
                <a:cxn ang="0">
                  <a:pos x="155" y="269"/>
                </a:cxn>
                <a:cxn ang="0">
                  <a:pos x="96" y="220"/>
                </a:cxn>
                <a:cxn ang="0">
                  <a:pos x="56" y="176"/>
                </a:cxn>
                <a:cxn ang="0">
                  <a:pos x="22" y="130"/>
                </a:cxn>
                <a:cxn ang="0">
                  <a:pos x="7" y="99"/>
                </a:cxn>
                <a:cxn ang="0">
                  <a:pos x="0" y="65"/>
                </a:cxn>
                <a:cxn ang="0">
                  <a:pos x="10" y="43"/>
                </a:cxn>
                <a:cxn ang="0">
                  <a:pos x="34" y="34"/>
                </a:cxn>
                <a:cxn ang="0">
                  <a:pos x="78" y="37"/>
                </a:cxn>
                <a:cxn ang="0">
                  <a:pos x="162" y="49"/>
                </a:cxn>
                <a:cxn ang="0">
                  <a:pos x="233" y="49"/>
                </a:cxn>
                <a:cxn ang="0">
                  <a:pos x="285" y="34"/>
                </a:cxn>
                <a:cxn ang="0">
                  <a:pos x="344" y="22"/>
                </a:cxn>
                <a:cxn ang="0">
                  <a:pos x="368" y="0"/>
                </a:cxn>
                <a:cxn ang="0">
                  <a:pos x="396" y="0"/>
                </a:cxn>
                <a:cxn ang="0">
                  <a:pos x="457" y="37"/>
                </a:cxn>
                <a:cxn ang="0">
                  <a:pos x="523" y="87"/>
                </a:cxn>
                <a:cxn ang="0">
                  <a:pos x="594" y="132"/>
                </a:cxn>
                <a:cxn ang="0">
                  <a:pos x="633" y="161"/>
                </a:cxn>
                <a:cxn ang="0">
                  <a:pos x="674" y="188"/>
                </a:cxn>
                <a:cxn ang="0">
                  <a:pos x="692" y="198"/>
                </a:cxn>
                <a:cxn ang="0">
                  <a:pos x="683" y="218"/>
                </a:cxn>
                <a:cxn ang="0">
                  <a:pos x="653" y="235"/>
                </a:cxn>
                <a:cxn ang="0">
                  <a:pos x="618" y="265"/>
                </a:cxn>
                <a:cxn ang="0">
                  <a:pos x="587" y="277"/>
                </a:cxn>
                <a:cxn ang="0">
                  <a:pos x="528" y="302"/>
                </a:cxn>
                <a:cxn ang="0">
                  <a:pos x="486" y="321"/>
                </a:cxn>
                <a:cxn ang="0">
                  <a:pos x="439" y="350"/>
                </a:cxn>
                <a:cxn ang="0">
                  <a:pos x="390" y="358"/>
                </a:cxn>
                <a:cxn ang="0">
                  <a:pos x="352" y="361"/>
                </a:cxn>
                <a:cxn ang="0">
                  <a:pos x="339" y="346"/>
                </a:cxn>
              </a:cxnLst>
              <a:rect l="0" t="0" r="r" b="b"/>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3"/>
                  </a:lnTo>
                  <a:lnTo>
                    <a:pt x="65" y="71"/>
                  </a:lnTo>
                  <a:lnTo>
                    <a:pt x="37" y="73"/>
                  </a:lnTo>
                  <a:lnTo>
                    <a:pt x="37" y="93"/>
                  </a:lnTo>
                  <a:lnTo>
                    <a:pt x="59" y="123"/>
                  </a:lnTo>
                  <a:lnTo>
                    <a:pt x="102" y="176"/>
                  </a:lnTo>
                  <a:lnTo>
                    <a:pt x="155" y="220"/>
                  </a:lnTo>
                  <a:lnTo>
                    <a:pt x="220" y="284"/>
                  </a:lnTo>
                  <a:lnTo>
                    <a:pt x="285" y="330"/>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4"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4"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endParaRPr lang="en-US"/>
            </a:p>
          </p:txBody>
        </p:sp>
        <p:sp>
          <p:nvSpPr>
            <p:cNvPr id="10332" name="Freeform 92"/>
            <p:cNvSpPr>
              <a:spLocks/>
            </p:cNvSpPr>
            <p:nvPr/>
          </p:nvSpPr>
          <p:spPr bwMode="auto">
            <a:xfrm>
              <a:off x="670" y="2660"/>
              <a:ext cx="110" cy="70"/>
            </a:xfrm>
            <a:custGeom>
              <a:avLst/>
              <a:gdLst/>
              <a:ahLst/>
              <a:cxnLst>
                <a:cxn ang="0">
                  <a:pos x="185" y="16"/>
                </a:cxn>
                <a:cxn ang="0">
                  <a:pos x="139" y="53"/>
                </a:cxn>
                <a:cxn ang="0">
                  <a:pos x="96" y="87"/>
                </a:cxn>
                <a:cxn ang="0">
                  <a:pos x="35" y="109"/>
                </a:cxn>
                <a:cxn ang="0">
                  <a:pos x="0" y="120"/>
                </a:cxn>
                <a:cxn ang="0">
                  <a:pos x="28" y="139"/>
                </a:cxn>
                <a:cxn ang="0">
                  <a:pos x="72" y="132"/>
                </a:cxn>
                <a:cxn ang="0">
                  <a:pos x="140" y="87"/>
                </a:cxn>
                <a:cxn ang="0">
                  <a:pos x="219" y="0"/>
                </a:cxn>
                <a:cxn ang="0">
                  <a:pos x="185" y="16"/>
                </a:cxn>
              </a:cxnLst>
              <a:rect l="0" t="0" r="r" b="b"/>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grpSp>
        <p:nvGrpSpPr>
          <p:cNvPr id="11" name="Group 93"/>
          <p:cNvGrpSpPr>
            <a:grpSpLocks/>
          </p:cNvGrpSpPr>
          <p:nvPr/>
        </p:nvGrpSpPr>
        <p:grpSpPr bwMode="auto">
          <a:xfrm>
            <a:off x="981075" y="4192588"/>
            <a:ext cx="641350" cy="1446212"/>
            <a:chOff x="618" y="2641"/>
            <a:chExt cx="404" cy="911"/>
          </a:xfrm>
        </p:grpSpPr>
        <p:sp>
          <p:nvSpPr>
            <p:cNvPr id="10334" name="Freeform 94"/>
            <p:cNvSpPr>
              <a:spLocks/>
            </p:cNvSpPr>
            <p:nvPr/>
          </p:nvSpPr>
          <p:spPr bwMode="auto">
            <a:xfrm>
              <a:off x="626" y="2681"/>
              <a:ext cx="212" cy="859"/>
            </a:xfrm>
            <a:custGeom>
              <a:avLst/>
              <a:gdLst/>
              <a:ahLst/>
              <a:cxnLst>
                <a:cxn ang="0">
                  <a:pos x="417" y="309"/>
                </a:cxn>
                <a:cxn ang="0">
                  <a:pos x="424" y="372"/>
                </a:cxn>
                <a:cxn ang="0">
                  <a:pos x="424" y="713"/>
                </a:cxn>
                <a:cxn ang="0">
                  <a:pos x="394" y="1169"/>
                </a:cxn>
                <a:cxn ang="0">
                  <a:pos x="396" y="1460"/>
                </a:cxn>
                <a:cxn ang="0">
                  <a:pos x="411" y="1661"/>
                </a:cxn>
                <a:cxn ang="0">
                  <a:pos x="396" y="1717"/>
                </a:cxn>
                <a:cxn ang="0">
                  <a:pos x="372" y="1705"/>
                </a:cxn>
                <a:cxn ang="0">
                  <a:pos x="228" y="1594"/>
                </a:cxn>
                <a:cxn ang="0">
                  <a:pos x="191" y="1572"/>
                </a:cxn>
                <a:cxn ang="0">
                  <a:pos x="169" y="1541"/>
                </a:cxn>
                <a:cxn ang="0">
                  <a:pos x="133" y="1499"/>
                </a:cxn>
                <a:cxn ang="0">
                  <a:pos x="83" y="1455"/>
                </a:cxn>
                <a:cxn ang="0">
                  <a:pos x="59" y="1396"/>
                </a:cxn>
                <a:cxn ang="0">
                  <a:pos x="0" y="1346"/>
                </a:cxn>
                <a:cxn ang="0">
                  <a:pos x="0" y="1315"/>
                </a:cxn>
                <a:cxn ang="0">
                  <a:pos x="31" y="1276"/>
                </a:cxn>
                <a:cxn ang="0">
                  <a:pos x="44" y="1225"/>
                </a:cxn>
                <a:cxn ang="0">
                  <a:pos x="37" y="1198"/>
                </a:cxn>
                <a:cxn ang="0">
                  <a:pos x="22" y="1154"/>
                </a:cxn>
                <a:cxn ang="0">
                  <a:pos x="16" y="1123"/>
                </a:cxn>
                <a:cxn ang="0">
                  <a:pos x="40" y="1073"/>
                </a:cxn>
                <a:cxn ang="0">
                  <a:pos x="40" y="1041"/>
                </a:cxn>
                <a:cxn ang="0">
                  <a:pos x="15" y="975"/>
                </a:cxn>
                <a:cxn ang="0">
                  <a:pos x="15" y="938"/>
                </a:cxn>
                <a:cxn ang="0">
                  <a:pos x="29" y="909"/>
                </a:cxn>
                <a:cxn ang="0">
                  <a:pos x="53" y="875"/>
                </a:cxn>
                <a:cxn ang="0">
                  <a:pos x="52" y="816"/>
                </a:cxn>
                <a:cxn ang="0">
                  <a:pos x="37" y="769"/>
                </a:cxn>
                <a:cxn ang="0">
                  <a:pos x="52" y="713"/>
                </a:cxn>
                <a:cxn ang="0">
                  <a:pos x="66" y="699"/>
                </a:cxn>
                <a:cxn ang="0">
                  <a:pos x="53" y="647"/>
                </a:cxn>
                <a:cxn ang="0">
                  <a:pos x="22" y="592"/>
                </a:cxn>
                <a:cxn ang="0">
                  <a:pos x="15" y="557"/>
                </a:cxn>
                <a:cxn ang="0">
                  <a:pos x="22" y="523"/>
                </a:cxn>
                <a:cxn ang="0">
                  <a:pos x="61" y="492"/>
                </a:cxn>
                <a:cxn ang="0">
                  <a:pos x="59" y="468"/>
                </a:cxn>
                <a:cxn ang="0">
                  <a:pos x="16" y="390"/>
                </a:cxn>
                <a:cxn ang="0">
                  <a:pos x="3" y="328"/>
                </a:cxn>
                <a:cxn ang="0">
                  <a:pos x="15" y="294"/>
                </a:cxn>
                <a:cxn ang="0">
                  <a:pos x="53" y="263"/>
                </a:cxn>
                <a:cxn ang="0">
                  <a:pos x="44" y="235"/>
                </a:cxn>
                <a:cxn ang="0">
                  <a:pos x="16" y="204"/>
                </a:cxn>
                <a:cxn ang="0">
                  <a:pos x="16" y="170"/>
                </a:cxn>
                <a:cxn ang="0">
                  <a:pos x="61" y="147"/>
                </a:cxn>
                <a:cxn ang="0">
                  <a:pos x="81" y="122"/>
                </a:cxn>
                <a:cxn ang="0">
                  <a:pos x="44" y="71"/>
                </a:cxn>
                <a:cxn ang="0">
                  <a:pos x="44" y="44"/>
                </a:cxn>
                <a:cxn ang="0">
                  <a:pos x="87" y="28"/>
                </a:cxn>
                <a:cxn ang="0">
                  <a:pos x="90" y="0"/>
                </a:cxn>
                <a:cxn ang="0">
                  <a:pos x="139" y="71"/>
                </a:cxn>
                <a:cxn ang="0">
                  <a:pos x="198" y="145"/>
                </a:cxn>
                <a:cxn ang="0">
                  <a:pos x="272" y="204"/>
                </a:cxn>
                <a:cxn ang="0">
                  <a:pos x="331" y="250"/>
                </a:cxn>
                <a:cxn ang="0">
                  <a:pos x="394" y="287"/>
                </a:cxn>
                <a:cxn ang="0">
                  <a:pos x="417" y="309"/>
                </a:cxn>
              </a:cxnLst>
              <a:rect l="0" t="0" r="r" b="b"/>
              <a:pathLst>
                <a:path w="424" h="1717">
                  <a:moveTo>
                    <a:pt x="417" y="309"/>
                  </a:moveTo>
                  <a:lnTo>
                    <a:pt x="424" y="372"/>
                  </a:lnTo>
                  <a:lnTo>
                    <a:pt x="424" y="713"/>
                  </a:lnTo>
                  <a:lnTo>
                    <a:pt x="394" y="1169"/>
                  </a:lnTo>
                  <a:lnTo>
                    <a:pt x="396" y="1460"/>
                  </a:lnTo>
                  <a:lnTo>
                    <a:pt x="411" y="1661"/>
                  </a:lnTo>
                  <a:lnTo>
                    <a:pt x="396" y="1717"/>
                  </a:lnTo>
                  <a:lnTo>
                    <a:pt x="372" y="1705"/>
                  </a:lnTo>
                  <a:lnTo>
                    <a:pt x="228" y="1594"/>
                  </a:lnTo>
                  <a:lnTo>
                    <a:pt x="191" y="1572"/>
                  </a:lnTo>
                  <a:lnTo>
                    <a:pt x="169"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3"/>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1" y="492"/>
                  </a:lnTo>
                  <a:lnTo>
                    <a:pt x="59" y="468"/>
                  </a:lnTo>
                  <a:lnTo>
                    <a:pt x="16" y="390"/>
                  </a:lnTo>
                  <a:lnTo>
                    <a:pt x="3" y="328"/>
                  </a:lnTo>
                  <a:lnTo>
                    <a:pt x="15" y="294"/>
                  </a:lnTo>
                  <a:lnTo>
                    <a:pt x="53" y="263"/>
                  </a:lnTo>
                  <a:lnTo>
                    <a:pt x="44" y="235"/>
                  </a:lnTo>
                  <a:lnTo>
                    <a:pt x="16" y="204"/>
                  </a:lnTo>
                  <a:lnTo>
                    <a:pt x="16" y="170"/>
                  </a:lnTo>
                  <a:lnTo>
                    <a:pt x="61" y="147"/>
                  </a:lnTo>
                  <a:lnTo>
                    <a:pt x="81" y="122"/>
                  </a:lnTo>
                  <a:lnTo>
                    <a:pt x="44" y="71"/>
                  </a:lnTo>
                  <a:lnTo>
                    <a:pt x="44" y="44"/>
                  </a:lnTo>
                  <a:lnTo>
                    <a:pt x="87"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10335" name="Freeform 95"/>
            <p:cNvSpPr>
              <a:spLocks/>
            </p:cNvSpPr>
            <p:nvPr/>
          </p:nvSpPr>
          <p:spPr bwMode="auto">
            <a:xfrm>
              <a:off x="618" y="2694"/>
              <a:ext cx="61" cy="654"/>
            </a:xfrm>
            <a:custGeom>
              <a:avLst/>
              <a:gdLst/>
              <a:ahLst/>
              <a:cxnLst>
                <a:cxn ang="0">
                  <a:pos x="84" y="44"/>
                </a:cxn>
                <a:cxn ang="0">
                  <a:pos x="122" y="90"/>
                </a:cxn>
                <a:cxn ang="0">
                  <a:pos x="99" y="127"/>
                </a:cxn>
                <a:cxn ang="0">
                  <a:pos x="47" y="153"/>
                </a:cxn>
                <a:cxn ang="0">
                  <a:pos x="67" y="190"/>
                </a:cxn>
                <a:cxn ang="0">
                  <a:pos x="91" y="237"/>
                </a:cxn>
                <a:cxn ang="0">
                  <a:pos x="62" y="267"/>
                </a:cxn>
                <a:cxn ang="0">
                  <a:pos x="37" y="304"/>
                </a:cxn>
                <a:cxn ang="0">
                  <a:pos x="62" y="369"/>
                </a:cxn>
                <a:cxn ang="0">
                  <a:pos x="91" y="428"/>
                </a:cxn>
                <a:cxn ang="0">
                  <a:pos x="84" y="480"/>
                </a:cxn>
                <a:cxn ang="0">
                  <a:pos x="47" y="524"/>
                </a:cxn>
                <a:cxn ang="0">
                  <a:pos x="89" y="617"/>
                </a:cxn>
                <a:cxn ang="0">
                  <a:pos x="106" y="676"/>
                </a:cxn>
                <a:cxn ang="0">
                  <a:pos x="74" y="719"/>
                </a:cxn>
                <a:cxn ang="0">
                  <a:pos x="81" y="786"/>
                </a:cxn>
                <a:cxn ang="0">
                  <a:pos x="103" y="852"/>
                </a:cxn>
                <a:cxn ang="0">
                  <a:pos x="77" y="889"/>
                </a:cxn>
                <a:cxn ang="0">
                  <a:pos x="40" y="933"/>
                </a:cxn>
                <a:cxn ang="0">
                  <a:pos x="77" y="1013"/>
                </a:cxn>
                <a:cxn ang="0">
                  <a:pos x="91" y="1068"/>
                </a:cxn>
                <a:cxn ang="0">
                  <a:pos x="59" y="1080"/>
                </a:cxn>
                <a:cxn ang="0">
                  <a:pos x="67" y="1168"/>
                </a:cxn>
                <a:cxn ang="0">
                  <a:pos x="84" y="1214"/>
                </a:cxn>
                <a:cxn ang="0">
                  <a:pos x="59" y="1266"/>
                </a:cxn>
                <a:cxn ang="0">
                  <a:pos x="3" y="1294"/>
                </a:cxn>
                <a:cxn ang="0">
                  <a:pos x="46" y="1205"/>
                </a:cxn>
                <a:cxn ang="0">
                  <a:pos x="25" y="1131"/>
                </a:cxn>
                <a:cxn ang="0">
                  <a:pos x="31" y="1068"/>
                </a:cxn>
                <a:cxn ang="0">
                  <a:pos x="47" y="1037"/>
                </a:cxn>
                <a:cxn ang="0">
                  <a:pos x="11" y="957"/>
                </a:cxn>
                <a:cxn ang="0">
                  <a:pos x="11" y="877"/>
                </a:cxn>
                <a:cxn ang="0">
                  <a:pos x="55" y="840"/>
                </a:cxn>
                <a:cxn ang="0">
                  <a:pos x="46" y="781"/>
                </a:cxn>
                <a:cxn ang="0">
                  <a:pos x="33" y="713"/>
                </a:cxn>
                <a:cxn ang="0">
                  <a:pos x="67" y="669"/>
                </a:cxn>
                <a:cxn ang="0">
                  <a:pos x="52" y="620"/>
                </a:cxn>
                <a:cxn ang="0">
                  <a:pos x="11" y="543"/>
                </a:cxn>
                <a:cxn ang="0">
                  <a:pos x="18" y="492"/>
                </a:cxn>
                <a:cxn ang="0">
                  <a:pos x="55" y="450"/>
                </a:cxn>
                <a:cxn ang="0">
                  <a:pos x="16" y="353"/>
                </a:cxn>
                <a:cxn ang="0">
                  <a:pos x="0" y="296"/>
                </a:cxn>
                <a:cxn ang="0">
                  <a:pos x="33" y="252"/>
                </a:cxn>
                <a:cxn ang="0">
                  <a:pos x="47" y="223"/>
                </a:cxn>
                <a:cxn ang="0">
                  <a:pos x="11" y="177"/>
                </a:cxn>
                <a:cxn ang="0">
                  <a:pos x="25" y="131"/>
                </a:cxn>
                <a:cxn ang="0">
                  <a:pos x="67" y="103"/>
                </a:cxn>
                <a:cxn ang="0">
                  <a:pos x="69" y="69"/>
                </a:cxn>
                <a:cxn ang="0">
                  <a:pos x="47" y="23"/>
                </a:cxn>
              </a:cxnLst>
              <a:rect l="0" t="0" r="r" b="b"/>
              <a:pathLst>
                <a:path w="122" h="1309">
                  <a:moveTo>
                    <a:pt x="62" y="0"/>
                  </a:moveTo>
                  <a:lnTo>
                    <a:pt x="84" y="44"/>
                  </a:lnTo>
                  <a:lnTo>
                    <a:pt x="103" y="73"/>
                  </a:lnTo>
                  <a:lnTo>
                    <a:pt x="122" y="90"/>
                  </a:lnTo>
                  <a:lnTo>
                    <a:pt x="118" y="112"/>
                  </a:lnTo>
                  <a:lnTo>
                    <a:pt x="99" y="127"/>
                  </a:lnTo>
                  <a:lnTo>
                    <a:pt x="69" y="134"/>
                  </a:lnTo>
                  <a:lnTo>
                    <a:pt x="47" y="153"/>
                  </a:lnTo>
                  <a:lnTo>
                    <a:pt x="52" y="177"/>
                  </a:lnTo>
                  <a:lnTo>
                    <a:pt x="67" y="190"/>
                  </a:lnTo>
                  <a:lnTo>
                    <a:pt x="91" y="220"/>
                  </a:lnTo>
                  <a:lnTo>
                    <a:pt x="91" y="237"/>
                  </a:lnTo>
                  <a:lnTo>
                    <a:pt x="84" y="252"/>
                  </a:lnTo>
                  <a:lnTo>
                    <a:pt x="62" y="267"/>
                  </a:lnTo>
                  <a:lnTo>
                    <a:pt x="40" y="282"/>
                  </a:lnTo>
                  <a:lnTo>
                    <a:pt x="37" y="304"/>
                  </a:lnTo>
                  <a:lnTo>
                    <a:pt x="46" y="326"/>
                  </a:lnTo>
                  <a:lnTo>
                    <a:pt x="62" y="369"/>
                  </a:lnTo>
                  <a:lnTo>
                    <a:pt x="77" y="404"/>
                  </a:lnTo>
                  <a:lnTo>
                    <a:pt x="91" y="428"/>
                  </a:lnTo>
                  <a:lnTo>
                    <a:pt x="91" y="455"/>
                  </a:lnTo>
                  <a:lnTo>
                    <a:pt x="84" y="480"/>
                  </a:lnTo>
                  <a:lnTo>
                    <a:pt x="62" y="502"/>
                  </a:lnTo>
                  <a:lnTo>
                    <a:pt x="47" y="524"/>
                  </a:lnTo>
                  <a:lnTo>
                    <a:pt x="52" y="561"/>
                  </a:lnTo>
                  <a:lnTo>
                    <a:pt x="89" y="617"/>
                  </a:lnTo>
                  <a:lnTo>
                    <a:pt x="103" y="647"/>
                  </a:lnTo>
                  <a:lnTo>
                    <a:pt x="106" y="676"/>
                  </a:lnTo>
                  <a:lnTo>
                    <a:pt x="91" y="697"/>
                  </a:lnTo>
                  <a:lnTo>
                    <a:pt x="74" y="719"/>
                  </a:lnTo>
                  <a:lnTo>
                    <a:pt x="69" y="749"/>
                  </a:lnTo>
                  <a:lnTo>
                    <a:pt x="81" y="786"/>
                  </a:lnTo>
                  <a:lnTo>
                    <a:pt x="96" y="825"/>
                  </a:lnTo>
                  <a:lnTo>
                    <a:pt x="103" y="852"/>
                  </a:lnTo>
                  <a:lnTo>
                    <a:pt x="96" y="870"/>
                  </a:lnTo>
                  <a:lnTo>
                    <a:pt x="77" y="889"/>
                  </a:lnTo>
                  <a:lnTo>
                    <a:pt x="52" y="911"/>
                  </a:lnTo>
                  <a:lnTo>
                    <a:pt x="40" y="933"/>
                  </a:lnTo>
                  <a:lnTo>
                    <a:pt x="52" y="972"/>
                  </a:lnTo>
                  <a:lnTo>
                    <a:pt x="77" y="1013"/>
                  </a:lnTo>
                  <a:lnTo>
                    <a:pt x="89" y="1043"/>
                  </a:lnTo>
                  <a:lnTo>
                    <a:pt x="91" y="1068"/>
                  </a:lnTo>
                  <a:lnTo>
                    <a:pt x="84" y="1080"/>
                  </a:lnTo>
                  <a:lnTo>
                    <a:pt x="59" y="1080"/>
                  </a:lnTo>
                  <a:lnTo>
                    <a:pt x="52" y="1134"/>
                  </a:lnTo>
                  <a:lnTo>
                    <a:pt x="67" y="1168"/>
                  </a:lnTo>
                  <a:lnTo>
                    <a:pt x="81" y="1192"/>
                  </a:lnTo>
                  <a:lnTo>
                    <a:pt x="84" y="1214"/>
                  </a:lnTo>
                  <a:lnTo>
                    <a:pt x="84" y="1235"/>
                  </a:lnTo>
                  <a:lnTo>
                    <a:pt x="59" y="1266"/>
                  </a:lnTo>
                  <a:lnTo>
                    <a:pt x="25" y="1309"/>
                  </a:lnTo>
                  <a:lnTo>
                    <a:pt x="3" y="1294"/>
                  </a:lnTo>
                  <a:lnTo>
                    <a:pt x="11" y="1259"/>
                  </a:lnTo>
                  <a:lnTo>
                    <a:pt x="46" y="1205"/>
                  </a:lnTo>
                  <a:lnTo>
                    <a:pt x="40" y="1171"/>
                  </a:lnTo>
                  <a:lnTo>
                    <a:pt x="25" y="1131"/>
                  </a:lnTo>
                  <a:lnTo>
                    <a:pt x="16" y="1097"/>
                  </a:lnTo>
                  <a:lnTo>
                    <a:pt x="31" y="1068"/>
                  </a:lnTo>
                  <a:lnTo>
                    <a:pt x="46" y="1058"/>
                  </a:lnTo>
                  <a:lnTo>
                    <a:pt x="47" y="1037"/>
                  </a:lnTo>
                  <a:lnTo>
                    <a:pt x="31" y="994"/>
                  </a:lnTo>
                  <a:lnTo>
                    <a:pt x="11" y="957"/>
                  </a:lnTo>
                  <a:lnTo>
                    <a:pt x="0" y="920"/>
                  </a:lnTo>
                  <a:lnTo>
                    <a:pt x="11" y="877"/>
                  </a:lnTo>
                  <a:lnTo>
                    <a:pt x="46" y="860"/>
                  </a:lnTo>
                  <a:lnTo>
                    <a:pt x="55" y="840"/>
                  </a:lnTo>
                  <a:lnTo>
                    <a:pt x="52" y="811"/>
                  </a:lnTo>
                  <a:lnTo>
                    <a:pt x="46" y="781"/>
                  </a:lnTo>
                  <a:lnTo>
                    <a:pt x="33" y="743"/>
                  </a:lnTo>
                  <a:lnTo>
                    <a:pt x="33" y="713"/>
                  </a:lnTo>
                  <a:lnTo>
                    <a:pt x="47" y="693"/>
                  </a:lnTo>
                  <a:lnTo>
                    <a:pt x="67" y="669"/>
                  </a:lnTo>
                  <a:lnTo>
                    <a:pt x="67" y="654"/>
                  </a:lnTo>
                  <a:lnTo>
                    <a:pt x="52" y="620"/>
                  </a:lnTo>
                  <a:lnTo>
                    <a:pt x="24" y="576"/>
                  </a:lnTo>
                  <a:lnTo>
                    <a:pt x="11" y="543"/>
                  </a:lnTo>
                  <a:lnTo>
                    <a:pt x="11" y="517"/>
                  </a:lnTo>
                  <a:lnTo>
                    <a:pt x="18" y="492"/>
                  </a:lnTo>
                  <a:lnTo>
                    <a:pt x="37" y="472"/>
                  </a:lnTo>
                  <a:lnTo>
                    <a:pt x="55" y="450"/>
                  </a:lnTo>
                  <a:lnTo>
                    <a:pt x="55" y="434"/>
                  </a:lnTo>
                  <a:lnTo>
                    <a:pt x="16" y="353"/>
                  </a:lnTo>
                  <a:lnTo>
                    <a:pt x="9" y="323"/>
                  </a:lnTo>
                  <a:lnTo>
                    <a:pt x="0" y="296"/>
                  </a:lnTo>
                  <a:lnTo>
                    <a:pt x="16" y="271"/>
                  </a:lnTo>
                  <a:lnTo>
                    <a:pt x="33" y="252"/>
                  </a:lnTo>
                  <a:lnTo>
                    <a:pt x="47" y="237"/>
                  </a:lnTo>
                  <a:lnTo>
                    <a:pt x="47" y="223"/>
                  </a:lnTo>
                  <a:lnTo>
                    <a:pt x="33" y="200"/>
                  </a:lnTo>
                  <a:lnTo>
                    <a:pt x="11" y="177"/>
                  </a:lnTo>
                  <a:lnTo>
                    <a:pt x="11" y="153"/>
                  </a:lnTo>
                  <a:lnTo>
                    <a:pt x="25" y="131"/>
                  </a:lnTo>
                  <a:lnTo>
                    <a:pt x="47" y="112"/>
                  </a:lnTo>
                  <a:lnTo>
                    <a:pt x="67" y="103"/>
                  </a:lnTo>
                  <a:lnTo>
                    <a:pt x="77" y="88"/>
                  </a:lnTo>
                  <a:lnTo>
                    <a:pt x="69" y="69"/>
                  </a:lnTo>
                  <a:lnTo>
                    <a:pt x="55" y="47"/>
                  </a:lnTo>
                  <a:lnTo>
                    <a:pt x="47" y="23"/>
                  </a:lnTo>
                  <a:lnTo>
                    <a:pt x="62" y="0"/>
                  </a:lnTo>
                  <a:close/>
                </a:path>
              </a:pathLst>
            </a:custGeom>
            <a:solidFill>
              <a:srgbClr val="000000"/>
            </a:solidFill>
            <a:ln w="9525">
              <a:noFill/>
              <a:round/>
              <a:headEnd/>
              <a:tailEnd/>
            </a:ln>
          </p:spPr>
          <p:txBody>
            <a:bodyPr/>
            <a:lstStyle/>
            <a:p>
              <a:endParaRPr lang="en-US"/>
            </a:p>
          </p:txBody>
        </p:sp>
        <p:sp>
          <p:nvSpPr>
            <p:cNvPr id="10336" name="Freeform 96"/>
            <p:cNvSpPr>
              <a:spLocks/>
            </p:cNvSpPr>
            <p:nvPr/>
          </p:nvSpPr>
          <p:spPr bwMode="auto">
            <a:xfrm>
              <a:off x="784" y="2853"/>
              <a:ext cx="58" cy="529"/>
            </a:xfrm>
            <a:custGeom>
              <a:avLst/>
              <a:gdLst/>
              <a:ahLst/>
              <a:cxnLst>
                <a:cxn ang="0">
                  <a:pos x="104" y="30"/>
                </a:cxn>
                <a:cxn ang="0">
                  <a:pos x="110" y="102"/>
                </a:cxn>
                <a:cxn ang="0">
                  <a:pos x="61" y="132"/>
                </a:cxn>
                <a:cxn ang="0">
                  <a:pos x="76" y="213"/>
                </a:cxn>
                <a:cxn ang="0">
                  <a:pos x="97" y="291"/>
                </a:cxn>
                <a:cxn ang="0">
                  <a:pos x="67" y="331"/>
                </a:cxn>
                <a:cxn ang="0">
                  <a:pos x="76" y="396"/>
                </a:cxn>
                <a:cxn ang="0">
                  <a:pos x="97" y="467"/>
                </a:cxn>
                <a:cxn ang="0">
                  <a:pos x="82" y="519"/>
                </a:cxn>
                <a:cxn ang="0">
                  <a:pos x="58" y="566"/>
                </a:cxn>
                <a:cxn ang="0">
                  <a:pos x="91" y="659"/>
                </a:cxn>
                <a:cxn ang="0">
                  <a:pos x="97" y="720"/>
                </a:cxn>
                <a:cxn ang="0">
                  <a:pos x="43" y="764"/>
                </a:cxn>
                <a:cxn ang="0">
                  <a:pos x="58" y="857"/>
                </a:cxn>
                <a:cxn ang="0">
                  <a:pos x="73" y="938"/>
                </a:cxn>
                <a:cxn ang="0">
                  <a:pos x="43" y="984"/>
                </a:cxn>
                <a:cxn ang="0">
                  <a:pos x="28" y="1048"/>
                </a:cxn>
                <a:cxn ang="0">
                  <a:pos x="13" y="1021"/>
                </a:cxn>
                <a:cxn ang="0">
                  <a:pos x="43" y="947"/>
                </a:cxn>
                <a:cxn ang="0">
                  <a:pos x="28" y="838"/>
                </a:cxn>
                <a:cxn ang="0">
                  <a:pos x="21" y="757"/>
                </a:cxn>
                <a:cxn ang="0">
                  <a:pos x="61" y="702"/>
                </a:cxn>
                <a:cxn ang="0">
                  <a:pos x="28" y="625"/>
                </a:cxn>
                <a:cxn ang="0">
                  <a:pos x="21" y="551"/>
                </a:cxn>
                <a:cxn ang="0">
                  <a:pos x="51" y="492"/>
                </a:cxn>
                <a:cxn ang="0">
                  <a:pos x="65" y="448"/>
                </a:cxn>
                <a:cxn ang="0">
                  <a:pos x="36" y="374"/>
                </a:cxn>
                <a:cxn ang="0">
                  <a:pos x="43" y="313"/>
                </a:cxn>
                <a:cxn ang="0">
                  <a:pos x="61" y="269"/>
                </a:cxn>
                <a:cxn ang="0">
                  <a:pos x="39" y="203"/>
                </a:cxn>
                <a:cxn ang="0">
                  <a:pos x="30" y="130"/>
                </a:cxn>
                <a:cxn ang="0">
                  <a:pos x="65" y="80"/>
                </a:cxn>
                <a:cxn ang="0">
                  <a:pos x="67" y="34"/>
                </a:cxn>
                <a:cxn ang="0">
                  <a:pos x="91" y="0"/>
                </a:cxn>
              </a:cxnLst>
              <a:rect l="0" t="0" r="r" b="b"/>
              <a:pathLst>
                <a:path w="117" h="1058">
                  <a:moveTo>
                    <a:pt x="91" y="0"/>
                  </a:moveTo>
                  <a:lnTo>
                    <a:pt x="104" y="30"/>
                  </a:lnTo>
                  <a:lnTo>
                    <a:pt x="117" y="80"/>
                  </a:lnTo>
                  <a:lnTo>
                    <a:pt x="110" y="102"/>
                  </a:lnTo>
                  <a:lnTo>
                    <a:pt x="80" y="117"/>
                  </a:lnTo>
                  <a:lnTo>
                    <a:pt x="61" y="132"/>
                  </a:lnTo>
                  <a:lnTo>
                    <a:pt x="61" y="173"/>
                  </a:lnTo>
                  <a:lnTo>
                    <a:pt x="76" y="213"/>
                  </a:lnTo>
                  <a:lnTo>
                    <a:pt x="95" y="240"/>
                  </a:lnTo>
                  <a:lnTo>
                    <a:pt x="97" y="291"/>
                  </a:lnTo>
                  <a:lnTo>
                    <a:pt x="88" y="309"/>
                  </a:lnTo>
                  <a:lnTo>
                    <a:pt x="67" y="331"/>
                  </a:lnTo>
                  <a:lnTo>
                    <a:pt x="65" y="365"/>
                  </a:lnTo>
                  <a:lnTo>
                    <a:pt x="76" y="396"/>
                  </a:lnTo>
                  <a:lnTo>
                    <a:pt x="91" y="424"/>
                  </a:lnTo>
                  <a:lnTo>
                    <a:pt x="97" y="467"/>
                  </a:lnTo>
                  <a:lnTo>
                    <a:pt x="97" y="492"/>
                  </a:lnTo>
                  <a:lnTo>
                    <a:pt x="82" y="519"/>
                  </a:lnTo>
                  <a:lnTo>
                    <a:pt x="58" y="544"/>
                  </a:lnTo>
                  <a:lnTo>
                    <a:pt x="58" y="566"/>
                  </a:lnTo>
                  <a:lnTo>
                    <a:pt x="65" y="631"/>
                  </a:lnTo>
                  <a:lnTo>
                    <a:pt x="91" y="659"/>
                  </a:lnTo>
                  <a:lnTo>
                    <a:pt x="104" y="687"/>
                  </a:lnTo>
                  <a:lnTo>
                    <a:pt x="97" y="720"/>
                  </a:lnTo>
                  <a:lnTo>
                    <a:pt x="61" y="742"/>
                  </a:lnTo>
                  <a:lnTo>
                    <a:pt x="43" y="764"/>
                  </a:lnTo>
                  <a:lnTo>
                    <a:pt x="39" y="805"/>
                  </a:lnTo>
                  <a:lnTo>
                    <a:pt x="58" y="857"/>
                  </a:lnTo>
                  <a:lnTo>
                    <a:pt x="73" y="909"/>
                  </a:lnTo>
                  <a:lnTo>
                    <a:pt x="73" y="938"/>
                  </a:lnTo>
                  <a:lnTo>
                    <a:pt x="65" y="977"/>
                  </a:lnTo>
                  <a:lnTo>
                    <a:pt x="43" y="984"/>
                  </a:lnTo>
                  <a:lnTo>
                    <a:pt x="28" y="1014"/>
                  </a:lnTo>
                  <a:lnTo>
                    <a:pt x="28" y="1048"/>
                  </a:lnTo>
                  <a:lnTo>
                    <a:pt x="0" y="1058"/>
                  </a:lnTo>
                  <a:lnTo>
                    <a:pt x="13" y="1021"/>
                  </a:lnTo>
                  <a:lnTo>
                    <a:pt x="36" y="977"/>
                  </a:lnTo>
                  <a:lnTo>
                    <a:pt x="43" y="947"/>
                  </a:lnTo>
                  <a:lnTo>
                    <a:pt x="43" y="888"/>
                  </a:lnTo>
                  <a:lnTo>
                    <a:pt x="28" y="838"/>
                  </a:lnTo>
                  <a:lnTo>
                    <a:pt x="24" y="798"/>
                  </a:lnTo>
                  <a:lnTo>
                    <a:pt x="21" y="757"/>
                  </a:lnTo>
                  <a:lnTo>
                    <a:pt x="46" y="724"/>
                  </a:lnTo>
                  <a:lnTo>
                    <a:pt x="61" y="702"/>
                  </a:lnTo>
                  <a:lnTo>
                    <a:pt x="51" y="659"/>
                  </a:lnTo>
                  <a:lnTo>
                    <a:pt x="28" y="625"/>
                  </a:lnTo>
                  <a:lnTo>
                    <a:pt x="24" y="594"/>
                  </a:lnTo>
                  <a:lnTo>
                    <a:pt x="21" y="551"/>
                  </a:lnTo>
                  <a:lnTo>
                    <a:pt x="30" y="522"/>
                  </a:lnTo>
                  <a:lnTo>
                    <a:pt x="51" y="492"/>
                  </a:lnTo>
                  <a:lnTo>
                    <a:pt x="65" y="470"/>
                  </a:lnTo>
                  <a:lnTo>
                    <a:pt x="65" y="448"/>
                  </a:lnTo>
                  <a:lnTo>
                    <a:pt x="51" y="424"/>
                  </a:lnTo>
                  <a:lnTo>
                    <a:pt x="36" y="374"/>
                  </a:lnTo>
                  <a:lnTo>
                    <a:pt x="36" y="343"/>
                  </a:lnTo>
                  <a:lnTo>
                    <a:pt x="43" y="313"/>
                  </a:lnTo>
                  <a:lnTo>
                    <a:pt x="58" y="291"/>
                  </a:lnTo>
                  <a:lnTo>
                    <a:pt x="61" y="269"/>
                  </a:lnTo>
                  <a:lnTo>
                    <a:pt x="58" y="242"/>
                  </a:lnTo>
                  <a:lnTo>
                    <a:pt x="39" y="203"/>
                  </a:lnTo>
                  <a:lnTo>
                    <a:pt x="28" y="176"/>
                  </a:lnTo>
                  <a:lnTo>
                    <a:pt x="30" y="130"/>
                  </a:lnTo>
                  <a:lnTo>
                    <a:pt x="46" y="111"/>
                  </a:lnTo>
                  <a:lnTo>
                    <a:pt x="65" y="80"/>
                  </a:lnTo>
                  <a:lnTo>
                    <a:pt x="76" y="56"/>
                  </a:lnTo>
                  <a:lnTo>
                    <a:pt x="67" y="34"/>
                  </a:lnTo>
                  <a:lnTo>
                    <a:pt x="73" y="12"/>
                  </a:lnTo>
                  <a:lnTo>
                    <a:pt x="91" y="0"/>
                  </a:lnTo>
                  <a:close/>
                </a:path>
              </a:pathLst>
            </a:custGeom>
            <a:solidFill>
              <a:srgbClr val="000000"/>
            </a:solidFill>
            <a:ln w="9525">
              <a:noFill/>
              <a:round/>
              <a:headEnd/>
              <a:tailEnd/>
            </a:ln>
          </p:spPr>
          <p:txBody>
            <a:bodyPr/>
            <a:lstStyle/>
            <a:p>
              <a:endParaRPr lang="en-US"/>
            </a:p>
          </p:txBody>
        </p:sp>
        <p:sp>
          <p:nvSpPr>
            <p:cNvPr id="10337" name="Freeform 97"/>
            <p:cNvSpPr>
              <a:spLocks/>
            </p:cNvSpPr>
            <p:nvPr/>
          </p:nvSpPr>
          <p:spPr bwMode="auto">
            <a:xfrm>
              <a:off x="692" y="2789"/>
              <a:ext cx="133" cy="114"/>
            </a:xfrm>
            <a:custGeom>
              <a:avLst/>
              <a:gdLst/>
              <a:ahLst/>
              <a:cxnLst>
                <a:cxn ang="0">
                  <a:pos x="265" y="185"/>
                </a:cxn>
                <a:cxn ang="0">
                  <a:pos x="185" y="119"/>
                </a:cxn>
                <a:cxn ang="0">
                  <a:pos x="118" y="59"/>
                </a:cxn>
                <a:cxn ang="0">
                  <a:pos x="56" y="0"/>
                </a:cxn>
                <a:cxn ang="0">
                  <a:pos x="0" y="0"/>
                </a:cxn>
                <a:cxn ang="0">
                  <a:pos x="133" y="96"/>
                </a:cxn>
                <a:cxn ang="0">
                  <a:pos x="197" y="156"/>
                </a:cxn>
                <a:cxn ang="0">
                  <a:pos x="250" y="229"/>
                </a:cxn>
                <a:cxn ang="0">
                  <a:pos x="265" y="185"/>
                </a:cxn>
              </a:cxnLst>
              <a:rect l="0" t="0" r="r" b="b"/>
              <a:pathLst>
                <a:path w="265" h="229">
                  <a:moveTo>
                    <a:pt x="265" y="185"/>
                  </a:moveTo>
                  <a:lnTo>
                    <a:pt x="185" y="119"/>
                  </a:lnTo>
                  <a:lnTo>
                    <a:pt x="118" y="59"/>
                  </a:lnTo>
                  <a:lnTo>
                    <a:pt x="56" y="0"/>
                  </a:lnTo>
                  <a:lnTo>
                    <a:pt x="0" y="0"/>
                  </a:lnTo>
                  <a:lnTo>
                    <a:pt x="133" y="96"/>
                  </a:lnTo>
                  <a:lnTo>
                    <a:pt x="197" y="156"/>
                  </a:lnTo>
                  <a:lnTo>
                    <a:pt x="250" y="229"/>
                  </a:lnTo>
                  <a:lnTo>
                    <a:pt x="265" y="185"/>
                  </a:lnTo>
                  <a:close/>
                </a:path>
              </a:pathLst>
            </a:custGeom>
            <a:solidFill>
              <a:srgbClr val="000000"/>
            </a:solidFill>
            <a:ln w="9525">
              <a:noFill/>
              <a:round/>
              <a:headEnd/>
              <a:tailEnd/>
            </a:ln>
          </p:spPr>
          <p:txBody>
            <a:bodyPr/>
            <a:lstStyle/>
            <a:p>
              <a:endParaRPr lang="en-US"/>
            </a:p>
          </p:txBody>
        </p:sp>
        <p:sp>
          <p:nvSpPr>
            <p:cNvPr id="10338" name="Freeform 98"/>
            <p:cNvSpPr>
              <a:spLocks/>
            </p:cNvSpPr>
            <p:nvPr/>
          </p:nvSpPr>
          <p:spPr bwMode="auto">
            <a:xfrm>
              <a:off x="691" y="2855"/>
              <a:ext cx="114" cy="93"/>
            </a:xfrm>
            <a:custGeom>
              <a:avLst/>
              <a:gdLst/>
              <a:ahLst/>
              <a:cxnLst>
                <a:cxn ang="0">
                  <a:pos x="229" y="117"/>
                </a:cxn>
                <a:cxn ang="0">
                  <a:pos x="170" y="96"/>
                </a:cxn>
                <a:cxn ang="0">
                  <a:pos x="126" y="59"/>
                </a:cxn>
                <a:cxn ang="0">
                  <a:pos x="46" y="0"/>
                </a:cxn>
                <a:cxn ang="0">
                  <a:pos x="0" y="0"/>
                </a:cxn>
                <a:cxn ang="0">
                  <a:pos x="104" y="59"/>
                </a:cxn>
                <a:cxn ang="0">
                  <a:pos x="144" y="98"/>
                </a:cxn>
                <a:cxn ang="0">
                  <a:pos x="229" y="186"/>
                </a:cxn>
                <a:cxn ang="0">
                  <a:pos x="225" y="132"/>
                </a:cxn>
                <a:cxn ang="0">
                  <a:pos x="229" y="117"/>
                </a:cxn>
              </a:cxnLst>
              <a:rect l="0" t="0" r="r" b="b"/>
              <a:pathLst>
                <a:path w="229" h="186">
                  <a:moveTo>
                    <a:pt x="229" y="117"/>
                  </a:moveTo>
                  <a:lnTo>
                    <a:pt x="170" y="96"/>
                  </a:lnTo>
                  <a:lnTo>
                    <a:pt x="126" y="59"/>
                  </a:lnTo>
                  <a:lnTo>
                    <a:pt x="46" y="0"/>
                  </a:lnTo>
                  <a:lnTo>
                    <a:pt x="0" y="0"/>
                  </a:lnTo>
                  <a:lnTo>
                    <a:pt x="104" y="59"/>
                  </a:lnTo>
                  <a:lnTo>
                    <a:pt x="144" y="98"/>
                  </a:lnTo>
                  <a:lnTo>
                    <a:pt x="229" y="186"/>
                  </a:lnTo>
                  <a:lnTo>
                    <a:pt x="225" y="132"/>
                  </a:lnTo>
                  <a:lnTo>
                    <a:pt x="229" y="117"/>
                  </a:lnTo>
                  <a:close/>
                </a:path>
              </a:pathLst>
            </a:custGeom>
            <a:solidFill>
              <a:srgbClr val="000000"/>
            </a:solidFill>
            <a:ln w="9525">
              <a:noFill/>
              <a:round/>
              <a:headEnd/>
              <a:tailEnd/>
            </a:ln>
          </p:spPr>
          <p:txBody>
            <a:bodyPr/>
            <a:lstStyle/>
            <a:p>
              <a:endParaRPr lang="en-US"/>
            </a:p>
          </p:txBody>
        </p:sp>
        <p:sp>
          <p:nvSpPr>
            <p:cNvPr id="10339" name="Freeform 99"/>
            <p:cNvSpPr>
              <a:spLocks/>
            </p:cNvSpPr>
            <p:nvPr/>
          </p:nvSpPr>
          <p:spPr bwMode="auto">
            <a:xfrm>
              <a:off x="673" y="2911"/>
              <a:ext cx="135" cy="144"/>
            </a:xfrm>
            <a:custGeom>
              <a:avLst/>
              <a:gdLst/>
              <a:ahLst/>
              <a:cxnLst>
                <a:cxn ang="0">
                  <a:pos x="265" y="214"/>
                </a:cxn>
                <a:cxn ang="0">
                  <a:pos x="191" y="149"/>
                </a:cxn>
                <a:cxn ang="0">
                  <a:pos x="163" y="104"/>
                </a:cxn>
                <a:cxn ang="0">
                  <a:pos x="104" y="60"/>
                </a:cxn>
                <a:cxn ang="0">
                  <a:pos x="52" y="21"/>
                </a:cxn>
                <a:cxn ang="0">
                  <a:pos x="15" y="0"/>
                </a:cxn>
                <a:cxn ang="0">
                  <a:pos x="0" y="0"/>
                </a:cxn>
                <a:cxn ang="0">
                  <a:pos x="0" y="21"/>
                </a:cxn>
                <a:cxn ang="0">
                  <a:pos x="45" y="50"/>
                </a:cxn>
                <a:cxn ang="0">
                  <a:pos x="126" y="102"/>
                </a:cxn>
                <a:cxn ang="0">
                  <a:pos x="184" y="161"/>
                </a:cxn>
                <a:cxn ang="0">
                  <a:pos x="225" y="227"/>
                </a:cxn>
                <a:cxn ang="0">
                  <a:pos x="271" y="288"/>
                </a:cxn>
                <a:cxn ang="0">
                  <a:pos x="265" y="214"/>
                </a:cxn>
              </a:cxnLst>
              <a:rect l="0" t="0" r="r" b="b"/>
              <a:pathLst>
                <a:path w="271" h="288">
                  <a:moveTo>
                    <a:pt x="265" y="214"/>
                  </a:moveTo>
                  <a:lnTo>
                    <a:pt x="191" y="149"/>
                  </a:lnTo>
                  <a:lnTo>
                    <a:pt x="163" y="104"/>
                  </a:lnTo>
                  <a:lnTo>
                    <a:pt x="104" y="60"/>
                  </a:lnTo>
                  <a:lnTo>
                    <a:pt x="52" y="21"/>
                  </a:lnTo>
                  <a:lnTo>
                    <a:pt x="15" y="0"/>
                  </a:lnTo>
                  <a:lnTo>
                    <a:pt x="0" y="0"/>
                  </a:lnTo>
                  <a:lnTo>
                    <a:pt x="0" y="21"/>
                  </a:lnTo>
                  <a:lnTo>
                    <a:pt x="45" y="50"/>
                  </a:lnTo>
                  <a:lnTo>
                    <a:pt x="126" y="102"/>
                  </a:lnTo>
                  <a:lnTo>
                    <a:pt x="184" y="161"/>
                  </a:lnTo>
                  <a:lnTo>
                    <a:pt x="225" y="227"/>
                  </a:lnTo>
                  <a:lnTo>
                    <a:pt x="271" y="288"/>
                  </a:lnTo>
                  <a:lnTo>
                    <a:pt x="265" y="214"/>
                  </a:lnTo>
                  <a:close/>
                </a:path>
              </a:pathLst>
            </a:custGeom>
            <a:solidFill>
              <a:srgbClr val="000000"/>
            </a:solidFill>
            <a:ln w="9525">
              <a:noFill/>
              <a:round/>
              <a:headEnd/>
              <a:tailEnd/>
            </a:ln>
          </p:spPr>
          <p:txBody>
            <a:bodyPr/>
            <a:lstStyle/>
            <a:p>
              <a:endParaRPr lang="en-US"/>
            </a:p>
          </p:txBody>
        </p:sp>
        <p:sp>
          <p:nvSpPr>
            <p:cNvPr id="10340" name="Freeform 100"/>
            <p:cNvSpPr>
              <a:spLocks/>
            </p:cNvSpPr>
            <p:nvPr/>
          </p:nvSpPr>
          <p:spPr bwMode="auto">
            <a:xfrm>
              <a:off x="688" y="3029"/>
              <a:ext cx="104" cy="85"/>
            </a:xfrm>
            <a:custGeom>
              <a:avLst/>
              <a:gdLst/>
              <a:ahLst/>
              <a:cxnLst>
                <a:cxn ang="0">
                  <a:pos x="208" y="140"/>
                </a:cxn>
                <a:cxn ang="0">
                  <a:pos x="149" y="77"/>
                </a:cxn>
                <a:cxn ang="0">
                  <a:pos x="87" y="37"/>
                </a:cxn>
                <a:cxn ang="0">
                  <a:pos x="37" y="10"/>
                </a:cxn>
                <a:cxn ang="0">
                  <a:pos x="0" y="0"/>
                </a:cxn>
                <a:cxn ang="0">
                  <a:pos x="22" y="37"/>
                </a:cxn>
                <a:cxn ang="0">
                  <a:pos x="87" y="74"/>
                </a:cxn>
                <a:cxn ang="0">
                  <a:pos x="139" y="127"/>
                </a:cxn>
                <a:cxn ang="0">
                  <a:pos x="164" y="163"/>
                </a:cxn>
                <a:cxn ang="0">
                  <a:pos x="186" y="170"/>
                </a:cxn>
                <a:cxn ang="0">
                  <a:pos x="205" y="157"/>
                </a:cxn>
                <a:cxn ang="0">
                  <a:pos x="208" y="140"/>
                </a:cxn>
              </a:cxnLst>
              <a:rect l="0" t="0" r="r" b="b"/>
              <a:pathLst>
                <a:path w="208" h="170">
                  <a:moveTo>
                    <a:pt x="208" y="140"/>
                  </a:moveTo>
                  <a:lnTo>
                    <a:pt x="149" y="77"/>
                  </a:lnTo>
                  <a:lnTo>
                    <a:pt x="87" y="37"/>
                  </a:lnTo>
                  <a:lnTo>
                    <a:pt x="37" y="10"/>
                  </a:lnTo>
                  <a:lnTo>
                    <a:pt x="0" y="0"/>
                  </a:lnTo>
                  <a:lnTo>
                    <a:pt x="22" y="37"/>
                  </a:lnTo>
                  <a:lnTo>
                    <a:pt x="87" y="74"/>
                  </a:lnTo>
                  <a:lnTo>
                    <a:pt x="139"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10341" name="Freeform 101"/>
            <p:cNvSpPr>
              <a:spLocks/>
            </p:cNvSpPr>
            <p:nvPr/>
          </p:nvSpPr>
          <p:spPr bwMode="auto">
            <a:xfrm>
              <a:off x="675" y="3089"/>
              <a:ext cx="115" cy="105"/>
            </a:xfrm>
            <a:custGeom>
              <a:avLst/>
              <a:gdLst/>
              <a:ahLst/>
              <a:cxnLst>
                <a:cxn ang="0">
                  <a:pos x="230" y="196"/>
                </a:cxn>
                <a:cxn ang="0">
                  <a:pos x="171" y="133"/>
                </a:cxn>
                <a:cxn ang="0">
                  <a:pos x="97" y="56"/>
                </a:cxn>
                <a:cxn ang="0">
                  <a:pos x="53" y="19"/>
                </a:cxn>
                <a:cxn ang="0">
                  <a:pos x="19" y="0"/>
                </a:cxn>
                <a:cxn ang="0">
                  <a:pos x="0" y="12"/>
                </a:cxn>
                <a:cxn ang="0">
                  <a:pos x="40" y="44"/>
                </a:cxn>
                <a:cxn ang="0">
                  <a:pos x="105" y="111"/>
                </a:cxn>
                <a:cxn ang="0">
                  <a:pos x="167" y="176"/>
                </a:cxn>
                <a:cxn ang="0">
                  <a:pos x="208" y="211"/>
                </a:cxn>
                <a:cxn ang="0">
                  <a:pos x="217" y="211"/>
                </a:cxn>
                <a:cxn ang="0">
                  <a:pos x="230" y="196"/>
                </a:cxn>
              </a:cxnLst>
              <a:rect l="0" t="0" r="r" b="b"/>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7" y="211"/>
                  </a:lnTo>
                  <a:lnTo>
                    <a:pt x="230" y="196"/>
                  </a:lnTo>
                  <a:close/>
                </a:path>
              </a:pathLst>
            </a:custGeom>
            <a:solidFill>
              <a:srgbClr val="000000"/>
            </a:solidFill>
            <a:ln w="9525">
              <a:noFill/>
              <a:round/>
              <a:headEnd/>
              <a:tailEnd/>
            </a:ln>
          </p:spPr>
          <p:txBody>
            <a:bodyPr/>
            <a:lstStyle/>
            <a:p>
              <a:endParaRPr lang="en-US"/>
            </a:p>
          </p:txBody>
        </p:sp>
        <p:sp>
          <p:nvSpPr>
            <p:cNvPr id="10342" name="Freeform 102"/>
            <p:cNvSpPr>
              <a:spLocks/>
            </p:cNvSpPr>
            <p:nvPr/>
          </p:nvSpPr>
          <p:spPr bwMode="auto">
            <a:xfrm>
              <a:off x="689" y="3177"/>
              <a:ext cx="80" cy="83"/>
            </a:xfrm>
            <a:custGeom>
              <a:avLst/>
              <a:gdLst/>
              <a:ahLst/>
              <a:cxnLst>
                <a:cxn ang="0">
                  <a:pos x="159" y="140"/>
                </a:cxn>
                <a:cxn ang="0">
                  <a:pos x="93" y="43"/>
                </a:cxn>
                <a:cxn ang="0">
                  <a:pos x="29" y="6"/>
                </a:cxn>
                <a:cxn ang="0">
                  <a:pos x="0" y="0"/>
                </a:cxn>
                <a:cxn ang="0">
                  <a:pos x="7" y="20"/>
                </a:cxn>
                <a:cxn ang="0">
                  <a:pos x="81" y="74"/>
                </a:cxn>
                <a:cxn ang="0">
                  <a:pos x="152" y="160"/>
                </a:cxn>
                <a:cxn ang="0">
                  <a:pos x="162" y="167"/>
                </a:cxn>
                <a:cxn ang="0">
                  <a:pos x="159" y="140"/>
                </a:cxn>
              </a:cxnLst>
              <a:rect l="0" t="0" r="r" b="b"/>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endParaRPr lang="en-US"/>
            </a:p>
          </p:txBody>
        </p:sp>
        <p:sp>
          <p:nvSpPr>
            <p:cNvPr id="10343" name="Freeform 103"/>
            <p:cNvSpPr>
              <a:spLocks/>
            </p:cNvSpPr>
            <p:nvPr/>
          </p:nvSpPr>
          <p:spPr bwMode="auto">
            <a:xfrm>
              <a:off x="691" y="3258"/>
              <a:ext cx="55" cy="63"/>
            </a:xfrm>
            <a:custGeom>
              <a:avLst/>
              <a:gdLst/>
              <a:ahLst/>
              <a:cxnLst>
                <a:cxn ang="0">
                  <a:pos x="107" y="96"/>
                </a:cxn>
                <a:cxn ang="0">
                  <a:pos x="52" y="22"/>
                </a:cxn>
                <a:cxn ang="0">
                  <a:pos x="3" y="0"/>
                </a:cxn>
                <a:cxn ang="0">
                  <a:pos x="0" y="22"/>
                </a:cxn>
                <a:cxn ang="0">
                  <a:pos x="24" y="59"/>
                </a:cxn>
                <a:cxn ang="0">
                  <a:pos x="82" y="108"/>
                </a:cxn>
                <a:cxn ang="0">
                  <a:pos x="99" y="126"/>
                </a:cxn>
                <a:cxn ang="0">
                  <a:pos x="111" y="118"/>
                </a:cxn>
                <a:cxn ang="0">
                  <a:pos x="107" y="96"/>
                </a:cxn>
              </a:cxnLst>
              <a:rect l="0" t="0" r="r" b="b"/>
              <a:pathLst>
                <a:path w="111" h="126">
                  <a:moveTo>
                    <a:pt x="107" y="96"/>
                  </a:moveTo>
                  <a:lnTo>
                    <a:pt x="52" y="22"/>
                  </a:lnTo>
                  <a:lnTo>
                    <a:pt x="3" y="0"/>
                  </a:lnTo>
                  <a:lnTo>
                    <a:pt x="0" y="22"/>
                  </a:lnTo>
                  <a:lnTo>
                    <a:pt x="24" y="59"/>
                  </a:lnTo>
                  <a:lnTo>
                    <a:pt x="82" y="108"/>
                  </a:lnTo>
                  <a:lnTo>
                    <a:pt x="99" y="126"/>
                  </a:lnTo>
                  <a:lnTo>
                    <a:pt x="111" y="118"/>
                  </a:lnTo>
                  <a:lnTo>
                    <a:pt x="107" y="96"/>
                  </a:lnTo>
                  <a:close/>
                </a:path>
              </a:pathLst>
            </a:custGeom>
            <a:solidFill>
              <a:srgbClr val="000000"/>
            </a:solidFill>
            <a:ln w="9525">
              <a:noFill/>
              <a:round/>
              <a:headEnd/>
              <a:tailEnd/>
            </a:ln>
          </p:spPr>
          <p:txBody>
            <a:bodyPr/>
            <a:lstStyle/>
            <a:p>
              <a:endParaRPr lang="en-US"/>
            </a:p>
          </p:txBody>
        </p:sp>
        <p:sp>
          <p:nvSpPr>
            <p:cNvPr id="10344" name="Freeform 104"/>
            <p:cNvSpPr>
              <a:spLocks/>
            </p:cNvSpPr>
            <p:nvPr/>
          </p:nvSpPr>
          <p:spPr bwMode="auto">
            <a:xfrm>
              <a:off x="695" y="3341"/>
              <a:ext cx="70" cy="71"/>
            </a:xfrm>
            <a:custGeom>
              <a:avLst/>
              <a:gdLst/>
              <a:ahLst/>
              <a:cxnLst>
                <a:cxn ang="0">
                  <a:pos x="139" y="142"/>
                </a:cxn>
                <a:cxn ang="0">
                  <a:pos x="120" y="120"/>
                </a:cxn>
                <a:cxn ang="0">
                  <a:pos x="81" y="61"/>
                </a:cxn>
                <a:cxn ang="0">
                  <a:pos x="25" y="0"/>
                </a:cxn>
                <a:cxn ang="0">
                  <a:pos x="0" y="0"/>
                </a:cxn>
                <a:cxn ang="0">
                  <a:pos x="10" y="21"/>
                </a:cxn>
                <a:cxn ang="0">
                  <a:pos x="53" y="80"/>
                </a:cxn>
                <a:cxn ang="0">
                  <a:pos x="97" y="139"/>
                </a:cxn>
                <a:cxn ang="0">
                  <a:pos x="139" y="142"/>
                </a:cxn>
              </a:cxnLst>
              <a:rect l="0" t="0" r="r" b="b"/>
              <a:pathLst>
                <a:path w="139" h="142">
                  <a:moveTo>
                    <a:pt x="139" y="142"/>
                  </a:moveTo>
                  <a:lnTo>
                    <a:pt x="120" y="120"/>
                  </a:lnTo>
                  <a:lnTo>
                    <a:pt x="81" y="61"/>
                  </a:lnTo>
                  <a:lnTo>
                    <a:pt x="25" y="0"/>
                  </a:lnTo>
                  <a:lnTo>
                    <a:pt x="0" y="0"/>
                  </a:lnTo>
                  <a:lnTo>
                    <a:pt x="10" y="21"/>
                  </a:lnTo>
                  <a:lnTo>
                    <a:pt x="53" y="80"/>
                  </a:lnTo>
                  <a:lnTo>
                    <a:pt x="97" y="139"/>
                  </a:lnTo>
                  <a:lnTo>
                    <a:pt x="139" y="142"/>
                  </a:lnTo>
                  <a:close/>
                </a:path>
              </a:pathLst>
            </a:custGeom>
            <a:solidFill>
              <a:srgbClr val="000000"/>
            </a:solidFill>
            <a:ln w="9525">
              <a:noFill/>
              <a:round/>
              <a:headEnd/>
              <a:tailEnd/>
            </a:ln>
          </p:spPr>
          <p:txBody>
            <a:bodyPr/>
            <a:lstStyle/>
            <a:p>
              <a:endParaRPr lang="en-US"/>
            </a:p>
          </p:txBody>
        </p:sp>
        <p:sp>
          <p:nvSpPr>
            <p:cNvPr id="10345" name="Freeform 105"/>
            <p:cNvSpPr>
              <a:spLocks/>
            </p:cNvSpPr>
            <p:nvPr/>
          </p:nvSpPr>
          <p:spPr bwMode="auto">
            <a:xfrm>
              <a:off x="790" y="2749"/>
              <a:ext cx="213" cy="791"/>
            </a:xfrm>
            <a:custGeom>
              <a:avLst/>
              <a:gdLst/>
              <a:ahLst/>
              <a:cxnLst>
                <a:cxn ang="0">
                  <a:pos x="61" y="194"/>
                </a:cxn>
                <a:cxn ang="0">
                  <a:pos x="76" y="281"/>
                </a:cxn>
                <a:cxn ang="0">
                  <a:pos x="39" y="340"/>
                </a:cxn>
                <a:cxn ang="0">
                  <a:pos x="43" y="421"/>
                </a:cxn>
                <a:cxn ang="0">
                  <a:pos x="65" y="488"/>
                </a:cxn>
                <a:cxn ang="0">
                  <a:pos x="31" y="553"/>
                </a:cxn>
                <a:cxn ang="0">
                  <a:pos x="68" y="668"/>
                </a:cxn>
                <a:cxn ang="0">
                  <a:pos x="24" y="764"/>
                </a:cxn>
                <a:cxn ang="0">
                  <a:pos x="46" y="860"/>
                </a:cxn>
                <a:cxn ang="0">
                  <a:pos x="58" y="928"/>
                </a:cxn>
                <a:cxn ang="0">
                  <a:pos x="15" y="987"/>
                </a:cxn>
                <a:cxn ang="0">
                  <a:pos x="39" y="1110"/>
                </a:cxn>
                <a:cxn ang="0">
                  <a:pos x="37" y="1175"/>
                </a:cxn>
                <a:cxn ang="0">
                  <a:pos x="0" y="1257"/>
                </a:cxn>
                <a:cxn ang="0">
                  <a:pos x="22" y="1326"/>
                </a:cxn>
                <a:cxn ang="0">
                  <a:pos x="24" y="1389"/>
                </a:cxn>
                <a:cxn ang="0">
                  <a:pos x="31" y="1456"/>
                </a:cxn>
                <a:cxn ang="0">
                  <a:pos x="61" y="1514"/>
                </a:cxn>
                <a:cxn ang="0">
                  <a:pos x="65" y="1583"/>
                </a:cxn>
                <a:cxn ang="0">
                  <a:pos x="161" y="1524"/>
                </a:cxn>
                <a:cxn ang="0">
                  <a:pos x="275" y="1509"/>
                </a:cxn>
                <a:cxn ang="0">
                  <a:pos x="352" y="1477"/>
                </a:cxn>
                <a:cxn ang="0">
                  <a:pos x="377" y="1434"/>
                </a:cxn>
                <a:cxn ang="0">
                  <a:pos x="385" y="1345"/>
                </a:cxn>
                <a:cxn ang="0">
                  <a:pos x="368" y="1230"/>
                </a:cxn>
                <a:cxn ang="0">
                  <a:pos x="348" y="1169"/>
                </a:cxn>
                <a:cxn ang="0">
                  <a:pos x="361" y="1095"/>
                </a:cxn>
                <a:cxn ang="0">
                  <a:pos x="325" y="1014"/>
                </a:cxn>
                <a:cxn ang="0">
                  <a:pos x="374" y="951"/>
                </a:cxn>
                <a:cxn ang="0">
                  <a:pos x="337" y="860"/>
                </a:cxn>
                <a:cxn ang="0">
                  <a:pos x="318" y="773"/>
                </a:cxn>
                <a:cxn ang="0">
                  <a:pos x="392" y="708"/>
                </a:cxn>
                <a:cxn ang="0">
                  <a:pos x="368" y="661"/>
                </a:cxn>
                <a:cxn ang="0">
                  <a:pos x="368" y="581"/>
                </a:cxn>
                <a:cxn ang="0">
                  <a:pos x="333" y="529"/>
                </a:cxn>
                <a:cxn ang="0">
                  <a:pos x="361" y="466"/>
                </a:cxn>
                <a:cxn ang="0">
                  <a:pos x="337" y="414"/>
                </a:cxn>
                <a:cxn ang="0">
                  <a:pos x="337" y="370"/>
                </a:cxn>
                <a:cxn ang="0">
                  <a:pos x="362" y="330"/>
                </a:cxn>
                <a:cxn ang="0">
                  <a:pos x="331" y="279"/>
                </a:cxn>
                <a:cxn ang="0">
                  <a:pos x="325" y="206"/>
                </a:cxn>
                <a:cxn ang="0">
                  <a:pos x="407" y="112"/>
                </a:cxn>
                <a:cxn ang="0">
                  <a:pos x="426" y="15"/>
                </a:cxn>
                <a:cxn ang="0">
                  <a:pos x="377" y="15"/>
                </a:cxn>
                <a:cxn ang="0">
                  <a:pos x="235" y="90"/>
                </a:cxn>
                <a:cxn ang="0">
                  <a:pos x="117" y="135"/>
                </a:cxn>
              </a:cxnLst>
              <a:rect l="0" t="0" r="r" b="b"/>
              <a:pathLst>
                <a:path w="426" h="1583">
                  <a:moveTo>
                    <a:pt x="76" y="149"/>
                  </a:moveTo>
                  <a:lnTo>
                    <a:pt x="61" y="194"/>
                  </a:lnTo>
                  <a:lnTo>
                    <a:pt x="74" y="237"/>
                  </a:lnTo>
                  <a:lnTo>
                    <a:pt x="76" y="281"/>
                  </a:lnTo>
                  <a:lnTo>
                    <a:pt x="61" y="309"/>
                  </a:lnTo>
                  <a:lnTo>
                    <a:pt x="39" y="340"/>
                  </a:lnTo>
                  <a:lnTo>
                    <a:pt x="30" y="389"/>
                  </a:lnTo>
                  <a:lnTo>
                    <a:pt x="43"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8" y="928"/>
                  </a:lnTo>
                  <a:lnTo>
                    <a:pt x="22" y="962"/>
                  </a:lnTo>
                  <a:lnTo>
                    <a:pt x="15" y="987"/>
                  </a:lnTo>
                  <a:lnTo>
                    <a:pt x="22" y="1045"/>
                  </a:lnTo>
                  <a:lnTo>
                    <a:pt x="39" y="1110"/>
                  </a:lnTo>
                  <a:lnTo>
                    <a:pt x="39" y="1147"/>
                  </a:lnTo>
                  <a:lnTo>
                    <a:pt x="37" y="1175"/>
                  </a:lnTo>
                  <a:lnTo>
                    <a:pt x="9" y="1220"/>
                  </a:lnTo>
                  <a:lnTo>
                    <a:pt x="0" y="1257"/>
                  </a:lnTo>
                  <a:lnTo>
                    <a:pt x="2" y="1296"/>
                  </a:lnTo>
                  <a:lnTo>
                    <a:pt x="22" y="1326"/>
                  </a:lnTo>
                  <a:lnTo>
                    <a:pt x="43" y="1352"/>
                  </a:lnTo>
                  <a:lnTo>
                    <a:pt x="24" y="1389"/>
                  </a:lnTo>
                  <a:lnTo>
                    <a:pt x="15" y="1426"/>
                  </a:lnTo>
                  <a:lnTo>
                    <a:pt x="31" y="1456"/>
                  </a:lnTo>
                  <a:lnTo>
                    <a:pt x="58" y="1477"/>
                  </a:lnTo>
                  <a:lnTo>
                    <a:pt x="61" y="1514"/>
                  </a:lnTo>
                  <a:lnTo>
                    <a:pt x="61" y="1543"/>
                  </a:lnTo>
                  <a:lnTo>
                    <a:pt x="65" y="1583"/>
                  </a:lnTo>
                  <a:lnTo>
                    <a:pt x="112" y="1551"/>
                  </a:lnTo>
                  <a:lnTo>
                    <a:pt x="161" y="1524"/>
                  </a:lnTo>
                  <a:lnTo>
                    <a:pt x="206" y="1509"/>
                  </a:lnTo>
                  <a:lnTo>
                    <a:pt x="275" y="1509"/>
                  </a:lnTo>
                  <a:lnTo>
                    <a:pt x="324" y="1502"/>
                  </a:lnTo>
                  <a:lnTo>
                    <a:pt x="352" y="1477"/>
                  </a:lnTo>
                  <a:lnTo>
                    <a:pt x="404" y="1462"/>
                  </a:lnTo>
                  <a:lnTo>
                    <a:pt x="377" y="1434"/>
                  </a:lnTo>
                  <a:lnTo>
                    <a:pt x="368" y="1391"/>
                  </a:lnTo>
                  <a:lnTo>
                    <a:pt x="385" y="1345"/>
                  </a:lnTo>
                  <a:lnTo>
                    <a:pt x="383" y="1279"/>
                  </a:lnTo>
                  <a:lnTo>
                    <a:pt x="368" y="1230"/>
                  </a:lnTo>
                  <a:lnTo>
                    <a:pt x="352" y="1205"/>
                  </a:lnTo>
                  <a:lnTo>
                    <a:pt x="348" y="1169"/>
                  </a:lnTo>
                  <a:lnTo>
                    <a:pt x="368" y="1125"/>
                  </a:lnTo>
                  <a:lnTo>
                    <a:pt x="361" y="1095"/>
                  </a:lnTo>
                  <a:lnTo>
                    <a:pt x="324" y="1044"/>
                  </a:lnTo>
                  <a:lnTo>
                    <a:pt x="325" y="1014"/>
                  </a:lnTo>
                  <a:lnTo>
                    <a:pt x="340" y="987"/>
                  </a:lnTo>
                  <a:lnTo>
                    <a:pt x="374" y="951"/>
                  </a:lnTo>
                  <a:lnTo>
                    <a:pt x="362" y="921"/>
                  </a:lnTo>
                  <a:lnTo>
                    <a:pt x="337" y="860"/>
                  </a:lnTo>
                  <a:lnTo>
                    <a:pt x="318" y="819"/>
                  </a:lnTo>
                  <a:lnTo>
                    <a:pt x="318" y="773"/>
                  </a:lnTo>
                  <a:lnTo>
                    <a:pt x="385" y="750"/>
                  </a:lnTo>
                  <a:lnTo>
                    <a:pt x="392" y="708"/>
                  </a:lnTo>
                  <a:lnTo>
                    <a:pt x="385" y="683"/>
                  </a:lnTo>
                  <a:lnTo>
                    <a:pt x="368" y="661"/>
                  </a:lnTo>
                  <a:lnTo>
                    <a:pt x="370" y="624"/>
                  </a:lnTo>
                  <a:lnTo>
                    <a:pt x="368" y="581"/>
                  </a:lnTo>
                  <a:lnTo>
                    <a:pt x="348" y="559"/>
                  </a:lnTo>
                  <a:lnTo>
                    <a:pt x="333" y="529"/>
                  </a:lnTo>
                  <a:lnTo>
                    <a:pt x="346" y="500"/>
                  </a:lnTo>
                  <a:lnTo>
                    <a:pt x="361" y="466"/>
                  </a:lnTo>
                  <a:lnTo>
                    <a:pt x="361" y="443"/>
                  </a:lnTo>
                  <a:lnTo>
                    <a:pt x="337" y="414"/>
                  </a:lnTo>
                  <a:lnTo>
                    <a:pt x="331" y="389"/>
                  </a:lnTo>
                  <a:lnTo>
                    <a:pt x="337" y="370"/>
                  </a:lnTo>
                  <a:lnTo>
                    <a:pt x="361" y="355"/>
                  </a:lnTo>
                  <a:lnTo>
                    <a:pt x="362" y="330"/>
                  </a:lnTo>
                  <a:lnTo>
                    <a:pt x="355" y="315"/>
                  </a:lnTo>
                  <a:lnTo>
                    <a:pt x="331" y="279"/>
                  </a:lnTo>
                  <a:lnTo>
                    <a:pt x="324" y="237"/>
                  </a:lnTo>
                  <a:lnTo>
                    <a:pt x="325" y="206"/>
                  </a:lnTo>
                  <a:lnTo>
                    <a:pt x="348"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endParaRPr lang="en-US"/>
            </a:p>
          </p:txBody>
        </p:sp>
        <p:sp>
          <p:nvSpPr>
            <p:cNvPr id="10346" name="Freeform 106"/>
            <p:cNvSpPr>
              <a:spLocks/>
            </p:cNvSpPr>
            <p:nvPr/>
          </p:nvSpPr>
          <p:spPr bwMode="auto">
            <a:xfrm>
              <a:off x="641" y="2743"/>
              <a:ext cx="381" cy="809"/>
            </a:xfrm>
            <a:custGeom>
              <a:avLst/>
              <a:gdLst/>
              <a:ahLst/>
              <a:cxnLst>
                <a:cxn ang="0">
                  <a:pos x="497" y="1521"/>
                </a:cxn>
                <a:cxn ang="0">
                  <a:pos x="351" y="1573"/>
                </a:cxn>
                <a:cxn ang="0">
                  <a:pos x="61" y="1310"/>
                </a:cxn>
                <a:cxn ang="0">
                  <a:pos x="46" y="1354"/>
                </a:cxn>
                <a:cxn ang="0">
                  <a:pos x="361" y="1619"/>
                </a:cxn>
                <a:cxn ang="0">
                  <a:pos x="512" y="1538"/>
                </a:cxn>
                <a:cxn ang="0">
                  <a:pos x="720" y="1470"/>
                </a:cxn>
                <a:cxn ang="0">
                  <a:pos x="711" y="1354"/>
                </a:cxn>
                <a:cxn ang="0">
                  <a:pos x="668" y="1227"/>
                </a:cxn>
                <a:cxn ang="0">
                  <a:pos x="689" y="1124"/>
                </a:cxn>
                <a:cxn ang="0">
                  <a:pos x="644" y="1024"/>
                </a:cxn>
                <a:cxn ang="0">
                  <a:pos x="667" y="907"/>
                </a:cxn>
                <a:cxn ang="0">
                  <a:pos x="683" y="789"/>
                </a:cxn>
                <a:cxn ang="0">
                  <a:pos x="689" y="641"/>
                </a:cxn>
                <a:cxn ang="0">
                  <a:pos x="659" y="517"/>
                </a:cxn>
                <a:cxn ang="0">
                  <a:pos x="644" y="419"/>
                </a:cxn>
                <a:cxn ang="0">
                  <a:pos x="681" y="334"/>
                </a:cxn>
                <a:cxn ang="0">
                  <a:pos x="661" y="192"/>
                </a:cxn>
                <a:cxn ang="0">
                  <a:pos x="754" y="17"/>
                </a:cxn>
                <a:cxn ang="0">
                  <a:pos x="713" y="54"/>
                </a:cxn>
                <a:cxn ang="0">
                  <a:pos x="618" y="214"/>
                </a:cxn>
                <a:cxn ang="0">
                  <a:pos x="478" y="345"/>
                </a:cxn>
                <a:cxn ang="0">
                  <a:pos x="622" y="297"/>
                </a:cxn>
                <a:cxn ang="0">
                  <a:pos x="609" y="390"/>
                </a:cxn>
                <a:cxn ang="0">
                  <a:pos x="541" y="487"/>
                </a:cxn>
                <a:cxn ang="0">
                  <a:pos x="640" y="465"/>
                </a:cxn>
                <a:cxn ang="0">
                  <a:pos x="615" y="539"/>
                </a:cxn>
                <a:cxn ang="0">
                  <a:pos x="608" y="620"/>
                </a:cxn>
                <a:cxn ang="0">
                  <a:pos x="463" y="728"/>
                </a:cxn>
                <a:cxn ang="0">
                  <a:pos x="625" y="654"/>
                </a:cxn>
                <a:cxn ang="0">
                  <a:pos x="683" y="728"/>
                </a:cxn>
                <a:cxn ang="0">
                  <a:pos x="585" y="796"/>
                </a:cxn>
                <a:cxn ang="0">
                  <a:pos x="404" y="885"/>
                </a:cxn>
                <a:cxn ang="0">
                  <a:pos x="609" y="848"/>
                </a:cxn>
                <a:cxn ang="0">
                  <a:pos x="652" y="985"/>
                </a:cxn>
                <a:cxn ang="0">
                  <a:pos x="408" y="1050"/>
                </a:cxn>
                <a:cxn ang="0">
                  <a:pos x="541" y="1046"/>
                </a:cxn>
                <a:cxn ang="0">
                  <a:pos x="625" y="1087"/>
                </a:cxn>
                <a:cxn ang="0">
                  <a:pos x="622" y="1168"/>
                </a:cxn>
                <a:cxn ang="0">
                  <a:pos x="389" y="1214"/>
                </a:cxn>
                <a:cxn ang="0">
                  <a:pos x="504" y="1214"/>
                </a:cxn>
                <a:cxn ang="0">
                  <a:pos x="637" y="1192"/>
                </a:cxn>
                <a:cxn ang="0">
                  <a:pos x="522" y="1303"/>
                </a:cxn>
                <a:cxn ang="0">
                  <a:pos x="389" y="1366"/>
                </a:cxn>
                <a:cxn ang="0">
                  <a:pos x="556" y="1307"/>
                </a:cxn>
                <a:cxn ang="0">
                  <a:pos x="655" y="1285"/>
                </a:cxn>
                <a:cxn ang="0">
                  <a:pos x="652" y="1381"/>
                </a:cxn>
                <a:cxn ang="0">
                  <a:pos x="667" y="1462"/>
                </a:cxn>
              </a:cxnLst>
              <a:rect l="0" t="0" r="r" b="b"/>
              <a:pathLst>
                <a:path w="761" h="1619">
                  <a:moveTo>
                    <a:pt x="646"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6" y="1470"/>
                  </a:lnTo>
                  <a:lnTo>
                    <a:pt x="287" y="1545"/>
                  </a:lnTo>
                  <a:lnTo>
                    <a:pt x="361" y="1619"/>
                  </a:lnTo>
                  <a:lnTo>
                    <a:pt x="389" y="1612"/>
                  </a:lnTo>
                  <a:lnTo>
                    <a:pt x="419" y="1575"/>
                  </a:lnTo>
                  <a:lnTo>
                    <a:pt x="460" y="1553"/>
                  </a:lnTo>
                  <a:lnTo>
                    <a:pt x="512" y="1538"/>
                  </a:lnTo>
                  <a:lnTo>
                    <a:pt x="622" y="1529"/>
                  </a:lnTo>
                  <a:lnTo>
                    <a:pt x="655" y="1508"/>
                  </a:lnTo>
                  <a:lnTo>
                    <a:pt x="711" y="1495"/>
                  </a:lnTo>
                  <a:lnTo>
                    <a:pt x="720" y="1470"/>
                  </a:lnTo>
                  <a:lnTo>
                    <a:pt x="702"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6"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1"/>
                  </a:lnTo>
                  <a:lnTo>
                    <a:pt x="698" y="610"/>
                  </a:lnTo>
                  <a:lnTo>
                    <a:pt x="674" y="573"/>
                  </a:lnTo>
                  <a:lnTo>
                    <a:pt x="652" y="539"/>
                  </a:lnTo>
                  <a:lnTo>
                    <a:pt x="659" y="517"/>
                  </a:lnTo>
                  <a:lnTo>
                    <a:pt x="674" y="495"/>
                  </a:lnTo>
                  <a:lnTo>
                    <a:pt x="674" y="458"/>
                  </a:lnTo>
                  <a:lnTo>
                    <a:pt x="659" y="436"/>
                  </a:lnTo>
                  <a:lnTo>
                    <a:pt x="644" y="419"/>
                  </a:lnTo>
                  <a:lnTo>
                    <a:pt x="646" y="391"/>
                  </a:lnTo>
                  <a:lnTo>
                    <a:pt x="674" y="378"/>
                  </a:lnTo>
                  <a:lnTo>
                    <a:pt x="689" y="363"/>
                  </a:lnTo>
                  <a:lnTo>
                    <a:pt x="681" y="334"/>
                  </a:lnTo>
                  <a:lnTo>
                    <a:pt x="652" y="297"/>
                  </a:lnTo>
                  <a:lnTo>
                    <a:pt x="640" y="264"/>
                  </a:lnTo>
                  <a:lnTo>
                    <a:pt x="637" y="227"/>
                  </a:lnTo>
                  <a:lnTo>
                    <a:pt x="661" y="192"/>
                  </a:lnTo>
                  <a:lnTo>
                    <a:pt x="713" y="134"/>
                  </a:lnTo>
                  <a:lnTo>
                    <a:pt x="739" y="91"/>
                  </a:lnTo>
                  <a:lnTo>
                    <a:pt x="761" y="54"/>
                  </a:lnTo>
                  <a:lnTo>
                    <a:pt x="754" y="17"/>
                  </a:lnTo>
                  <a:lnTo>
                    <a:pt x="735" y="0"/>
                  </a:lnTo>
                  <a:lnTo>
                    <a:pt x="720" y="3"/>
                  </a:lnTo>
                  <a:lnTo>
                    <a:pt x="696" y="32"/>
                  </a:lnTo>
                  <a:lnTo>
                    <a:pt x="713" y="54"/>
                  </a:lnTo>
                  <a:lnTo>
                    <a:pt x="711" y="91"/>
                  </a:lnTo>
                  <a:lnTo>
                    <a:pt x="676"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09" y="390"/>
                  </a:lnTo>
                  <a:lnTo>
                    <a:pt x="608" y="415"/>
                  </a:lnTo>
                  <a:lnTo>
                    <a:pt x="615" y="441"/>
                  </a:lnTo>
                  <a:lnTo>
                    <a:pt x="596" y="462"/>
                  </a:lnTo>
                  <a:lnTo>
                    <a:pt x="541" y="487"/>
                  </a:lnTo>
                  <a:lnTo>
                    <a:pt x="460"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49"/>
                  </a:lnTo>
                  <a:lnTo>
                    <a:pt x="640" y="765"/>
                  </a:lnTo>
                  <a:lnTo>
                    <a:pt x="608" y="774"/>
                  </a:lnTo>
                  <a:lnTo>
                    <a:pt x="585" y="796"/>
                  </a:lnTo>
                  <a:lnTo>
                    <a:pt x="485" y="826"/>
                  </a:lnTo>
                  <a:lnTo>
                    <a:pt x="411" y="852"/>
                  </a:lnTo>
                  <a:lnTo>
                    <a:pt x="382" y="867"/>
                  </a:lnTo>
                  <a:lnTo>
                    <a:pt x="404" y="885"/>
                  </a:lnTo>
                  <a:lnTo>
                    <a:pt x="448" y="874"/>
                  </a:lnTo>
                  <a:lnTo>
                    <a:pt x="537" y="840"/>
                  </a:lnTo>
                  <a:lnTo>
                    <a:pt x="596" y="823"/>
                  </a:lnTo>
                  <a:lnTo>
                    <a:pt x="609" y="848"/>
                  </a:lnTo>
                  <a:lnTo>
                    <a:pt x="625" y="892"/>
                  </a:lnTo>
                  <a:lnTo>
                    <a:pt x="652" y="929"/>
                  </a:lnTo>
                  <a:lnTo>
                    <a:pt x="655" y="957"/>
                  </a:lnTo>
                  <a:lnTo>
                    <a:pt x="652" y="985"/>
                  </a:lnTo>
                  <a:lnTo>
                    <a:pt x="622" y="994"/>
                  </a:lnTo>
                  <a:lnTo>
                    <a:pt x="571" y="1007"/>
                  </a:lnTo>
                  <a:lnTo>
                    <a:pt x="504" y="1037"/>
                  </a:lnTo>
                  <a:lnTo>
                    <a:pt x="408" y="1050"/>
                  </a:lnTo>
                  <a:lnTo>
                    <a:pt x="373" y="1068"/>
                  </a:lnTo>
                  <a:lnTo>
                    <a:pt x="398" y="1080"/>
                  </a:lnTo>
                  <a:lnTo>
                    <a:pt x="482" y="1068"/>
                  </a:lnTo>
                  <a:lnTo>
                    <a:pt x="541" y="1046"/>
                  </a:lnTo>
                  <a:lnTo>
                    <a:pt x="581" y="1031"/>
                  </a:lnTo>
                  <a:lnTo>
                    <a:pt x="615" y="1024"/>
                  </a:lnTo>
                  <a:lnTo>
                    <a:pt x="609" y="1050"/>
                  </a:lnTo>
                  <a:lnTo>
                    <a:pt x="625" y="1087"/>
                  </a:lnTo>
                  <a:lnTo>
                    <a:pt x="646"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6"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6" y="1465"/>
                  </a:lnTo>
                  <a:close/>
                </a:path>
              </a:pathLst>
            </a:custGeom>
            <a:solidFill>
              <a:srgbClr val="000000"/>
            </a:solidFill>
            <a:ln w="9525">
              <a:noFill/>
              <a:round/>
              <a:headEnd/>
              <a:tailEnd/>
            </a:ln>
          </p:spPr>
          <p:txBody>
            <a:bodyPr/>
            <a:lstStyle/>
            <a:p>
              <a:endParaRPr lang="en-US"/>
            </a:p>
          </p:txBody>
        </p:sp>
        <p:sp>
          <p:nvSpPr>
            <p:cNvPr id="10347" name="Freeform 107"/>
            <p:cNvSpPr>
              <a:spLocks/>
            </p:cNvSpPr>
            <p:nvPr/>
          </p:nvSpPr>
          <p:spPr bwMode="auto">
            <a:xfrm>
              <a:off x="843" y="3438"/>
              <a:ext cx="110" cy="36"/>
            </a:xfrm>
            <a:custGeom>
              <a:avLst/>
              <a:gdLst/>
              <a:ahLst/>
              <a:cxnLst>
                <a:cxn ang="0">
                  <a:pos x="0" y="57"/>
                </a:cxn>
                <a:cxn ang="0">
                  <a:pos x="88" y="54"/>
                </a:cxn>
                <a:cxn ang="0">
                  <a:pos x="122" y="35"/>
                </a:cxn>
                <a:cxn ang="0">
                  <a:pos x="151" y="13"/>
                </a:cxn>
                <a:cxn ang="0">
                  <a:pos x="205" y="0"/>
                </a:cxn>
                <a:cxn ang="0">
                  <a:pos x="221" y="13"/>
                </a:cxn>
                <a:cxn ang="0">
                  <a:pos x="197" y="20"/>
                </a:cxn>
                <a:cxn ang="0">
                  <a:pos x="159" y="41"/>
                </a:cxn>
                <a:cxn ang="0">
                  <a:pos x="138" y="54"/>
                </a:cxn>
                <a:cxn ang="0">
                  <a:pos x="103" y="64"/>
                </a:cxn>
                <a:cxn ang="0">
                  <a:pos x="48" y="69"/>
                </a:cxn>
                <a:cxn ang="0">
                  <a:pos x="4" y="72"/>
                </a:cxn>
                <a:cxn ang="0">
                  <a:pos x="0" y="57"/>
                </a:cxn>
              </a:cxnLst>
              <a:rect l="0" t="0" r="r" b="b"/>
              <a:pathLst>
                <a:path w="221" h="72">
                  <a:moveTo>
                    <a:pt x="0" y="57"/>
                  </a:moveTo>
                  <a:lnTo>
                    <a:pt x="88" y="54"/>
                  </a:lnTo>
                  <a:lnTo>
                    <a:pt x="122" y="35"/>
                  </a:lnTo>
                  <a:lnTo>
                    <a:pt x="151" y="13"/>
                  </a:lnTo>
                  <a:lnTo>
                    <a:pt x="205" y="0"/>
                  </a:lnTo>
                  <a:lnTo>
                    <a:pt x="221" y="13"/>
                  </a:lnTo>
                  <a:lnTo>
                    <a:pt x="197" y="20"/>
                  </a:lnTo>
                  <a:lnTo>
                    <a:pt x="159" y="41"/>
                  </a:lnTo>
                  <a:lnTo>
                    <a:pt x="138" y="54"/>
                  </a:lnTo>
                  <a:lnTo>
                    <a:pt x="103" y="64"/>
                  </a:lnTo>
                  <a:lnTo>
                    <a:pt x="48" y="69"/>
                  </a:lnTo>
                  <a:lnTo>
                    <a:pt x="4" y="72"/>
                  </a:lnTo>
                  <a:lnTo>
                    <a:pt x="0" y="57"/>
                  </a:lnTo>
                  <a:close/>
                </a:path>
              </a:pathLst>
            </a:custGeom>
            <a:solidFill>
              <a:srgbClr val="000000"/>
            </a:solidFill>
            <a:ln w="9525">
              <a:noFill/>
              <a:round/>
              <a:headEnd/>
              <a:tailEnd/>
            </a:ln>
          </p:spPr>
          <p:txBody>
            <a:bodyPr/>
            <a:lstStyle/>
            <a:p>
              <a:endParaRPr lang="en-US"/>
            </a:p>
          </p:txBody>
        </p:sp>
        <p:sp>
          <p:nvSpPr>
            <p:cNvPr id="10348" name="Freeform 108"/>
            <p:cNvSpPr>
              <a:spLocks/>
            </p:cNvSpPr>
            <p:nvPr/>
          </p:nvSpPr>
          <p:spPr bwMode="auto">
            <a:xfrm>
              <a:off x="674" y="2646"/>
              <a:ext cx="320" cy="174"/>
            </a:xfrm>
            <a:custGeom>
              <a:avLst/>
              <a:gdLst/>
              <a:ahLst/>
              <a:cxnLst>
                <a:cxn ang="0">
                  <a:pos x="19" y="39"/>
                </a:cxn>
                <a:cxn ang="0">
                  <a:pos x="95" y="43"/>
                </a:cxn>
                <a:cxn ang="0">
                  <a:pos x="176" y="46"/>
                </a:cxn>
                <a:cxn ang="0">
                  <a:pos x="228" y="46"/>
                </a:cxn>
                <a:cxn ang="0">
                  <a:pos x="269" y="36"/>
                </a:cxn>
                <a:cxn ang="0">
                  <a:pos x="336" y="17"/>
                </a:cxn>
                <a:cxn ang="0">
                  <a:pos x="367" y="0"/>
                </a:cxn>
                <a:cxn ang="0">
                  <a:pos x="411" y="24"/>
                </a:cxn>
                <a:cxn ang="0">
                  <a:pos x="482" y="73"/>
                </a:cxn>
                <a:cxn ang="0">
                  <a:pos x="534" y="109"/>
                </a:cxn>
                <a:cxn ang="0">
                  <a:pos x="600" y="155"/>
                </a:cxn>
                <a:cxn ang="0">
                  <a:pos x="640" y="191"/>
                </a:cxn>
                <a:cxn ang="0">
                  <a:pos x="603" y="222"/>
                </a:cxn>
                <a:cxn ang="0">
                  <a:pos x="566" y="257"/>
                </a:cxn>
                <a:cxn ang="0">
                  <a:pos x="507" y="281"/>
                </a:cxn>
                <a:cxn ang="0">
                  <a:pos x="445" y="307"/>
                </a:cxn>
                <a:cxn ang="0">
                  <a:pos x="389" y="329"/>
                </a:cxn>
                <a:cxn ang="0">
                  <a:pos x="337" y="337"/>
                </a:cxn>
                <a:cxn ang="0">
                  <a:pos x="284" y="347"/>
                </a:cxn>
                <a:cxn ang="0">
                  <a:pos x="217" y="300"/>
                </a:cxn>
                <a:cxn ang="0">
                  <a:pos x="166" y="259"/>
                </a:cxn>
                <a:cxn ang="0">
                  <a:pos x="108" y="207"/>
                </a:cxn>
                <a:cxn ang="0">
                  <a:pos x="58" y="155"/>
                </a:cxn>
                <a:cxn ang="0">
                  <a:pos x="21" y="120"/>
                </a:cxn>
                <a:cxn ang="0">
                  <a:pos x="0" y="68"/>
                </a:cxn>
                <a:cxn ang="0">
                  <a:pos x="19" y="39"/>
                </a:cxn>
              </a:cxnLst>
              <a:rect l="0" t="0" r="r" b="b"/>
              <a:pathLst>
                <a:path w="640" h="347">
                  <a:moveTo>
                    <a:pt x="19" y="39"/>
                  </a:moveTo>
                  <a:lnTo>
                    <a:pt x="95" y="43"/>
                  </a:lnTo>
                  <a:lnTo>
                    <a:pt x="176" y="46"/>
                  </a:lnTo>
                  <a:lnTo>
                    <a:pt x="228" y="46"/>
                  </a:lnTo>
                  <a:lnTo>
                    <a:pt x="269" y="36"/>
                  </a:lnTo>
                  <a:lnTo>
                    <a:pt x="336" y="17"/>
                  </a:lnTo>
                  <a:lnTo>
                    <a:pt x="367" y="0"/>
                  </a:lnTo>
                  <a:lnTo>
                    <a:pt x="411" y="24"/>
                  </a:lnTo>
                  <a:lnTo>
                    <a:pt x="482" y="73"/>
                  </a:lnTo>
                  <a:lnTo>
                    <a:pt x="534" y="109"/>
                  </a:lnTo>
                  <a:lnTo>
                    <a:pt x="600" y="155"/>
                  </a:lnTo>
                  <a:lnTo>
                    <a:pt x="640" y="191"/>
                  </a:lnTo>
                  <a:lnTo>
                    <a:pt x="603" y="222"/>
                  </a:lnTo>
                  <a:lnTo>
                    <a:pt x="566" y="257"/>
                  </a:lnTo>
                  <a:lnTo>
                    <a:pt x="507" y="281"/>
                  </a:lnTo>
                  <a:lnTo>
                    <a:pt x="445" y="307"/>
                  </a:lnTo>
                  <a:lnTo>
                    <a:pt x="389" y="329"/>
                  </a:lnTo>
                  <a:lnTo>
                    <a:pt x="337" y="337"/>
                  </a:lnTo>
                  <a:lnTo>
                    <a:pt x="284" y="347"/>
                  </a:lnTo>
                  <a:lnTo>
                    <a:pt x="217" y="300"/>
                  </a:lnTo>
                  <a:lnTo>
                    <a:pt x="166" y="259"/>
                  </a:lnTo>
                  <a:lnTo>
                    <a:pt x="108" y="207"/>
                  </a:lnTo>
                  <a:lnTo>
                    <a:pt x="58" y="155"/>
                  </a:lnTo>
                  <a:lnTo>
                    <a:pt x="21" y="120"/>
                  </a:lnTo>
                  <a:lnTo>
                    <a:pt x="0" y="68"/>
                  </a:lnTo>
                  <a:lnTo>
                    <a:pt x="19" y="39"/>
                  </a:lnTo>
                  <a:close/>
                </a:path>
              </a:pathLst>
            </a:custGeom>
            <a:solidFill>
              <a:srgbClr val="F8F8F8"/>
            </a:solidFill>
            <a:ln w="9525">
              <a:noFill/>
              <a:round/>
              <a:headEnd/>
              <a:tailEnd/>
            </a:ln>
          </p:spPr>
          <p:txBody>
            <a:bodyPr/>
            <a:lstStyle/>
            <a:p>
              <a:endParaRPr lang="en-US"/>
            </a:p>
          </p:txBody>
        </p:sp>
        <p:sp>
          <p:nvSpPr>
            <p:cNvPr id="10349" name="Freeform 109"/>
            <p:cNvSpPr>
              <a:spLocks/>
            </p:cNvSpPr>
            <p:nvPr/>
          </p:nvSpPr>
          <p:spPr bwMode="auto">
            <a:xfrm>
              <a:off x="666" y="2641"/>
              <a:ext cx="346" cy="202"/>
            </a:xfrm>
            <a:custGeom>
              <a:avLst/>
              <a:gdLst/>
              <a:ahLst/>
              <a:cxnLst>
                <a:cxn ang="0">
                  <a:pos x="339" y="345"/>
                </a:cxn>
                <a:cxn ang="0">
                  <a:pos x="449" y="315"/>
                </a:cxn>
                <a:cxn ang="0">
                  <a:pos x="538" y="277"/>
                </a:cxn>
                <a:cxn ang="0">
                  <a:pos x="602" y="232"/>
                </a:cxn>
                <a:cxn ang="0">
                  <a:pos x="626" y="206"/>
                </a:cxn>
                <a:cxn ang="0">
                  <a:pos x="535" y="123"/>
                </a:cxn>
                <a:cxn ang="0">
                  <a:pos x="461" y="78"/>
                </a:cxn>
                <a:cxn ang="0">
                  <a:pos x="390" y="34"/>
                </a:cxn>
                <a:cxn ang="0">
                  <a:pos x="376" y="34"/>
                </a:cxn>
                <a:cxn ang="0">
                  <a:pos x="331" y="49"/>
                </a:cxn>
                <a:cxn ang="0">
                  <a:pos x="272" y="65"/>
                </a:cxn>
                <a:cxn ang="0">
                  <a:pos x="167" y="73"/>
                </a:cxn>
                <a:cxn ang="0">
                  <a:pos x="64" y="71"/>
                </a:cxn>
                <a:cxn ang="0">
                  <a:pos x="37" y="73"/>
                </a:cxn>
                <a:cxn ang="0">
                  <a:pos x="37" y="93"/>
                </a:cxn>
                <a:cxn ang="0">
                  <a:pos x="59" y="123"/>
                </a:cxn>
                <a:cxn ang="0">
                  <a:pos x="101" y="176"/>
                </a:cxn>
                <a:cxn ang="0">
                  <a:pos x="155" y="220"/>
                </a:cxn>
                <a:cxn ang="0">
                  <a:pos x="220" y="284"/>
                </a:cxn>
                <a:cxn ang="0">
                  <a:pos x="285" y="330"/>
                </a:cxn>
                <a:cxn ang="0">
                  <a:pos x="324" y="358"/>
                </a:cxn>
                <a:cxn ang="0">
                  <a:pos x="337" y="387"/>
                </a:cxn>
                <a:cxn ang="0">
                  <a:pos x="322" y="404"/>
                </a:cxn>
                <a:cxn ang="0">
                  <a:pos x="300" y="395"/>
                </a:cxn>
                <a:cxn ang="0">
                  <a:pos x="235" y="336"/>
                </a:cxn>
                <a:cxn ang="0">
                  <a:pos x="155" y="269"/>
                </a:cxn>
                <a:cxn ang="0">
                  <a:pos x="96" y="220"/>
                </a:cxn>
                <a:cxn ang="0">
                  <a:pos x="56" y="176"/>
                </a:cxn>
                <a:cxn ang="0">
                  <a:pos x="22" y="129"/>
                </a:cxn>
                <a:cxn ang="0">
                  <a:pos x="7" y="99"/>
                </a:cxn>
                <a:cxn ang="0">
                  <a:pos x="0" y="65"/>
                </a:cxn>
                <a:cxn ang="0">
                  <a:pos x="10" y="43"/>
                </a:cxn>
                <a:cxn ang="0">
                  <a:pos x="34" y="34"/>
                </a:cxn>
                <a:cxn ang="0">
                  <a:pos x="78" y="37"/>
                </a:cxn>
                <a:cxn ang="0">
                  <a:pos x="162" y="49"/>
                </a:cxn>
                <a:cxn ang="0">
                  <a:pos x="233" y="49"/>
                </a:cxn>
                <a:cxn ang="0">
                  <a:pos x="285" y="34"/>
                </a:cxn>
                <a:cxn ang="0">
                  <a:pos x="343" y="21"/>
                </a:cxn>
                <a:cxn ang="0">
                  <a:pos x="368" y="0"/>
                </a:cxn>
                <a:cxn ang="0">
                  <a:pos x="395" y="0"/>
                </a:cxn>
                <a:cxn ang="0">
                  <a:pos x="457" y="37"/>
                </a:cxn>
                <a:cxn ang="0">
                  <a:pos x="523" y="87"/>
                </a:cxn>
                <a:cxn ang="0">
                  <a:pos x="594" y="132"/>
                </a:cxn>
                <a:cxn ang="0">
                  <a:pos x="633" y="161"/>
                </a:cxn>
                <a:cxn ang="0">
                  <a:pos x="674" y="188"/>
                </a:cxn>
                <a:cxn ang="0">
                  <a:pos x="692" y="198"/>
                </a:cxn>
                <a:cxn ang="0">
                  <a:pos x="683" y="218"/>
                </a:cxn>
                <a:cxn ang="0">
                  <a:pos x="652" y="235"/>
                </a:cxn>
                <a:cxn ang="0">
                  <a:pos x="618" y="265"/>
                </a:cxn>
                <a:cxn ang="0">
                  <a:pos x="587" y="277"/>
                </a:cxn>
                <a:cxn ang="0">
                  <a:pos x="528" y="302"/>
                </a:cxn>
                <a:cxn ang="0">
                  <a:pos x="486" y="321"/>
                </a:cxn>
                <a:cxn ang="0">
                  <a:pos x="439" y="350"/>
                </a:cxn>
                <a:cxn ang="0">
                  <a:pos x="390" y="358"/>
                </a:cxn>
                <a:cxn ang="0">
                  <a:pos x="352" y="361"/>
                </a:cxn>
                <a:cxn ang="0">
                  <a:pos x="339" y="345"/>
                </a:cxn>
              </a:cxnLst>
              <a:rect l="0" t="0" r="r" b="b"/>
              <a:pathLst>
                <a:path w="692" h="404">
                  <a:moveTo>
                    <a:pt x="339" y="345"/>
                  </a:moveTo>
                  <a:lnTo>
                    <a:pt x="449" y="315"/>
                  </a:lnTo>
                  <a:lnTo>
                    <a:pt x="538" y="277"/>
                  </a:lnTo>
                  <a:lnTo>
                    <a:pt x="602" y="232"/>
                  </a:lnTo>
                  <a:lnTo>
                    <a:pt x="626" y="206"/>
                  </a:lnTo>
                  <a:lnTo>
                    <a:pt x="535" y="123"/>
                  </a:lnTo>
                  <a:lnTo>
                    <a:pt x="461" y="78"/>
                  </a:lnTo>
                  <a:lnTo>
                    <a:pt x="390" y="34"/>
                  </a:lnTo>
                  <a:lnTo>
                    <a:pt x="376" y="34"/>
                  </a:lnTo>
                  <a:lnTo>
                    <a:pt x="331" y="49"/>
                  </a:lnTo>
                  <a:lnTo>
                    <a:pt x="272" y="65"/>
                  </a:lnTo>
                  <a:lnTo>
                    <a:pt x="167" y="73"/>
                  </a:lnTo>
                  <a:lnTo>
                    <a:pt x="64" y="71"/>
                  </a:lnTo>
                  <a:lnTo>
                    <a:pt x="37" y="73"/>
                  </a:lnTo>
                  <a:lnTo>
                    <a:pt x="37" y="93"/>
                  </a:lnTo>
                  <a:lnTo>
                    <a:pt x="59" y="123"/>
                  </a:lnTo>
                  <a:lnTo>
                    <a:pt x="101" y="176"/>
                  </a:lnTo>
                  <a:lnTo>
                    <a:pt x="155" y="220"/>
                  </a:lnTo>
                  <a:lnTo>
                    <a:pt x="220" y="284"/>
                  </a:lnTo>
                  <a:lnTo>
                    <a:pt x="285" y="330"/>
                  </a:lnTo>
                  <a:lnTo>
                    <a:pt x="324" y="358"/>
                  </a:lnTo>
                  <a:lnTo>
                    <a:pt x="337" y="387"/>
                  </a:lnTo>
                  <a:lnTo>
                    <a:pt x="322" y="404"/>
                  </a:lnTo>
                  <a:lnTo>
                    <a:pt x="300" y="395"/>
                  </a:lnTo>
                  <a:lnTo>
                    <a:pt x="235" y="336"/>
                  </a:lnTo>
                  <a:lnTo>
                    <a:pt x="155" y="269"/>
                  </a:lnTo>
                  <a:lnTo>
                    <a:pt x="96" y="220"/>
                  </a:lnTo>
                  <a:lnTo>
                    <a:pt x="56" y="176"/>
                  </a:lnTo>
                  <a:lnTo>
                    <a:pt x="22" y="129"/>
                  </a:lnTo>
                  <a:lnTo>
                    <a:pt x="7" y="99"/>
                  </a:lnTo>
                  <a:lnTo>
                    <a:pt x="0" y="65"/>
                  </a:lnTo>
                  <a:lnTo>
                    <a:pt x="10" y="43"/>
                  </a:lnTo>
                  <a:lnTo>
                    <a:pt x="34" y="34"/>
                  </a:lnTo>
                  <a:lnTo>
                    <a:pt x="78" y="37"/>
                  </a:lnTo>
                  <a:lnTo>
                    <a:pt x="162" y="49"/>
                  </a:lnTo>
                  <a:lnTo>
                    <a:pt x="233" y="49"/>
                  </a:lnTo>
                  <a:lnTo>
                    <a:pt x="285" y="34"/>
                  </a:lnTo>
                  <a:lnTo>
                    <a:pt x="343" y="21"/>
                  </a:lnTo>
                  <a:lnTo>
                    <a:pt x="368" y="0"/>
                  </a:lnTo>
                  <a:lnTo>
                    <a:pt x="395" y="0"/>
                  </a:lnTo>
                  <a:lnTo>
                    <a:pt x="457" y="37"/>
                  </a:lnTo>
                  <a:lnTo>
                    <a:pt x="523" y="87"/>
                  </a:lnTo>
                  <a:lnTo>
                    <a:pt x="594" y="132"/>
                  </a:lnTo>
                  <a:lnTo>
                    <a:pt x="633" y="161"/>
                  </a:lnTo>
                  <a:lnTo>
                    <a:pt x="674" y="188"/>
                  </a:lnTo>
                  <a:lnTo>
                    <a:pt x="692" y="198"/>
                  </a:lnTo>
                  <a:lnTo>
                    <a:pt x="683" y="218"/>
                  </a:lnTo>
                  <a:lnTo>
                    <a:pt x="652" y="235"/>
                  </a:lnTo>
                  <a:lnTo>
                    <a:pt x="618" y="265"/>
                  </a:lnTo>
                  <a:lnTo>
                    <a:pt x="587" y="277"/>
                  </a:lnTo>
                  <a:lnTo>
                    <a:pt x="528" y="302"/>
                  </a:lnTo>
                  <a:lnTo>
                    <a:pt x="486" y="321"/>
                  </a:lnTo>
                  <a:lnTo>
                    <a:pt x="439" y="350"/>
                  </a:lnTo>
                  <a:lnTo>
                    <a:pt x="390" y="358"/>
                  </a:lnTo>
                  <a:lnTo>
                    <a:pt x="352" y="361"/>
                  </a:lnTo>
                  <a:lnTo>
                    <a:pt x="339" y="345"/>
                  </a:lnTo>
                  <a:close/>
                </a:path>
              </a:pathLst>
            </a:custGeom>
            <a:solidFill>
              <a:srgbClr val="000000"/>
            </a:solidFill>
            <a:ln w="9525">
              <a:noFill/>
              <a:round/>
              <a:headEnd/>
              <a:tailEnd/>
            </a:ln>
          </p:spPr>
          <p:txBody>
            <a:bodyPr/>
            <a:lstStyle/>
            <a:p>
              <a:endParaRPr lang="en-US"/>
            </a:p>
          </p:txBody>
        </p:sp>
        <p:sp>
          <p:nvSpPr>
            <p:cNvPr id="10350" name="Freeform 110"/>
            <p:cNvSpPr>
              <a:spLocks/>
            </p:cNvSpPr>
            <p:nvPr/>
          </p:nvSpPr>
          <p:spPr bwMode="auto">
            <a:xfrm>
              <a:off x="862" y="2794"/>
              <a:ext cx="109" cy="70"/>
            </a:xfrm>
            <a:custGeom>
              <a:avLst/>
              <a:gdLst/>
              <a:ahLst/>
              <a:cxnLst>
                <a:cxn ang="0">
                  <a:pos x="185" y="16"/>
                </a:cxn>
                <a:cxn ang="0">
                  <a:pos x="138" y="53"/>
                </a:cxn>
                <a:cxn ang="0">
                  <a:pos x="96" y="87"/>
                </a:cxn>
                <a:cxn ang="0">
                  <a:pos x="34" y="109"/>
                </a:cxn>
                <a:cxn ang="0">
                  <a:pos x="0" y="120"/>
                </a:cxn>
                <a:cxn ang="0">
                  <a:pos x="28" y="139"/>
                </a:cxn>
                <a:cxn ang="0">
                  <a:pos x="71" y="132"/>
                </a:cxn>
                <a:cxn ang="0">
                  <a:pos x="140" y="87"/>
                </a:cxn>
                <a:cxn ang="0">
                  <a:pos x="219" y="0"/>
                </a:cxn>
                <a:cxn ang="0">
                  <a:pos x="185" y="16"/>
                </a:cxn>
              </a:cxnLst>
              <a:rect l="0" t="0" r="r" b="b"/>
              <a:pathLst>
                <a:path w="219" h="139">
                  <a:moveTo>
                    <a:pt x="185" y="16"/>
                  </a:moveTo>
                  <a:lnTo>
                    <a:pt x="138" y="53"/>
                  </a:lnTo>
                  <a:lnTo>
                    <a:pt x="96" y="87"/>
                  </a:lnTo>
                  <a:lnTo>
                    <a:pt x="34" y="109"/>
                  </a:lnTo>
                  <a:lnTo>
                    <a:pt x="0" y="120"/>
                  </a:lnTo>
                  <a:lnTo>
                    <a:pt x="28" y="139"/>
                  </a:lnTo>
                  <a:lnTo>
                    <a:pt x="71" y="132"/>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sp>
        <p:nvSpPr>
          <p:cNvPr id="10351" name="Rectangle 111"/>
          <p:cNvSpPr>
            <a:spLocks noChangeArrowheads="1"/>
          </p:cNvSpPr>
          <p:nvPr/>
        </p:nvSpPr>
        <p:spPr bwMode="auto">
          <a:xfrm>
            <a:off x="3581400" y="1828800"/>
            <a:ext cx="5130800" cy="1784350"/>
          </a:xfrm>
          <a:prstGeom prst="rect">
            <a:avLst/>
          </a:prstGeom>
          <a:noFill/>
          <a:ln w="12700">
            <a:noFill/>
            <a:miter lim="800000"/>
            <a:headEnd/>
            <a:tailEnd/>
          </a:ln>
          <a:effectLst/>
        </p:spPr>
        <p:txBody>
          <a:bodyPr lIns="90488" tIns="44450" rIns="90488" bIns="44450"/>
          <a:lstStyle/>
          <a:p>
            <a:pPr marL="342900" indent="-342900">
              <a:spcBef>
                <a:spcPct val="20000"/>
              </a:spcBef>
              <a:buClr>
                <a:schemeClr val="accent1"/>
              </a:buClr>
              <a:buSzPct val="65000"/>
              <a:buFont typeface="Wingdings" pitchFamily="2" charset="2"/>
              <a:buChar char="n"/>
            </a:pPr>
            <a:endParaRPr lang="en-US" sz="2200"/>
          </a:p>
          <a:p>
            <a:pPr marL="342900" indent="-342900">
              <a:spcBef>
                <a:spcPct val="20000"/>
              </a:spcBef>
              <a:buClr>
                <a:schemeClr val="accent1"/>
              </a:buClr>
              <a:buSzPct val="65000"/>
              <a:buFont typeface="Wingdings" pitchFamily="2" charset="2"/>
              <a:buChar char="n"/>
            </a:pPr>
            <a:r>
              <a:rPr lang="en-US" sz="2200"/>
              <a:t>I can’t get the data I need</a:t>
            </a:r>
          </a:p>
          <a:p>
            <a:pPr marL="669925" lvl="1" indent="-325438">
              <a:spcBef>
                <a:spcPct val="20000"/>
              </a:spcBef>
              <a:buClr>
                <a:schemeClr val="accent2"/>
              </a:buClr>
              <a:buSzPct val="60000"/>
              <a:buFont typeface="Wingdings" pitchFamily="2" charset="2"/>
              <a:buChar char="q"/>
            </a:pPr>
            <a:r>
              <a:rPr lang="en-US" sz="2000"/>
              <a:t>need an expert to get the data</a:t>
            </a:r>
          </a:p>
        </p:txBody>
      </p:sp>
      <p:sp>
        <p:nvSpPr>
          <p:cNvPr id="10352" name="Rectangle 112"/>
          <p:cNvSpPr>
            <a:spLocks noChangeArrowheads="1"/>
          </p:cNvSpPr>
          <p:nvPr/>
        </p:nvSpPr>
        <p:spPr bwMode="auto">
          <a:xfrm>
            <a:off x="3581400" y="3200400"/>
            <a:ext cx="5562600" cy="1306513"/>
          </a:xfrm>
          <a:prstGeom prst="rect">
            <a:avLst/>
          </a:prstGeom>
          <a:noFill/>
          <a:ln w="12700">
            <a:noFill/>
            <a:miter lim="800000"/>
            <a:headEnd/>
            <a:tailEnd/>
          </a:ln>
          <a:effectLst/>
        </p:spPr>
        <p:txBody>
          <a:bodyPr lIns="90488" tIns="44450" rIns="90488" bIns="44450"/>
          <a:lstStyle/>
          <a:p>
            <a:pPr marL="342900" indent="-342900">
              <a:spcBef>
                <a:spcPct val="20000"/>
              </a:spcBef>
              <a:buClr>
                <a:schemeClr val="accent1"/>
              </a:buClr>
              <a:buSzPct val="65000"/>
              <a:buFont typeface="Wingdings" pitchFamily="2" charset="2"/>
              <a:buChar char="n"/>
            </a:pPr>
            <a:r>
              <a:rPr lang="en-US" sz="2200"/>
              <a:t>I can’t understand the data I found</a:t>
            </a:r>
          </a:p>
          <a:p>
            <a:pPr marL="669925" lvl="1" indent="-325438">
              <a:spcBef>
                <a:spcPct val="20000"/>
              </a:spcBef>
              <a:buClr>
                <a:schemeClr val="accent2"/>
              </a:buClr>
              <a:buSzPct val="60000"/>
              <a:buFont typeface="Wingdings" pitchFamily="2" charset="2"/>
              <a:buChar char="q"/>
            </a:pPr>
            <a:r>
              <a:rPr lang="en-US" sz="2000"/>
              <a:t>available data poorly documented</a:t>
            </a:r>
          </a:p>
          <a:p>
            <a:pPr marL="342900" indent="-342900">
              <a:spcBef>
                <a:spcPct val="20000"/>
              </a:spcBef>
              <a:buClr>
                <a:schemeClr val="accent1"/>
              </a:buClr>
              <a:buSzPct val="65000"/>
              <a:buFont typeface="Wingdings" pitchFamily="2" charset="2"/>
              <a:buChar char="n"/>
            </a:pPr>
            <a:endParaRPr lang="en-US" sz="2200"/>
          </a:p>
        </p:txBody>
      </p:sp>
      <p:sp>
        <p:nvSpPr>
          <p:cNvPr id="10353" name="Rectangle 113"/>
          <p:cNvSpPr>
            <a:spLocks noChangeArrowheads="1"/>
          </p:cNvSpPr>
          <p:nvPr/>
        </p:nvSpPr>
        <p:spPr bwMode="auto">
          <a:xfrm>
            <a:off x="3581400" y="3962400"/>
            <a:ext cx="5130800" cy="19939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accent1"/>
              </a:buClr>
              <a:buSzPct val="65000"/>
              <a:buFont typeface="Wingdings" pitchFamily="2" charset="2"/>
              <a:buChar char="n"/>
            </a:pPr>
            <a:endParaRPr lang="en-US" sz="2200"/>
          </a:p>
          <a:p>
            <a:pPr marL="342900" indent="-342900">
              <a:spcBef>
                <a:spcPct val="20000"/>
              </a:spcBef>
              <a:buClr>
                <a:schemeClr val="accent1"/>
              </a:buClr>
              <a:buSzPct val="65000"/>
              <a:buFont typeface="Wingdings" pitchFamily="2" charset="2"/>
              <a:buChar char="n"/>
            </a:pPr>
            <a:r>
              <a:rPr lang="en-US" sz="2200"/>
              <a:t>I can’t use the data I found</a:t>
            </a:r>
          </a:p>
          <a:p>
            <a:pPr marL="669925" lvl="1" indent="-325438">
              <a:spcBef>
                <a:spcPct val="20000"/>
              </a:spcBef>
              <a:buClr>
                <a:schemeClr val="accent2"/>
              </a:buClr>
              <a:buSzPct val="60000"/>
              <a:buFont typeface="Wingdings" pitchFamily="2" charset="2"/>
              <a:buChar char="q"/>
            </a:pPr>
            <a:r>
              <a:rPr lang="en-US" sz="2000"/>
              <a:t>results are unexpected</a:t>
            </a:r>
          </a:p>
          <a:p>
            <a:pPr marL="669925" lvl="1" indent="-325438">
              <a:spcBef>
                <a:spcPct val="20000"/>
              </a:spcBef>
              <a:buClr>
                <a:schemeClr val="accent2"/>
              </a:buClr>
              <a:buSzPct val="60000"/>
              <a:buFont typeface="Wingdings" pitchFamily="2" charset="2"/>
              <a:buChar char="q"/>
            </a:pPr>
            <a:r>
              <a:rPr lang="en-US" sz="2000"/>
              <a:t>data needs to be transformed from one form to other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4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245">
                                            <p:txEl>
                                              <p:pRg st="2" end="2"/>
                                            </p:txEl>
                                          </p:spTgt>
                                        </p:tgtEl>
                                        <p:attrNameLst>
                                          <p:attrName>style.visibility</p:attrName>
                                        </p:attrNameLst>
                                      </p:cBhvr>
                                      <p:to>
                                        <p:strVal val="visible"/>
                                      </p:to>
                                    </p:se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351">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10351">
                                            <p:txEl>
                                              <p:pRg st="2" end="2"/>
                                            </p:txEl>
                                          </p:spTgt>
                                        </p:tgtEl>
                                        <p:attrNameLst>
                                          <p:attrName>style.visibility</p:attrName>
                                        </p:attrNameLst>
                                      </p:cBhvr>
                                      <p:to>
                                        <p:strVal val="visible"/>
                                      </p:to>
                                    </p:se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35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0352">
                                            <p:txEl>
                                              <p:pRg st="1" end="1"/>
                                            </p:txEl>
                                          </p:spTgt>
                                        </p:tgtEl>
                                        <p:attrNameLst>
                                          <p:attrName>style.visibility</p:attrName>
                                        </p:attrNameLst>
                                      </p:cBhvr>
                                      <p:to>
                                        <p:strVal val="visible"/>
                                      </p:to>
                                    </p:set>
                                  </p:childTnLst>
                                </p:cTn>
                              </p:par>
                            </p:childTnLst>
                          </p:cTn>
                        </p:par>
                        <p:par>
                          <p:cTn id="33" fill="hold">
                            <p:stCondLst>
                              <p:cond delay="500"/>
                            </p:stCondLst>
                            <p:childTnLst>
                              <p:par>
                                <p:cTn id="34" presetID="2" presetClass="entr" presetSubtype="1"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0353">
                                            <p:txEl>
                                              <p:pRg st="1" end="1"/>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10353">
                                            <p:txEl>
                                              <p:pRg st="2" end="2"/>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499"/>
                                          </p:stCondLst>
                                        </p:cTn>
                                        <p:tgtEl>
                                          <p:spTgt spid="10353">
                                            <p:txEl>
                                              <p:pRg st="3" end="3"/>
                                            </p:txEl>
                                          </p:spTgt>
                                        </p:tgtEl>
                                        <p:attrNameLst>
                                          <p:attrName>style.visibility</p:attrName>
                                        </p:attrNameLst>
                                      </p:cBhvr>
                                      <p:to>
                                        <p:strVal val="visible"/>
                                      </p:to>
                                    </p:se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autoUpdateAnimBg="0"/>
      <p:bldP spid="10351" grpId="0" build="p" autoUpdateAnimBg="0"/>
      <p:bldP spid="10352" grpId="0" build="p" autoUpdateAnimBg="0"/>
      <p:bldP spid="1035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14340" name="Rectangle 4"/>
          <p:cNvSpPr>
            <a:spLocks noGrp="1" noChangeArrowheads="1"/>
          </p:cNvSpPr>
          <p:nvPr>
            <p:ph type="title"/>
          </p:nvPr>
        </p:nvSpPr>
        <p:spPr>
          <a:noFill/>
          <a:ln/>
        </p:spPr>
        <p:txBody>
          <a:bodyPr lIns="90488" tIns="44450" rIns="90488" bIns="44450" anchor="b"/>
          <a:lstStyle/>
          <a:p>
            <a:r>
              <a:rPr lang="en-US"/>
              <a:t>What top level business wants...</a:t>
            </a:r>
          </a:p>
        </p:txBody>
      </p:sp>
      <p:sp>
        <p:nvSpPr>
          <p:cNvPr id="14341" name="Rectangle 5"/>
          <p:cNvSpPr>
            <a:spLocks noGrp="1" noChangeArrowheads="1"/>
          </p:cNvSpPr>
          <p:nvPr>
            <p:ph type="body" sz="half" idx="1"/>
          </p:nvPr>
        </p:nvSpPr>
        <p:spPr>
          <a:xfrm>
            <a:off x="457200" y="1600200"/>
            <a:ext cx="5291138" cy="4530725"/>
          </a:xfrm>
          <a:noFill/>
          <a:ln/>
        </p:spPr>
        <p:txBody>
          <a:bodyPr lIns="90488" tIns="44450" rIns="90488" bIns="44450"/>
          <a:lstStyle/>
          <a:p>
            <a:r>
              <a:rPr lang="en-US" sz="2600"/>
              <a:t>Data should be integrated across the enterprise</a:t>
            </a:r>
          </a:p>
          <a:p>
            <a:r>
              <a:rPr lang="en-US" sz="2600"/>
              <a:t>Summary data has a real value to the organization</a:t>
            </a:r>
          </a:p>
          <a:p>
            <a:r>
              <a:rPr lang="en-US" sz="2600"/>
              <a:t>Historical data holds the key to understanding data over time</a:t>
            </a:r>
          </a:p>
          <a:p>
            <a:r>
              <a:rPr lang="en-US" sz="2600"/>
              <a:t>What-if capabilities are required</a:t>
            </a:r>
          </a:p>
        </p:txBody>
      </p:sp>
      <p:graphicFrame>
        <p:nvGraphicFramePr>
          <p:cNvPr id="14342" name="Object 6"/>
          <p:cNvGraphicFramePr>
            <a:graphicFrameLocks noChangeAspect="1"/>
          </p:cNvGraphicFramePr>
          <p:nvPr>
            <p:ph type="clipArt" sz="half" idx="2"/>
          </p:nvPr>
        </p:nvGraphicFramePr>
        <p:xfrm>
          <a:off x="5867400" y="1885950"/>
          <a:ext cx="2921000" cy="3829050"/>
        </p:xfrm>
        <a:graphic>
          <a:graphicData uri="http://schemas.openxmlformats.org/presentationml/2006/ole">
            <p:oleObj spid="_x0000_s120834" name="Clip" r:id="rId3" imgW="8100720" imgH="550836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2" cstate="print"/>
          <a:srcRect/>
          <a:stretch>
            <a:fillRect/>
          </a:stretch>
        </p:blipFill>
        <p:spPr bwMode="auto">
          <a:xfrm>
            <a:off x="1066800" y="1295400"/>
            <a:ext cx="7151688" cy="5000625"/>
          </a:xfrm>
          <a:prstGeom prst="rect">
            <a:avLst/>
          </a:prstGeom>
          <a:noFill/>
        </p:spPr>
      </p:pic>
      <p:sp>
        <p:nvSpPr>
          <p:cNvPr id="168963" name="Oval 3"/>
          <p:cNvSpPr>
            <a:spLocks noChangeArrowheads="1"/>
          </p:cNvSpPr>
          <p:nvPr/>
        </p:nvSpPr>
        <p:spPr bwMode="auto">
          <a:xfrm rot="-1548319">
            <a:off x="2895600" y="1447800"/>
            <a:ext cx="2286000" cy="1066800"/>
          </a:xfrm>
          <a:prstGeom prst="ellipse">
            <a:avLst/>
          </a:prstGeom>
          <a:solidFill>
            <a:srgbClr val="F7F9A5">
              <a:alpha val="10001"/>
            </a:srgbClr>
          </a:solidFill>
          <a:ln w="9525" algn="ctr">
            <a:solidFill>
              <a:schemeClr val="tx1"/>
            </a:solidFill>
            <a:round/>
            <a:headEnd/>
            <a:tailEnd/>
          </a:ln>
          <a:effectLst/>
        </p:spPr>
        <p:txBody>
          <a:bodyPr wrap="none" anchor="ctr"/>
          <a:lstStyle/>
          <a:p>
            <a:endParaRPr lang="en-US"/>
          </a:p>
        </p:txBody>
      </p:sp>
      <p:sp>
        <p:nvSpPr>
          <p:cNvPr id="168964" name="Rectangle 4"/>
          <p:cNvSpPr>
            <a:spLocks noGrp="1" noChangeArrowheads="1"/>
          </p:cNvSpPr>
          <p:nvPr>
            <p:ph type="title"/>
          </p:nvPr>
        </p:nvSpPr>
        <p:spPr>
          <a:xfrm>
            <a:off x="228600" y="228600"/>
            <a:ext cx="8458200" cy="884238"/>
          </a:xfrm>
        </p:spPr>
        <p:txBody>
          <a:bodyPr/>
          <a:lstStyle/>
          <a:p>
            <a:pPr algn="ctr"/>
            <a:r>
              <a:rPr lang="en-US" sz="2500"/>
              <a:t>DSS Maturity Evolution – a journey</a:t>
            </a:r>
          </a:p>
        </p:txBody>
      </p:sp>
      <p:pic>
        <p:nvPicPr>
          <p:cNvPr id="168965" name="Picture 5"/>
          <p:cNvPicPr>
            <a:picLocks noChangeAspect="1" noChangeArrowheads="1"/>
          </p:cNvPicPr>
          <p:nvPr/>
        </p:nvPicPr>
        <p:blipFill>
          <a:blip r:embed="rId3" cstate="print"/>
          <a:srcRect/>
          <a:stretch>
            <a:fillRect/>
          </a:stretch>
        </p:blipFill>
        <p:spPr bwMode="auto">
          <a:xfrm>
            <a:off x="838200" y="1219200"/>
            <a:ext cx="7151688" cy="4552950"/>
          </a:xfrm>
          <a:prstGeom prst="rect">
            <a:avLst/>
          </a:prstGeom>
          <a:noFill/>
        </p:spPr>
      </p:pic>
      <p:sp>
        <p:nvSpPr>
          <p:cNvPr id="168966" name="Text Box 6"/>
          <p:cNvSpPr txBox="1">
            <a:spLocks noChangeArrowheads="1"/>
          </p:cNvSpPr>
          <p:nvPr/>
        </p:nvSpPr>
        <p:spPr bwMode="auto">
          <a:xfrm>
            <a:off x="2438400" y="5791200"/>
            <a:ext cx="4632325" cy="274638"/>
          </a:xfrm>
          <a:prstGeom prst="rect">
            <a:avLst/>
          </a:prstGeom>
          <a:noFill/>
          <a:ln w="9525">
            <a:noFill/>
            <a:miter lim="800000"/>
            <a:headEnd/>
            <a:tailEnd/>
          </a:ln>
          <a:effectLst/>
        </p:spPr>
        <p:txBody>
          <a:bodyPr wrap="none">
            <a:spAutoFit/>
          </a:bodyPr>
          <a:lstStyle/>
          <a:p>
            <a:r>
              <a:rPr lang="en-US" sz="1200"/>
              <a:t>*Taken from “Assessing the Maturity of a Data Warehouse” - NCR</a:t>
            </a:r>
          </a:p>
        </p:txBody>
      </p:sp>
      <p:sp>
        <p:nvSpPr>
          <p:cNvPr id="168967" name="Rectangle 7"/>
          <p:cNvSpPr>
            <a:spLocks noChangeArrowheads="1"/>
          </p:cNvSpPr>
          <p:nvPr/>
        </p:nvSpPr>
        <p:spPr bwMode="auto">
          <a:xfrm>
            <a:off x="1600200" y="6096000"/>
            <a:ext cx="5867400" cy="533400"/>
          </a:xfrm>
          <a:prstGeom prst="rect">
            <a:avLst/>
          </a:prstGeom>
          <a:solidFill>
            <a:srgbClr val="FFFF00"/>
          </a:solidFill>
          <a:ln w="9525">
            <a:solidFill>
              <a:schemeClr val="tx1"/>
            </a:solidFill>
            <a:miter lim="800000"/>
            <a:headEnd/>
            <a:tailEnd/>
          </a:ln>
          <a:effectLst/>
        </p:spPr>
        <p:txBody>
          <a:bodyPr wrap="none" anchor="ctr"/>
          <a:lstStyle/>
          <a:p>
            <a:pPr algn="ctr"/>
            <a:r>
              <a:rPr lang="en-US"/>
              <a:t>Increasing Integration/Sophistication and Strategic Value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6460</TotalTime>
  <Words>3775</Words>
  <Application>Microsoft Office PowerPoint</Application>
  <PresentationFormat>On-screen Show (4:3)</PresentationFormat>
  <Paragraphs>735</Paragraphs>
  <Slides>56</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Office Theme</vt:lpstr>
      <vt:lpstr>Clip</vt:lpstr>
      <vt:lpstr>DW Concepts</vt:lpstr>
      <vt:lpstr>Slide 2</vt:lpstr>
      <vt:lpstr>Before we begin…..</vt:lpstr>
      <vt:lpstr>Organization…..</vt:lpstr>
      <vt:lpstr>What is a Data Warehouse?</vt:lpstr>
      <vt:lpstr>What is Data Warehousing?</vt:lpstr>
      <vt:lpstr>Typical Problem with out a DW</vt:lpstr>
      <vt:lpstr>What top level business wants...</vt:lpstr>
      <vt:lpstr>DSS Maturity Evolution – a journey</vt:lpstr>
      <vt:lpstr>General DSS Architecture</vt:lpstr>
      <vt:lpstr>One way of developing DW</vt:lpstr>
      <vt:lpstr>OLTP        vs            DSS</vt:lpstr>
      <vt:lpstr>Application-Orientation vs. Subject-Orientation</vt:lpstr>
      <vt:lpstr>Data Warehouses Vs Data Marts</vt:lpstr>
      <vt:lpstr>Distributed Approach to DSS</vt:lpstr>
      <vt:lpstr>Centralized Approach to DSS</vt:lpstr>
      <vt:lpstr>Hybrid Approach</vt:lpstr>
      <vt:lpstr>Different Approaches</vt:lpstr>
      <vt:lpstr>Corporate Information Factory</vt:lpstr>
      <vt:lpstr>Data Granularity</vt:lpstr>
      <vt:lpstr>Current DW (Weekly Granularity)</vt:lpstr>
      <vt:lpstr>DW with both ODS and DW</vt:lpstr>
      <vt:lpstr>Components of DSS</vt:lpstr>
      <vt:lpstr>ETL (E – Extract)</vt:lpstr>
      <vt:lpstr>ETL (T – Transform)</vt:lpstr>
      <vt:lpstr>ETL (L – Load)</vt:lpstr>
      <vt:lpstr>Data Transformation Terms</vt:lpstr>
      <vt:lpstr>Data Modeling for DW</vt:lpstr>
      <vt:lpstr>De-normalization</vt:lpstr>
      <vt:lpstr>Schema Design</vt:lpstr>
      <vt:lpstr>Dimension Tables</vt:lpstr>
      <vt:lpstr>Fact Table</vt:lpstr>
      <vt:lpstr>Tables in the 3rd NF Vs Dimensional</vt:lpstr>
      <vt:lpstr>Tables in the 3rd NF Vs Dimensional</vt:lpstr>
      <vt:lpstr>Slowly Changing Dimension</vt:lpstr>
      <vt:lpstr>Type1 dimension</vt:lpstr>
      <vt:lpstr>Type 2 (types of implementations)</vt:lpstr>
      <vt:lpstr>Type 3 (implementation)</vt:lpstr>
      <vt:lpstr>Sales Analysis System (Lowest Grain)</vt:lpstr>
      <vt:lpstr>DW for Sales Analysis (monthly)</vt:lpstr>
      <vt:lpstr>Fact Less Fact tables</vt:lpstr>
      <vt:lpstr>Measure Types</vt:lpstr>
      <vt:lpstr>Snow flake</vt:lpstr>
      <vt:lpstr>The “Snowflake” Schema</vt:lpstr>
      <vt:lpstr>Snow flake - Insurance model</vt:lpstr>
      <vt:lpstr>What is OLAP?</vt:lpstr>
      <vt:lpstr>Types in OLAP? </vt:lpstr>
      <vt:lpstr>Architecture diagram of ROLAP</vt:lpstr>
      <vt:lpstr>OLAP functionality</vt:lpstr>
      <vt:lpstr>Architecture of MOLAP</vt:lpstr>
      <vt:lpstr>Terminology</vt:lpstr>
      <vt:lpstr>Terminology</vt:lpstr>
      <vt:lpstr>Terminology</vt:lpstr>
      <vt:lpstr>Meta data</vt:lpstr>
      <vt:lpstr>Approach of implementing DW</vt:lpstr>
      <vt:lpstr>For a Successful Warehouse</vt:lpstr>
    </vt:vector>
  </TitlesOfParts>
  <Company>MuRsiD BaRaN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Aroha Technologies</cp:lastModifiedBy>
  <cp:revision>208</cp:revision>
  <dcterms:created xsi:type="dcterms:W3CDTF">2011-08-21T06:34:04Z</dcterms:created>
  <dcterms:modified xsi:type="dcterms:W3CDTF">2014-12-10T17:20:32Z</dcterms:modified>
</cp:coreProperties>
</file>