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7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86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04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2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09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46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6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3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1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E9591C-5F35-4C48-AEE6-39B7E1B31DC7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76D713-3AF7-4736-9288-642B5BCE9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9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8152-542F-4393-8C73-2177A818B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44" y="592431"/>
            <a:ext cx="6306356" cy="9530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Aroha Technology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DB4CB-A47C-4FAA-B9AC-9CF14A86C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8229" y="5895305"/>
            <a:ext cx="3460639" cy="577079"/>
          </a:xfrm>
        </p:spPr>
        <p:txBody>
          <a:bodyPr/>
          <a:lstStyle/>
          <a:p>
            <a:r>
              <a:rPr lang="en-US" dirty="0"/>
              <a:t>Shailendra Yadav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19FD0-AC04-4080-9FD6-295C7971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1" y="686475"/>
            <a:ext cx="2099257" cy="8462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ABA672-0F6A-4B36-93C9-CB43ACAA9B47}"/>
              </a:ext>
            </a:extLst>
          </p:cNvPr>
          <p:cNvSpPr txBox="1">
            <a:spLocks/>
          </p:cNvSpPr>
          <p:nvPr/>
        </p:nvSpPr>
        <p:spPr>
          <a:xfrm>
            <a:off x="0" y="3313091"/>
            <a:ext cx="12192000" cy="953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Tableau Dashboards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56467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AE3262-8648-490A-ABCD-B56B6EC9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F88D-7866-4B66-9BFB-D5520C63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444" y="2952481"/>
            <a:ext cx="6306356" cy="953038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5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609310"/>
            <a:ext cx="10795000" cy="563402"/>
          </a:xfrm>
          <a:prstGeom prst="rect">
            <a:avLst/>
          </a:prstGeom>
        </p:spPr>
        <p:txBody>
          <a:bodyPr vert="horz" wrap="square" lIns="0" tIns="9313" rIns="0" bIns="0" rtlCol="0" anchor="ctr">
            <a:spAutoFit/>
          </a:bodyPr>
          <a:lstStyle/>
          <a:p>
            <a:pPr marL="8467" algn="ctr">
              <a:lnSpc>
                <a:spcPct val="100000"/>
              </a:lnSpc>
              <a:spcBef>
                <a:spcPts val="73"/>
              </a:spcBef>
            </a:pPr>
            <a:r>
              <a:rPr spc="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z="2567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pc="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spc="-6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</a:t>
            </a:r>
            <a:endParaRPr sz="25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13774" y="1594360"/>
            <a:ext cx="10364452" cy="411078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0" marR="63927" indent="0" algn="ctr">
              <a:lnSpc>
                <a:spcPct val="100000"/>
              </a:lnSpc>
              <a:spcBef>
                <a:spcPts val="83"/>
              </a:spcBef>
              <a:buNone/>
            </a:pPr>
            <a:r>
              <a:rPr lang="en-US" cap="none" spc="110" dirty="0">
                <a:latin typeface="Verdana"/>
                <a:cs typeface="Verdana"/>
              </a:rPr>
              <a:t>Objective </a:t>
            </a:r>
            <a:endParaRPr lang="en-US" cap="none" spc="110" dirty="0"/>
          </a:p>
          <a:p>
            <a:pPr marL="77897" marR="178656">
              <a:lnSpc>
                <a:spcPct val="117000"/>
              </a:lnSpc>
              <a:spcBef>
                <a:spcPts val="1903"/>
              </a:spcBef>
            </a:pPr>
            <a:r>
              <a:rPr lang="en-US" sz="2000" cap="none" spc="-37" dirty="0">
                <a:latin typeface="Noto Sans"/>
                <a:cs typeface="Noto Sans"/>
              </a:rPr>
              <a:t>Discount </a:t>
            </a:r>
            <a:r>
              <a:rPr lang="en-US" sz="2000" cap="none" spc="-60" dirty="0">
                <a:latin typeface="Noto Sans"/>
                <a:cs typeface="Noto Sans"/>
              </a:rPr>
              <a:t>mart </a:t>
            </a:r>
            <a:r>
              <a:rPr lang="en-US" sz="2000" cap="none" spc="-40" dirty="0">
                <a:latin typeface="Noto Sans"/>
                <a:cs typeface="Noto Sans"/>
              </a:rPr>
              <a:t>is </a:t>
            </a:r>
            <a:r>
              <a:rPr lang="en-US" sz="2000" cap="none" spc="-53" dirty="0">
                <a:latin typeface="Noto Sans"/>
                <a:cs typeface="Noto Sans"/>
              </a:rPr>
              <a:t>a </a:t>
            </a:r>
            <a:r>
              <a:rPr lang="en-US" sz="2000" cap="none" spc="-57" dirty="0">
                <a:latin typeface="Noto Sans"/>
                <a:cs typeface="Noto Sans"/>
              </a:rPr>
              <a:t>small </a:t>
            </a:r>
            <a:r>
              <a:rPr lang="en-US" sz="2000" cap="none" spc="-47" dirty="0">
                <a:latin typeface="Noto Sans"/>
                <a:cs typeface="Noto Sans"/>
              </a:rPr>
              <a:t>supermarket </a:t>
            </a:r>
            <a:r>
              <a:rPr lang="en-US" sz="2000" cap="none" spc="-50" dirty="0">
                <a:latin typeface="Noto Sans"/>
                <a:cs typeface="Noto Sans"/>
              </a:rPr>
              <a:t>owned </a:t>
            </a:r>
            <a:r>
              <a:rPr lang="en-US" sz="2000" cap="none" spc="-63" dirty="0">
                <a:latin typeface="Noto Sans"/>
                <a:cs typeface="Noto Sans"/>
              </a:rPr>
              <a:t>by </a:t>
            </a:r>
            <a:r>
              <a:rPr lang="en-US" sz="2000" cap="none" spc="-40" dirty="0">
                <a:latin typeface="Noto Sans"/>
                <a:cs typeface="Noto Sans"/>
              </a:rPr>
              <a:t>grant </a:t>
            </a:r>
            <a:r>
              <a:rPr lang="en-US" sz="2000" cap="none" spc="-37" dirty="0">
                <a:latin typeface="Noto Sans"/>
                <a:cs typeface="Noto Sans"/>
              </a:rPr>
              <a:t>frost. </a:t>
            </a:r>
            <a:r>
              <a:rPr lang="en-US" sz="2000" cap="none" spc="-27" dirty="0">
                <a:latin typeface="Noto Sans"/>
                <a:cs typeface="Noto Sans"/>
              </a:rPr>
              <a:t>He </a:t>
            </a:r>
            <a:r>
              <a:rPr lang="en-US" sz="2000" cap="none" spc="-57" dirty="0">
                <a:latin typeface="Noto Sans"/>
                <a:cs typeface="Noto Sans"/>
              </a:rPr>
              <a:t>wants </a:t>
            </a:r>
            <a:r>
              <a:rPr lang="en-US" sz="2000" cap="none" spc="-53" dirty="0">
                <a:latin typeface="Noto Sans"/>
                <a:cs typeface="Noto Sans"/>
              </a:rPr>
              <a:t>a </a:t>
            </a:r>
            <a:r>
              <a:rPr lang="en-US" sz="2000" cap="none" spc="-40" dirty="0">
                <a:latin typeface="Noto Sans"/>
                <a:cs typeface="Noto Sans"/>
              </a:rPr>
              <a:t>dashboard </a:t>
            </a:r>
            <a:r>
              <a:rPr lang="en-US" sz="2000" cap="none" spc="-50" dirty="0">
                <a:latin typeface="Noto Sans"/>
                <a:cs typeface="Noto Sans"/>
              </a:rPr>
              <a:t>where </a:t>
            </a:r>
            <a:r>
              <a:rPr lang="en-US" sz="2000" cap="none" spc="-37" dirty="0">
                <a:latin typeface="Noto Sans"/>
                <a:cs typeface="Noto Sans"/>
              </a:rPr>
              <a:t>he  can </a:t>
            </a:r>
            <a:r>
              <a:rPr lang="en-US" sz="2000" cap="none" spc="-50" dirty="0">
                <a:latin typeface="Noto Sans"/>
                <a:cs typeface="Noto Sans"/>
              </a:rPr>
              <a:t>track </a:t>
            </a:r>
            <a:r>
              <a:rPr lang="en-US" sz="2000" cap="none" spc="-63" dirty="0">
                <a:latin typeface="Noto Sans"/>
                <a:cs typeface="Noto Sans"/>
              </a:rPr>
              <a:t>how </a:t>
            </a:r>
            <a:r>
              <a:rPr lang="en-US" sz="2000" cap="none" spc="-67" dirty="0">
                <a:latin typeface="Noto Sans"/>
                <a:cs typeface="Noto Sans"/>
              </a:rPr>
              <a:t>well </a:t>
            </a:r>
            <a:r>
              <a:rPr lang="en-US" sz="2000" cap="none" spc="-37" dirty="0">
                <a:latin typeface="Noto Sans"/>
                <a:cs typeface="Noto Sans"/>
              </a:rPr>
              <a:t>discount </a:t>
            </a:r>
            <a:r>
              <a:rPr lang="en-US" sz="2000" cap="none" spc="-57" dirty="0">
                <a:latin typeface="Noto Sans"/>
                <a:cs typeface="Noto Sans"/>
              </a:rPr>
              <a:t>mart </a:t>
            </a:r>
            <a:r>
              <a:rPr lang="en-US" sz="2000" cap="none" spc="-40" dirty="0">
                <a:latin typeface="Noto Sans"/>
                <a:cs typeface="Noto Sans"/>
              </a:rPr>
              <a:t>is </a:t>
            </a:r>
            <a:r>
              <a:rPr lang="en-US" sz="2000" cap="none" spc="-70" dirty="0">
                <a:latin typeface="Noto Sans"/>
                <a:cs typeface="Noto Sans"/>
              </a:rPr>
              <a:t>doing </a:t>
            </a:r>
            <a:r>
              <a:rPr lang="en-US" sz="2000" cap="none" spc="-53" dirty="0">
                <a:latin typeface="Noto Sans"/>
                <a:cs typeface="Noto Sans"/>
              </a:rPr>
              <a:t>for </a:t>
            </a:r>
            <a:r>
              <a:rPr lang="en-US" sz="2000" cap="none" spc="-43" dirty="0">
                <a:latin typeface="Noto Sans"/>
                <a:cs typeface="Noto Sans"/>
              </a:rPr>
              <a:t>this </a:t>
            </a:r>
            <a:r>
              <a:rPr lang="en-US" sz="2000" cap="none" spc="-53" dirty="0">
                <a:latin typeface="Noto Sans"/>
                <a:cs typeface="Noto Sans"/>
              </a:rPr>
              <a:t>year (in </a:t>
            </a:r>
            <a:r>
              <a:rPr lang="en-US" sz="2000" cap="none" spc="-43" dirty="0">
                <a:latin typeface="Noto Sans"/>
                <a:cs typeface="Noto Sans"/>
              </a:rPr>
              <a:t>terms </a:t>
            </a:r>
            <a:r>
              <a:rPr lang="en-US" sz="2000" cap="none" spc="-57" dirty="0">
                <a:latin typeface="Noto Sans"/>
                <a:cs typeface="Noto Sans"/>
              </a:rPr>
              <a:t>of </a:t>
            </a:r>
            <a:r>
              <a:rPr lang="en-US" sz="2000" cap="none" spc="-43" dirty="0">
                <a:latin typeface="Noto Sans"/>
                <a:cs typeface="Noto Sans"/>
              </a:rPr>
              <a:t>sales, </a:t>
            </a:r>
            <a:r>
              <a:rPr lang="en-US" sz="2000" cap="none" spc="-50" dirty="0">
                <a:latin typeface="Noto Sans"/>
                <a:cs typeface="Noto Sans"/>
              </a:rPr>
              <a:t>profit </a:t>
            </a:r>
            <a:r>
              <a:rPr lang="en-US" sz="2000" cap="none" spc="-47" dirty="0">
                <a:latin typeface="Noto Sans"/>
                <a:cs typeface="Noto Sans"/>
              </a:rPr>
              <a:t>and </a:t>
            </a:r>
            <a:r>
              <a:rPr lang="en-US" sz="2000" cap="none" spc="-53" dirty="0">
                <a:latin typeface="Noto Sans"/>
                <a:cs typeface="Noto Sans"/>
              </a:rPr>
              <a:t>quantity  </a:t>
            </a:r>
            <a:r>
              <a:rPr lang="en-US" sz="2000" cap="none" spc="-40" dirty="0">
                <a:latin typeface="Noto Sans"/>
                <a:cs typeface="Noto Sans"/>
              </a:rPr>
              <a:t>sold).</a:t>
            </a:r>
            <a:endParaRPr lang="en-US" sz="2000" cap="none" dirty="0">
              <a:latin typeface="Noto Sans"/>
              <a:cs typeface="Noto Sans"/>
            </a:endParaRPr>
          </a:p>
          <a:p>
            <a:pPr marL="69429">
              <a:lnSpc>
                <a:spcPct val="100000"/>
              </a:lnSpc>
              <a:spcBef>
                <a:spcPts val="37"/>
              </a:spcBef>
            </a:pPr>
            <a:endParaRPr lang="en-US" sz="2333" cap="none" dirty="0">
              <a:latin typeface="Noto Sans"/>
              <a:cs typeface="Noto Sans"/>
            </a:endParaRPr>
          </a:p>
          <a:p>
            <a:pPr marL="77897">
              <a:lnSpc>
                <a:spcPct val="100000"/>
              </a:lnSpc>
            </a:pPr>
            <a:r>
              <a:rPr lang="en-US" sz="2000" cap="none" spc="-27" dirty="0">
                <a:latin typeface="Noto Sans"/>
                <a:cs typeface="Noto Sans"/>
              </a:rPr>
              <a:t>He</a:t>
            </a:r>
            <a:r>
              <a:rPr lang="en-US" sz="2000" cap="none" spc="3" dirty="0">
                <a:latin typeface="Noto Sans"/>
                <a:cs typeface="Noto Sans"/>
              </a:rPr>
              <a:t> </a:t>
            </a:r>
            <a:r>
              <a:rPr lang="en-US" sz="2000" cap="none" spc="-57" dirty="0">
                <a:latin typeface="Noto Sans"/>
                <a:cs typeface="Noto Sans"/>
              </a:rPr>
              <a:t>would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40" dirty="0">
                <a:latin typeface="Noto Sans"/>
                <a:cs typeface="Noto Sans"/>
              </a:rPr>
              <a:t>also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60" dirty="0">
                <a:latin typeface="Noto Sans"/>
                <a:cs typeface="Noto Sans"/>
              </a:rPr>
              <a:t>like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37" dirty="0">
                <a:latin typeface="Noto Sans"/>
                <a:cs typeface="Noto Sans"/>
              </a:rPr>
              <a:t>to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73" dirty="0">
                <a:latin typeface="Noto Sans"/>
                <a:cs typeface="Noto Sans"/>
              </a:rPr>
              <a:t>know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63" dirty="0">
                <a:latin typeface="Noto Sans"/>
                <a:cs typeface="Noto Sans"/>
              </a:rPr>
              <a:t>how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67" dirty="0">
                <a:latin typeface="Noto Sans"/>
                <a:cs typeface="Noto Sans"/>
              </a:rPr>
              <a:t>well</a:t>
            </a:r>
            <a:r>
              <a:rPr lang="en-US" sz="2000" cap="none" spc="3" dirty="0">
                <a:latin typeface="Noto Sans"/>
                <a:cs typeface="Noto Sans"/>
              </a:rPr>
              <a:t> </a:t>
            </a:r>
            <a:r>
              <a:rPr lang="en-US" sz="2000" cap="none" spc="-50" dirty="0">
                <a:latin typeface="Noto Sans"/>
                <a:cs typeface="Noto Sans"/>
              </a:rPr>
              <a:t>categories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40" dirty="0">
                <a:latin typeface="Noto Sans"/>
                <a:cs typeface="Noto Sans"/>
              </a:rPr>
              <a:t>are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63" dirty="0">
                <a:latin typeface="Noto Sans"/>
                <a:cs typeface="Noto Sans"/>
              </a:rPr>
              <a:t>performing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37" dirty="0">
                <a:latin typeface="Noto Sans"/>
                <a:cs typeface="Noto Sans"/>
              </a:rPr>
              <a:t>as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67" dirty="0">
                <a:latin typeface="Noto Sans"/>
                <a:cs typeface="Noto Sans"/>
              </a:rPr>
              <a:t>well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37" dirty="0">
                <a:latin typeface="Noto Sans"/>
                <a:cs typeface="Noto Sans"/>
              </a:rPr>
              <a:t>as</a:t>
            </a:r>
            <a:r>
              <a:rPr lang="en-US" sz="2000" cap="none" spc="7" dirty="0">
                <a:latin typeface="Noto Sans"/>
                <a:cs typeface="Noto Sans"/>
              </a:rPr>
              <a:t> </a:t>
            </a:r>
            <a:r>
              <a:rPr lang="en-US" sz="2000" cap="none" spc="-50" dirty="0">
                <a:latin typeface="Noto Sans"/>
                <a:cs typeface="Noto Sans"/>
              </a:rPr>
              <a:t>different</a:t>
            </a:r>
            <a:r>
              <a:rPr lang="en-US" sz="2000" cap="none" spc="3" dirty="0">
                <a:latin typeface="Noto Sans"/>
                <a:cs typeface="Noto Sans"/>
              </a:rPr>
              <a:t> </a:t>
            </a:r>
            <a:r>
              <a:rPr lang="en-US" sz="2000" cap="none" spc="-57" dirty="0">
                <a:latin typeface="Noto Sans"/>
                <a:cs typeface="Noto Sans"/>
              </a:rPr>
              <a:t>regions.</a:t>
            </a:r>
            <a:endParaRPr lang="en-US" sz="2000" cap="none" dirty="0">
              <a:latin typeface="Noto Sans"/>
              <a:cs typeface="Noto Sans"/>
            </a:endParaRPr>
          </a:p>
          <a:p>
            <a:pPr marL="69429">
              <a:lnSpc>
                <a:spcPct val="100000"/>
              </a:lnSpc>
              <a:spcBef>
                <a:spcPts val="40"/>
              </a:spcBef>
            </a:pPr>
            <a:endParaRPr lang="en-US" sz="2033" cap="none" dirty="0">
              <a:latin typeface="Noto Sans"/>
              <a:cs typeface="Noto Sans"/>
            </a:endParaRPr>
          </a:p>
          <a:p>
            <a:pPr marL="77897" marR="3387">
              <a:lnSpc>
                <a:spcPct val="117000"/>
              </a:lnSpc>
            </a:pPr>
            <a:r>
              <a:rPr lang="en-US" sz="2000" cap="none" spc="-40" dirty="0">
                <a:latin typeface="Noto Sans"/>
                <a:cs typeface="Noto Sans"/>
              </a:rPr>
              <a:t>Grant </a:t>
            </a:r>
            <a:r>
              <a:rPr lang="en-US" sz="2000" cap="none" spc="-33" dirty="0">
                <a:latin typeface="Noto Sans"/>
                <a:cs typeface="Noto Sans"/>
              </a:rPr>
              <a:t>frost </a:t>
            </a:r>
            <a:r>
              <a:rPr lang="en-US" sz="2000" cap="none" spc="-40" dirty="0">
                <a:latin typeface="Noto Sans"/>
                <a:cs typeface="Noto Sans"/>
              </a:rPr>
              <a:t>assumes </a:t>
            </a:r>
            <a:r>
              <a:rPr lang="en-US" sz="2000" cap="none" spc="-50" dirty="0">
                <a:latin typeface="Noto Sans"/>
                <a:cs typeface="Noto Sans"/>
              </a:rPr>
              <a:t>that </a:t>
            </a:r>
            <a:r>
              <a:rPr lang="en-US" sz="2000" cap="none" spc="-47" dirty="0">
                <a:latin typeface="Noto Sans"/>
                <a:cs typeface="Noto Sans"/>
              </a:rPr>
              <a:t>most </a:t>
            </a:r>
            <a:r>
              <a:rPr lang="en-US" sz="2000" cap="none" spc="-37" dirty="0">
                <a:latin typeface="Noto Sans"/>
                <a:cs typeface="Noto Sans"/>
              </a:rPr>
              <a:t>customers </a:t>
            </a:r>
            <a:r>
              <a:rPr lang="en-US" sz="2000" cap="none" spc="-60" dirty="0">
                <a:latin typeface="Noto Sans"/>
                <a:cs typeface="Noto Sans"/>
              </a:rPr>
              <a:t>buy </a:t>
            </a:r>
            <a:r>
              <a:rPr lang="en-US" sz="2000" cap="none" spc="7" dirty="0">
                <a:latin typeface="Noto Sans"/>
                <a:cs typeface="Noto Sans"/>
              </a:rPr>
              <a:t>2 </a:t>
            </a:r>
            <a:r>
              <a:rPr lang="en-US" sz="2000" cap="none" spc="-37" dirty="0">
                <a:latin typeface="Noto Sans"/>
                <a:cs typeface="Noto Sans"/>
              </a:rPr>
              <a:t>or </a:t>
            </a:r>
            <a:r>
              <a:rPr lang="en-US" sz="2000" cap="none" spc="-47" dirty="0">
                <a:latin typeface="Noto Sans"/>
                <a:cs typeface="Noto Sans"/>
              </a:rPr>
              <a:t>more </a:t>
            </a:r>
            <a:r>
              <a:rPr lang="en-US" sz="2000" cap="none" spc="-33" dirty="0">
                <a:latin typeface="Noto Sans"/>
                <a:cs typeface="Noto Sans"/>
              </a:rPr>
              <a:t>products per </a:t>
            </a:r>
            <a:r>
              <a:rPr lang="en-US" sz="2000" cap="none" spc="-43" dirty="0">
                <a:latin typeface="Noto Sans"/>
                <a:cs typeface="Noto Sans"/>
              </a:rPr>
              <a:t>basket/order but </a:t>
            </a:r>
            <a:r>
              <a:rPr lang="en-US" sz="2000" cap="none" spc="-57" dirty="0">
                <a:latin typeface="Noto Sans"/>
                <a:cs typeface="Noto Sans"/>
              </a:rPr>
              <a:t>would  </a:t>
            </a:r>
            <a:r>
              <a:rPr lang="en-US" sz="2000" cap="none" spc="-60" dirty="0">
                <a:latin typeface="Noto Sans"/>
                <a:cs typeface="Noto Sans"/>
              </a:rPr>
              <a:t>like </a:t>
            </a:r>
            <a:r>
              <a:rPr lang="en-US" sz="2000" cap="none" spc="-43" dirty="0">
                <a:latin typeface="Noto Sans"/>
                <a:cs typeface="Noto Sans"/>
              </a:rPr>
              <a:t>this </a:t>
            </a:r>
            <a:r>
              <a:rPr lang="en-US" sz="2000" cap="none" spc="-47" dirty="0">
                <a:latin typeface="Noto Sans"/>
                <a:cs typeface="Noto Sans"/>
              </a:rPr>
              <a:t>confirmed </a:t>
            </a:r>
            <a:r>
              <a:rPr lang="en-US" sz="2000" cap="none" spc="-63" dirty="0">
                <a:latin typeface="Noto Sans"/>
                <a:cs typeface="Noto Sans"/>
              </a:rPr>
              <a:t>by </a:t>
            </a:r>
            <a:r>
              <a:rPr lang="en-US" sz="2000" cap="none" spc="-40" dirty="0">
                <a:latin typeface="Noto Sans"/>
                <a:cs typeface="Noto Sans"/>
              </a:rPr>
              <a:t>the</a:t>
            </a:r>
            <a:r>
              <a:rPr lang="en-US" sz="2000" cap="none" spc="227" dirty="0">
                <a:latin typeface="Noto Sans"/>
                <a:cs typeface="Noto Sans"/>
              </a:rPr>
              <a:t> </a:t>
            </a:r>
            <a:r>
              <a:rPr lang="en-US" sz="2000" cap="none" spc="-50" dirty="0">
                <a:latin typeface="Noto Sans"/>
                <a:cs typeface="Noto Sans"/>
              </a:rPr>
              <a:t>data.</a:t>
            </a:r>
            <a:endParaRPr lang="en-US" sz="2000" cap="none" dirty="0">
              <a:latin typeface="Noto Sans"/>
              <a:cs typeface="Noto Sans"/>
            </a:endParaRPr>
          </a:p>
          <a:p>
            <a:pPr marL="69429">
              <a:lnSpc>
                <a:spcPct val="100000"/>
              </a:lnSpc>
              <a:spcBef>
                <a:spcPts val="27"/>
              </a:spcBef>
            </a:pPr>
            <a:endParaRPr lang="en-US" sz="2567" cap="none" dirty="0">
              <a:latin typeface="Noto Sans"/>
              <a:cs typeface="Noto Sans"/>
            </a:endParaRPr>
          </a:p>
          <a:p>
            <a:pPr marL="77897">
              <a:lnSpc>
                <a:spcPct val="100000"/>
              </a:lnSpc>
            </a:pPr>
            <a:r>
              <a:rPr lang="en-US" sz="2000" i="1" cap="none" spc="-37" dirty="0">
                <a:latin typeface="Noto Sans"/>
                <a:cs typeface="Noto Sans"/>
              </a:rPr>
              <a:t>Grant also </a:t>
            </a:r>
            <a:r>
              <a:rPr lang="en-US" sz="2000" i="1" cap="none" spc="-50" dirty="0">
                <a:latin typeface="Noto Sans"/>
                <a:cs typeface="Noto Sans"/>
              </a:rPr>
              <a:t>noted </a:t>
            </a:r>
            <a:r>
              <a:rPr lang="en-US" sz="2000" i="1" cap="none" spc="-43" dirty="0">
                <a:latin typeface="Noto Sans"/>
                <a:cs typeface="Noto Sans"/>
              </a:rPr>
              <a:t>that profit </a:t>
            </a:r>
            <a:r>
              <a:rPr lang="en-US" sz="2000" i="1" cap="none" spc="-50" dirty="0">
                <a:latin typeface="Noto Sans"/>
                <a:cs typeface="Noto Sans"/>
              </a:rPr>
              <a:t>is </a:t>
            </a:r>
            <a:r>
              <a:rPr lang="en-US" sz="2000" i="1" cap="none" spc="-17" dirty="0">
                <a:latin typeface="Noto Sans"/>
                <a:cs typeface="Noto Sans"/>
              </a:rPr>
              <a:t>30% </a:t>
            </a:r>
            <a:r>
              <a:rPr lang="en-US" sz="2000" i="1" cap="none" spc="-43" dirty="0">
                <a:latin typeface="Noto Sans"/>
                <a:cs typeface="Noto Sans"/>
              </a:rPr>
              <a:t>of </a:t>
            </a:r>
            <a:r>
              <a:rPr lang="en-US" sz="2000" i="1" cap="none" spc="-60" dirty="0">
                <a:latin typeface="Noto Sans"/>
                <a:cs typeface="Noto Sans"/>
              </a:rPr>
              <a:t>the </a:t>
            </a:r>
            <a:r>
              <a:rPr lang="en-US" sz="2000" i="1" cap="none" spc="-63" dirty="0">
                <a:latin typeface="Noto Sans"/>
                <a:cs typeface="Noto Sans"/>
              </a:rPr>
              <a:t>selling</a:t>
            </a:r>
            <a:r>
              <a:rPr lang="en-US" sz="2000" i="1" cap="none" spc="-40" dirty="0">
                <a:latin typeface="Noto Sans"/>
                <a:cs typeface="Noto Sans"/>
              </a:rPr>
              <a:t> </a:t>
            </a:r>
            <a:r>
              <a:rPr lang="en-US" sz="2000" i="1" cap="none" spc="-50" dirty="0">
                <a:latin typeface="Noto Sans"/>
                <a:cs typeface="Noto Sans"/>
              </a:rPr>
              <a:t>price.</a:t>
            </a:r>
            <a:endParaRPr lang="en-US" sz="2000" cap="none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2AFBC-5181-49C3-822B-A903F231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334" y="1891309"/>
            <a:ext cx="10722610" cy="3361027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14729" algn="ctr">
              <a:spcBef>
                <a:spcPts val="83"/>
              </a:spcBef>
            </a:pPr>
            <a:r>
              <a:rPr lang="en-US" sz="2267" spc="110" dirty="0">
                <a:latin typeface="Verdana"/>
                <a:cs typeface="Verdana"/>
              </a:rPr>
              <a:t>Objective</a:t>
            </a:r>
            <a:endParaRPr lang="en-US" sz="2267" dirty="0">
              <a:latin typeface="Verdana"/>
              <a:cs typeface="Verdana"/>
            </a:endParaRPr>
          </a:p>
          <a:p>
            <a:pPr marL="351367" marR="207444" indent="-342900">
              <a:lnSpc>
                <a:spcPct val="117000"/>
              </a:lnSpc>
              <a:spcBef>
                <a:spcPts val="1903"/>
              </a:spcBef>
              <a:buFont typeface="Arial" panose="020B0604020202020204" pitchFamily="34" charset="0"/>
              <a:buChar char="•"/>
            </a:pPr>
            <a:r>
              <a:rPr lang="en-US" sz="2000" spc="-27" dirty="0">
                <a:latin typeface="Noto Sans"/>
                <a:cs typeface="Noto Sans"/>
              </a:rPr>
              <a:t>Green </a:t>
            </a:r>
            <a:r>
              <a:rPr lang="en-US" sz="2000" spc="-43" dirty="0">
                <a:latin typeface="Noto Sans"/>
                <a:cs typeface="Noto Sans"/>
              </a:rPr>
              <a:t>destinations </a:t>
            </a:r>
            <a:r>
              <a:rPr lang="en-US" sz="2000" spc="-40" dirty="0">
                <a:latin typeface="Noto Sans"/>
                <a:cs typeface="Noto Sans"/>
              </a:rPr>
              <a:t>is </a:t>
            </a:r>
            <a:r>
              <a:rPr lang="en-US" sz="2000" spc="-53" dirty="0">
                <a:latin typeface="Noto Sans"/>
                <a:cs typeface="Noto Sans"/>
              </a:rPr>
              <a:t>a </a:t>
            </a:r>
            <a:r>
              <a:rPr lang="en-US" sz="2000" spc="-67" dirty="0">
                <a:latin typeface="Noto Sans"/>
                <a:cs typeface="Noto Sans"/>
              </a:rPr>
              <a:t>well known </a:t>
            </a:r>
            <a:r>
              <a:rPr lang="en-US" sz="2000" spc="-53" dirty="0">
                <a:latin typeface="Noto Sans"/>
                <a:cs typeface="Noto Sans"/>
              </a:rPr>
              <a:t>travel </a:t>
            </a:r>
            <a:r>
              <a:rPr lang="en-US" sz="2000" spc="-67" dirty="0">
                <a:latin typeface="Noto Sans"/>
                <a:cs typeface="Noto Sans"/>
              </a:rPr>
              <a:t>agency. </a:t>
            </a:r>
            <a:r>
              <a:rPr lang="en-US" sz="2000" spc="-43" dirty="0">
                <a:latin typeface="Noto Sans"/>
                <a:cs typeface="Noto Sans"/>
              </a:rPr>
              <a:t>The </a:t>
            </a:r>
            <a:r>
              <a:rPr lang="en-US" sz="2000" spc="-40" dirty="0">
                <a:latin typeface="Noto Sans"/>
                <a:cs typeface="Noto Sans"/>
              </a:rPr>
              <a:t>HR </a:t>
            </a:r>
            <a:r>
              <a:rPr lang="en-US" sz="2000" spc="-37" dirty="0">
                <a:latin typeface="Noto Sans"/>
                <a:cs typeface="Noto Sans"/>
              </a:rPr>
              <a:t>director </a:t>
            </a:r>
            <a:r>
              <a:rPr lang="en-US" sz="2000" spc="-40" dirty="0">
                <a:latin typeface="Noto Sans"/>
                <a:cs typeface="Noto Sans"/>
              </a:rPr>
              <a:t>has </a:t>
            </a:r>
            <a:r>
              <a:rPr lang="en-US" sz="2000" spc="-43" dirty="0">
                <a:latin typeface="Noto Sans"/>
                <a:cs typeface="Noto Sans"/>
              </a:rPr>
              <a:t>recently </a:t>
            </a:r>
            <a:r>
              <a:rPr lang="en-US" sz="2000" spc="-37" dirty="0">
                <a:latin typeface="Noto Sans"/>
                <a:cs typeface="Noto Sans"/>
              </a:rPr>
              <a:t>noticed </a:t>
            </a:r>
            <a:r>
              <a:rPr lang="en-US" sz="2000" spc="-50" dirty="0">
                <a:latin typeface="Noto Sans"/>
                <a:cs typeface="Noto Sans"/>
              </a:rPr>
              <a:t>an  </a:t>
            </a:r>
            <a:r>
              <a:rPr lang="en-US" sz="2000" spc="-33" dirty="0">
                <a:latin typeface="Noto Sans"/>
                <a:cs typeface="Noto Sans"/>
              </a:rPr>
              <a:t>increase </a:t>
            </a:r>
            <a:r>
              <a:rPr lang="en-US" sz="2000" spc="-53" dirty="0">
                <a:latin typeface="Noto Sans"/>
                <a:cs typeface="Noto Sans"/>
              </a:rPr>
              <a:t>in </a:t>
            </a:r>
            <a:r>
              <a:rPr lang="en-US" sz="2000" spc="-43" dirty="0">
                <a:latin typeface="Noto Sans"/>
                <a:cs typeface="Noto Sans"/>
              </a:rPr>
              <a:t>employees </a:t>
            </a:r>
            <a:r>
              <a:rPr lang="en-US" sz="2000" spc="-73" dirty="0">
                <a:latin typeface="Noto Sans"/>
                <a:cs typeface="Noto Sans"/>
              </a:rPr>
              <a:t>leaving </a:t>
            </a:r>
            <a:r>
              <a:rPr lang="en-US" sz="2000" spc="-50" dirty="0">
                <a:latin typeface="Noto Sans"/>
                <a:cs typeface="Noto Sans"/>
              </a:rPr>
              <a:t>(attrition). </a:t>
            </a:r>
            <a:r>
              <a:rPr lang="en-US" sz="2000" spc="-23" dirty="0">
                <a:latin typeface="Noto Sans"/>
                <a:cs typeface="Noto Sans"/>
              </a:rPr>
              <a:t>She </a:t>
            </a:r>
            <a:r>
              <a:rPr lang="en-US" sz="2000" spc="-57" dirty="0">
                <a:latin typeface="Noto Sans"/>
                <a:cs typeface="Noto Sans"/>
              </a:rPr>
              <a:t>would </a:t>
            </a:r>
            <a:r>
              <a:rPr lang="en-US" sz="2000" spc="-60" dirty="0">
                <a:latin typeface="Noto Sans"/>
                <a:cs typeface="Noto Sans"/>
              </a:rPr>
              <a:t>like </a:t>
            </a:r>
            <a:r>
              <a:rPr lang="en-US" sz="2000" spc="-37" dirty="0">
                <a:latin typeface="Noto Sans"/>
                <a:cs typeface="Noto Sans"/>
              </a:rPr>
              <a:t>to </a:t>
            </a:r>
            <a:r>
              <a:rPr lang="en-US" sz="2000" spc="-73" dirty="0">
                <a:latin typeface="Noto Sans"/>
                <a:cs typeface="Noto Sans"/>
              </a:rPr>
              <a:t>figure </a:t>
            </a:r>
            <a:r>
              <a:rPr lang="en-US" sz="2000" spc="-43" dirty="0">
                <a:latin typeface="Noto Sans"/>
                <a:cs typeface="Noto Sans"/>
              </a:rPr>
              <a:t>out </a:t>
            </a:r>
            <a:r>
              <a:rPr lang="en-US" sz="2000" spc="-67" dirty="0">
                <a:latin typeface="Noto Sans"/>
                <a:cs typeface="Noto Sans"/>
              </a:rPr>
              <a:t>any </a:t>
            </a:r>
            <a:r>
              <a:rPr lang="en-US" sz="2000" spc="-37" dirty="0">
                <a:latin typeface="Noto Sans"/>
                <a:cs typeface="Noto Sans"/>
              </a:rPr>
              <a:t>trends or </a:t>
            </a:r>
            <a:r>
              <a:rPr lang="en-US" sz="2000" spc="-43" dirty="0">
                <a:latin typeface="Noto Sans"/>
                <a:cs typeface="Noto Sans"/>
              </a:rPr>
              <a:t>patterns.  </a:t>
            </a:r>
            <a:r>
              <a:rPr lang="en-US" sz="2000" spc="-23" dirty="0">
                <a:latin typeface="Noto Sans"/>
                <a:cs typeface="Noto Sans"/>
              </a:rPr>
              <a:t>She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40" dirty="0">
                <a:latin typeface="Noto Sans"/>
                <a:cs typeface="Noto Sans"/>
              </a:rPr>
              <a:t>has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47" dirty="0">
                <a:latin typeface="Noto Sans"/>
                <a:cs typeface="Noto Sans"/>
              </a:rPr>
              <a:t>surveyed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40" dirty="0">
                <a:latin typeface="Noto Sans"/>
                <a:cs typeface="Noto Sans"/>
              </a:rPr>
              <a:t>the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60" dirty="0">
                <a:latin typeface="Noto Sans"/>
                <a:cs typeface="Noto Sans"/>
              </a:rPr>
              <a:t>staff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57" dirty="0">
                <a:latin typeface="Noto Sans"/>
                <a:cs typeface="Noto Sans"/>
              </a:rPr>
              <a:t>of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27" dirty="0">
                <a:latin typeface="Noto Sans"/>
                <a:cs typeface="Noto Sans"/>
              </a:rPr>
              <a:t>green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43" dirty="0">
                <a:latin typeface="Noto Sans"/>
                <a:cs typeface="Noto Sans"/>
              </a:rPr>
              <a:t>destinations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47" dirty="0">
                <a:latin typeface="Noto Sans"/>
                <a:cs typeface="Noto Sans"/>
              </a:rPr>
              <a:t>and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43" dirty="0">
                <a:latin typeface="Noto Sans"/>
                <a:cs typeface="Noto Sans"/>
              </a:rPr>
              <a:t>provided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57" dirty="0">
                <a:latin typeface="Noto Sans"/>
                <a:cs typeface="Noto Sans"/>
              </a:rPr>
              <a:t>you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67" dirty="0">
                <a:latin typeface="Noto Sans"/>
                <a:cs typeface="Noto Sans"/>
              </a:rPr>
              <a:t>with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40" dirty="0">
                <a:latin typeface="Noto Sans"/>
                <a:cs typeface="Noto Sans"/>
              </a:rPr>
              <a:t>the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50" dirty="0">
                <a:latin typeface="Noto Sans"/>
                <a:cs typeface="Noto Sans"/>
              </a:rPr>
              <a:t>data.</a:t>
            </a:r>
            <a:endParaRPr lang="en-US" sz="2000" dirty="0">
              <a:latin typeface="Noto Sans"/>
              <a:cs typeface="Noto Sans"/>
            </a:endParaRPr>
          </a:p>
          <a:p>
            <a:pPr marL="342900" indent="-342900">
              <a:spcBef>
                <a:spcPts val="37"/>
              </a:spcBef>
              <a:buFont typeface="Arial" panose="020B0604020202020204" pitchFamily="34" charset="0"/>
              <a:buChar char="•"/>
            </a:pPr>
            <a:endParaRPr lang="en-US" sz="2333" dirty="0">
              <a:latin typeface="Noto Sans"/>
              <a:cs typeface="Noto Sans"/>
            </a:endParaRPr>
          </a:p>
          <a:p>
            <a:pPr marL="351367" indent="-342900">
              <a:buFont typeface="Arial" panose="020B0604020202020204" pitchFamily="34" charset="0"/>
              <a:buChar char="•"/>
            </a:pPr>
            <a:r>
              <a:rPr lang="en-US" sz="2000" spc="-23" dirty="0">
                <a:latin typeface="Noto Sans"/>
                <a:cs typeface="Noto Sans"/>
              </a:rPr>
              <a:t>She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57" dirty="0">
                <a:latin typeface="Noto Sans"/>
                <a:cs typeface="Noto Sans"/>
              </a:rPr>
              <a:t>would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60" dirty="0">
                <a:latin typeface="Noto Sans"/>
                <a:cs typeface="Noto Sans"/>
              </a:rPr>
              <a:t>like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37" dirty="0">
                <a:latin typeface="Noto Sans"/>
                <a:cs typeface="Noto Sans"/>
              </a:rPr>
              <a:t>to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73" dirty="0">
                <a:latin typeface="Noto Sans"/>
                <a:cs typeface="Noto Sans"/>
              </a:rPr>
              <a:t>know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67" dirty="0">
                <a:latin typeface="Noto Sans"/>
                <a:cs typeface="Noto Sans"/>
              </a:rPr>
              <a:t>what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40" dirty="0">
                <a:latin typeface="Noto Sans"/>
                <a:cs typeface="Noto Sans"/>
              </a:rPr>
              <a:t>the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50" dirty="0">
                <a:latin typeface="Noto Sans"/>
                <a:cs typeface="Noto Sans"/>
              </a:rPr>
              <a:t>attrition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40" dirty="0">
                <a:latin typeface="Noto Sans"/>
                <a:cs typeface="Noto Sans"/>
              </a:rPr>
              <a:t>rate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40" dirty="0">
                <a:latin typeface="Noto Sans"/>
                <a:cs typeface="Noto Sans"/>
              </a:rPr>
              <a:t>is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43" dirty="0">
                <a:latin typeface="Noto Sans"/>
                <a:cs typeface="Noto Sans"/>
              </a:rPr>
              <a:t>(%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57" dirty="0">
                <a:latin typeface="Noto Sans"/>
                <a:cs typeface="Noto Sans"/>
              </a:rPr>
              <a:t>of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33" dirty="0">
                <a:latin typeface="Noto Sans"/>
                <a:cs typeface="Noto Sans"/>
              </a:rPr>
              <a:t>people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63" dirty="0">
                <a:latin typeface="Noto Sans"/>
                <a:cs typeface="Noto Sans"/>
              </a:rPr>
              <a:t>who</a:t>
            </a:r>
            <a:r>
              <a:rPr lang="en-US" sz="2000" spc="7" dirty="0">
                <a:latin typeface="Noto Sans"/>
                <a:cs typeface="Noto Sans"/>
              </a:rPr>
              <a:t> </a:t>
            </a:r>
            <a:r>
              <a:rPr lang="en-US" sz="2000" spc="-53" dirty="0">
                <a:latin typeface="Noto Sans"/>
                <a:cs typeface="Noto Sans"/>
              </a:rPr>
              <a:t>have</a:t>
            </a:r>
            <a:r>
              <a:rPr lang="en-US" sz="2000" spc="3" dirty="0">
                <a:latin typeface="Noto Sans"/>
                <a:cs typeface="Noto Sans"/>
              </a:rPr>
              <a:t> </a:t>
            </a:r>
            <a:r>
              <a:rPr lang="en-US" sz="2000" spc="-53" dirty="0">
                <a:latin typeface="Noto Sans"/>
                <a:cs typeface="Noto Sans"/>
              </a:rPr>
              <a:t>left).</a:t>
            </a:r>
            <a:endParaRPr lang="en-US" sz="2000" dirty="0">
              <a:latin typeface="Noto Sans"/>
              <a:cs typeface="Noto Sans"/>
            </a:endParaRPr>
          </a:p>
          <a:p>
            <a:pPr marL="342900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2033" dirty="0">
              <a:latin typeface="Noto Sans"/>
              <a:cs typeface="Noto Sans"/>
            </a:endParaRPr>
          </a:p>
          <a:p>
            <a:pPr marL="351367" marR="3387" indent="-342900">
              <a:lnSpc>
                <a:spcPct val="117000"/>
              </a:lnSpc>
              <a:buFont typeface="Arial" panose="020B0604020202020204" pitchFamily="34" charset="0"/>
              <a:buChar char="•"/>
            </a:pPr>
            <a:r>
              <a:rPr lang="en-US" sz="2000" spc="-23" dirty="0">
                <a:latin typeface="Noto Sans"/>
                <a:cs typeface="Noto Sans"/>
              </a:rPr>
              <a:t>She </a:t>
            </a:r>
            <a:r>
              <a:rPr lang="en-US" sz="2000" spc="-57" dirty="0">
                <a:latin typeface="Noto Sans"/>
                <a:cs typeface="Noto Sans"/>
              </a:rPr>
              <a:t>would </a:t>
            </a:r>
            <a:r>
              <a:rPr lang="en-US" sz="2000" spc="-40" dirty="0">
                <a:latin typeface="Noto Sans"/>
                <a:cs typeface="Noto Sans"/>
              </a:rPr>
              <a:t>also </a:t>
            </a:r>
            <a:r>
              <a:rPr lang="en-US" sz="2000" spc="-60" dirty="0">
                <a:latin typeface="Noto Sans"/>
                <a:cs typeface="Noto Sans"/>
              </a:rPr>
              <a:t>like </a:t>
            </a:r>
            <a:r>
              <a:rPr lang="en-US" sz="2000" spc="-37" dirty="0">
                <a:latin typeface="Noto Sans"/>
                <a:cs typeface="Noto Sans"/>
              </a:rPr>
              <a:t>to </a:t>
            </a:r>
            <a:r>
              <a:rPr lang="en-US" sz="2000" spc="-73" dirty="0">
                <a:latin typeface="Noto Sans"/>
                <a:cs typeface="Noto Sans"/>
              </a:rPr>
              <a:t>know if </a:t>
            </a:r>
            <a:r>
              <a:rPr lang="en-US" sz="2000" spc="-40" dirty="0">
                <a:latin typeface="Noto Sans"/>
                <a:cs typeface="Noto Sans"/>
              </a:rPr>
              <a:t>factors </a:t>
            </a:r>
            <a:r>
              <a:rPr lang="en-US" sz="2000" spc="-60" dirty="0">
                <a:latin typeface="Noto Sans"/>
                <a:cs typeface="Noto Sans"/>
              </a:rPr>
              <a:t>like </a:t>
            </a:r>
            <a:r>
              <a:rPr lang="en-US" sz="2000" spc="-90" dirty="0">
                <a:latin typeface="Noto Sans"/>
                <a:cs typeface="Noto Sans"/>
              </a:rPr>
              <a:t>age, </a:t>
            </a:r>
            <a:r>
              <a:rPr lang="en-US" sz="2000" spc="-47" dirty="0">
                <a:latin typeface="Noto Sans"/>
                <a:cs typeface="Noto Sans"/>
              </a:rPr>
              <a:t>years </a:t>
            </a:r>
            <a:r>
              <a:rPr lang="en-US" sz="2000" spc="-50" dirty="0">
                <a:latin typeface="Noto Sans"/>
                <a:cs typeface="Noto Sans"/>
              </a:rPr>
              <a:t>at </a:t>
            </a:r>
            <a:r>
              <a:rPr lang="en-US" sz="2000" spc="-40" dirty="0">
                <a:latin typeface="Noto Sans"/>
                <a:cs typeface="Noto Sans"/>
              </a:rPr>
              <a:t>the </a:t>
            </a:r>
            <a:r>
              <a:rPr lang="en-US" sz="2000" spc="-50" dirty="0">
                <a:latin typeface="Noto Sans"/>
                <a:cs typeface="Noto Sans"/>
              </a:rPr>
              <a:t>company </a:t>
            </a:r>
            <a:r>
              <a:rPr lang="en-US" sz="2000" spc="-47" dirty="0">
                <a:latin typeface="Noto Sans"/>
                <a:cs typeface="Noto Sans"/>
              </a:rPr>
              <a:t>and </a:t>
            </a:r>
            <a:r>
              <a:rPr lang="en-US" sz="2000" spc="-43" dirty="0">
                <a:latin typeface="Noto Sans"/>
                <a:cs typeface="Noto Sans"/>
              </a:rPr>
              <a:t>income </a:t>
            </a:r>
            <a:r>
              <a:rPr lang="en-US" sz="2000" spc="-60" dirty="0">
                <a:latin typeface="Noto Sans"/>
                <a:cs typeface="Noto Sans"/>
              </a:rPr>
              <a:t>play </a:t>
            </a:r>
            <a:r>
              <a:rPr lang="en-US" sz="2000" spc="-53" dirty="0">
                <a:latin typeface="Noto Sans"/>
                <a:cs typeface="Noto Sans"/>
              </a:rPr>
              <a:t>a </a:t>
            </a:r>
            <a:r>
              <a:rPr lang="en-US" sz="2000" spc="-43" dirty="0">
                <a:latin typeface="Noto Sans"/>
                <a:cs typeface="Noto Sans"/>
              </a:rPr>
              <a:t>part </a:t>
            </a:r>
            <a:r>
              <a:rPr lang="en-US" sz="2000" spc="-53" dirty="0">
                <a:latin typeface="Noto Sans"/>
                <a:cs typeface="Noto Sans"/>
              </a:rPr>
              <a:t>in  </a:t>
            </a:r>
            <a:r>
              <a:rPr lang="en-US" sz="2000" spc="-60" dirty="0">
                <a:latin typeface="Noto Sans"/>
                <a:cs typeface="Noto Sans"/>
              </a:rPr>
              <a:t>determining </a:t>
            </a:r>
            <a:r>
              <a:rPr lang="en-US" sz="2000" spc="-73" dirty="0">
                <a:latin typeface="Noto Sans"/>
                <a:cs typeface="Noto Sans"/>
              </a:rPr>
              <a:t>if </a:t>
            </a:r>
            <a:r>
              <a:rPr lang="en-US" sz="2000" spc="-33" dirty="0">
                <a:latin typeface="Noto Sans"/>
                <a:cs typeface="Noto Sans"/>
              </a:rPr>
              <a:t>people </a:t>
            </a:r>
            <a:r>
              <a:rPr lang="en-US" sz="2000" spc="-73" dirty="0">
                <a:latin typeface="Noto Sans"/>
                <a:cs typeface="Noto Sans"/>
              </a:rPr>
              <a:t>will </a:t>
            </a:r>
            <a:r>
              <a:rPr lang="en-US" sz="2000" spc="-50" dirty="0">
                <a:latin typeface="Noto Sans"/>
                <a:cs typeface="Noto Sans"/>
              </a:rPr>
              <a:t>leave </a:t>
            </a:r>
            <a:r>
              <a:rPr lang="en-US" sz="2000" spc="-37" dirty="0">
                <a:latin typeface="Noto Sans"/>
                <a:cs typeface="Noto Sans"/>
              </a:rPr>
              <a:t>or</a:t>
            </a:r>
            <a:r>
              <a:rPr lang="en-US" sz="2000" spc="306" dirty="0">
                <a:latin typeface="Noto Sans"/>
                <a:cs typeface="Noto Sans"/>
              </a:rPr>
              <a:t> </a:t>
            </a:r>
            <a:r>
              <a:rPr lang="en-US" sz="2000" spc="-47" dirty="0">
                <a:latin typeface="Noto Sans"/>
                <a:cs typeface="Noto Sans"/>
              </a:rPr>
              <a:t>not.</a:t>
            </a:r>
            <a:endParaRPr lang="en-US" sz="2000" dirty="0">
              <a:latin typeface="Noto Sans"/>
              <a:cs typeface="Noto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7334" y="858798"/>
            <a:ext cx="10722610" cy="563402"/>
          </a:xfrm>
          <a:prstGeom prst="rect">
            <a:avLst/>
          </a:prstGeom>
        </p:spPr>
        <p:txBody>
          <a:bodyPr vert="horz" wrap="square" lIns="0" tIns="9313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73"/>
              </a:spcBef>
            </a:pPr>
            <a:r>
              <a:rPr spc="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Brief: Green Destinations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A3983F-A609-4344-9C5A-61883E01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0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334" y="1891312"/>
            <a:ext cx="10791190" cy="4169582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46146" algn="ctr">
              <a:spcBef>
                <a:spcPts val="83"/>
              </a:spcBef>
            </a:pPr>
            <a:r>
              <a:rPr lang="en-US" sz="2267" spc="93" dirty="0">
                <a:latin typeface="Century Gothic"/>
                <a:cs typeface="Century Gothic"/>
              </a:rPr>
              <a:t>Objective</a:t>
            </a:r>
            <a:endParaRPr lang="en-US" sz="2267" dirty="0">
              <a:latin typeface="Century Gothic"/>
              <a:cs typeface="Century Gothic"/>
            </a:endParaRPr>
          </a:p>
          <a:p>
            <a:pPr marL="8467" marR="3387">
              <a:lnSpc>
                <a:spcPct val="117000"/>
              </a:lnSpc>
              <a:spcBef>
                <a:spcPts val="1903"/>
              </a:spcBef>
            </a:pPr>
            <a:r>
              <a:rPr lang="en-US" sz="2000" spc="113" dirty="0">
                <a:latin typeface="Calibri"/>
                <a:cs typeface="Calibri"/>
              </a:rPr>
              <a:t>Superstore </a:t>
            </a:r>
            <a:r>
              <a:rPr lang="en-US" sz="2000" spc="76" dirty="0">
                <a:latin typeface="Calibri"/>
                <a:cs typeface="Calibri"/>
              </a:rPr>
              <a:t>is </a:t>
            </a:r>
            <a:r>
              <a:rPr lang="en-US" sz="2000" spc="110" dirty="0">
                <a:latin typeface="Calibri"/>
                <a:cs typeface="Calibri"/>
              </a:rPr>
              <a:t>a </a:t>
            </a:r>
            <a:r>
              <a:rPr lang="en-US" sz="2000" spc="117" dirty="0">
                <a:latin typeface="Calibri"/>
                <a:cs typeface="Calibri"/>
              </a:rPr>
              <a:t>famous </a:t>
            </a:r>
            <a:r>
              <a:rPr lang="en-US" sz="2000" spc="63" dirty="0">
                <a:latin typeface="Calibri"/>
                <a:cs typeface="Calibri"/>
              </a:rPr>
              <a:t>retailer </a:t>
            </a:r>
            <a:r>
              <a:rPr lang="en-US" sz="2000" spc="67" dirty="0">
                <a:latin typeface="Calibri"/>
                <a:cs typeface="Calibri"/>
              </a:rPr>
              <a:t>in </a:t>
            </a:r>
            <a:r>
              <a:rPr lang="en-US" sz="2000" spc="110" dirty="0" err="1">
                <a:latin typeface="Calibri"/>
                <a:cs typeface="Calibri"/>
              </a:rPr>
              <a:t>canada</a:t>
            </a:r>
            <a:r>
              <a:rPr lang="en-US" sz="2000" spc="110" dirty="0">
                <a:latin typeface="Calibri"/>
                <a:cs typeface="Calibri"/>
              </a:rPr>
              <a:t>. </a:t>
            </a:r>
            <a:r>
              <a:rPr lang="en-US" sz="2000" spc="87" dirty="0">
                <a:latin typeface="Calibri"/>
                <a:cs typeface="Calibri"/>
              </a:rPr>
              <a:t>They </a:t>
            </a:r>
            <a:r>
              <a:rPr lang="en-US" sz="2000" spc="93" dirty="0">
                <a:latin typeface="Calibri"/>
                <a:cs typeface="Calibri"/>
              </a:rPr>
              <a:t>have </a:t>
            </a:r>
            <a:r>
              <a:rPr lang="en-US" sz="2000" spc="130" dirty="0">
                <a:latin typeface="Calibri"/>
                <a:cs typeface="Calibri"/>
              </a:rPr>
              <a:t>expanded </a:t>
            </a:r>
            <a:r>
              <a:rPr lang="en-US" sz="2000" spc="67" dirty="0">
                <a:latin typeface="Calibri"/>
                <a:cs typeface="Calibri"/>
              </a:rPr>
              <a:t>into </a:t>
            </a:r>
            <a:r>
              <a:rPr lang="en-US" sz="2000" spc="83" dirty="0">
                <a:latin typeface="Calibri"/>
                <a:cs typeface="Calibri"/>
              </a:rPr>
              <a:t>the </a:t>
            </a:r>
            <a:r>
              <a:rPr lang="en-US" sz="2000" spc="133" dirty="0">
                <a:latin typeface="Calibri"/>
                <a:cs typeface="Calibri"/>
              </a:rPr>
              <a:t>USA </a:t>
            </a:r>
            <a:r>
              <a:rPr lang="en-US" sz="2000" spc="130" dirty="0">
                <a:latin typeface="Calibri"/>
                <a:cs typeface="Calibri"/>
              </a:rPr>
              <a:t>and </a:t>
            </a:r>
            <a:r>
              <a:rPr lang="en-US" sz="2000" spc="67" dirty="0">
                <a:latin typeface="Calibri"/>
                <a:cs typeface="Calibri"/>
              </a:rPr>
              <a:t>their  </a:t>
            </a:r>
            <a:r>
              <a:rPr lang="en-US" sz="2000" spc="123" dirty="0">
                <a:latin typeface="Calibri"/>
                <a:cs typeface="Calibri"/>
              </a:rPr>
              <a:t>business </a:t>
            </a:r>
            <a:r>
              <a:rPr lang="en-US" sz="2000" spc="110" dirty="0">
                <a:latin typeface="Calibri"/>
                <a:cs typeface="Calibri"/>
              </a:rPr>
              <a:t>model </a:t>
            </a:r>
            <a:r>
              <a:rPr lang="en-US" sz="2000" spc="70" dirty="0">
                <a:latin typeface="Calibri"/>
                <a:cs typeface="Calibri"/>
              </a:rPr>
              <a:t>involves </a:t>
            </a:r>
            <a:r>
              <a:rPr lang="en-US" sz="2000" spc="87" dirty="0">
                <a:latin typeface="Calibri"/>
                <a:cs typeface="Calibri"/>
              </a:rPr>
              <a:t>placing </a:t>
            </a:r>
            <a:r>
              <a:rPr lang="en-US" sz="2000" spc="110" dirty="0">
                <a:latin typeface="Calibri"/>
                <a:cs typeface="Calibri"/>
              </a:rPr>
              <a:t>sales </a:t>
            </a:r>
            <a:r>
              <a:rPr lang="en-US" sz="2000" spc="93" dirty="0">
                <a:latin typeface="Calibri"/>
                <a:cs typeface="Calibri"/>
              </a:rPr>
              <a:t>agents </a:t>
            </a:r>
            <a:r>
              <a:rPr lang="en-US" sz="2000" spc="67" dirty="0">
                <a:latin typeface="Calibri"/>
                <a:cs typeface="Calibri"/>
              </a:rPr>
              <a:t>in </a:t>
            </a:r>
            <a:r>
              <a:rPr lang="en-US" sz="2000" spc="70" dirty="0">
                <a:latin typeface="Calibri"/>
                <a:cs typeface="Calibri"/>
              </a:rPr>
              <a:t>every </a:t>
            </a:r>
            <a:r>
              <a:rPr lang="en-US" sz="2000" spc="76" dirty="0">
                <a:latin typeface="Calibri"/>
                <a:cs typeface="Calibri"/>
              </a:rPr>
              <a:t>state </a:t>
            </a:r>
            <a:r>
              <a:rPr lang="en-US" sz="2000" spc="67" dirty="0">
                <a:latin typeface="Calibri"/>
                <a:cs typeface="Calibri"/>
              </a:rPr>
              <a:t>in </a:t>
            </a:r>
            <a:r>
              <a:rPr lang="en-US" sz="2000" spc="83" dirty="0">
                <a:latin typeface="Calibri"/>
                <a:cs typeface="Calibri"/>
              </a:rPr>
              <a:t>the </a:t>
            </a:r>
            <a:r>
              <a:rPr lang="en-US" sz="2000" spc="90" dirty="0">
                <a:latin typeface="Calibri"/>
                <a:cs typeface="Calibri"/>
              </a:rPr>
              <a:t>USA. </a:t>
            </a:r>
            <a:r>
              <a:rPr lang="en-US" sz="2000" spc="117" dirty="0">
                <a:latin typeface="Calibri"/>
                <a:cs typeface="Calibri"/>
              </a:rPr>
              <a:t>These </a:t>
            </a:r>
            <a:r>
              <a:rPr lang="en-US" sz="2000" spc="103" dirty="0">
                <a:latin typeface="Calibri"/>
                <a:cs typeface="Calibri"/>
              </a:rPr>
              <a:t>sales agents</a:t>
            </a:r>
            <a:r>
              <a:rPr lang="en-US" sz="2000" spc="-120" dirty="0">
                <a:latin typeface="Calibri"/>
                <a:cs typeface="Calibri"/>
              </a:rPr>
              <a:t> </a:t>
            </a:r>
            <a:r>
              <a:rPr lang="en-US" sz="2000" spc="103" dirty="0">
                <a:latin typeface="Calibri"/>
                <a:cs typeface="Calibri"/>
              </a:rPr>
              <a:t>are  </a:t>
            </a:r>
            <a:r>
              <a:rPr lang="en-US" sz="2000" spc="107" dirty="0">
                <a:latin typeface="Calibri"/>
                <a:cs typeface="Calibri"/>
              </a:rPr>
              <a:t>responsible </a:t>
            </a:r>
            <a:r>
              <a:rPr lang="en-US" sz="2000" spc="70" dirty="0">
                <a:latin typeface="Calibri"/>
                <a:cs typeface="Calibri"/>
              </a:rPr>
              <a:t>for </a:t>
            </a:r>
            <a:r>
              <a:rPr lang="en-US" sz="2000" spc="90" dirty="0">
                <a:latin typeface="Calibri"/>
                <a:cs typeface="Calibri"/>
              </a:rPr>
              <a:t>bringing </a:t>
            </a:r>
            <a:r>
              <a:rPr lang="en-US" sz="2000" spc="67" dirty="0">
                <a:latin typeface="Calibri"/>
                <a:cs typeface="Calibri"/>
              </a:rPr>
              <a:t>in </a:t>
            </a:r>
            <a:r>
              <a:rPr lang="en-US" sz="2000" spc="103" dirty="0">
                <a:latin typeface="Calibri"/>
                <a:cs typeface="Calibri"/>
              </a:rPr>
              <a:t>sales </a:t>
            </a:r>
            <a:r>
              <a:rPr lang="en-US" sz="2000" spc="70" dirty="0">
                <a:latin typeface="Calibri"/>
                <a:cs typeface="Calibri"/>
              </a:rPr>
              <a:t>for </a:t>
            </a:r>
            <a:r>
              <a:rPr lang="en-US" sz="2000" spc="83" dirty="0">
                <a:latin typeface="Calibri"/>
                <a:cs typeface="Calibri"/>
              </a:rPr>
              <a:t>the </a:t>
            </a:r>
            <a:r>
              <a:rPr lang="en-US" sz="2000" spc="76" dirty="0">
                <a:latin typeface="Calibri"/>
                <a:cs typeface="Calibri"/>
              </a:rPr>
              <a:t>state </a:t>
            </a:r>
            <a:r>
              <a:rPr lang="en-US" sz="2000" spc="63" dirty="0">
                <a:latin typeface="Calibri"/>
                <a:cs typeface="Calibri"/>
              </a:rPr>
              <a:t>that </a:t>
            </a:r>
            <a:r>
              <a:rPr lang="en-US" sz="2000" spc="67" dirty="0">
                <a:latin typeface="Calibri"/>
                <a:cs typeface="Calibri"/>
              </a:rPr>
              <a:t>they </a:t>
            </a:r>
            <a:r>
              <a:rPr lang="en-US" sz="2000" spc="103" dirty="0">
                <a:latin typeface="Calibri"/>
                <a:cs typeface="Calibri"/>
              </a:rPr>
              <a:t>are </a:t>
            </a:r>
            <a:r>
              <a:rPr lang="en-US" sz="2000" spc="113" dirty="0">
                <a:latin typeface="Calibri"/>
                <a:cs typeface="Calibri"/>
              </a:rPr>
              <a:t>assigned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33" dirty="0">
                <a:latin typeface="Calibri"/>
                <a:cs typeface="Calibri"/>
              </a:rPr>
              <a:t>to.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300" dirty="0">
              <a:latin typeface="Calibri"/>
              <a:cs typeface="Calibri"/>
            </a:endParaRPr>
          </a:p>
          <a:p>
            <a:pPr marL="8467" marR="104992">
              <a:lnSpc>
                <a:spcPct val="117000"/>
              </a:lnSpc>
            </a:pPr>
            <a:r>
              <a:rPr lang="en-US" sz="2000" spc="110" dirty="0">
                <a:latin typeface="Calibri"/>
                <a:cs typeface="Calibri"/>
              </a:rPr>
              <a:t>The sales </a:t>
            </a:r>
            <a:r>
              <a:rPr lang="en-US" sz="2000" spc="97" dirty="0">
                <a:latin typeface="Calibri"/>
                <a:cs typeface="Calibri"/>
              </a:rPr>
              <a:t>manager </a:t>
            </a:r>
            <a:r>
              <a:rPr lang="en-US" sz="2000" spc="87" dirty="0">
                <a:latin typeface="Calibri"/>
                <a:cs typeface="Calibri"/>
              </a:rPr>
              <a:t>wants </a:t>
            </a:r>
            <a:r>
              <a:rPr lang="en-US" sz="2000" spc="110" dirty="0">
                <a:latin typeface="Calibri"/>
                <a:cs typeface="Calibri"/>
              </a:rPr>
              <a:t>a </a:t>
            </a:r>
            <a:r>
              <a:rPr lang="en-US" sz="2000" spc="130" dirty="0">
                <a:latin typeface="Calibri"/>
                <a:cs typeface="Calibri"/>
              </a:rPr>
              <a:t>dashboard </a:t>
            </a:r>
            <a:r>
              <a:rPr lang="en-US" sz="2000" spc="67" dirty="0">
                <a:latin typeface="Calibri"/>
                <a:cs typeface="Calibri"/>
              </a:rPr>
              <a:t>to </a:t>
            </a:r>
            <a:r>
              <a:rPr lang="en-US" sz="2000" spc="76" dirty="0">
                <a:latin typeface="Calibri"/>
                <a:cs typeface="Calibri"/>
              </a:rPr>
              <a:t>track </a:t>
            </a:r>
            <a:r>
              <a:rPr lang="en-US" sz="2000" spc="97" dirty="0">
                <a:latin typeface="Calibri"/>
                <a:cs typeface="Calibri"/>
              </a:rPr>
              <a:t>how </a:t>
            </a:r>
            <a:r>
              <a:rPr lang="en-US" sz="2000" spc="110" dirty="0">
                <a:latin typeface="Calibri"/>
                <a:cs typeface="Calibri"/>
              </a:rPr>
              <a:t>sales </a:t>
            </a:r>
            <a:r>
              <a:rPr lang="en-US" sz="2000" spc="93" dirty="0">
                <a:latin typeface="Calibri"/>
                <a:cs typeface="Calibri"/>
              </a:rPr>
              <a:t>agents </a:t>
            </a:r>
            <a:r>
              <a:rPr lang="en-US" sz="2000" spc="103" dirty="0">
                <a:latin typeface="Calibri"/>
                <a:cs typeface="Calibri"/>
              </a:rPr>
              <a:t>are </a:t>
            </a:r>
            <a:r>
              <a:rPr lang="en-US" sz="2000" spc="80" dirty="0">
                <a:latin typeface="Calibri"/>
                <a:cs typeface="Calibri"/>
              </a:rPr>
              <a:t>doing. </a:t>
            </a:r>
            <a:r>
              <a:rPr lang="en-US" sz="2000" spc="157" dirty="0">
                <a:latin typeface="Calibri"/>
                <a:cs typeface="Calibri"/>
              </a:rPr>
              <a:t>He </a:t>
            </a:r>
            <a:r>
              <a:rPr lang="en-US" sz="2000" spc="87" dirty="0">
                <a:latin typeface="Calibri"/>
                <a:cs typeface="Calibri"/>
              </a:rPr>
              <a:t>wants </a:t>
            </a:r>
            <a:r>
              <a:rPr lang="en-US" sz="2000" dirty="0">
                <a:latin typeface="Calibri"/>
                <a:cs typeface="Calibri"/>
              </a:rPr>
              <a:t>it </a:t>
            </a:r>
            <a:r>
              <a:rPr lang="en-US" sz="2000" spc="67" dirty="0">
                <a:latin typeface="Calibri"/>
                <a:cs typeface="Calibri"/>
              </a:rPr>
              <a:t>to</a:t>
            </a:r>
            <a:r>
              <a:rPr lang="en-US" sz="2000" spc="-273" dirty="0">
                <a:latin typeface="Calibri"/>
                <a:cs typeface="Calibri"/>
              </a:rPr>
              <a:t> </a:t>
            </a:r>
            <a:r>
              <a:rPr lang="en-US" sz="2000" spc="130" dirty="0">
                <a:latin typeface="Calibri"/>
                <a:cs typeface="Calibri"/>
              </a:rPr>
              <a:t>be  </a:t>
            </a:r>
            <a:r>
              <a:rPr lang="en-US" sz="2000" spc="113" dirty="0">
                <a:latin typeface="Calibri"/>
                <a:cs typeface="Calibri"/>
              </a:rPr>
              <a:t>comparable </a:t>
            </a:r>
            <a:r>
              <a:rPr lang="en-US" sz="2000" spc="93" dirty="0">
                <a:latin typeface="Calibri"/>
                <a:cs typeface="Calibri"/>
              </a:rPr>
              <a:t>where </a:t>
            </a:r>
            <a:r>
              <a:rPr lang="en-US" sz="2000" spc="123" dirty="0">
                <a:latin typeface="Calibri"/>
                <a:cs typeface="Calibri"/>
              </a:rPr>
              <a:t>he </a:t>
            </a:r>
            <a:r>
              <a:rPr lang="en-US" sz="2000" spc="90" dirty="0">
                <a:latin typeface="Calibri"/>
                <a:cs typeface="Calibri"/>
              </a:rPr>
              <a:t>selects </a:t>
            </a:r>
            <a:r>
              <a:rPr lang="en-US" sz="2000" spc="110" dirty="0">
                <a:latin typeface="Calibri"/>
                <a:cs typeface="Calibri"/>
              </a:rPr>
              <a:t>a </a:t>
            </a:r>
            <a:r>
              <a:rPr lang="en-US" sz="2000" spc="87" dirty="0">
                <a:latin typeface="Calibri"/>
                <a:cs typeface="Calibri"/>
              </a:rPr>
              <a:t>timeframe </a:t>
            </a:r>
            <a:r>
              <a:rPr lang="en-US" sz="2000" spc="73" dirty="0">
                <a:latin typeface="Calibri"/>
                <a:cs typeface="Calibri"/>
              </a:rPr>
              <a:t>this </a:t>
            </a:r>
            <a:r>
              <a:rPr lang="en-US" sz="2000" spc="80" dirty="0">
                <a:latin typeface="Calibri"/>
                <a:cs typeface="Calibri"/>
              </a:rPr>
              <a:t>year </a:t>
            </a:r>
            <a:r>
              <a:rPr lang="en-US" sz="2000" spc="93" dirty="0">
                <a:latin typeface="Calibri"/>
                <a:cs typeface="Calibri"/>
              </a:rPr>
              <a:t>(example </a:t>
            </a:r>
            <a:r>
              <a:rPr lang="en-US" sz="2000" spc="67" dirty="0" err="1">
                <a:latin typeface="Calibri"/>
                <a:cs typeface="Calibri"/>
              </a:rPr>
              <a:t>january</a:t>
            </a:r>
            <a:r>
              <a:rPr lang="en-US" sz="2000" spc="67" dirty="0">
                <a:latin typeface="Calibri"/>
                <a:cs typeface="Calibri"/>
              </a:rPr>
              <a:t> </a:t>
            </a:r>
            <a:r>
              <a:rPr lang="en-US" sz="2000" spc="37" dirty="0">
                <a:latin typeface="Calibri"/>
                <a:cs typeface="Calibri"/>
              </a:rPr>
              <a:t>- </a:t>
            </a:r>
            <a:r>
              <a:rPr lang="en-US" sz="2000" spc="93" dirty="0">
                <a:latin typeface="Calibri"/>
                <a:cs typeface="Calibri"/>
              </a:rPr>
              <a:t>march </a:t>
            </a:r>
            <a:r>
              <a:rPr lang="en-US" sz="2000" spc="97" dirty="0">
                <a:latin typeface="Calibri"/>
                <a:cs typeface="Calibri"/>
              </a:rPr>
              <a:t>2020) </a:t>
            </a:r>
            <a:r>
              <a:rPr lang="en-US" sz="2000" spc="130" dirty="0">
                <a:latin typeface="Calibri"/>
                <a:cs typeface="Calibri"/>
              </a:rPr>
              <a:t>and </a:t>
            </a:r>
            <a:r>
              <a:rPr lang="en-US" sz="2000" spc="123" dirty="0">
                <a:latin typeface="Calibri"/>
                <a:cs typeface="Calibri"/>
              </a:rPr>
              <a:t>he  </a:t>
            </a:r>
            <a:r>
              <a:rPr lang="en-US" sz="2000" spc="87" dirty="0">
                <a:latin typeface="Calibri"/>
                <a:cs typeface="Calibri"/>
              </a:rPr>
              <a:t>wants </a:t>
            </a:r>
            <a:r>
              <a:rPr lang="en-US" sz="2000" spc="103" dirty="0">
                <a:latin typeface="Calibri"/>
                <a:cs typeface="Calibri"/>
              </a:rPr>
              <a:t>sales </a:t>
            </a:r>
            <a:r>
              <a:rPr lang="en-US" sz="2000" spc="93" dirty="0">
                <a:latin typeface="Calibri"/>
                <a:cs typeface="Calibri"/>
              </a:rPr>
              <a:t>data </a:t>
            </a:r>
            <a:r>
              <a:rPr lang="en-US" sz="2000" spc="70" dirty="0">
                <a:latin typeface="Calibri"/>
                <a:cs typeface="Calibri"/>
              </a:rPr>
              <a:t>for </a:t>
            </a:r>
            <a:r>
              <a:rPr lang="en-US" sz="2000" spc="83" dirty="0">
                <a:latin typeface="Calibri"/>
                <a:cs typeface="Calibri"/>
              </a:rPr>
              <a:t>the </a:t>
            </a:r>
            <a:r>
              <a:rPr lang="en-US" sz="2000" spc="140" dirty="0">
                <a:latin typeface="Calibri"/>
                <a:cs typeface="Calibri"/>
              </a:rPr>
              <a:t>same </a:t>
            </a:r>
            <a:r>
              <a:rPr lang="en-US" sz="2000" spc="103" dirty="0">
                <a:latin typeface="Calibri"/>
                <a:cs typeface="Calibri"/>
              </a:rPr>
              <a:t>period </a:t>
            </a:r>
            <a:r>
              <a:rPr lang="en-US" sz="2000" spc="67" dirty="0">
                <a:latin typeface="Calibri"/>
                <a:cs typeface="Calibri"/>
              </a:rPr>
              <a:t>last </a:t>
            </a:r>
            <a:r>
              <a:rPr lang="en-US" sz="2000" spc="60" dirty="0">
                <a:latin typeface="Calibri"/>
                <a:cs typeface="Calibri"/>
              </a:rPr>
              <a:t>year. </a:t>
            </a:r>
            <a:r>
              <a:rPr lang="en-US" sz="2000" spc="93" dirty="0">
                <a:latin typeface="Calibri"/>
                <a:cs typeface="Calibri"/>
              </a:rPr>
              <a:t>This </a:t>
            </a:r>
            <a:r>
              <a:rPr lang="en-US" sz="2000" spc="76" dirty="0">
                <a:latin typeface="Calibri"/>
                <a:cs typeface="Calibri"/>
              </a:rPr>
              <a:t>is </a:t>
            </a:r>
            <a:r>
              <a:rPr lang="en-US" sz="2000" spc="140" dirty="0">
                <a:latin typeface="Calibri"/>
                <a:cs typeface="Calibri"/>
              </a:rPr>
              <a:t>so </a:t>
            </a:r>
            <a:r>
              <a:rPr lang="en-US" sz="2000" spc="123" dirty="0">
                <a:latin typeface="Calibri"/>
                <a:cs typeface="Calibri"/>
              </a:rPr>
              <a:t>he </a:t>
            </a:r>
            <a:r>
              <a:rPr lang="en-US" sz="2000" spc="120" dirty="0">
                <a:latin typeface="Calibri"/>
                <a:cs typeface="Calibri"/>
              </a:rPr>
              <a:t>can</a:t>
            </a:r>
            <a:r>
              <a:rPr lang="en-US" sz="2000" spc="-267" dirty="0">
                <a:latin typeface="Calibri"/>
                <a:cs typeface="Calibri"/>
              </a:rPr>
              <a:t> </a:t>
            </a:r>
            <a:r>
              <a:rPr lang="en-US" sz="2000" spc="76" dirty="0">
                <a:latin typeface="Calibri"/>
                <a:cs typeface="Calibri"/>
              </a:rPr>
              <a:t>track </a:t>
            </a:r>
            <a:r>
              <a:rPr lang="en-US" sz="2000" spc="67" dirty="0">
                <a:latin typeface="Calibri"/>
                <a:cs typeface="Calibri"/>
              </a:rPr>
              <a:t>growth.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300" dirty="0">
              <a:latin typeface="Calibri"/>
              <a:cs typeface="Calibri"/>
            </a:endParaRPr>
          </a:p>
          <a:p>
            <a:pPr marL="8467" marR="236655">
              <a:lnSpc>
                <a:spcPct val="117000"/>
              </a:lnSpc>
            </a:pPr>
            <a:r>
              <a:rPr lang="en-US" sz="2000" spc="50" dirty="0">
                <a:latin typeface="Calibri"/>
                <a:cs typeface="Calibri"/>
              </a:rPr>
              <a:t>Additionally, </a:t>
            </a:r>
            <a:r>
              <a:rPr lang="en-US" sz="2000" spc="123" dirty="0">
                <a:latin typeface="Calibri"/>
                <a:cs typeface="Calibri"/>
              </a:rPr>
              <a:t>he </a:t>
            </a:r>
            <a:r>
              <a:rPr lang="en-US" sz="2000" spc="87" dirty="0">
                <a:latin typeface="Calibri"/>
                <a:cs typeface="Calibri"/>
              </a:rPr>
              <a:t>wants </a:t>
            </a:r>
            <a:r>
              <a:rPr lang="en-US" sz="2000" spc="110" dirty="0">
                <a:latin typeface="Calibri"/>
                <a:cs typeface="Calibri"/>
              </a:rPr>
              <a:t>a </a:t>
            </a:r>
            <a:r>
              <a:rPr lang="en-US" sz="2000" spc="107" dirty="0">
                <a:latin typeface="Calibri"/>
                <a:cs typeface="Calibri"/>
              </a:rPr>
              <a:t>breakdown </a:t>
            </a:r>
            <a:r>
              <a:rPr lang="en-US" sz="2000" spc="60" dirty="0">
                <a:latin typeface="Calibri"/>
                <a:cs typeface="Calibri"/>
              </a:rPr>
              <a:t>of </a:t>
            </a:r>
            <a:r>
              <a:rPr lang="en-US" sz="2000" spc="103" dirty="0">
                <a:latin typeface="Calibri"/>
                <a:cs typeface="Calibri"/>
              </a:rPr>
              <a:t>sales </a:t>
            </a:r>
            <a:r>
              <a:rPr lang="en-US" sz="2000" spc="113" dirty="0">
                <a:latin typeface="Calibri"/>
                <a:cs typeface="Calibri"/>
              </a:rPr>
              <a:t>per </a:t>
            </a:r>
            <a:r>
              <a:rPr lang="en-US" sz="2000" spc="83" dirty="0">
                <a:latin typeface="Calibri"/>
                <a:cs typeface="Calibri"/>
              </a:rPr>
              <a:t>category </a:t>
            </a:r>
            <a:r>
              <a:rPr lang="en-US" sz="2000" spc="130" dirty="0">
                <a:latin typeface="Calibri"/>
                <a:cs typeface="Calibri"/>
              </a:rPr>
              <a:t>and </a:t>
            </a:r>
            <a:r>
              <a:rPr lang="en-US" sz="2000" spc="100" dirty="0">
                <a:latin typeface="Calibri"/>
                <a:cs typeface="Calibri"/>
              </a:rPr>
              <a:t>subcategory </a:t>
            </a:r>
            <a:r>
              <a:rPr lang="en-US" sz="2000" spc="133" dirty="0">
                <a:latin typeface="Calibri"/>
                <a:cs typeface="Calibri"/>
              </a:rPr>
              <a:t>as </a:t>
            </a:r>
            <a:r>
              <a:rPr lang="en-US" sz="2000" spc="33" dirty="0">
                <a:latin typeface="Calibri"/>
                <a:cs typeface="Calibri"/>
              </a:rPr>
              <a:t>well </a:t>
            </a:r>
            <a:r>
              <a:rPr lang="en-US" sz="2000" spc="133" dirty="0">
                <a:latin typeface="Calibri"/>
                <a:cs typeface="Calibri"/>
              </a:rPr>
              <a:t>as </a:t>
            </a:r>
            <a:r>
              <a:rPr lang="en-US" sz="2000" spc="83" dirty="0">
                <a:latin typeface="Calibri"/>
                <a:cs typeface="Calibri"/>
              </a:rPr>
              <a:t>the</a:t>
            </a:r>
            <a:r>
              <a:rPr lang="en-US" sz="2000" spc="-243" dirty="0">
                <a:latin typeface="Calibri"/>
                <a:cs typeface="Calibri"/>
              </a:rPr>
              <a:t> </a:t>
            </a:r>
            <a:r>
              <a:rPr lang="en-US" sz="2000" spc="93" dirty="0">
                <a:latin typeface="Calibri"/>
                <a:cs typeface="Calibri"/>
              </a:rPr>
              <a:t>top  </a:t>
            </a:r>
            <a:r>
              <a:rPr lang="en-US" sz="2000" spc="97" dirty="0">
                <a:latin typeface="Calibri"/>
                <a:cs typeface="Calibri"/>
              </a:rPr>
              <a:t>performing</a:t>
            </a:r>
            <a:r>
              <a:rPr lang="en-US" sz="2000" spc="67" dirty="0">
                <a:latin typeface="Calibri"/>
                <a:cs typeface="Calibri"/>
              </a:rPr>
              <a:t> </a:t>
            </a:r>
            <a:r>
              <a:rPr lang="en-US" sz="2000" spc="97" dirty="0">
                <a:latin typeface="Calibri"/>
                <a:cs typeface="Calibri"/>
              </a:rPr>
              <a:t>products.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3722" y="728890"/>
            <a:ext cx="10791190" cy="563402"/>
          </a:xfrm>
          <a:prstGeom prst="rect">
            <a:avLst/>
          </a:prstGeom>
        </p:spPr>
        <p:txBody>
          <a:bodyPr vert="horz" wrap="square" lIns="0" tIns="9313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73"/>
              </a:spcBef>
            </a:pPr>
            <a:r>
              <a:rPr spc="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Brief: Superstore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9E031-A9F0-4B28-BB8E-006B1310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03570"/>
            <a:ext cx="11074400" cy="563402"/>
          </a:xfrm>
          <a:prstGeom prst="rect">
            <a:avLst/>
          </a:prstGeom>
        </p:spPr>
        <p:txBody>
          <a:bodyPr vert="horz" wrap="square" lIns="0" tIns="9313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73"/>
              </a:spcBef>
            </a:pPr>
            <a:r>
              <a:rPr spc="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Brief: Northwind Trade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8800" y="1217084"/>
            <a:ext cx="11074400" cy="436130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69429" marR="63927" algn="ctr">
              <a:lnSpc>
                <a:spcPct val="100000"/>
              </a:lnSpc>
              <a:spcBef>
                <a:spcPts val="83"/>
              </a:spcBef>
            </a:pPr>
            <a:r>
              <a:rPr lang="en-US" cap="none" spc="93" dirty="0"/>
              <a:t>Objective</a:t>
            </a:r>
          </a:p>
          <a:p>
            <a:pPr marL="77897" marR="220991">
              <a:lnSpc>
                <a:spcPct val="117000"/>
              </a:lnSpc>
              <a:spcBef>
                <a:spcPts val="1903"/>
              </a:spcBef>
            </a:pPr>
            <a:r>
              <a:rPr lang="en-US" sz="2000" cap="none" spc="90" dirty="0">
                <a:latin typeface="Calibri"/>
                <a:cs typeface="Calibri"/>
              </a:rPr>
              <a:t>Northwind </a:t>
            </a:r>
            <a:r>
              <a:rPr lang="en-US" sz="2000" cap="none" spc="107" dirty="0">
                <a:latin typeface="Calibri"/>
                <a:cs typeface="Calibri"/>
              </a:rPr>
              <a:t>trade </a:t>
            </a:r>
            <a:r>
              <a:rPr lang="en-US" sz="2000" cap="none" spc="76" dirty="0">
                <a:latin typeface="Calibri"/>
                <a:cs typeface="Calibri"/>
              </a:rPr>
              <a:t>is </a:t>
            </a:r>
            <a:r>
              <a:rPr lang="en-US" sz="2000" cap="none" spc="110" dirty="0">
                <a:latin typeface="Calibri"/>
                <a:cs typeface="Calibri"/>
              </a:rPr>
              <a:t>a </a:t>
            </a:r>
            <a:r>
              <a:rPr lang="en-US" sz="2000" cap="none" spc="117" dirty="0">
                <a:latin typeface="Calibri"/>
                <a:cs typeface="Calibri"/>
              </a:rPr>
              <a:t>company </a:t>
            </a:r>
            <a:r>
              <a:rPr lang="en-US" sz="2000" cap="none" spc="80" dirty="0">
                <a:latin typeface="Calibri"/>
                <a:cs typeface="Calibri"/>
              </a:rPr>
              <a:t>which </a:t>
            </a:r>
            <a:r>
              <a:rPr lang="en-US" sz="2000" cap="none" spc="117" dirty="0">
                <a:latin typeface="Calibri"/>
                <a:cs typeface="Calibri"/>
              </a:rPr>
              <a:t>ships </a:t>
            </a:r>
            <a:r>
              <a:rPr lang="en-US" sz="2000" cap="none" spc="110" dirty="0">
                <a:latin typeface="Calibri"/>
                <a:cs typeface="Calibri"/>
              </a:rPr>
              <a:t>a </a:t>
            </a:r>
            <a:r>
              <a:rPr lang="en-US" sz="2000" cap="none" spc="50" dirty="0">
                <a:latin typeface="Calibri"/>
                <a:cs typeface="Calibri"/>
              </a:rPr>
              <a:t>variety </a:t>
            </a:r>
            <a:r>
              <a:rPr lang="en-US" sz="2000" cap="none" spc="60" dirty="0">
                <a:latin typeface="Calibri"/>
                <a:cs typeface="Calibri"/>
              </a:rPr>
              <a:t>of </a:t>
            </a:r>
            <a:r>
              <a:rPr lang="en-US" sz="2000" cap="none" spc="127" dirty="0">
                <a:latin typeface="Calibri"/>
                <a:cs typeface="Calibri"/>
              </a:rPr>
              <a:t>FMCG </a:t>
            </a:r>
            <a:r>
              <a:rPr lang="en-US" sz="2000" cap="none" spc="60" dirty="0">
                <a:latin typeface="Calibri"/>
                <a:cs typeface="Calibri"/>
              </a:rPr>
              <a:t>(fast </a:t>
            </a:r>
            <a:r>
              <a:rPr lang="en-US" sz="2000" cap="none" spc="70" dirty="0">
                <a:latin typeface="Calibri"/>
                <a:cs typeface="Calibri"/>
              </a:rPr>
              <a:t>moving </a:t>
            </a:r>
            <a:r>
              <a:rPr lang="en-US" sz="2000" cap="none" spc="140" dirty="0">
                <a:latin typeface="Calibri"/>
                <a:cs typeface="Calibri"/>
              </a:rPr>
              <a:t>consumer</a:t>
            </a:r>
            <a:r>
              <a:rPr lang="en-US" sz="2000" cap="none" spc="-127" dirty="0">
                <a:latin typeface="Calibri"/>
                <a:cs typeface="Calibri"/>
              </a:rPr>
              <a:t> </a:t>
            </a:r>
            <a:r>
              <a:rPr lang="en-US" sz="2000" cap="none" spc="113" dirty="0">
                <a:latin typeface="Calibri"/>
                <a:cs typeface="Calibri"/>
              </a:rPr>
              <a:t>goods)  </a:t>
            </a:r>
            <a:r>
              <a:rPr lang="en-US" sz="2000" cap="none" spc="33" dirty="0">
                <a:latin typeface="Calibri"/>
                <a:cs typeface="Calibri"/>
              </a:rPr>
              <a:t>all </a:t>
            </a:r>
            <a:r>
              <a:rPr lang="en-US" sz="2000" cap="none" spc="83" dirty="0">
                <a:latin typeface="Calibri"/>
                <a:cs typeface="Calibri"/>
              </a:rPr>
              <a:t>over the</a:t>
            </a:r>
            <a:r>
              <a:rPr lang="en-US" sz="2000" cap="none" spc="90" dirty="0">
                <a:latin typeface="Calibri"/>
                <a:cs typeface="Calibri"/>
              </a:rPr>
              <a:t> </a:t>
            </a:r>
            <a:r>
              <a:rPr lang="en-US" sz="2000" cap="none" spc="60" dirty="0">
                <a:latin typeface="Calibri"/>
                <a:cs typeface="Calibri"/>
              </a:rPr>
              <a:t>world.</a:t>
            </a:r>
            <a:endParaRPr lang="en-US" sz="2000" cap="none" dirty="0">
              <a:latin typeface="Calibri"/>
              <a:cs typeface="Calibri"/>
            </a:endParaRPr>
          </a:p>
          <a:p>
            <a:pPr marL="69429">
              <a:lnSpc>
                <a:spcPct val="100000"/>
              </a:lnSpc>
              <a:spcBef>
                <a:spcPts val="7"/>
              </a:spcBef>
            </a:pPr>
            <a:endParaRPr lang="en-US" sz="2433" cap="none" dirty="0">
              <a:latin typeface="Times New Roman"/>
              <a:cs typeface="Times New Roman"/>
            </a:endParaRPr>
          </a:p>
          <a:p>
            <a:pPr marL="77897" marR="3387">
              <a:lnSpc>
                <a:spcPct val="117000"/>
              </a:lnSpc>
              <a:spcBef>
                <a:spcPts val="3"/>
              </a:spcBef>
            </a:pPr>
            <a:r>
              <a:rPr lang="en-US" sz="2000" cap="none" spc="110" dirty="0">
                <a:latin typeface="Calibri"/>
                <a:cs typeface="Calibri"/>
              </a:rPr>
              <a:t>The </a:t>
            </a:r>
            <a:r>
              <a:rPr lang="en-US" sz="2000" cap="none" spc="107" dirty="0">
                <a:latin typeface="Calibri"/>
                <a:cs typeface="Calibri"/>
              </a:rPr>
              <a:t>shipping </a:t>
            </a:r>
            <a:r>
              <a:rPr lang="en-US" sz="2000" cap="none" spc="97" dirty="0">
                <a:latin typeface="Calibri"/>
                <a:cs typeface="Calibri"/>
              </a:rPr>
              <a:t>manager </a:t>
            </a:r>
            <a:r>
              <a:rPr lang="en-US" sz="2000" cap="none" spc="90" dirty="0">
                <a:latin typeface="Calibri"/>
                <a:cs typeface="Calibri"/>
              </a:rPr>
              <a:t>doesn't </a:t>
            </a:r>
            <a:r>
              <a:rPr lang="en-US" sz="2000" cap="none" spc="93" dirty="0">
                <a:latin typeface="Calibri"/>
                <a:cs typeface="Calibri"/>
              </a:rPr>
              <a:t>have </a:t>
            </a:r>
            <a:r>
              <a:rPr lang="en-US" sz="2000" cap="none" spc="140" dirty="0">
                <a:latin typeface="Calibri"/>
                <a:cs typeface="Calibri"/>
              </a:rPr>
              <a:t>much </a:t>
            </a:r>
            <a:r>
              <a:rPr lang="en-US" sz="2000" cap="none" spc="33" dirty="0">
                <a:latin typeface="Calibri"/>
                <a:cs typeface="Calibri"/>
              </a:rPr>
              <a:t>visibility </a:t>
            </a:r>
            <a:r>
              <a:rPr lang="en-US" sz="2000" cap="none" spc="130" dirty="0">
                <a:latin typeface="Calibri"/>
                <a:cs typeface="Calibri"/>
              </a:rPr>
              <a:t>and </a:t>
            </a:r>
            <a:r>
              <a:rPr lang="en-US" sz="2000" cap="none" spc="90" dirty="0">
                <a:latin typeface="Calibri"/>
                <a:cs typeface="Calibri"/>
              </a:rPr>
              <a:t>doesn't know </a:t>
            </a:r>
            <a:r>
              <a:rPr lang="en-US" sz="2000" cap="none" spc="97" dirty="0">
                <a:latin typeface="Calibri"/>
                <a:cs typeface="Calibri"/>
              </a:rPr>
              <a:t>how </a:t>
            </a:r>
            <a:r>
              <a:rPr lang="en-US" sz="2000" cap="none" spc="110" dirty="0">
                <a:latin typeface="Calibri"/>
                <a:cs typeface="Calibri"/>
              </a:rPr>
              <a:t>many </a:t>
            </a:r>
            <a:r>
              <a:rPr lang="en-US" sz="2000" cap="none" spc="120" dirty="0">
                <a:latin typeface="Calibri"/>
                <a:cs typeface="Calibri"/>
              </a:rPr>
              <a:t>orders </a:t>
            </a:r>
            <a:r>
              <a:rPr lang="en-US" sz="2000" cap="none" spc="103" dirty="0">
                <a:latin typeface="Calibri"/>
                <a:cs typeface="Calibri"/>
              </a:rPr>
              <a:t>are  </a:t>
            </a:r>
            <a:r>
              <a:rPr lang="en-US" sz="2000" cap="none" spc="127" dirty="0">
                <a:latin typeface="Calibri"/>
                <a:cs typeface="Calibri"/>
              </a:rPr>
              <a:t>processed</a:t>
            </a:r>
            <a:r>
              <a:rPr lang="en-US" sz="2000" cap="none" spc="70" dirty="0">
                <a:latin typeface="Calibri"/>
                <a:cs typeface="Calibri"/>
              </a:rPr>
              <a:t> </a:t>
            </a:r>
            <a:r>
              <a:rPr lang="en-US" sz="2000" cap="none" spc="130" dirty="0">
                <a:latin typeface="Calibri"/>
                <a:cs typeface="Calibri"/>
              </a:rPr>
              <a:t>and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20" dirty="0">
                <a:latin typeface="Calibri"/>
                <a:cs typeface="Calibri"/>
              </a:rPr>
              <a:t>shipped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33" dirty="0">
                <a:latin typeface="Calibri"/>
                <a:cs typeface="Calibri"/>
              </a:rPr>
              <a:t>on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10" dirty="0">
                <a:latin typeface="Calibri"/>
                <a:cs typeface="Calibri"/>
              </a:rPr>
              <a:t>a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87" dirty="0">
                <a:latin typeface="Calibri"/>
                <a:cs typeface="Calibri"/>
              </a:rPr>
              <a:t>monthly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90" dirty="0">
                <a:latin typeface="Calibri"/>
                <a:cs typeface="Calibri"/>
              </a:rPr>
              <a:t>basis.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57" dirty="0">
                <a:latin typeface="Calibri"/>
                <a:cs typeface="Calibri"/>
              </a:rPr>
              <a:t>He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87" dirty="0">
                <a:latin typeface="Calibri"/>
                <a:cs typeface="Calibri"/>
              </a:rPr>
              <a:t>would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43" dirty="0">
                <a:latin typeface="Calibri"/>
                <a:cs typeface="Calibri"/>
              </a:rPr>
              <a:t>like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10" dirty="0">
                <a:latin typeface="Calibri"/>
                <a:cs typeface="Calibri"/>
              </a:rPr>
              <a:t>a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30" dirty="0">
                <a:latin typeface="Calibri"/>
                <a:cs typeface="Calibri"/>
              </a:rPr>
              <a:t>dashboard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60" dirty="0">
                <a:latin typeface="Calibri"/>
                <a:cs typeface="Calibri"/>
              </a:rPr>
              <a:t>of</a:t>
            </a:r>
            <a:r>
              <a:rPr lang="en-US" sz="2000" cap="none" spc="73" dirty="0">
                <a:latin typeface="Calibri"/>
                <a:cs typeface="Calibri"/>
              </a:rPr>
              <a:t> this </a:t>
            </a:r>
            <a:r>
              <a:rPr lang="en-US" sz="2000" cap="none" spc="93" dirty="0">
                <a:latin typeface="Calibri"/>
                <a:cs typeface="Calibri"/>
              </a:rPr>
              <a:t>where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23" dirty="0">
                <a:latin typeface="Calibri"/>
                <a:cs typeface="Calibri"/>
              </a:rPr>
              <a:t>he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90" dirty="0">
                <a:latin typeface="Calibri"/>
                <a:cs typeface="Calibri"/>
              </a:rPr>
              <a:t>selects  </a:t>
            </a:r>
            <a:r>
              <a:rPr lang="en-US" sz="2000" cap="none" spc="110" dirty="0">
                <a:latin typeface="Calibri"/>
                <a:cs typeface="Calibri"/>
              </a:rPr>
              <a:t>a </a:t>
            </a:r>
            <a:r>
              <a:rPr lang="en-US" sz="2000" cap="none" spc="117" dirty="0">
                <a:latin typeface="Calibri"/>
                <a:cs typeface="Calibri"/>
              </a:rPr>
              <a:t>month </a:t>
            </a:r>
            <a:r>
              <a:rPr lang="en-US" sz="2000" cap="none" spc="130" dirty="0">
                <a:latin typeface="Calibri"/>
                <a:cs typeface="Calibri"/>
              </a:rPr>
              <a:t>and </a:t>
            </a:r>
            <a:r>
              <a:rPr lang="en-US" sz="2000" cap="none" spc="120" dirty="0">
                <a:latin typeface="Calibri"/>
                <a:cs typeface="Calibri"/>
              </a:rPr>
              <a:t>can </a:t>
            </a:r>
            <a:r>
              <a:rPr lang="en-US" sz="2000" cap="none" spc="27" dirty="0">
                <a:latin typeface="Calibri"/>
                <a:cs typeface="Calibri"/>
              </a:rPr>
              <a:t>tell </a:t>
            </a:r>
            <a:r>
              <a:rPr lang="en-US" sz="2000" cap="none" spc="97" dirty="0">
                <a:latin typeface="Calibri"/>
                <a:cs typeface="Calibri"/>
              </a:rPr>
              <a:t>how </a:t>
            </a:r>
            <a:r>
              <a:rPr lang="en-US" sz="2000" cap="none" spc="110" dirty="0">
                <a:latin typeface="Calibri"/>
                <a:cs typeface="Calibri"/>
              </a:rPr>
              <a:t>many </a:t>
            </a:r>
            <a:r>
              <a:rPr lang="en-US" sz="2000" cap="none" spc="120" dirty="0">
                <a:latin typeface="Calibri"/>
                <a:cs typeface="Calibri"/>
              </a:rPr>
              <a:t>orders </a:t>
            </a:r>
            <a:r>
              <a:rPr lang="en-US" sz="2000" cap="none" spc="103" dirty="0">
                <a:latin typeface="Calibri"/>
                <a:cs typeface="Calibri"/>
              </a:rPr>
              <a:t>are </a:t>
            </a:r>
            <a:r>
              <a:rPr lang="en-US" sz="2000" cap="none" spc="97" dirty="0">
                <a:latin typeface="Calibri"/>
                <a:cs typeface="Calibri"/>
              </a:rPr>
              <a:t>outstanding </a:t>
            </a:r>
            <a:r>
              <a:rPr lang="en-US" sz="2000" cap="none" spc="110" dirty="0">
                <a:latin typeface="Calibri"/>
                <a:cs typeface="Calibri"/>
              </a:rPr>
              <a:t>a </a:t>
            </a:r>
            <a:r>
              <a:rPr lang="en-US" sz="2000" cap="none" spc="90" dirty="0">
                <a:latin typeface="Calibri"/>
                <a:cs typeface="Calibri"/>
              </a:rPr>
              <a:t>day </a:t>
            </a:r>
            <a:r>
              <a:rPr lang="en-US" sz="2000" cap="none" spc="130" dirty="0">
                <a:latin typeface="Calibri"/>
                <a:cs typeface="Calibri"/>
              </a:rPr>
              <a:t>and </a:t>
            </a:r>
            <a:r>
              <a:rPr lang="en-US" sz="2000" cap="none" spc="93" dirty="0">
                <a:latin typeface="Calibri"/>
                <a:cs typeface="Calibri"/>
              </a:rPr>
              <a:t>where </a:t>
            </a:r>
            <a:r>
              <a:rPr lang="en-US" sz="2000" cap="none" spc="67" dirty="0">
                <a:latin typeface="Calibri"/>
                <a:cs typeface="Calibri"/>
              </a:rPr>
              <a:t>they </a:t>
            </a:r>
            <a:r>
              <a:rPr lang="en-US" sz="2000" cap="none" spc="117" dirty="0">
                <a:latin typeface="Calibri"/>
                <a:cs typeface="Calibri"/>
              </a:rPr>
              <a:t>should </a:t>
            </a:r>
            <a:r>
              <a:rPr lang="en-US" sz="2000" cap="none" spc="130" dirty="0">
                <a:latin typeface="Calibri"/>
                <a:cs typeface="Calibri"/>
              </a:rPr>
              <a:t>be  </a:t>
            </a:r>
            <a:r>
              <a:rPr lang="en-US" sz="2000" cap="none" spc="100" dirty="0">
                <a:latin typeface="Calibri"/>
                <a:cs typeface="Calibri"/>
              </a:rPr>
              <a:t>shipped.</a:t>
            </a:r>
            <a:endParaRPr lang="en-US" cap="none" spc="100" dirty="0">
              <a:latin typeface="Calibri"/>
              <a:cs typeface="Calibri"/>
            </a:endParaRPr>
          </a:p>
          <a:p>
            <a:pPr marL="77897" marR="3387">
              <a:lnSpc>
                <a:spcPct val="117000"/>
              </a:lnSpc>
              <a:spcBef>
                <a:spcPts val="3"/>
              </a:spcBef>
            </a:pPr>
            <a:endParaRPr lang="en-US" sz="2433" cap="none" dirty="0">
              <a:latin typeface="Times New Roman"/>
              <a:cs typeface="Times New Roman"/>
            </a:endParaRPr>
          </a:p>
          <a:p>
            <a:pPr marL="77897" marR="576608">
              <a:lnSpc>
                <a:spcPct val="117000"/>
              </a:lnSpc>
            </a:pPr>
            <a:r>
              <a:rPr lang="en-US" sz="2000" cap="none" spc="90" dirty="0">
                <a:latin typeface="Calibri"/>
                <a:cs typeface="Calibri"/>
              </a:rPr>
              <a:t>Northwind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07" dirty="0">
                <a:latin typeface="Calibri"/>
                <a:cs typeface="Calibri"/>
              </a:rPr>
              <a:t>trade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33" dirty="0">
                <a:latin typeface="Calibri"/>
                <a:cs typeface="Calibri"/>
              </a:rPr>
              <a:t>has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10" dirty="0">
                <a:latin typeface="Calibri"/>
                <a:cs typeface="Calibri"/>
              </a:rPr>
              <a:t>a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10" dirty="0">
                <a:latin typeface="Calibri"/>
                <a:cs typeface="Calibri"/>
              </a:rPr>
              <a:t>database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33" dirty="0">
                <a:latin typeface="Calibri"/>
                <a:cs typeface="Calibri"/>
              </a:rPr>
              <a:t>on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03" dirty="0">
                <a:latin typeface="Calibri"/>
                <a:cs typeface="Calibri"/>
              </a:rPr>
              <a:t>azure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33" dirty="0">
                <a:latin typeface="Calibri"/>
                <a:cs typeface="Calibri"/>
              </a:rPr>
              <a:t>as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33" dirty="0">
                <a:latin typeface="Calibri"/>
                <a:cs typeface="Calibri"/>
              </a:rPr>
              <a:t>well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33" dirty="0">
                <a:latin typeface="Calibri"/>
                <a:cs typeface="Calibri"/>
              </a:rPr>
              <a:t>as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67" dirty="0">
                <a:latin typeface="Calibri"/>
                <a:cs typeface="Calibri"/>
              </a:rPr>
              <a:t>maria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13" dirty="0">
                <a:latin typeface="Calibri"/>
                <a:cs typeface="Calibri"/>
              </a:rPr>
              <a:t>db.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10" dirty="0">
                <a:latin typeface="Calibri"/>
                <a:cs typeface="Calibri"/>
              </a:rPr>
              <a:t>The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07" dirty="0">
                <a:latin typeface="Calibri"/>
                <a:cs typeface="Calibri"/>
              </a:rPr>
              <a:t>shipping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20" dirty="0">
                <a:latin typeface="Calibri"/>
                <a:cs typeface="Calibri"/>
              </a:rPr>
              <a:t>manager</a:t>
            </a:r>
            <a:r>
              <a:rPr lang="en-US" sz="2000" cap="none" spc="73" dirty="0">
                <a:latin typeface="Calibri"/>
                <a:cs typeface="Calibri"/>
              </a:rPr>
              <a:t> </a:t>
            </a:r>
            <a:r>
              <a:rPr lang="en-US" sz="2000" cap="none" spc="133" dirty="0">
                <a:latin typeface="Calibri"/>
                <a:cs typeface="Calibri"/>
              </a:rPr>
              <a:t>has  </a:t>
            </a:r>
            <a:r>
              <a:rPr lang="en-US" sz="2000" cap="none" spc="73" dirty="0">
                <a:latin typeface="Calibri"/>
                <a:cs typeface="Calibri"/>
              </a:rPr>
              <a:t>given </a:t>
            </a:r>
            <a:r>
              <a:rPr lang="en-US" sz="2000" cap="none" spc="147" dirty="0">
                <a:latin typeface="Calibri"/>
                <a:cs typeface="Calibri"/>
              </a:rPr>
              <a:t>us </a:t>
            </a:r>
            <a:r>
              <a:rPr lang="en-US" sz="2000" cap="none" spc="83" dirty="0">
                <a:latin typeface="Calibri"/>
                <a:cs typeface="Calibri"/>
              </a:rPr>
              <a:t>the </a:t>
            </a:r>
            <a:r>
              <a:rPr lang="en-US" sz="2000" cap="none" spc="73" dirty="0">
                <a:latin typeface="Calibri"/>
                <a:cs typeface="Calibri"/>
              </a:rPr>
              <a:t>details </a:t>
            </a:r>
            <a:r>
              <a:rPr lang="en-US" sz="2000" cap="none" spc="67" dirty="0">
                <a:latin typeface="Calibri"/>
                <a:cs typeface="Calibri"/>
              </a:rPr>
              <a:t>to </a:t>
            </a:r>
            <a:r>
              <a:rPr lang="en-US" sz="2000" cap="none" spc="103" dirty="0">
                <a:latin typeface="Calibri"/>
                <a:cs typeface="Calibri"/>
              </a:rPr>
              <a:t>connect </a:t>
            </a:r>
            <a:r>
              <a:rPr lang="en-US" sz="2000" cap="none" spc="67" dirty="0">
                <a:latin typeface="Calibri"/>
                <a:cs typeface="Calibri"/>
              </a:rPr>
              <a:t>to</a:t>
            </a:r>
            <a:r>
              <a:rPr lang="en-US" sz="2000" cap="none" spc="-57" dirty="0">
                <a:latin typeface="Calibri"/>
                <a:cs typeface="Calibri"/>
              </a:rPr>
              <a:t> </a:t>
            </a:r>
            <a:r>
              <a:rPr lang="en-US" sz="2000" cap="none" spc="-7" dirty="0">
                <a:latin typeface="Calibri"/>
                <a:cs typeface="Calibri"/>
              </a:rPr>
              <a:t>it.</a:t>
            </a:r>
            <a:endParaRPr lang="en-US" sz="2000" cap="none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C0764C-24EC-4764-9955-BE740EAC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30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145</TotalTime>
  <Words>439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Noto Sans</vt:lpstr>
      <vt:lpstr>Times New Roman</vt:lpstr>
      <vt:lpstr>Tw Cen MT</vt:lpstr>
      <vt:lpstr>Verdana</vt:lpstr>
      <vt:lpstr>Droplet</vt:lpstr>
      <vt:lpstr>Aroha Technology</vt:lpstr>
      <vt:lpstr>Project Brief: Discount Mart</vt:lpstr>
      <vt:lpstr>PowerPoint Presentation</vt:lpstr>
      <vt:lpstr>Project Brief: Green Destinations</vt:lpstr>
      <vt:lpstr>PowerPoint Presentation</vt:lpstr>
      <vt:lpstr>Project Brief: Superstore</vt:lpstr>
      <vt:lpstr>PowerPoint Presentation</vt:lpstr>
      <vt:lpstr>Project Brief: Northwind Trade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DELL_XPS</dc:creator>
  <cp:lastModifiedBy>DELL_XPS</cp:lastModifiedBy>
  <cp:revision>9</cp:revision>
  <dcterms:created xsi:type="dcterms:W3CDTF">2020-07-14T08:31:36Z</dcterms:created>
  <dcterms:modified xsi:type="dcterms:W3CDTF">2020-07-14T11:25:00Z</dcterms:modified>
</cp:coreProperties>
</file>