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9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87" r:id="rId29"/>
    <p:sldId id="280" r:id="rId30"/>
    <p:sldId id="281" r:id="rId31"/>
    <p:sldId id="288" r:id="rId32"/>
    <p:sldId id="282" r:id="rId33"/>
    <p:sldId id="283" r:id="rId34"/>
    <p:sldId id="285" r:id="rId35"/>
    <p:sldId id="284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440E8-AF44-4133-9C16-EB2BBFC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D5A7B-EDF5-4DF6-B0B3-235519D61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6F57A-A0D0-41F3-B3B8-F59EFB92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44DE9-5009-49FA-9E6E-1B4392B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386A3-4808-4D83-86C6-A4A99FDE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C2AFE-2EF1-41F4-8F80-580CE32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FB9AF-9110-4A6E-8F8F-C3D72D11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6F508-F8BE-456C-9FF0-0611C664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823CF-F343-40F8-BA71-AE96FC55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5F652-B0FF-430A-B009-6E108A05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CCF11C-F3A7-4A8F-AFB7-CF7FED449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8C56B-764C-418C-AFD2-6192FC8F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DE71-0AF0-40E4-AF50-6973E871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22001-312C-4D59-BC38-19218DC3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B7D9C-8E52-49BE-A4B5-10F845D4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DD71-3F5C-4751-BE3D-E7BC74D7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F7027-749E-4D08-8662-6218F749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124CF-C721-44BB-B9DA-F797DE6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8486C-0510-493F-A48F-8B1AA6A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C17F7-564E-4111-A292-A8D740EC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BB7C2-B6E7-4E1E-A679-032A61AD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44185-E158-488E-B7C0-FE38756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2F02B-8BB3-4124-AF5F-560D7D9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B3DA4-CD25-4C14-BF78-8C711F0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1A783-7845-479E-A6D8-3E9E5E2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17C7-CED5-4BF5-9F57-79D5CBE2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CC6BF-55DB-4D72-A525-D9D2CC76E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CFA28-5F93-4389-93BF-83B9EC30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CC3F4-0C82-4DA6-87CF-495F385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6DDF4-F21F-46C2-814A-E9C2D4CB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5651A-D0AC-4FFE-B1D2-0714249A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31346-AA15-4AB5-911B-9F9B9894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E2F3D-B3EA-42F2-B3EA-114D8D28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5FCD1-A4E5-4F9B-B65D-54C15947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71644-3FCA-4A08-AF26-0E4FD24C5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2F68C-8370-44E3-8972-BA3092E0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7DAC33-33C5-4169-A453-8A9436D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8E260-53E0-43D6-A78A-144D9284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12B20-6190-485E-A3A0-C8E3F89D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6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A835C-5226-41CA-8325-9C0FC22C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F8D57-98BD-4297-AE24-74BE589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24128-2D09-4CA3-82FB-9F317C8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207727-491D-48E5-AFBA-B7719B4B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790893-78EC-4A06-8F2F-81823333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624CF0-7958-4818-9E3D-C9C36AC3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6CF50-C70C-4141-9611-89938B27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3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2FA5-396F-48DA-82EC-CB4002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9E7B5-7810-4562-8350-AE5D3D9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1193B-2C05-4DAF-878A-9418BFB9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DB3BD-8990-4050-9E79-F4712E6F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DA085-DB7A-4E6E-B99D-B2490F23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04B33-0744-409F-B2C5-8AFD049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ABF8-4DB9-4132-B9F0-37F9603E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7A12B-3ADC-423D-AA95-8C6170686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023E4-4D68-4FC5-B0AD-2967AA2E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D4318-EDDB-418C-8E7F-475FDC11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D9DF3-3027-476D-920B-08596F34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1BFEB-FFF7-4737-991C-5F26D8F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AD989-A7BE-469F-ADE3-52ABEFB1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BE3FD-F3C1-41AE-BA3D-702875A6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E1E05-EE77-46DE-8588-ADF9069CD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F60B-CF24-4484-9F39-FD5F9DFB35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6B503-1C05-429D-8B3F-6C790C3E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86C2D-0079-469F-A544-A3703925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A351-25C2-4223-913C-18A504F5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druid/logi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04D3E-899C-43B3-A8F5-25F8D729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一、传统的连接机制与数据库连接池的运行机制区别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51104-1D8B-48FA-B00B-8372E9F0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6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983A9-6076-4C88-B87A-0D4C188D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Druid </a:t>
            </a:r>
            <a:r>
              <a:rPr lang="zh-CN" altLang="en-US" b="1" dirty="0"/>
              <a:t>相对于其他数据库连接池的优点：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E075-723E-4174-B9B6-701B8516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9646328" cy="4161732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强大的监控特性，通过</a:t>
            </a:r>
            <a:r>
              <a:rPr lang="en-US" altLang="zh-CN" dirty="0"/>
              <a:t>Druid</a:t>
            </a:r>
            <a:r>
              <a:rPr lang="zh-CN" altLang="en-US" dirty="0"/>
              <a:t>提供的监控功能，可以清楚知道连接池和</a:t>
            </a:r>
            <a:r>
              <a:rPr lang="en-US" altLang="zh-CN" dirty="0"/>
              <a:t>SQL</a:t>
            </a:r>
            <a:r>
              <a:rPr lang="zh-CN" altLang="en-US" dirty="0"/>
              <a:t>的工作情况。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其次，方便扩展。</a:t>
            </a:r>
            <a:r>
              <a:rPr lang="en-US" altLang="zh-CN" dirty="0"/>
              <a:t>Druid</a:t>
            </a:r>
            <a:r>
              <a:rPr lang="zh-CN" altLang="en-US" dirty="0"/>
              <a:t>提供了</a:t>
            </a:r>
            <a:r>
              <a:rPr lang="en-US" altLang="zh-CN" dirty="0"/>
              <a:t>Filter-Chain</a:t>
            </a:r>
            <a:r>
              <a:rPr lang="zh-CN" altLang="en-US" dirty="0"/>
              <a:t>模式的扩展</a:t>
            </a:r>
            <a:r>
              <a:rPr lang="en-US" altLang="zh-CN" dirty="0"/>
              <a:t>API</a:t>
            </a:r>
            <a:r>
              <a:rPr lang="zh-CN" altLang="en-US" dirty="0"/>
              <a:t>，可以自己编写</a:t>
            </a:r>
            <a:r>
              <a:rPr lang="en-US" altLang="zh-CN" dirty="0"/>
              <a:t>Filter</a:t>
            </a:r>
            <a:r>
              <a:rPr lang="zh-CN" altLang="en-US" dirty="0"/>
              <a:t>拦截</a:t>
            </a:r>
            <a:r>
              <a:rPr lang="en-US" altLang="zh-CN" dirty="0"/>
              <a:t>JDBC</a:t>
            </a:r>
            <a:r>
              <a:rPr lang="zh-CN" altLang="en-US" dirty="0"/>
              <a:t>中的任何方法，可以在上面做任何事情，比如说性能监控、</a:t>
            </a:r>
            <a:r>
              <a:rPr lang="en-US" altLang="zh-CN" dirty="0"/>
              <a:t>SQL</a:t>
            </a:r>
            <a:r>
              <a:rPr lang="zh-CN" altLang="en-US" dirty="0"/>
              <a:t>审计、用户名密码加密、日志等等。</a:t>
            </a:r>
            <a:endParaRPr lang="en-US" altLang="zh-CN" dirty="0"/>
          </a:p>
          <a:p>
            <a:r>
              <a:rPr lang="en-US" altLang="zh-CN" dirty="0"/>
              <a:t>3. Druid</a:t>
            </a:r>
            <a:r>
              <a:rPr lang="zh-CN" altLang="en-US" dirty="0"/>
              <a:t>集合了开源和商业数据库连接池的优秀特性，并结合阿里巴巴大规模苛刻生产环境的使用经验进行优化</a:t>
            </a:r>
          </a:p>
        </p:txBody>
      </p:sp>
    </p:spTree>
    <p:extLst>
      <p:ext uri="{BB962C8B-B14F-4D97-AF65-F5344CB8AC3E}">
        <p14:creationId xmlns:p14="http://schemas.microsoft.com/office/powerpoint/2010/main" val="188795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C28AC-1367-4CF8-9A43-786F8BBB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587" y="2766218"/>
            <a:ext cx="7142825" cy="1325563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spring boot</a:t>
            </a:r>
            <a:r>
              <a:rPr lang="zh-CN" altLang="en-US" dirty="0"/>
              <a:t>配置</a:t>
            </a:r>
            <a:r>
              <a:rPr lang="en-US" altLang="zh-CN" dirty="0"/>
              <a:t>druid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4395-55D7-4998-94BF-33E83285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添加</a:t>
            </a:r>
            <a:r>
              <a:rPr lang="en-US" altLang="zh-CN" dirty="0"/>
              <a:t>pom</a:t>
            </a:r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A6C1-DC28-4408-8A0C-E8CC9AA7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3062" cy="944208"/>
          </a:xfrm>
        </p:spPr>
        <p:txBody>
          <a:bodyPr/>
          <a:lstStyle/>
          <a:p>
            <a:r>
              <a:rPr lang="zh-CN" altLang="en-US" dirty="0"/>
              <a:t>前往</a:t>
            </a:r>
            <a:r>
              <a:rPr lang="en-US" altLang="zh-CN" dirty="0"/>
              <a:t>https://mvnrepository.com/artifact/com.alibaba/druid-spring-boot-starter/1.1.10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CE0311-B16F-493B-8607-894361A32716}"/>
              </a:ext>
            </a:extLst>
          </p:cNvPr>
          <p:cNvSpPr/>
          <p:nvPr/>
        </p:nvSpPr>
        <p:spPr>
          <a:xfrm>
            <a:off x="838199" y="3151574"/>
            <a:ext cx="9593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&lt;!-- https://mvnrepository.com/artifact/com.alibaba/druid 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&gt;druid&lt;/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&lt;version&gt;1.1.10&lt;/version&gt;</a:t>
            </a:r>
          </a:p>
          <a:p>
            <a:r>
              <a:rPr lang="en-US" altLang="zh-CN" dirty="0"/>
              <a:t>&lt;/dependency&gt;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CAF6A9-496D-404C-8FE8-C4CB2AB4E06F}"/>
              </a:ext>
            </a:extLst>
          </p:cNvPr>
          <p:cNvSpPr txBox="1"/>
          <p:nvPr/>
        </p:nvSpPr>
        <p:spPr>
          <a:xfrm>
            <a:off x="838199" y="5102975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添加至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5190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1AF8-78B0-40EE-BA48-7726C216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71" y="2829757"/>
            <a:ext cx="7058858" cy="1198486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配置</a:t>
            </a:r>
            <a:r>
              <a:rPr lang="en-US" altLang="zh-CN" dirty="0" err="1"/>
              <a:t>application.yml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9207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B56D-8A56-43D8-BF01-025E6B6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94" y="316806"/>
            <a:ext cx="5766786" cy="1325563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配置监控统计功能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993AB1-6BE7-4690-B3BF-C0571C19BA6D}"/>
              </a:ext>
            </a:extLst>
          </p:cNvPr>
          <p:cNvSpPr txBox="1"/>
          <p:nvPr/>
        </p:nvSpPr>
        <p:spPr>
          <a:xfrm>
            <a:off x="593693" y="1642369"/>
            <a:ext cx="1078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配置完成后运行项目，打开浏览器输入</a:t>
            </a:r>
            <a:r>
              <a:rPr lang="en-US" altLang="zh-CN" dirty="0">
                <a:hlinkClick r:id="rId2"/>
              </a:rPr>
              <a:t>http://localhost:8080/druid/login.html</a:t>
            </a:r>
            <a:r>
              <a:rPr lang="zh-CN" altLang="en-US" dirty="0"/>
              <a:t>，登录后进入下图即配置成功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96907-E559-4751-A123-391A9B7E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8" y="2183907"/>
            <a:ext cx="8030104" cy="39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3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2BEC80-94C8-4F65-827E-AC1AC796F6E5}"/>
              </a:ext>
            </a:extLst>
          </p:cNvPr>
          <p:cNvSpPr txBox="1"/>
          <p:nvPr/>
        </p:nvSpPr>
        <p:spPr>
          <a:xfrm>
            <a:off x="1029809" y="509557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可能会遇见的问题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04D4C7-8EBF-4BE1-8F53-EE06C7EECEAF}"/>
              </a:ext>
            </a:extLst>
          </p:cNvPr>
          <p:cNvSpPr/>
          <p:nvPr/>
        </p:nvSpPr>
        <p:spPr>
          <a:xfrm>
            <a:off x="1029809" y="1042672"/>
            <a:ext cx="46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程序包com.alibaba.druid.support.http不存在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2FB45F-9466-4EDC-A1C4-65365AD97773}"/>
              </a:ext>
            </a:extLst>
          </p:cNvPr>
          <p:cNvSpPr/>
          <p:nvPr/>
        </p:nvSpPr>
        <p:spPr>
          <a:xfrm>
            <a:off x="1029808" y="1475887"/>
            <a:ext cx="10156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处理办法File -&gt; Settings -&gt; Build,Execution,Deployment -&gt; Build Tools -&gt; Maven -&gt; Runner，将下图圈出部分勾选重启即可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8EEDB2-88CB-45BD-A43E-866247B57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74" y="1877879"/>
            <a:ext cx="6725394" cy="47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2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AA91796-D04A-47E4-9160-7C431B35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362" y="2818914"/>
            <a:ext cx="5731276" cy="122017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四、对数据库密码加密</a:t>
            </a:r>
          </a:p>
        </p:txBody>
      </p:sp>
    </p:spTree>
    <p:extLst>
      <p:ext uri="{BB962C8B-B14F-4D97-AF65-F5344CB8AC3E}">
        <p14:creationId xmlns:p14="http://schemas.microsoft.com/office/powerpoint/2010/main" val="382985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DE0C68-1DDB-4C1B-AC15-85F23EA1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24" y="302706"/>
            <a:ext cx="9674352" cy="263591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执行命令加密数据库密码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在cmd中跳转至druid包的文件夹内，然后在命令行中执行如下命令：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2"/>
                <a:ea typeface="var(--monospace)"/>
              </a:rPr>
              <a:t>java -cp druid-1.1.10.jar com.alibaba.druid.filter.config.ConfigTools your_password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2"/>
                <a:ea typeface="var(--monospace)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2"/>
                <a:ea typeface="var(--monospace)"/>
              </a:rPr>
              <a:t>eg: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2"/>
                <a:ea typeface="var(--monospace)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2"/>
                <a:ea typeface="var(--monospace)"/>
              </a:rPr>
              <a:t>java -cp druid-1.1.10.jar com.alibaba.druid.filter.config.ConfigTools 123456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druid-1.1.10.jar 为jar 的包名 you_password 为你设置的初始密码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D3B70-CB9A-4129-A8F4-BBD3504E3931}"/>
              </a:ext>
            </a:extLst>
          </p:cNvPr>
          <p:cNvSpPr/>
          <p:nvPr/>
        </p:nvSpPr>
        <p:spPr>
          <a:xfrm>
            <a:off x="1258824" y="30596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457F67-8BCF-4C96-A904-3D151466F529}"/>
              </a:ext>
            </a:extLst>
          </p:cNvPr>
          <p:cNvSpPr/>
          <p:nvPr/>
        </p:nvSpPr>
        <p:spPr>
          <a:xfrm>
            <a:off x="1258824" y="3429000"/>
            <a:ext cx="9674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privateKey</a:t>
            </a:r>
            <a:r>
              <a:rPr lang="zh-CN" altLang="en-US" dirty="0"/>
              <a:t>:MIIBVAIBADANBgkqhkiG9w0BAQEFAASCAT4wggE6AgEAAkEAz9ODC8R0k1CAYAcNs2XhZh53zME3Wu5KsROcy+I1JJciWjSVYgw4/B3JSUJnllhBChmJ2ZiXmgdRmFGE15E8/wIDAQABAkBASpx1nXa6w+KS0lvIrbHG15IUA4nOVX1BvmF5KSdrg87W5DGQSwRu3VZ0G/UhI/GRxm/NzasRcNRdrtoVLXDRAiEA7Qy66Oa3HJwIoTcxlIAAbylQXkzS8JLCCzn9Bnnn/gMCIQDgcLeD3f4aAMBpoxGxW/rmvc8VujXyMhPUd2RUskSiVQIgYkVxwxXKeajSBwubmUWLaIoHEGDm3ebpXMAYfjPRkkMCIQCSpzRStxCdXxZbMFGUSZzlfus8sEMlsbEhaK4nZaDRTQIgaW2SXYUATtQ+qMSlEDE3jVaSz380EizSFGoo1ksxRlg=</a:t>
            </a:r>
          </a:p>
          <a:p>
            <a:r>
              <a:rPr lang="zh-CN" altLang="en-US" b="1" dirty="0"/>
              <a:t>publicKey</a:t>
            </a:r>
            <a:r>
              <a:rPr lang="zh-CN" altLang="en-US" dirty="0"/>
              <a:t>:MFwwDQYJKoZIhvcNAQEBBQADSwAwSAJBAM/TgwvEdJNQgGAHDbNl4WYed8zBN1ruSrETnMviNSSXIlo0lWIMOPwdyUlCZ5ZYQQoZidmYl5oHUZhRhNeRPP8CAwEAAQ==</a:t>
            </a:r>
          </a:p>
          <a:p>
            <a:r>
              <a:rPr lang="zh-CN" altLang="en-US" b="1" dirty="0"/>
              <a:t>password</a:t>
            </a:r>
            <a:r>
              <a:rPr lang="zh-CN" altLang="en-US" dirty="0"/>
              <a:t>:eQ28LItcTiBGp84Xu3gptuptnbR7ndNi7+TTJ9t5ycJFC7fHh1U7XoqCoPe+wb90A9axbeZXiKJSvGY06TRB4A==</a:t>
            </a:r>
          </a:p>
        </p:txBody>
      </p:sp>
    </p:spTree>
    <p:extLst>
      <p:ext uri="{BB962C8B-B14F-4D97-AF65-F5344CB8AC3E}">
        <p14:creationId xmlns:p14="http://schemas.microsoft.com/office/powerpoint/2010/main" val="387641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0A9D15-932C-4EC7-9790-191D945E4D98}"/>
              </a:ext>
            </a:extLst>
          </p:cNvPr>
          <p:cNvSpPr/>
          <p:nvPr/>
        </p:nvSpPr>
        <p:spPr>
          <a:xfrm>
            <a:off x="1208842" y="1382286"/>
            <a:ext cx="97743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需要用到 publicKey 和 password</a:t>
            </a:r>
          </a:p>
          <a:p>
            <a:r>
              <a:rPr lang="zh-CN" altLang="en-US" sz="2000" dirty="0"/>
              <a:t>privateKey：私钥，用于生成密文密码用，不用管</a:t>
            </a:r>
          </a:p>
          <a:p>
            <a:r>
              <a:rPr lang="zh-CN" altLang="en-US" sz="2000" dirty="0"/>
              <a:t>如果没配置好，可能会报一大推奇奇怪怪的错误，比如：org.springframework.beans.factory.BeanCreationException: Error creatingbean with name 'shiroFilter':....</a:t>
            </a:r>
          </a:p>
          <a:p>
            <a:r>
              <a:rPr lang="zh-CN" altLang="en-US" sz="2000" dirty="0"/>
              <a:t>在工程application.yml文件中，用生成的password覆盖原来的明文密码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解密，在Druid中已经提供了解密的方法，只需要在</a:t>
            </a:r>
            <a:r>
              <a:rPr lang="en-US" altLang="zh-CN" sz="2000" dirty="0" err="1"/>
              <a:t>yml</a:t>
            </a:r>
            <a:r>
              <a:rPr lang="zh-CN" altLang="en-US" sz="2000" dirty="0"/>
              <a:t>配置文件中添加如下配置：</a:t>
            </a:r>
          </a:p>
          <a:p>
            <a:endParaRPr lang="zh-CN" altLang="en-US" sz="2000" dirty="0"/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filters: config,stat</a:t>
            </a: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connection-properties: config.decrypt=true;config.decrypt.key=生成的publicKey</a:t>
            </a:r>
          </a:p>
          <a:p>
            <a:endParaRPr lang="zh-CN" altLang="en-US" sz="2000" dirty="0"/>
          </a:p>
          <a:p>
            <a:r>
              <a:rPr lang="zh-CN" altLang="en-US" sz="2000" dirty="0"/>
              <a:t>运行代码，能进入监控页面即配置成功</a:t>
            </a:r>
          </a:p>
        </p:txBody>
      </p:sp>
    </p:spTree>
    <p:extLst>
      <p:ext uri="{BB962C8B-B14F-4D97-AF65-F5344CB8AC3E}">
        <p14:creationId xmlns:p14="http://schemas.microsoft.com/office/powerpoint/2010/main" val="367650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B162-62A1-4CBF-B6BD-94A6B086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五、打印</a:t>
            </a:r>
            <a:r>
              <a:rPr lang="en-US" altLang="zh-CN" b="1" dirty="0" err="1"/>
              <a:t>sql</a:t>
            </a:r>
            <a:r>
              <a:rPr lang="zh-CN" altLang="en-US" b="1" dirty="0"/>
              <a:t>执行日志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978DC-3CBC-4A5C-BA09-637D04EAD734}"/>
              </a:ext>
            </a:extLst>
          </p:cNvPr>
          <p:cNvSpPr/>
          <p:nvPr/>
        </p:nvSpPr>
        <p:spPr>
          <a:xfrm>
            <a:off x="876301" y="1690688"/>
            <a:ext cx="5487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Druid中使用log4j2进行日志输出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EF7A83-9FF2-4C75-BBDC-FFD8EC76F4C9}"/>
              </a:ext>
            </a:extLst>
          </p:cNvPr>
          <p:cNvSpPr/>
          <p:nvPr/>
        </p:nvSpPr>
        <p:spPr>
          <a:xfrm>
            <a:off x="876300" y="2369920"/>
            <a:ext cx="7726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slf4j是一系列的日志接口，而log4j logback等则是具体实现了的日志框架。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DEC3DF-2738-4EDA-8C30-4985F06F62C8}"/>
              </a:ext>
            </a:extLst>
          </p:cNvPr>
          <p:cNvSpPr/>
          <p:nvPr/>
        </p:nvSpPr>
        <p:spPr>
          <a:xfrm>
            <a:off x="838200" y="278266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因为是接口，所以在项目中如果你不引用log4j 、logback或者其它日志框架你会发现，控制台的输出是这样的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C65A22-E912-4ECC-AD3C-6CAE8D1B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429000"/>
            <a:ext cx="62007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00F8CB-EDD5-43F6-B94E-ABC6F045643F}"/>
              </a:ext>
            </a:extLst>
          </p:cNvPr>
          <p:cNvSpPr/>
          <p:nvPr/>
        </p:nvSpPr>
        <p:spPr>
          <a:xfrm>
            <a:off x="838199" y="4471083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从运行结果可以看到，由于没有给出具体的logger实现，无法在控制台输出日志。也就是说我们在具体开发中，需要绑定一个日志框架，才能正常的使用slf4j。</a:t>
            </a:r>
          </a:p>
          <a:p>
            <a:endParaRPr lang="zh-CN" altLang="en-US" dirty="0"/>
          </a:p>
          <a:p>
            <a:r>
              <a:rPr lang="zh-CN" altLang="en-US" dirty="0"/>
              <a:t>也就是说， slf4j就好像我们经常使用的JDBC一样，只是一种规则而已。因此单独的slf4j是不能工作的，它必须搭配其他具体的日志实现方案，比如apache的org.apache.log4j.Logger，jdk自带的java.util.logging.Logger等等</a:t>
            </a:r>
          </a:p>
        </p:txBody>
      </p:sp>
    </p:spTree>
    <p:extLst>
      <p:ext uri="{BB962C8B-B14F-4D97-AF65-F5344CB8AC3E}">
        <p14:creationId xmlns:p14="http://schemas.microsoft.com/office/powerpoint/2010/main" val="244896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176D-D38B-4561-B641-0ADC0F3D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、不使用连接池流程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42B61-D710-4628-85F8-328FC370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下面以访问</a:t>
            </a:r>
            <a:r>
              <a:rPr lang="en-US" altLang="zh-CN" dirty="0"/>
              <a:t>MySQL</a:t>
            </a:r>
            <a:r>
              <a:rPr lang="zh-CN" altLang="en-US" dirty="0"/>
              <a:t>为例，执行一个</a:t>
            </a:r>
            <a:r>
              <a:rPr lang="en-US" altLang="zh-CN" dirty="0"/>
              <a:t>SQL</a:t>
            </a:r>
            <a:r>
              <a:rPr lang="zh-CN" altLang="en-US" dirty="0"/>
              <a:t>命令，如果不使用连接池，需要经过哪些流程。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B75D7-6EAE-44E0-9D38-5DCF1857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32" y="2229437"/>
            <a:ext cx="3919861" cy="40195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FC02C6-E948-4C78-B997-4839D52D0F09}"/>
              </a:ext>
            </a:extLst>
          </p:cNvPr>
          <p:cNvSpPr/>
          <p:nvPr/>
        </p:nvSpPr>
        <p:spPr>
          <a:xfrm>
            <a:off x="1010944" y="2824759"/>
            <a:ext cx="5075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不使用数据库连接池的步骤：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277CEE4-0485-49AD-8D71-DCDFBD6F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04" y="3344009"/>
            <a:ext cx="505435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CP建立连接的三次握手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MySQL认证的三次握手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真正的SQL执行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MySQL的关闭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TCP的四次握手关闭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A6DC58-2D72-4D08-BC12-FE80C7E707DF}"/>
              </a:ext>
            </a:extLst>
          </p:cNvPr>
          <p:cNvSpPr/>
          <p:nvPr/>
        </p:nvSpPr>
        <p:spPr>
          <a:xfrm>
            <a:off x="885009" y="1166958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2. log4j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logback</a:t>
            </a:r>
            <a:r>
              <a:rPr lang="zh-CN" altLang="en-US" sz="3200" b="1" dirty="0"/>
              <a:t>的区别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5F547C7-7576-46D0-8C38-0D250462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09" y="2284437"/>
            <a:ext cx="10421981" cy="33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相同点：两个都是受欢迎的日志框架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区别：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log4j是apache实现的一个开源日志组件。（Wrapped implementations）</a:t>
            </a:r>
          </a:p>
          <a:p>
            <a:pPr lvl="1"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logback同样是由log4j的作者设计完成的，拥有更好的特性，用来取代log4j的一个日志框架。是slf4j的原生实现。（Native implementations）</a:t>
            </a:r>
          </a:p>
          <a:p>
            <a:pPr lvl="1"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logback是直接实现了slf4j的接口，而log4j不是对slf4j的原生实现，所以slf4j api在调用log4j时需要一个适配层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29E87A-A0EE-4048-826E-0734B90980BA}"/>
              </a:ext>
            </a:extLst>
          </p:cNvPr>
          <p:cNvSpPr/>
          <p:nvPr/>
        </p:nvSpPr>
        <p:spPr>
          <a:xfrm>
            <a:off x="1296531" y="130012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三、logback相对于log4j的一些优点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94CAAD-D6FB-4F09-903F-83FB9ECD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22" y="1974755"/>
            <a:ext cx="9598938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1.更快的实现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Logback的内核重写了，在一些关键执行路径上性能提升10倍以上。而且logback不仅性能提升了，初始化内存加载也更小了。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2.Logback-classic非常自然实现了SLF4j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Logback-classic实现了SLF4j。在使用SLF4j中，你都感觉不到logback-classic。而且因为logback-classic非常自然地实现了SLF4J，所以切换到log4j或者其他，非常容易，只需要提供成另一个jar包就OK，根本不需要去动那些通过SLF4JAPI实现的代码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3.自动重新加载配置文件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当配置文件修改了，Logback-classic能自动重新加载配置文件。扫描过程快且安全，它并不需要另外创建一个扫描线程。这个技术充分保证了应用程序能跑得很欢在JEE环境里面。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1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B3C812-5680-4F13-A34A-B139E80CC19A}"/>
              </a:ext>
            </a:extLst>
          </p:cNvPr>
          <p:cNvSpPr/>
          <p:nvPr/>
        </p:nvSpPr>
        <p:spPr>
          <a:xfrm>
            <a:off x="1603899" y="1926454"/>
            <a:ext cx="89842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4.SiftingAppender（一个非常多功能的Appender） </a:t>
            </a:r>
            <a:r>
              <a:rPr lang="zh-CN" altLang="en-US" dirty="0"/>
              <a:t>它可以用来分割日志文件根据任何一个给定的运行参数。如，SiftingAppender能够区别日志事件跟进用户的Session，然后每个用户会有一个日志文件。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5.自动压缩已经打出来的log </a:t>
            </a:r>
            <a:r>
              <a:rPr lang="zh-CN" altLang="en-US" dirty="0"/>
              <a:t>RollingFileAppender在产生新文件的时候，会自动压缩已经打出来的日志文件。压缩是个异步过程，所以甚至对于大的日志文件，在压缩过程中应用不会受任何影响。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6.自动去除旧的日志文件 </a:t>
            </a:r>
            <a:r>
              <a:rPr lang="zh-CN" altLang="en-US" dirty="0"/>
              <a:t>通过设置TimeBasedRollingPolicy或者SizeAndTimeBasedFNATP的maxHistory属性，你可以控制已经产生日志文件的最大数量。如果设置maxHistory为12，那那些log文件超过12个月的都会被自动移</a:t>
            </a:r>
          </a:p>
        </p:txBody>
      </p:sp>
    </p:spTree>
    <p:extLst>
      <p:ext uri="{BB962C8B-B14F-4D97-AF65-F5344CB8AC3E}">
        <p14:creationId xmlns:p14="http://schemas.microsoft.com/office/powerpoint/2010/main" val="295550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1726D32-9E44-429A-9828-81EF5521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89530"/>
            <a:ext cx="84296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D9F482DA-1976-436E-AD42-5388349B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3951905"/>
            <a:ext cx="7137647" cy="274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日志输出内容元素具体如下：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时间日期：精确到毫秒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日志级别：ERROR, WARN, INFO, DEBUG or TRACE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进程ID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分隔符：— 标识实际日志的开始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线程名：方括号括起来（可能会截断控制台输出）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Logger名：通常使用源代码的类名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日志内容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7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86A9BE-9DE4-4082-84F6-EA317BB784A3}"/>
              </a:ext>
            </a:extLst>
          </p:cNvPr>
          <p:cNvSpPr/>
          <p:nvPr/>
        </p:nvSpPr>
        <p:spPr>
          <a:xfrm>
            <a:off x="3372177" y="3935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只能展示</a:t>
            </a:r>
            <a:r>
              <a:rPr lang="zh-CN" altLang="en-US" b="1" dirty="0"/>
              <a:t>大于或等于</a:t>
            </a:r>
            <a:r>
              <a:rPr lang="zh-CN" altLang="en-US" dirty="0"/>
              <a:t>设置的日志级别的日志；也就是说springboot默认级别为INFO，那么在控制台展示的日志级别只有INFO 、WARN、ERROR、FATAL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D4D1B4-7B4C-40E3-A3CF-C8081CC7EDE3}"/>
              </a:ext>
            </a:extLst>
          </p:cNvPr>
          <p:cNvSpPr/>
          <p:nvPr/>
        </p:nvSpPr>
        <p:spPr>
          <a:xfrm>
            <a:off x="3372177" y="206654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日志级别从低到高分为：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754C4-770F-4724-88ED-BDD4E901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77" y="2681057"/>
            <a:ext cx="5812045" cy="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1B7A95-BE0A-4500-A93C-A1B363895737}"/>
              </a:ext>
            </a:extLst>
          </p:cNvPr>
          <p:cNvSpPr/>
          <p:nvPr/>
        </p:nvSpPr>
        <p:spPr>
          <a:xfrm>
            <a:off x="5182929" y="313661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操作演示</a:t>
            </a:r>
          </a:p>
        </p:txBody>
      </p:sp>
    </p:spTree>
    <p:extLst>
      <p:ext uri="{BB962C8B-B14F-4D97-AF65-F5344CB8AC3E}">
        <p14:creationId xmlns:p14="http://schemas.microsoft.com/office/powerpoint/2010/main" val="319279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B3E415-A2D0-48EC-B5D7-76F8676674B4}"/>
              </a:ext>
            </a:extLst>
          </p:cNvPr>
          <p:cNvSpPr/>
          <p:nvPr/>
        </p:nvSpPr>
        <p:spPr>
          <a:xfrm>
            <a:off x="3617597" y="2967335"/>
            <a:ext cx="4956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六、SQL parser</a:t>
            </a:r>
          </a:p>
        </p:txBody>
      </p:sp>
    </p:spTree>
    <p:extLst>
      <p:ext uri="{BB962C8B-B14F-4D97-AF65-F5344CB8AC3E}">
        <p14:creationId xmlns:p14="http://schemas.microsoft.com/office/powerpoint/2010/main" val="129108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B8F9B17-FBF6-4225-9852-9055527D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" y="429600"/>
            <a:ext cx="5878126" cy="3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 Druid 的 SQL 解析器中，有三个重要的组成部分，它们分别是：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Parser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词法分析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语法分析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AST(Abstract Syntax Tree，抽象语法树)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Visitor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这三者的关系如</a:t>
            </a:r>
            <a:r>
              <a:rPr lang="zh-CN" altLang="en-US" dirty="0">
                <a:solidFill>
                  <a:srgbClr val="333333"/>
                </a:solidFill>
                <a:ea typeface="Open Sans"/>
              </a:rPr>
              <a:t>右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图所示：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CD10F1-4C61-478C-B714-469FBA0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74" y="138888"/>
            <a:ext cx="5494168" cy="65802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EF5B6F-BE23-4DD1-9C39-7DA4EC4ACCE3}"/>
              </a:ext>
            </a:extLst>
          </p:cNvPr>
          <p:cNvSpPr/>
          <p:nvPr/>
        </p:nvSpPr>
        <p:spPr>
          <a:xfrm>
            <a:off x="558369" y="4227990"/>
            <a:ext cx="6056605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Parser </a:t>
            </a:r>
            <a:r>
              <a:rPr lang="zh-CN" altLang="en-US" dirty="0"/>
              <a:t>由两部分组成，词法分析和语法分析。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当拿到一条形如 </a:t>
            </a:r>
            <a:r>
              <a:rPr lang="en-US" altLang="zh-CN" dirty="0"/>
              <a:t>`select id, name from user` </a:t>
            </a:r>
            <a:r>
              <a:rPr lang="zh-CN" altLang="en-US" dirty="0"/>
              <a:t>的 </a:t>
            </a:r>
            <a:r>
              <a:rPr lang="en-US" altLang="zh-CN" dirty="0"/>
              <a:t>SQL </a:t>
            </a:r>
            <a:r>
              <a:rPr lang="zh-CN" altLang="en-US" dirty="0"/>
              <a:t>语句后，首先需要解析出每个独立的单词，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from</a:t>
            </a:r>
            <a:r>
              <a:rPr lang="zh-CN" altLang="en-US" dirty="0"/>
              <a:t>，</a:t>
            </a:r>
            <a:r>
              <a:rPr lang="en-US" altLang="zh-CN" dirty="0"/>
              <a:t>user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这一部分，称为词法分析，也叫作 </a:t>
            </a:r>
            <a:r>
              <a:rPr lang="en-US" altLang="zh-CN" dirty="0" err="1"/>
              <a:t>Lexer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99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1B6DBED-08EB-476A-B164-01767663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89" y="931842"/>
            <a:ext cx="9215021" cy="499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通过词法分析后，便要进行语法分析了。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经常能听到很多人在调侃自己英文水平很一般时会说：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26个字母我都知道，但是一组合在一起我就不知道是什么意思了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。这说明他掌握了词法分析的技能，却没有掌握语法分析的技能。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ea typeface="Open Sans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那么对于 SQL 解析器来说呢，它不仅需要知道每个单词，而且要知道这些单词组合在一起后，表达了什么含义。语法分析的职责就是明确一个语句的语义，表达的是什意思。 自然语言和形式语言的一个重要区别是，自然语言的一个语句，可能有多重含义，而形式语言的一个语句，只能有一个语义;形式语言的语法是人为规定的，有了一定的语法规则，语法解析器就能根据语法规则，解析出一个语句的一个唯一含义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38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DBBA1-9B44-4EC5-8207-E1E4F1BB3720}"/>
              </a:ext>
            </a:extLst>
          </p:cNvPr>
          <p:cNvSpPr/>
          <p:nvPr/>
        </p:nvSpPr>
        <p:spPr>
          <a:xfrm>
            <a:off x="1023891" y="1635882"/>
            <a:ext cx="10144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ast全称是abstract syntax tree，中文直译抽象语法树。</a:t>
            </a:r>
          </a:p>
          <a:p>
            <a:endParaRPr lang="zh-CN" altLang="en-US" dirty="0"/>
          </a:p>
          <a:p>
            <a:r>
              <a:rPr lang="zh-CN" altLang="en-US" dirty="0"/>
              <a:t>SQL解析，本质上就是把SQL字符串给解析成ast，也就是说SqlParser的入参是SQL字符串，结果就是一个ast。你怎么使用这个ast结果又是另外一回事，你可以修改ast，也可以添加点东西等等，但整个过程都是围绕着ast这个东西。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B691269-00AC-4951-8F4A-89AA3B23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4" y="3551522"/>
            <a:ext cx="50101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2A5BF5-DBB6-40D5-AEA1-4E1BC7DA4AEB}"/>
              </a:ext>
            </a:extLst>
          </p:cNvPr>
          <p:cNvSpPr/>
          <p:nvPr/>
        </p:nvSpPr>
        <p:spPr>
          <a:xfrm>
            <a:off x="1023891" y="873816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为什么要先了解ast？</a:t>
            </a:r>
          </a:p>
        </p:txBody>
      </p:sp>
    </p:spTree>
    <p:extLst>
      <p:ext uri="{BB962C8B-B14F-4D97-AF65-F5344CB8AC3E}">
        <p14:creationId xmlns:p14="http://schemas.microsoft.com/office/powerpoint/2010/main" val="380201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50789E0-0A92-4007-BECD-75AC1D814B27}"/>
              </a:ext>
            </a:extLst>
          </p:cNvPr>
          <p:cNvSpPr/>
          <p:nvPr/>
        </p:nvSpPr>
        <p:spPr>
          <a:xfrm>
            <a:off x="615516" y="445546"/>
            <a:ext cx="606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/>
              <a:t>传统连接机制的缺点：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A6D4899-B149-4AAA-8722-415A27BF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9" y="1276543"/>
            <a:ext cx="9209103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网络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IO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较多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数据库的负载较高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响应时间较长及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QPS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较低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应用频繁的创建连接和关闭连接，导致临时对象较多，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GC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频繁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在关闭连接后，会出现大量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TIME_WAIT 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的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TCP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状态（在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个</a:t>
            </a:r>
            <a:r>
              <a:rPr lang="en-US" altLang="zh-CN" sz="3200" dirty="0">
                <a:latin typeface="Arial" panose="020B0604020202020204" pitchFamily="34" charset="0"/>
                <a:ea typeface="Open Sans"/>
              </a:rPr>
              <a:t>MSL</a:t>
            </a:r>
            <a:r>
              <a:rPr lang="zh-CN" altLang="en-US" sz="3200" dirty="0">
                <a:latin typeface="Arial" panose="020B0604020202020204" pitchFamily="34" charset="0"/>
                <a:ea typeface="Open Sans"/>
              </a:rPr>
              <a:t>之后关闭）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7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FFA0E5-5378-458A-B034-EF3F614D43F7}"/>
              </a:ext>
            </a:extLst>
          </p:cNvPr>
          <p:cNvSpPr/>
          <p:nvPr/>
        </p:nvSpPr>
        <p:spPr>
          <a:xfrm>
            <a:off x="1124505" y="616544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什么是ast？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304DA2-2E27-4CCE-B7BF-9D6CAA820F56}"/>
              </a:ext>
            </a:extLst>
          </p:cNvPr>
          <p:cNvSpPr/>
          <p:nvPr/>
        </p:nvSpPr>
        <p:spPr>
          <a:xfrm>
            <a:off x="1124505" y="1500327"/>
            <a:ext cx="994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上面提了好几次ast，那ast又是个什么东西呢？</a:t>
            </a:r>
          </a:p>
          <a:p>
            <a:endParaRPr lang="zh-CN" altLang="en-US" dirty="0"/>
          </a:p>
          <a:p>
            <a:r>
              <a:rPr lang="zh-CN" altLang="en-US" dirty="0"/>
              <a:t>参照维基百科的说法，在计算机科学领域内，ast表示的是你写的编程语言源代码的抽象语法结构。如图：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9DBD882-BA2B-46B9-B6C8-1E13848D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1" y="2700656"/>
            <a:ext cx="52959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2BEFA1-DCC9-46CC-AB42-70746A062DE3}"/>
              </a:ext>
            </a:extLst>
          </p:cNvPr>
          <p:cNvSpPr/>
          <p:nvPr/>
        </p:nvSpPr>
        <p:spPr>
          <a:xfrm>
            <a:off x="5571951" y="2700656"/>
            <a:ext cx="5495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左边是一个非常简单的编程语言源代码：</a:t>
            </a:r>
            <a:r>
              <a:rPr lang="en-US" altLang="zh-CN" dirty="0"/>
              <a:t>1 + 2</a:t>
            </a:r>
            <a:r>
              <a:rPr lang="zh-CN" altLang="en-US" dirty="0"/>
              <a:t>，做了一个加法计算，而当它被解析成</a:t>
            </a:r>
            <a:r>
              <a:rPr lang="en-US" altLang="zh-CN" dirty="0" err="1"/>
              <a:t>ast</a:t>
            </a:r>
            <a:r>
              <a:rPr lang="zh-CN" altLang="en-US" dirty="0"/>
              <a:t>以后如右边的图所示。我们可以看到</a:t>
            </a:r>
            <a:r>
              <a:rPr lang="en-US" altLang="zh-CN" dirty="0" err="1"/>
              <a:t>ast</a:t>
            </a:r>
            <a:r>
              <a:rPr lang="zh-CN" altLang="en-US" dirty="0"/>
              <a:t>存在三个节点，顶部的 </a:t>
            </a:r>
            <a:r>
              <a:rPr lang="en-US" altLang="zh-CN" dirty="0"/>
              <a:t>+ </a:t>
            </a:r>
            <a:r>
              <a:rPr lang="zh-CN" altLang="en-US" dirty="0"/>
              <a:t>表示一个加法节点，这个表达式组合了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两个数值节点，由这三个组合在一起的节点就组成了</a:t>
            </a:r>
            <a:r>
              <a:rPr lang="en-US" altLang="zh-CN" dirty="0"/>
              <a:t>1+2</a:t>
            </a:r>
            <a:r>
              <a:rPr lang="zh-CN" altLang="en-US" dirty="0"/>
              <a:t>这样的语法结构。</a:t>
            </a:r>
          </a:p>
          <a:p>
            <a:endParaRPr lang="zh-CN" altLang="en-US" dirty="0"/>
          </a:p>
          <a:p>
            <a:r>
              <a:rPr lang="zh-CN" altLang="en-US" dirty="0"/>
              <a:t>我们看到</a:t>
            </a:r>
            <a:r>
              <a:rPr lang="en-US" altLang="zh-CN" dirty="0" err="1"/>
              <a:t>ast</a:t>
            </a:r>
            <a:r>
              <a:rPr lang="zh-CN" altLang="en-US" dirty="0"/>
              <a:t>很清晰地用数据结构表示出了字符串源代码，</a:t>
            </a:r>
            <a:r>
              <a:rPr lang="en-US" altLang="zh-CN" dirty="0" err="1"/>
              <a:t>ast</a:t>
            </a:r>
            <a:r>
              <a:rPr lang="zh-CN" altLang="en-US" dirty="0"/>
              <a:t>的每一个节点均表示源代码当中的一个语法结构。反过来思考一下，我们可以知道源代码解析出来的</a:t>
            </a:r>
            <a:r>
              <a:rPr lang="en-US" altLang="zh-CN" dirty="0" err="1"/>
              <a:t>ast</a:t>
            </a:r>
            <a:r>
              <a:rPr lang="zh-CN" altLang="en-US" dirty="0"/>
              <a:t>是由很多这样简单的语法结构组合而成的，也就形成了一个复杂的语法树。</a:t>
            </a:r>
          </a:p>
        </p:txBody>
      </p:sp>
    </p:spTree>
    <p:extLst>
      <p:ext uri="{BB962C8B-B14F-4D97-AF65-F5344CB8AC3E}">
        <p14:creationId xmlns:p14="http://schemas.microsoft.com/office/powerpoint/2010/main" val="384079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9C61B-7215-4004-A7DF-CB7F315F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20" y="706780"/>
            <a:ext cx="9509760" cy="544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AST 是 Parser 的产物，语句经过词法分析，语法分析后，它的结构需要以一种计算机能读懂的方式表达出来，最常用的就是抽象语法树。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ea typeface="Open Sans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树的概念很接近于一个语句结构的表示，一个语句，我们经常会对它这样看待：它由哪些部分组成？其中一个组成部分又有哪些部分组成？例如一条 select 语句，它由 select 列表、where 子句、排序字段、分组字段等组成，而 select 列表则由一个或多个 select 项组成，where 子句又由一个或者多个 where条件组成。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ea typeface="Open Sans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在我们人类的思维中，这种组成结构就是一个总分的逻辑结构，用树来表达，最合适不过。并且对于计算机来说，它显然比人类更擅长处理“树”。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AST 仅仅是语义的表示，但如何对这个语义进行表达，便需要去访问这棵 AST，看它到底表达什么含义。通常遍历语法树，使用 VISITOR 模式去遍历，从根节点开始遍历，一直到最后一个叶子节点，在遍历的过程中，便不断地收集信息到一个上下文中，整个遍历过程完成后，对这棵树所表达的语法含义，已经被保存到上下文了。有时候一次遍历还不够，需要二次遍历。遍历的方式，广度优先的遍历方式是最常见的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70241-60BF-422A-BEF4-D5CB07A6A8BD}"/>
              </a:ext>
            </a:extLst>
          </p:cNvPr>
          <p:cNvSpPr/>
          <p:nvPr/>
        </p:nvSpPr>
        <p:spPr>
          <a:xfrm>
            <a:off x="818952" y="776341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下面我们看一个稍微复杂一点的，来自维基百科的示例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80690-10F1-4060-8E5C-156CBC54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52" y="1145673"/>
            <a:ext cx="14204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源代码：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8D0A7F-C83F-42CC-B443-8EFFF4B430C9}"/>
              </a:ext>
            </a:extLst>
          </p:cNvPr>
          <p:cNvSpPr/>
          <p:nvPr/>
        </p:nvSpPr>
        <p:spPr>
          <a:xfrm>
            <a:off x="1855432" y="1145673"/>
            <a:ext cx="7164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while b ≠ 0</a:t>
            </a:r>
          </a:p>
          <a:p>
            <a:r>
              <a:rPr lang="zh-CN" altLang="en-US" dirty="0"/>
              <a:t>   if a &gt; b</a:t>
            </a:r>
          </a:p>
          <a:p>
            <a:r>
              <a:rPr lang="zh-CN" altLang="en-US" dirty="0"/>
              <a:t>     a = a − b</a:t>
            </a:r>
          </a:p>
          <a:p>
            <a:r>
              <a:rPr lang="zh-CN" altLang="en-US" dirty="0"/>
              <a:t>   else</a:t>
            </a:r>
          </a:p>
          <a:p>
            <a:r>
              <a:rPr lang="zh-CN" altLang="en-US" dirty="0"/>
              <a:t>     b = b − a</a:t>
            </a:r>
            <a:endParaRPr lang="en-US" altLang="zh-CN" dirty="0"/>
          </a:p>
          <a:p>
            <a:r>
              <a:rPr lang="zh-CN" altLang="en-US" dirty="0"/>
              <a:t>return a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6D3935E-1940-4E0A-A62A-0FF6F595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66" y="1075465"/>
            <a:ext cx="4708679" cy="51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02A8FA-C06C-4FA7-A5BE-D6C203ED2F21}"/>
              </a:ext>
            </a:extLst>
          </p:cNvPr>
          <p:cNvSpPr txBox="1"/>
          <p:nvPr/>
        </p:nvSpPr>
        <p:spPr>
          <a:xfrm>
            <a:off x="4526340" y="11456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转换为语法树：</a:t>
            </a:r>
          </a:p>
        </p:txBody>
      </p:sp>
    </p:spTree>
    <p:extLst>
      <p:ext uri="{BB962C8B-B14F-4D97-AF65-F5344CB8AC3E}">
        <p14:creationId xmlns:p14="http://schemas.microsoft.com/office/powerpoint/2010/main" val="402241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12D68-9419-4F89-B2EE-4EA3EA98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76" y="458069"/>
            <a:ext cx="98808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以 SQL 语句 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column0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table0 UNION SELECT column1 FROM table1 WHERE a =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 为例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4E045D10-4057-4AF3-988B-25D325480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1" y="1400175"/>
            <a:ext cx="55911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7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1B8119-D03A-43FE-AD7A-04FA04D4ABDB}"/>
              </a:ext>
            </a:extLst>
          </p:cNvPr>
          <p:cNvSpPr/>
          <p:nvPr/>
        </p:nvSpPr>
        <p:spPr>
          <a:xfrm>
            <a:off x="1877840" y="103639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SqlParser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1885C-AB86-4671-9F6E-1D3C4FDC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840" y="1559610"/>
            <a:ext cx="8436320" cy="373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我们知道了ast是一种结构化的源代码表示，那针对SQL来说ast就是把SQL语句用结构化的数据来表示了。而SqlParser也就是把SQL解析成ast，这个解析过程则被SqlParser做了隐藏，我们不需要去实现这样一个字符串解析过程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由此可见，我们需要了解两方面内容：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1、怎么用SqlParser把SQL语句解析成ast；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2、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visitor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处理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ast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；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165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CC17A6-D5B5-414C-8329-12E7E8700E0D}"/>
              </a:ext>
            </a:extLst>
          </p:cNvPr>
          <p:cNvSpPr/>
          <p:nvPr/>
        </p:nvSpPr>
        <p:spPr>
          <a:xfrm>
            <a:off x="1405191" y="1122571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解析成ast</a:t>
            </a:r>
            <a:endParaRPr lang="zh-CN" altLang="en-US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36DA91-ABFA-4DF5-99D5-CC4D94855529}"/>
              </a:ext>
            </a:extLst>
          </p:cNvPr>
          <p:cNvSpPr/>
          <p:nvPr/>
        </p:nvSpPr>
        <p:spPr>
          <a:xfrm>
            <a:off x="1405191" y="1846555"/>
            <a:ext cx="597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解析语句相对简单，wiki上直接有示例，如：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AF9B04-3F79-4E41-A494-35D93F6FA7FA}"/>
              </a:ext>
            </a:extLst>
          </p:cNvPr>
          <p:cNvSpPr/>
          <p:nvPr/>
        </p:nvSpPr>
        <p:spPr>
          <a:xfrm>
            <a:off x="1577790" y="2354776"/>
            <a:ext cx="799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String dbType = JdbcConstants.MYSQL;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List&lt;SQLStatement&gt; statementList = SQLUtils.parseStatements(sql, dbType);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7FC47-E95F-45E4-885D-61106533FEFA}"/>
              </a:ext>
            </a:extLst>
          </p:cNvPr>
          <p:cNvSpPr/>
          <p:nvPr/>
        </p:nvSpPr>
        <p:spPr>
          <a:xfrm>
            <a:off x="1405190" y="3139996"/>
            <a:ext cx="937230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SQLUtils的parseStatements方法会把你传入的SQL语句给解析成SQLStatement对象集合，每一个SQLStatement代表一条完整的SQL语句，如：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4D375-7CDB-4F81-B15E-F96C4D2EA2C4}"/>
              </a:ext>
            </a:extLst>
          </p:cNvPr>
          <p:cNvSpPr/>
          <p:nvPr/>
        </p:nvSpPr>
        <p:spPr>
          <a:xfrm>
            <a:off x="1577790" y="4021135"/>
            <a:ext cx="415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SELECT id FROM user WHERE status = 1</a:t>
            </a:r>
          </a:p>
        </p:txBody>
      </p:sp>
    </p:spTree>
    <p:extLst>
      <p:ext uri="{BB962C8B-B14F-4D97-AF65-F5344CB8AC3E}">
        <p14:creationId xmlns:p14="http://schemas.microsoft.com/office/powerpoint/2010/main" val="120968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7C76E-E9CF-4158-B8D1-C72A260B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131" y="2648336"/>
            <a:ext cx="5189738" cy="1561328"/>
          </a:xfrm>
        </p:spPr>
        <p:txBody>
          <a:bodyPr/>
          <a:lstStyle/>
          <a:p>
            <a:r>
              <a:rPr lang="en-US" altLang="zh-CN" dirty="0"/>
              <a:t>Visitor</a:t>
            </a:r>
            <a:r>
              <a:rPr lang="zh-CN" altLang="en-US" dirty="0"/>
              <a:t>代码演示讲解</a:t>
            </a:r>
          </a:p>
        </p:txBody>
      </p:sp>
    </p:spTree>
    <p:extLst>
      <p:ext uri="{BB962C8B-B14F-4D97-AF65-F5344CB8AC3E}">
        <p14:creationId xmlns:p14="http://schemas.microsoft.com/office/powerpoint/2010/main" val="42911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FDBB-2255-4A92-A11C-A4195D78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使用连接池流程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98C8D8-E199-4952-948E-89ACEBFCBF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94" y="955613"/>
            <a:ext cx="43119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B66883-FD14-48CA-A7BA-02CB0C50CC18}"/>
              </a:ext>
            </a:extLst>
          </p:cNvPr>
          <p:cNvSpPr/>
          <p:nvPr/>
        </p:nvSpPr>
        <p:spPr>
          <a:xfrm>
            <a:off x="838200" y="1690688"/>
            <a:ext cx="3172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2.1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连接池的作用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377C4D-F167-49C9-93F9-C767B8B8A218}"/>
              </a:ext>
            </a:extLst>
          </p:cNvPr>
          <p:cNvSpPr/>
          <p:nvPr/>
        </p:nvSpPr>
        <p:spPr>
          <a:xfrm>
            <a:off x="1032769" y="2554586"/>
            <a:ext cx="45512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连接池是将已经创建好的连接保存在池中，当有请求来时，直接使用已经创建好的连接对数据库进行访问。这样省略了创建连接和销毁连接的过程。这样性能上得到了提高。</a:t>
            </a:r>
          </a:p>
        </p:txBody>
      </p:sp>
    </p:spTree>
    <p:extLst>
      <p:ext uri="{BB962C8B-B14F-4D97-AF65-F5344CB8AC3E}">
        <p14:creationId xmlns:p14="http://schemas.microsoft.com/office/powerpoint/2010/main" val="429065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AD32-EEBF-473D-8F58-39FE697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6602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2.1</a:t>
            </a:r>
            <a:r>
              <a:rPr lang="zh-CN" altLang="en-US" sz="2800" b="1" dirty="0"/>
              <a:t>数据库连接池的工作原理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875E5-E8DE-4AC2-BDD8-AECBF58A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2"/>
            <a:ext cx="9362243" cy="42416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第一、连接池的建立。</a:t>
            </a:r>
            <a:endParaRPr lang="en-US" altLang="zh-CN" b="1" dirty="0"/>
          </a:p>
          <a:p>
            <a:r>
              <a:rPr lang="zh-CN" altLang="en-US" dirty="0"/>
              <a:t>一般在系统初始化时，连接池会根据系统配置建立，并在池中创建了几个连接对象，以便使用时能从连接池中获取。连接池中的连接不能随意创建和关闭，这样避免了连接随意建立和关闭造成的系统开销。</a:t>
            </a:r>
            <a:r>
              <a:rPr lang="en-US" altLang="zh-CN" dirty="0"/>
              <a:t>Java</a:t>
            </a:r>
            <a:r>
              <a:rPr lang="zh-CN" altLang="en-US" dirty="0"/>
              <a:t>中提供了很多容器类可以方便的构建连接池，例如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等。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875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A1E3A-C032-44F6-ABFB-DDFB3162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4" y="834501"/>
            <a:ext cx="10617693" cy="540650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第二、连接池的管理。</a:t>
            </a:r>
            <a:r>
              <a:rPr lang="zh-CN" altLang="en-US" dirty="0"/>
              <a:t>连接池管理策略是连接池机制的核心，连接池内连接的分配和释放对系统的性能有很大的影响。其管理策略是：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当客户请求数据库连接时</a:t>
            </a:r>
            <a:r>
              <a:rPr lang="zh-CN" altLang="en-US" dirty="0"/>
              <a:t>，首先查看连接池中</a:t>
            </a:r>
            <a:r>
              <a:rPr lang="zh-CN" altLang="en-US" b="1" dirty="0"/>
              <a:t>是否有空闲连接</a:t>
            </a:r>
            <a:r>
              <a:rPr lang="zh-CN" altLang="en-US" dirty="0"/>
              <a:t>，</a:t>
            </a:r>
            <a:r>
              <a:rPr lang="zh-CN" altLang="en-US" b="1" dirty="0"/>
              <a:t>如果存在空闲连接</a:t>
            </a:r>
            <a:r>
              <a:rPr lang="zh-CN" altLang="en-US" dirty="0"/>
              <a:t>，则将连接分配给客户使用；</a:t>
            </a:r>
            <a:r>
              <a:rPr lang="zh-CN" altLang="en-US" b="1" dirty="0"/>
              <a:t>如果没有空闲连接</a:t>
            </a:r>
            <a:r>
              <a:rPr lang="zh-CN" altLang="en-US" dirty="0"/>
              <a:t>，则查看当前所开的连接数是否已经达到最大连接数，如果没达到就重新创建一个连接给请求的客户；如果达到就按设定的最大等待时间进行等待，如果超出最大等待时间，则抛出异常给客户。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当客户释放数据库连接时</a:t>
            </a:r>
            <a:r>
              <a:rPr lang="zh-CN" altLang="en-US" dirty="0"/>
              <a:t>，先判断该连接的引用次数</a:t>
            </a:r>
            <a:r>
              <a:rPr lang="zh-CN" altLang="en-US" b="1" dirty="0"/>
              <a:t>是否超过了规定值</a:t>
            </a:r>
            <a:r>
              <a:rPr lang="zh-CN" altLang="en-US" dirty="0"/>
              <a:t>，如果超过就从连接池中删除该连接，否则保留为其他客户服务。（该策略保证了数据库连接的有效复用，避免频繁的建立、释放连接所带来的系统资源开销）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第三、连接池的关闭。</a:t>
            </a:r>
            <a:r>
              <a:rPr lang="zh-CN" altLang="en-US" dirty="0"/>
              <a:t>当应用程序退出时，关闭连接池中所有的连接，释放连接池相关的资源，该过程正好与创建相反。</a:t>
            </a:r>
          </a:p>
        </p:txBody>
      </p:sp>
    </p:spTree>
    <p:extLst>
      <p:ext uri="{BB962C8B-B14F-4D97-AF65-F5344CB8AC3E}">
        <p14:creationId xmlns:p14="http://schemas.microsoft.com/office/powerpoint/2010/main" val="35469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A3F5-5720-4804-B770-3CE336D4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1" y="2450237"/>
            <a:ext cx="3059097" cy="1122517"/>
          </a:xfrm>
        </p:spPr>
        <p:txBody>
          <a:bodyPr/>
          <a:lstStyle/>
          <a:p>
            <a:r>
              <a:rPr lang="zh-CN" altLang="en-US" b="1" dirty="0"/>
              <a:t>二、</a:t>
            </a:r>
            <a:r>
              <a:rPr lang="en-US" altLang="zh-CN" b="1" dirty="0"/>
              <a:t>Druid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89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516DB-5713-4382-A3CD-62F98C77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25" y="789034"/>
            <a:ext cx="7941816" cy="993158"/>
          </a:xfrm>
        </p:spPr>
        <p:txBody>
          <a:bodyPr/>
          <a:lstStyle/>
          <a:p>
            <a:r>
              <a:rPr lang="en-US" altLang="zh-CN" b="1" dirty="0"/>
              <a:t>Druid</a:t>
            </a:r>
            <a:r>
              <a:rPr lang="zh-CN" altLang="en-US" b="1" dirty="0"/>
              <a:t>的简介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5F635-0618-4E3B-AC0B-996D908A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25" y="1782192"/>
            <a:ext cx="9793550" cy="45209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Druid</a:t>
            </a:r>
            <a:r>
              <a:rPr lang="zh-CN" altLang="en-US" dirty="0"/>
              <a:t>首先是一个数据库连接池。</a:t>
            </a:r>
            <a:r>
              <a:rPr lang="en-US" altLang="zh-CN" dirty="0"/>
              <a:t>Druid</a:t>
            </a:r>
            <a:r>
              <a:rPr lang="zh-CN" altLang="en-US" dirty="0"/>
              <a:t>是目前最好的数据库连接池，在功能、性能、扩展性方面，都超过其他数据库连接池，包括</a:t>
            </a:r>
            <a:r>
              <a:rPr lang="en-US" altLang="zh-CN" dirty="0"/>
              <a:t>DBCP</a:t>
            </a:r>
            <a:r>
              <a:rPr lang="zh-CN" altLang="en-US" dirty="0"/>
              <a:t>、</a:t>
            </a:r>
            <a:r>
              <a:rPr lang="en-US" altLang="zh-CN" dirty="0"/>
              <a:t>C3P0</a:t>
            </a:r>
            <a:r>
              <a:rPr lang="zh-CN" altLang="en-US" dirty="0"/>
              <a:t>、</a:t>
            </a:r>
            <a:r>
              <a:rPr lang="en-US" altLang="zh-CN" dirty="0" err="1"/>
              <a:t>BoneCP</a:t>
            </a:r>
            <a:r>
              <a:rPr lang="zh-CN" altLang="en-US" dirty="0"/>
              <a:t>、</a:t>
            </a:r>
            <a:r>
              <a:rPr lang="en-US" altLang="zh-CN" dirty="0" err="1"/>
              <a:t>Proxool</a:t>
            </a:r>
            <a:r>
              <a:rPr lang="zh-CN" altLang="en-US" dirty="0"/>
              <a:t>、</a:t>
            </a:r>
            <a:r>
              <a:rPr lang="en-US" altLang="zh-CN" dirty="0"/>
              <a:t>JBoss </a:t>
            </a:r>
            <a:r>
              <a:rPr lang="en-US" altLang="zh-CN" dirty="0" err="1"/>
              <a:t>DataSource</a:t>
            </a:r>
            <a:r>
              <a:rPr lang="zh-CN" altLang="en-US" dirty="0"/>
              <a:t>。</a:t>
            </a:r>
            <a:r>
              <a:rPr lang="en-US" altLang="zh-CN" dirty="0"/>
              <a:t>Druid</a:t>
            </a:r>
            <a:r>
              <a:rPr lang="zh-CN" altLang="en-US" dirty="0"/>
              <a:t>已经在阿里巴巴部署了超过</a:t>
            </a:r>
            <a:r>
              <a:rPr lang="en-US" altLang="zh-CN" dirty="0"/>
              <a:t>600</a:t>
            </a:r>
            <a:r>
              <a:rPr lang="zh-CN" altLang="en-US" dirty="0"/>
              <a:t>个应用，经过一年多生产环境大规模部署的严苛考验。</a:t>
            </a:r>
            <a:r>
              <a:rPr lang="en-US" altLang="zh-CN" dirty="0"/>
              <a:t>Druid</a:t>
            </a:r>
            <a:r>
              <a:rPr lang="zh-CN" altLang="en-US" dirty="0"/>
              <a:t>是阿里巴巴开发的号称为监控而生的数据库连接池。</a:t>
            </a:r>
            <a:endParaRPr lang="en-US" altLang="zh-CN" dirty="0"/>
          </a:p>
          <a:p>
            <a:r>
              <a:rPr lang="zh-CN" altLang="en-US" dirty="0"/>
              <a:t>同时Druid不仅仅是一个数据库连接池，Druid还是一个JDBC组件，它包括三个部分：</a:t>
            </a:r>
          </a:p>
          <a:p>
            <a:r>
              <a:rPr lang="zh-CN" altLang="en-US" dirty="0"/>
              <a:t>-   基于Filter－Chain模式的插件体系。</a:t>
            </a:r>
          </a:p>
          <a:p>
            <a:r>
              <a:rPr lang="zh-CN" altLang="en-US" dirty="0"/>
              <a:t>-   DruidDataSource 高效可管理的数据库连接池。</a:t>
            </a:r>
          </a:p>
          <a:p>
            <a:r>
              <a:rPr lang="zh-CN" altLang="en-US" dirty="0"/>
              <a:t>-   SQLParser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6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ECB1-9D9E-4075-800E-522A3DD9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Druid</a:t>
            </a:r>
            <a:r>
              <a:rPr lang="zh-CN" altLang="en-US" b="1" dirty="0"/>
              <a:t>的功能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6C7276-772E-4D3B-86FD-C8EF4AD55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8691"/>
            <a:ext cx="10201656" cy="481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替换DBCP和C3P0。Druid提供了一个高效、功能强大、可扩展性好的数据库连接池。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可以监控数据库访问性能，Druid内置提供了一个功能强大的StatFilter插件，能够详细统计SQL的执行性能，这对于线上分析数据库访问性能有帮助。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数据库密码加密。直接把数据库密码写在配置文件中，这是不好的行为，容易导致安全问题。DruidDruiver和DruidDataSource都支持PasswordCallback。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SQL执行日志，Druid提供了不同的LogFilter，能够支持Common-Logging、Log4j和JdkLog，你可以按需要选择相应的LogFilter，监控你应用的数据库访问情况。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扩展JDBC，如果你要对JDBC层有编程的需求，可以通过Druid提供的Filter机制，很方便编写JDBC层的扩展插件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3320</Words>
  <Application>Microsoft Office PowerPoint</Application>
  <PresentationFormat>宽屏</PresentationFormat>
  <Paragraphs>173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 Unicode MS</vt:lpstr>
      <vt:lpstr>PingFang SC</vt:lpstr>
      <vt:lpstr>等线</vt:lpstr>
      <vt:lpstr>等线 Light</vt:lpstr>
      <vt:lpstr>Arial</vt:lpstr>
      <vt:lpstr>Consolas</vt:lpstr>
      <vt:lpstr>Office 主题​​</vt:lpstr>
      <vt:lpstr>一、传统的连接机制与数据库连接池的运行机制区别</vt:lpstr>
      <vt:lpstr>1、不使用连接池流程</vt:lpstr>
      <vt:lpstr>PowerPoint 演示文稿</vt:lpstr>
      <vt:lpstr>使用连接池流程</vt:lpstr>
      <vt:lpstr>2.1数据库连接池的工作原理</vt:lpstr>
      <vt:lpstr>PowerPoint 演示文稿</vt:lpstr>
      <vt:lpstr>二、Druid</vt:lpstr>
      <vt:lpstr>Druid的简介</vt:lpstr>
      <vt:lpstr>Druid的功能</vt:lpstr>
      <vt:lpstr>Druid 相对于其他数据库连接池的优点：</vt:lpstr>
      <vt:lpstr>三、spring boot配置druid</vt:lpstr>
      <vt:lpstr>1.添加pom依赖</vt:lpstr>
      <vt:lpstr>2.配置application.yml文件</vt:lpstr>
      <vt:lpstr>3.配置监控统计功能</vt:lpstr>
      <vt:lpstr>PowerPoint 演示文稿</vt:lpstr>
      <vt:lpstr>四、对数据库密码加密</vt:lpstr>
      <vt:lpstr>PowerPoint 演示文稿</vt:lpstr>
      <vt:lpstr>PowerPoint 演示文稿</vt:lpstr>
      <vt:lpstr>五、打印sql执行日志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Visitor代码演示讲解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一、传统的连接机制与数据库连接池的运行机制区别</dc:title>
  <dc:creator>123 miku</dc:creator>
  <cp:lastModifiedBy>123 miku</cp:lastModifiedBy>
  <cp:revision>25</cp:revision>
  <dcterms:created xsi:type="dcterms:W3CDTF">2020-11-10T06:25:40Z</dcterms:created>
  <dcterms:modified xsi:type="dcterms:W3CDTF">2020-11-24T07:25:44Z</dcterms:modified>
</cp:coreProperties>
</file>