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0" d="100"/>
          <a:sy n="80" d="100"/>
        </p:scale>
        <p:origin x="75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251241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336631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146740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387355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250990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45496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18967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33378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119997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11526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822DD086-599C-4B38-BC3C-5760F6AD75E7}" type="datetimeFigureOut">
              <a:rPr lang="he-IL" smtClean="0"/>
              <a:t>י'/תמוז/תשפ"ג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F938895-5095-47EE-A985-7728793A1DA6}" type="slidenum">
              <a:rPr lang="he-IL" smtClean="0"/>
              <a:t>‹#›</a:t>
            </a:fld>
            <a:endParaRPr lang="he-IL"/>
          </a:p>
        </p:txBody>
      </p:sp>
    </p:spTree>
    <p:extLst>
      <p:ext uri="{BB962C8B-B14F-4D97-AF65-F5344CB8AC3E}">
        <p14:creationId xmlns:p14="http://schemas.microsoft.com/office/powerpoint/2010/main" val="211222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22DD086-599C-4B38-BC3C-5760F6AD75E7}" type="datetimeFigureOut">
              <a:rPr lang="he-IL" smtClean="0"/>
              <a:t>י'/תמוז/תשפ"ג</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F938895-5095-47EE-A985-7728793A1DA6}" type="slidenum">
              <a:rPr lang="he-IL" smtClean="0"/>
              <a:t>‹#›</a:t>
            </a:fld>
            <a:endParaRPr lang="he-IL"/>
          </a:p>
        </p:txBody>
      </p:sp>
    </p:spTree>
    <p:extLst>
      <p:ext uri="{BB962C8B-B14F-4D97-AF65-F5344CB8AC3E}">
        <p14:creationId xmlns:p14="http://schemas.microsoft.com/office/powerpoint/2010/main" val="32369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Long Short-Term Memory Networks | What Is LSTM | Edureka |  ML Rewind - 2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16" y="1255155"/>
            <a:ext cx="4873832" cy="27293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68292" y="2165857"/>
            <a:ext cx="5430981" cy="1569660"/>
          </a:xfrm>
          <a:prstGeom prst="rect">
            <a:avLst/>
          </a:prstGeom>
          <a:noFill/>
        </p:spPr>
        <p:txBody>
          <a:bodyPr wrap="square" rtlCol="1">
            <a:spAutoFit/>
          </a:bodyPr>
          <a:lstStyle/>
          <a:p>
            <a:r>
              <a:rPr lang="en-US" sz="9600" b="1" dirty="0"/>
              <a:t>LSTM</a:t>
            </a:r>
            <a:endParaRPr lang="he-IL" sz="9600" b="1" dirty="0"/>
          </a:p>
        </p:txBody>
      </p:sp>
      <p:sp>
        <p:nvSpPr>
          <p:cNvPr id="5" name="TextBox 4"/>
          <p:cNvSpPr txBox="1"/>
          <p:nvPr/>
        </p:nvSpPr>
        <p:spPr>
          <a:xfrm>
            <a:off x="4368800" y="593435"/>
            <a:ext cx="5200073" cy="1323439"/>
          </a:xfrm>
          <a:prstGeom prst="rect">
            <a:avLst/>
          </a:prstGeom>
          <a:noFill/>
        </p:spPr>
        <p:txBody>
          <a:bodyPr wrap="square" rtlCol="1">
            <a:spAutoFit/>
          </a:bodyPr>
          <a:lstStyle/>
          <a:p>
            <a:r>
              <a:rPr lang="en-US" sz="8000" dirty="0"/>
              <a:t>Network</a:t>
            </a:r>
            <a:endParaRPr lang="he-IL" sz="8000" dirty="0"/>
          </a:p>
        </p:txBody>
      </p:sp>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pic>
        <p:nvPicPr>
          <p:cNvPr id="1028" name="Picture 4" descr="Long Short-Term Memory - an overview | ScienceDirect Top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212" y="4066379"/>
            <a:ext cx="5312352" cy="258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037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6755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406074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183258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335544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118332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56598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4768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2" name="TextBox 1"/>
          <p:cNvSpPr txBox="1"/>
          <p:nvPr/>
        </p:nvSpPr>
        <p:spPr>
          <a:xfrm>
            <a:off x="2789382" y="1228314"/>
            <a:ext cx="7333673" cy="923330"/>
          </a:xfrm>
          <a:prstGeom prst="rect">
            <a:avLst/>
          </a:prstGeom>
          <a:noFill/>
        </p:spPr>
        <p:txBody>
          <a:bodyPr wrap="square" rtlCol="1">
            <a:spAutoFit/>
          </a:bodyPr>
          <a:lstStyle/>
          <a:p>
            <a:r>
              <a:rPr lang="he-IL" dirty="0"/>
              <a:t>המודל שלי מביא לי אחוזי דיוק של 100%  עם כל זה הוא עדיין מפשל בקטע של זמן אמת הוא אומנם מזהה אבל מתבלבל המון ולכן  אנקוט בשלבים הבאים בכדי לשפר את ביצועי המודל שלי:</a:t>
            </a:r>
          </a:p>
        </p:txBody>
      </p:sp>
      <p:sp>
        <p:nvSpPr>
          <p:cNvPr id="3" name="TextBox 2"/>
          <p:cNvSpPr txBox="1"/>
          <p:nvPr/>
        </p:nvSpPr>
        <p:spPr>
          <a:xfrm>
            <a:off x="3343564" y="2927927"/>
            <a:ext cx="6779491" cy="369332"/>
          </a:xfrm>
          <a:prstGeom prst="rect">
            <a:avLst/>
          </a:prstGeom>
          <a:noFill/>
        </p:spPr>
        <p:txBody>
          <a:bodyPr wrap="square" rtlCol="1">
            <a:spAutoFit/>
          </a:bodyPr>
          <a:lstStyle/>
          <a:p>
            <a:r>
              <a:rPr lang="he-IL" dirty="0"/>
              <a:t>בשקופית הבאה אסביר את התוצאות שקיבלתי עד עכשיו</a:t>
            </a:r>
          </a:p>
        </p:txBody>
      </p:sp>
    </p:spTree>
    <p:extLst>
      <p:ext uri="{BB962C8B-B14F-4D97-AF65-F5344CB8AC3E}">
        <p14:creationId xmlns:p14="http://schemas.microsoft.com/office/powerpoint/2010/main" val="317716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3" name="Rectangle 2"/>
          <p:cNvSpPr>
            <a:spLocks noChangeArrowheads="1"/>
          </p:cNvSpPr>
          <p:nvPr/>
        </p:nvSpPr>
        <p:spPr bwMode="auto">
          <a:xfrm>
            <a:off x="226291" y="369332"/>
            <a:ext cx="11499273"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2400" b="0" i="0" u="none" strike="noStrike" cap="none" normalizeH="0" baseline="0" dirty="0">
                <a:ln>
                  <a:noFill/>
                </a:ln>
                <a:solidFill>
                  <a:srgbClr val="808080"/>
                </a:solidFill>
                <a:effectLst/>
                <a:latin typeface="Arial Unicode MS"/>
              </a:rPr>
              <a:t># # </a:t>
            </a:r>
            <a:r>
              <a:rPr kumimoji="0" lang="he-IL" altLang="he-IL"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נתונים בשווי ארבעים סרטונים</a:t>
            </a:r>
            <a:br>
              <a:rPr kumimoji="0" lang="he-IL" altLang="he-IL"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he-IL" altLang="he-IL" sz="2400" b="0" i="0" u="none" strike="noStrike" cap="none" normalizeH="0" baseline="0" dirty="0">
                <a:ln>
                  <a:noFill/>
                </a:ln>
                <a:solidFill>
                  <a:srgbClr val="A9B7C6"/>
                </a:solidFill>
                <a:effectLst/>
                <a:latin typeface="Arial Unicode MS"/>
              </a:rPr>
              <a:t>num_seqs = </a:t>
            </a:r>
            <a:r>
              <a:rPr lang="he-IL" altLang="he-IL" sz="2400" dirty="0">
                <a:solidFill>
                  <a:srgbClr val="A9B7C6"/>
                </a:solidFill>
                <a:latin typeface="Arial Unicode MS"/>
              </a:rPr>
              <a:t>40</a:t>
            </a:r>
            <a:br>
              <a:rPr kumimoji="0" lang="he-IL" altLang="he-IL" sz="2400" b="0" i="0" u="none" strike="noStrike" cap="none" normalizeH="0" baseline="0" dirty="0">
                <a:ln>
                  <a:noFill/>
                </a:ln>
                <a:solidFill>
                  <a:srgbClr val="6897BB"/>
                </a:solidFill>
                <a:effectLst/>
                <a:latin typeface="Arial Unicode MS"/>
              </a:rPr>
            </a:br>
            <a:r>
              <a:rPr kumimoji="0" lang="he-IL" altLang="he-IL" sz="2400" b="0" i="0" u="none" strike="noStrike" cap="none" normalizeH="0" baseline="0" dirty="0">
                <a:ln>
                  <a:noFill/>
                </a:ln>
                <a:solidFill>
                  <a:srgbClr val="808080"/>
                </a:solidFill>
                <a:effectLst/>
                <a:latin typeface="Arial Unicode MS"/>
              </a:rPr>
              <a:t># # </a:t>
            </a:r>
            <a:r>
              <a:rPr kumimoji="0" lang="he-IL" altLang="he-IL"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אורך הסרטונים יהיה</a:t>
            </a:r>
            <a:r>
              <a:rPr kumimoji="0" lang="he-IL" altLang="he-IL" sz="2400" b="0" i="0" u="none" strike="noStrike" cap="none" normalizeH="0" baseline="0" dirty="0">
                <a:ln>
                  <a:noFill/>
                </a:ln>
                <a:solidFill>
                  <a:srgbClr val="808080"/>
                </a:solidFill>
                <a:effectLst/>
                <a:latin typeface="Arial Unicode MS"/>
              </a:rPr>
              <a:t> 30 </a:t>
            </a:r>
            <a:r>
              <a:rPr kumimoji="0" lang="he-IL" altLang="he-IL"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פריימים</a:t>
            </a:r>
            <a:br>
              <a:rPr kumimoji="0" lang="he-IL" altLang="he-IL"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he-IL" altLang="he-IL" sz="2400" b="0" i="0" u="none" strike="noStrike" cap="none" normalizeH="0" baseline="0" dirty="0">
                <a:ln>
                  <a:noFill/>
                </a:ln>
                <a:solidFill>
                  <a:srgbClr val="A9B7C6"/>
                </a:solidFill>
                <a:effectLst/>
                <a:latin typeface="Arial Unicode MS"/>
              </a:rPr>
              <a:t>seq_len = </a:t>
            </a:r>
            <a:r>
              <a:rPr kumimoji="0" lang="he-IL" altLang="he-IL" sz="2400" b="0" i="0" u="none" strike="noStrike" cap="none" normalizeH="0" baseline="0" dirty="0">
                <a:ln>
                  <a:noFill/>
                </a:ln>
                <a:solidFill>
                  <a:srgbClr val="6897BB"/>
                </a:solidFill>
                <a:effectLst/>
                <a:latin typeface="Arial Unicode MS"/>
              </a:rPr>
              <a:t>30</a:t>
            </a:r>
            <a:endParaRPr kumimoji="0" lang="he-IL" altLang="he-IL" sz="24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2253672" y="3499048"/>
            <a:ext cx="7269018" cy="1754326"/>
          </a:xfrm>
          <a:prstGeom prst="rect">
            <a:avLst/>
          </a:prstGeom>
          <a:noFill/>
        </p:spPr>
        <p:txBody>
          <a:bodyPr wrap="square" rtlCol="1">
            <a:spAutoFit/>
          </a:bodyPr>
          <a:lstStyle/>
          <a:p>
            <a:r>
              <a:rPr lang="he-IL" dirty="0"/>
              <a:t>אז עד עכשיו אימנתי את המודל שלי ב40 סרטונים שכל אחת מהם מכיל 30 פריימים...</a:t>
            </a:r>
          </a:p>
          <a:p>
            <a:endParaRPr lang="he-IL" dirty="0"/>
          </a:p>
          <a:p>
            <a:r>
              <a:rPr lang="he-IL" dirty="0"/>
              <a:t>כדי לנסות לדייק את המודל שלי עוד יותר  אני יצטרך  להגדיל את מערך הנתונים שלי כלומר לצלם עוד סרטונים לפחות 100 שכל אחד מהם יכיל 30 פריימים וכן לצלם את 100 הסרטונים בווריאציות שונות כלומר גווני אור שונים  וכו.</a:t>
            </a:r>
          </a:p>
        </p:txBody>
      </p:sp>
      <p:sp>
        <p:nvSpPr>
          <p:cNvPr id="5" name="TextBox 4"/>
          <p:cNvSpPr txBox="1"/>
          <p:nvPr/>
        </p:nvSpPr>
        <p:spPr>
          <a:xfrm>
            <a:off x="5523345" y="2761673"/>
            <a:ext cx="905164" cy="369332"/>
          </a:xfrm>
          <a:prstGeom prst="rect">
            <a:avLst/>
          </a:prstGeom>
          <a:noFill/>
        </p:spPr>
        <p:txBody>
          <a:bodyPr wrap="square" rtlCol="1">
            <a:spAutoFit/>
          </a:bodyPr>
          <a:lstStyle/>
          <a:p>
            <a:r>
              <a:rPr lang="he-IL" b="1" u="sng" dirty="0">
                <a:solidFill>
                  <a:srgbClr val="FF0000"/>
                </a:solidFill>
              </a:rPr>
              <a:t>דרך א</a:t>
            </a:r>
          </a:p>
        </p:txBody>
      </p:sp>
    </p:spTree>
    <p:extLst>
      <p:ext uri="{BB962C8B-B14F-4D97-AF65-F5344CB8AC3E}">
        <p14:creationId xmlns:p14="http://schemas.microsoft.com/office/powerpoint/2010/main" val="145138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2" name="מלבן 1"/>
          <p:cNvSpPr/>
          <p:nvPr/>
        </p:nvSpPr>
        <p:spPr>
          <a:xfrm>
            <a:off x="3048000" y="474345"/>
            <a:ext cx="6096000" cy="5909310"/>
          </a:xfrm>
          <a:prstGeom prst="rect">
            <a:avLst/>
          </a:prstGeom>
        </p:spPr>
        <p:txBody>
          <a:bodyPr>
            <a:spAutoFit/>
          </a:bodyPr>
          <a:lstStyle/>
          <a:p>
            <a:r>
              <a:rPr lang="he-IL" dirty="0">
                <a:solidFill>
                  <a:srgbClr val="111111"/>
                </a:solidFill>
                <a:latin typeface="-apple-system"/>
              </a:rPr>
              <a:t>שעשויות לעזור לך לשפר את הדיוק של הדגם שלך במערך המבחן: 1. הגדל את גודל מערך הנתונים שלך: ברשותך יותר נתונים יכול לעזור למודל שלך ללמוד טוב יותר ולהכליל היטב לנתונים בלתי נראים. אתה יכול לנסות לאסוף נתונים נוספים או להשתמש בטכניקות של הגדלת נתונים כדי ליצור יותר נתונים ממערך הנתונים הקיים. 2. כוונן את הפרמטרים ההיפר: אתה יכול לנסות </a:t>
            </a:r>
            <a:r>
              <a:rPr lang="he-IL" dirty="0" err="1">
                <a:solidFill>
                  <a:srgbClr val="111111"/>
                </a:solidFill>
                <a:latin typeface="-apple-system"/>
              </a:rPr>
              <a:t>היפרפרמטרים</a:t>
            </a:r>
            <a:r>
              <a:rPr lang="he-IL" dirty="0">
                <a:solidFill>
                  <a:srgbClr val="111111"/>
                </a:solidFill>
                <a:latin typeface="-apple-system"/>
              </a:rPr>
              <a:t> שונים כגון קצב למידה, גודל אצווה, מספר תקופות ומייעל כדי לשפר את הביצועים של המודל שלך. 3. הוסף רגולציה: התאמת יתר עלולה להוות בעיה גם אם הדגם שלך השיג 100% דיוק בסט האימונים. ניתן להוסיף טכניקות סדירות כמו נשירה או סדירות </a:t>
            </a:r>
            <a:r>
              <a:rPr lang="en-US" dirty="0">
                <a:solidFill>
                  <a:srgbClr val="111111"/>
                </a:solidFill>
                <a:latin typeface="-apple-system"/>
              </a:rPr>
              <a:t>L2 </a:t>
            </a:r>
            <a:r>
              <a:rPr lang="he-IL" dirty="0">
                <a:solidFill>
                  <a:srgbClr val="111111"/>
                </a:solidFill>
                <a:latin typeface="-apple-system"/>
              </a:rPr>
              <a:t>כדי למנוע התאמת יתר. 4. השתמש במודל מאומן מראש: אתה יכול להשתמש במודל מאומן מראש כגון </a:t>
            </a:r>
            <a:r>
              <a:rPr lang="en-US" dirty="0">
                <a:solidFill>
                  <a:srgbClr val="111111"/>
                </a:solidFill>
                <a:latin typeface="-apple-system"/>
              </a:rPr>
              <a:t>VGG </a:t>
            </a:r>
            <a:r>
              <a:rPr lang="he-IL" dirty="0">
                <a:solidFill>
                  <a:srgbClr val="111111"/>
                </a:solidFill>
                <a:latin typeface="-apple-system"/>
              </a:rPr>
              <a:t>או </a:t>
            </a:r>
            <a:r>
              <a:rPr lang="en-US" dirty="0" err="1">
                <a:solidFill>
                  <a:srgbClr val="111111"/>
                </a:solidFill>
                <a:latin typeface="-apple-system"/>
              </a:rPr>
              <a:t>ResNet</a:t>
            </a:r>
            <a:r>
              <a:rPr lang="en-US" dirty="0">
                <a:solidFill>
                  <a:srgbClr val="111111"/>
                </a:solidFill>
                <a:latin typeface="-apple-system"/>
              </a:rPr>
              <a:t> </a:t>
            </a:r>
            <a:r>
              <a:rPr lang="he-IL" dirty="0">
                <a:solidFill>
                  <a:srgbClr val="111111"/>
                </a:solidFill>
                <a:latin typeface="-apple-system"/>
              </a:rPr>
              <a:t>ולכוון אותו למשימה הספציפית שלך. זה יכול לחסוך לך זמן ולשפר את הביצועים של הדגם שלך. 5. בדוק אם יש בעיות באיכות הנתונים: ודא שהנתונים שלך מסומנים כהלכה ושאין ערכים חסרים או חריגים. אתה יכול גם לבדוק אם יש הטיות כלשהן בנתונים שלך שעשויות להשפיע על הביצועים של המודל שלך. 6. הגדל את המורכבות של המודל שלך: אתה יכול לנסות להוסיף עוד שכבות או להגדיל את מספר היחידות בכל שכבה כדי להפוך את המודל שלך למורכב יותר ולשפר את הביצועים שלו. עם זאת, היזהר לא להתאים יותר מדי את הדגם.</a:t>
            </a:r>
            <a:endParaRPr lang="he-IL" dirty="0"/>
          </a:p>
        </p:txBody>
      </p:sp>
    </p:spTree>
    <p:extLst>
      <p:ext uri="{BB962C8B-B14F-4D97-AF65-F5344CB8AC3E}">
        <p14:creationId xmlns:p14="http://schemas.microsoft.com/office/powerpoint/2010/main" val="343768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pic>
        <p:nvPicPr>
          <p:cNvPr id="2" name="תמונה 1"/>
          <p:cNvPicPr>
            <a:picLocks noChangeAspect="1"/>
          </p:cNvPicPr>
          <p:nvPr/>
        </p:nvPicPr>
        <p:blipFill>
          <a:blip r:embed="rId2"/>
          <a:stretch>
            <a:fillRect/>
          </a:stretch>
        </p:blipFill>
        <p:spPr>
          <a:xfrm>
            <a:off x="2206908" y="369332"/>
            <a:ext cx="8123624" cy="4320914"/>
          </a:xfrm>
          <a:prstGeom prst="rect">
            <a:avLst/>
          </a:prstGeom>
        </p:spPr>
      </p:pic>
    </p:spTree>
    <p:extLst>
      <p:ext uri="{BB962C8B-B14F-4D97-AF65-F5344CB8AC3E}">
        <p14:creationId xmlns:p14="http://schemas.microsoft.com/office/powerpoint/2010/main" val="242758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46505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178192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144941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Tree>
    <p:extLst>
      <p:ext uri="{BB962C8B-B14F-4D97-AF65-F5344CB8AC3E}">
        <p14:creationId xmlns:p14="http://schemas.microsoft.com/office/powerpoint/2010/main" val="334236411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434</Words>
  <Application>Microsoft Office PowerPoint</Application>
  <PresentationFormat>מסך רחב</PresentationFormat>
  <Paragraphs>42</Paragraphs>
  <Slides>16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16</vt:i4>
      </vt:variant>
    </vt:vector>
  </HeadingPairs>
  <TitlesOfParts>
    <vt:vector size="23" baseType="lpstr">
      <vt:lpstr>-apple-system</vt:lpstr>
      <vt:lpstr>Arial</vt:lpstr>
      <vt:lpstr>Arial Unicode MS</vt:lpstr>
      <vt:lpstr>Calibri</vt:lpstr>
      <vt:lpstr>Calibri Light</vt:lpstr>
      <vt:lpstr>Courier New</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Meir</dc:creator>
  <cp:lastModifiedBy>מאיר אלמקייס</cp:lastModifiedBy>
  <cp:revision>10</cp:revision>
  <dcterms:created xsi:type="dcterms:W3CDTF">2023-03-25T20:36:21Z</dcterms:created>
  <dcterms:modified xsi:type="dcterms:W3CDTF">2023-06-29T06:39:20Z</dcterms:modified>
</cp:coreProperties>
</file>