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59" r:id="rId4"/>
    <p:sldId id="257" r:id="rId5"/>
    <p:sldId id="260" r:id="rId6"/>
    <p:sldId id="261" r:id="rId7"/>
    <p:sldId id="262" r:id="rId8"/>
    <p:sldId id="264" r:id="rId9"/>
    <p:sldId id="263" r:id="rId10"/>
    <p:sldId id="265" r:id="rId11"/>
    <p:sldId id="266" r:id="rId12"/>
    <p:sldId id="267" r:id="rId13"/>
    <p:sldId id="268" r:id="rId14"/>
    <p:sldId id="269" r:id="rId15"/>
    <p:sldId id="271" r:id="rId16"/>
    <p:sldId id="270" r:id="rId17"/>
    <p:sldId id="284" r:id="rId18"/>
    <p:sldId id="272" r:id="rId19"/>
    <p:sldId id="273" r:id="rId20"/>
    <p:sldId id="274" r:id="rId21"/>
    <p:sldId id="275" r:id="rId22"/>
    <p:sldId id="276" r:id="rId23"/>
    <p:sldId id="281" r:id="rId24"/>
    <p:sldId id="277" r:id="rId25"/>
    <p:sldId id="278" r:id="rId26"/>
    <p:sldId id="279" r:id="rId27"/>
    <p:sldId id="280" r:id="rId28"/>
    <p:sldId id="286" r:id="rId29"/>
    <p:sldId id="282" r:id="rId30"/>
    <p:sldId id="283"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33" r:id="rId46"/>
    <p:sldId id="300" r:id="rId47"/>
    <p:sldId id="334"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796" autoAdjust="0"/>
    <p:restoredTop sz="94660"/>
  </p:normalViewPr>
  <p:slideViewPr>
    <p:cSldViewPr snapToGrid="0">
      <p:cViewPr>
        <p:scale>
          <a:sx n="100" d="100"/>
          <a:sy n="100" d="100"/>
        </p:scale>
        <p:origin x="5"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293667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248986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11571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338936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412348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221966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145003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76986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21667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393942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E6DF5A06-3ED6-46D8-8C15-6CD19937E69E}" type="datetimeFigureOut">
              <a:rPr lang="he-IL" smtClean="0"/>
              <a:t>י'/תמוז/תשפ"ג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A3730B-1924-45ED-BCF8-A93955209F46}" type="slidenum">
              <a:rPr lang="he-IL" smtClean="0"/>
              <a:t>‹#›</a:t>
            </a:fld>
            <a:endParaRPr lang="he-IL"/>
          </a:p>
        </p:txBody>
      </p:sp>
    </p:spTree>
    <p:extLst>
      <p:ext uri="{BB962C8B-B14F-4D97-AF65-F5344CB8AC3E}">
        <p14:creationId xmlns:p14="http://schemas.microsoft.com/office/powerpoint/2010/main" val="308420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6DF5A06-3ED6-46D8-8C15-6CD19937E69E}" type="datetimeFigureOut">
              <a:rPr lang="he-IL" smtClean="0"/>
              <a:t>י'/תמוז/תשפ"ג</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A3730B-1924-45ED-BCF8-A93955209F46}" type="slidenum">
              <a:rPr lang="he-IL" smtClean="0"/>
              <a:t>‹#›</a:t>
            </a:fld>
            <a:endParaRPr lang="he-IL"/>
          </a:p>
        </p:txBody>
      </p:sp>
    </p:spTree>
    <p:extLst>
      <p:ext uri="{BB962C8B-B14F-4D97-AF65-F5344CB8AC3E}">
        <p14:creationId xmlns:p14="http://schemas.microsoft.com/office/powerpoint/2010/main" val="41755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gn Language Alphabet - Playground Markings 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gn Language Alphabet • ABC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4119" y="3971347"/>
            <a:ext cx="1866900" cy="2447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07855" y="284179"/>
            <a:ext cx="6511635" cy="2800767"/>
          </a:xfrm>
          <a:prstGeom prst="rect">
            <a:avLst/>
          </a:prstGeom>
          <a:noFill/>
        </p:spPr>
        <p:txBody>
          <a:bodyPr wrap="square" rtlCol="1">
            <a:spAutoFit/>
          </a:bodyPr>
          <a:lstStyle/>
          <a:p>
            <a:r>
              <a:rPr lang="en-US" sz="8800" b="1" dirty="0"/>
              <a:t>Sign Language</a:t>
            </a:r>
            <a:endParaRPr lang="he-IL" sz="8800" b="1" dirty="0"/>
          </a:p>
        </p:txBody>
      </p:sp>
      <p:sp>
        <p:nvSpPr>
          <p:cNvPr id="7" name="TextBox 6"/>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8" name="TextBox 7"/>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pic>
        <p:nvPicPr>
          <p:cNvPr id="1030" name="Picture 6" descr="GnoSys app translates sign language into speech in real time using the  power of AI - Newz Hook | Disability News - Changing Attitudes towards  Disabil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291" y="3380510"/>
            <a:ext cx="6742545" cy="303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69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2" name="TextBox 1"/>
          <p:cNvSpPr txBox="1"/>
          <p:nvPr/>
        </p:nvSpPr>
        <p:spPr>
          <a:xfrm>
            <a:off x="3602182" y="369332"/>
            <a:ext cx="5218545" cy="369332"/>
          </a:xfrm>
          <a:prstGeom prst="rect">
            <a:avLst/>
          </a:prstGeom>
          <a:noFill/>
        </p:spPr>
        <p:txBody>
          <a:bodyPr wrap="square" rtlCol="1">
            <a:spAutoFit/>
          </a:bodyPr>
          <a:lstStyle/>
          <a:p>
            <a:r>
              <a:rPr lang="he-IL" dirty="0"/>
              <a:t>לאחר הפעלת הפונקציה של הציור ציוני דרך זה יראה כך:</a:t>
            </a:r>
          </a:p>
        </p:txBody>
      </p:sp>
      <p:pic>
        <p:nvPicPr>
          <p:cNvPr id="4" name="תמונה 3"/>
          <p:cNvPicPr>
            <a:picLocks noChangeAspect="1"/>
          </p:cNvPicPr>
          <p:nvPr/>
        </p:nvPicPr>
        <p:blipFill>
          <a:blip r:embed="rId2"/>
          <a:stretch>
            <a:fillRect/>
          </a:stretch>
        </p:blipFill>
        <p:spPr>
          <a:xfrm>
            <a:off x="2355272" y="1043707"/>
            <a:ext cx="7712363" cy="5190838"/>
          </a:xfrm>
          <a:prstGeom prst="rect">
            <a:avLst/>
          </a:prstGeom>
        </p:spPr>
      </p:pic>
      <p:sp>
        <p:nvSpPr>
          <p:cNvPr id="8" name="TextBox 7"/>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96458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2" name="TextBox 1"/>
          <p:cNvSpPr txBox="1"/>
          <p:nvPr/>
        </p:nvSpPr>
        <p:spPr>
          <a:xfrm>
            <a:off x="2540000" y="325909"/>
            <a:ext cx="7130473" cy="1200329"/>
          </a:xfrm>
          <a:prstGeom prst="rect">
            <a:avLst/>
          </a:prstGeom>
          <a:noFill/>
        </p:spPr>
        <p:txBody>
          <a:bodyPr wrap="square" rtlCol="1">
            <a:spAutoFit/>
          </a:bodyPr>
          <a:lstStyle/>
          <a:p>
            <a:r>
              <a:rPr lang="he-IL" dirty="0"/>
              <a:t>השלב הבא הוא לחלץ את התוצאות למערכי </a:t>
            </a:r>
            <a:endParaRPr lang="en-US" dirty="0"/>
          </a:p>
          <a:p>
            <a:r>
              <a:rPr lang="en-US" dirty="0"/>
              <a:t> .numpy</a:t>
            </a:r>
          </a:p>
          <a:p>
            <a:r>
              <a:rPr lang="he-IL" dirty="0"/>
              <a:t>ובמקרה שאין תוצאה כמו שראינו </a:t>
            </a:r>
            <a:r>
              <a:rPr lang="en-US" dirty="0"/>
              <a:t>None </a:t>
            </a:r>
            <a:r>
              <a:rPr lang="he-IL" dirty="0"/>
              <a:t> כלומר שהוא לא תפס ציוני דרך כי הם לא הופיעו במסגרת אזי : נמלא את המערך באפסים.</a:t>
            </a:r>
          </a:p>
        </p:txBody>
      </p:sp>
      <p:pic>
        <p:nvPicPr>
          <p:cNvPr id="4" name="תמונה 3"/>
          <p:cNvPicPr>
            <a:picLocks noChangeAspect="1"/>
          </p:cNvPicPr>
          <p:nvPr/>
        </p:nvPicPr>
        <p:blipFill>
          <a:blip r:embed="rId2"/>
          <a:stretch>
            <a:fillRect/>
          </a:stretch>
        </p:blipFill>
        <p:spPr>
          <a:xfrm>
            <a:off x="243529" y="2854166"/>
            <a:ext cx="4781054" cy="3480672"/>
          </a:xfrm>
          <a:prstGeom prst="rect">
            <a:avLst/>
          </a:prstGeom>
        </p:spPr>
      </p:pic>
      <p:pic>
        <p:nvPicPr>
          <p:cNvPr id="5" name="תמונה 4"/>
          <p:cNvPicPr>
            <a:picLocks noChangeAspect="1"/>
          </p:cNvPicPr>
          <p:nvPr/>
        </p:nvPicPr>
        <p:blipFill>
          <a:blip r:embed="rId3"/>
          <a:stretch>
            <a:fillRect/>
          </a:stretch>
        </p:blipFill>
        <p:spPr>
          <a:xfrm>
            <a:off x="5403273" y="3237616"/>
            <a:ext cx="6585527" cy="2990732"/>
          </a:xfrm>
          <a:prstGeom prst="rect">
            <a:avLst/>
          </a:prstGeom>
        </p:spPr>
      </p:pic>
      <p:sp>
        <p:nvSpPr>
          <p:cNvPr id="8" name="TextBox 7"/>
          <p:cNvSpPr txBox="1"/>
          <p:nvPr/>
        </p:nvSpPr>
        <p:spPr>
          <a:xfrm>
            <a:off x="766618" y="2041236"/>
            <a:ext cx="3546764" cy="369455"/>
          </a:xfrm>
          <a:prstGeom prst="rect">
            <a:avLst/>
          </a:prstGeom>
          <a:noFill/>
        </p:spPr>
        <p:txBody>
          <a:bodyPr wrap="square" rtlCol="1">
            <a:spAutoFit/>
          </a:bodyPr>
          <a:lstStyle/>
          <a:p>
            <a:r>
              <a:rPr lang="he-IL" dirty="0"/>
              <a:t>את הציוני דרך הכנסנו למערך</a:t>
            </a:r>
          </a:p>
        </p:txBody>
      </p:sp>
      <p:cxnSp>
        <p:nvCxnSpPr>
          <p:cNvPr id="10" name="מחבר חץ ישר 9"/>
          <p:cNvCxnSpPr/>
          <p:nvPr/>
        </p:nvCxnSpPr>
        <p:spPr>
          <a:xfrm>
            <a:off x="4562764" y="2179647"/>
            <a:ext cx="2096654" cy="95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מלבן 10"/>
          <p:cNvSpPr/>
          <p:nvPr/>
        </p:nvSpPr>
        <p:spPr>
          <a:xfrm>
            <a:off x="5403273" y="6114472"/>
            <a:ext cx="5938982" cy="11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extBox 11"/>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18681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5" name="TextBox 4"/>
          <p:cNvSpPr txBox="1"/>
          <p:nvPr/>
        </p:nvSpPr>
        <p:spPr>
          <a:xfrm>
            <a:off x="3315854" y="101723"/>
            <a:ext cx="4128655" cy="369332"/>
          </a:xfrm>
          <a:prstGeom prst="rect">
            <a:avLst/>
          </a:prstGeom>
          <a:noFill/>
        </p:spPr>
        <p:txBody>
          <a:bodyPr wrap="square" rtlCol="1">
            <a:spAutoFit/>
          </a:bodyPr>
          <a:lstStyle/>
          <a:p>
            <a:r>
              <a:rPr lang="he-IL" dirty="0"/>
              <a:t>הפונקציה השלישית:</a:t>
            </a:r>
          </a:p>
        </p:txBody>
      </p:sp>
      <p:sp>
        <p:nvSpPr>
          <p:cNvPr id="3" name="TextBox 2"/>
          <p:cNvSpPr txBox="1"/>
          <p:nvPr/>
        </p:nvSpPr>
        <p:spPr>
          <a:xfrm>
            <a:off x="1717964" y="101723"/>
            <a:ext cx="3805382" cy="369332"/>
          </a:xfrm>
          <a:prstGeom prst="rect">
            <a:avLst/>
          </a:prstGeom>
          <a:noFill/>
        </p:spPr>
        <p:txBody>
          <a:bodyPr wrap="square" rtlCol="1">
            <a:spAutoFit/>
          </a:bodyPr>
          <a:lstStyle/>
          <a:p>
            <a:r>
              <a:rPr lang="he-IL" dirty="0"/>
              <a:t>חילוץ ציוני דרך</a:t>
            </a:r>
          </a:p>
        </p:txBody>
      </p:sp>
      <p:pic>
        <p:nvPicPr>
          <p:cNvPr id="9" name="תמונה 8"/>
          <p:cNvPicPr>
            <a:picLocks noChangeAspect="1"/>
          </p:cNvPicPr>
          <p:nvPr/>
        </p:nvPicPr>
        <p:blipFill>
          <a:blip r:embed="rId2"/>
          <a:stretch>
            <a:fillRect/>
          </a:stretch>
        </p:blipFill>
        <p:spPr>
          <a:xfrm>
            <a:off x="221673" y="627951"/>
            <a:ext cx="11887200" cy="6160654"/>
          </a:xfrm>
          <a:prstGeom prst="rect">
            <a:avLst/>
          </a:prstGeom>
        </p:spPr>
      </p:pic>
    </p:spTree>
    <p:extLst>
      <p:ext uri="{BB962C8B-B14F-4D97-AF65-F5344CB8AC3E}">
        <p14:creationId xmlns:p14="http://schemas.microsoft.com/office/powerpoint/2010/main" val="210483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53821" y="1644388"/>
            <a:ext cx="12108873" cy="626016"/>
          </a:xfrm>
          <a:prstGeom prst="rect">
            <a:avLst/>
          </a:prstGeom>
        </p:spPr>
      </p:pic>
      <p:sp>
        <p:nvSpPr>
          <p:cNvPr id="3" name="TextBox 2"/>
          <p:cNvSpPr txBox="1"/>
          <p:nvPr/>
        </p:nvSpPr>
        <p:spPr>
          <a:xfrm>
            <a:off x="3842327" y="412168"/>
            <a:ext cx="3971637" cy="369332"/>
          </a:xfrm>
          <a:prstGeom prst="rect">
            <a:avLst/>
          </a:prstGeom>
          <a:noFill/>
        </p:spPr>
        <p:txBody>
          <a:bodyPr wrap="square" rtlCol="1">
            <a:spAutoFit/>
          </a:bodyPr>
          <a:lstStyle/>
          <a:p>
            <a:r>
              <a:rPr lang="he-IL" dirty="0"/>
              <a:t>חילוץ ציוני דרך תנוחות גוף</a:t>
            </a:r>
          </a:p>
        </p:txBody>
      </p:sp>
      <p:sp>
        <p:nvSpPr>
          <p:cNvPr id="5" name="מלבן 4"/>
          <p:cNvSpPr/>
          <p:nvPr/>
        </p:nvSpPr>
        <p:spPr>
          <a:xfrm>
            <a:off x="2576945" y="3103900"/>
            <a:ext cx="6295046" cy="646331"/>
          </a:xfrm>
          <a:prstGeom prst="rect">
            <a:avLst/>
          </a:prstGeom>
        </p:spPr>
        <p:txBody>
          <a:bodyPr wrap="square">
            <a:spAutoFit/>
          </a:bodyPr>
          <a:lstStyle/>
          <a:p>
            <a:r>
              <a:rPr lang="en-US" dirty="0">
                <a:solidFill>
                  <a:srgbClr val="ABB2BF"/>
                </a:solidFill>
                <a:latin typeface="Consolas" panose="020B0609020204030204" pitchFamily="49" charset="0"/>
              </a:rPr>
              <a:t> </a:t>
            </a:r>
            <a:r>
              <a:rPr lang="he-IL" dirty="0">
                <a:solidFill>
                  <a:srgbClr val="ABB2BF"/>
                </a:solidFill>
                <a:latin typeface="Consolas" panose="020B0609020204030204" pitchFamily="49" charset="0"/>
              </a:rPr>
              <a:t>הפונקציה הזו משטחת את כל ציוני הדרך את כל הארבעה לתוך המערך </a:t>
            </a:r>
            <a:r>
              <a:rPr lang="en-US" dirty="0">
                <a:solidFill>
                  <a:srgbClr val="ABB2BF"/>
                </a:solidFill>
                <a:latin typeface="Consolas" panose="020B0609020204030204" pitchFamily="49" charset="0"/>
              </a:rPr>
              <a:t> X Y Z </a:t>
            </a:r>
            <a:r>
              <a:rPr lang="en-US" dirty="0" err="1">
                <a:solidFill>
                  <a:srgbClr val="ABB2BF"/>
                </a:solidFill>
                <a:latin typeface="Consolas" panose="020B0609020204030204" pitchFamily="49" charset="0"/>
              </a:rPr>
              <a:t>VISIBILITI.flatten</a:t>
            </a:r>
            <a:r>
              <a:rPr lang="en-US" dirty="0">
                <a:solidFill>
                  <a:srgbClr val="ABB2BF"/>
                </a:solidFill>
                <a:latin typeface="Consolas" panose="020B0609020204030204" pitchFamily="49" charset="0"/>
              </a:rPr>
              <a:t>()</a:t>
            </a:r>
            <a:endParaRPr lang="en-US" b="0" dirty="0">
              <a:solidFill>
                <a:srgbClr val="ABB2BF"/>
              </a:solidFill>
              <a:effectLst/>
              <a:latin typeface="Consolas" panose="020B0609020204030204" pitchFamily="49" charset="0"/>
            </a:endParaRPr>
          </a:p>
        </p:txBody>
      </p:sp>
      <p:pic>
        <p:nvPicPr>
          <p:cNvPr id="8" name="תמונה 7"/>
          <p:cNvPicPr>
            <a:picLocks noChangeAspect="1"/>
          </p:cNvPicPr>
          <p:nvPr/>
        </p:nvPicPr>
        <p:blipFill>
          <a:blip r:embed="rId3"/>
          <a:stretch>
            <a:fillRect/>
          </a:stretch>
        </p:blipFill>
        <p:spPr>
          <a:xfrm>
            <a:off x="546542" y="4598423"/>
            <a:ext cx="7034915" cy="1229722"/>
          </a:xfrm>
          <a:prstGeom prst="rect">
            <a:avLst/>
          </a:prstGeom>
        </p:spPr>
      </p:pic>
      <p:sp>
        <p:nvSpPr>
          <p:cNvPr id="9" name="TextBox 8"/>
          <p:cNvSpPr txBox="1"/>
          <p:nvPr/>
        </p:nvSpPr>
        <p:spPr>
          <a:xfrm>
            <a:off x="7961746" y="4627816"/>
            <a:ext cx="3962400" cy="1200329"/>
          </a:xfrm>
          <a:prstGeom prst="rect">
            <a:avLst/>
          </a:prstGeom>
          <a:noFill/>
        </p:spPr>
        <p:txBody>
          <a:bodyPr wrap="square" rtlCol="1">
            <a:spAutoFit/>
          </a:bodyPr>
          <a:lstStyle/>
          <a:p>
            <a:r>
              <a:rPr lang="he-IL" dirty="0"/>
              <a:t>תמלא את המערך בציוני הדרך כל עוד הם קיימים אחרת תמלא את המערך באפסים</a:t>
            </a:r>
          </a:p>
          <a:p>
            <a:r>
              <a:rPr lang="he-IL" dirty="0"/>
              <a:t>33==ציוני הדרך בתנוחות * 4</a:t>
            </a:r>
          </a:p>
          <a:p>
            <a:r>
              <a:rPr lang="he-IL" dirty="0"/>
              <a:t>4== </a:t>
            </a:r>
            <a:r>
              <a:rPr lang="en-US" dirty="0" err="1"/>
              <a:t>x,y,z,visibiliti</a:t>
            </a:r>
            <a:endParaRPr lang="he-IL" dirty="0"/>
          </a:p>
        </p:txBody>
      </p:sp>
    </p:spTree>
    <p:extLst>
      <p:ext uri="{BB962C8B-B14F-4D97-AF65-F5344CB8AC3E}">
        <p14:creationId xmlns:p14="http://schemas.microsoft.com/office/powerpoint/2010/main" val="334365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5" name="תמונה 4"/>
          <p:cNvPicPr>
            <a:picLocks noChangeAspect="1"/>
          </p:cNvPicPr>
          <p:nvPr/>
        </p:nvPicPr>
        <p:blipFill>
          <a:blip r:embed="rId2"/>
          <a:stretch>
            <a:fillRect/>
          </a:stretch>
        </p:blipFill>
        <p:spPr>
          <a:xfrm>
            <a:off x="3103420" y="1311504"/>
            <a:ext cx="6407626" cy="5292435"/>
          </a:xfrm>
          <a:prstGeom prst="rect">
            <a:avLst/>
          </a:prstGeom>
        </p:spPr>
      </p:pic>
      <p:sp>
        <p:nvSpPr>
          <p:cNvPr id="2" name="TextBox 1"/>
          <p:cNvSpPr txBox="1"/>
          <p:nvPr/>
        </p:nvSpPr>
        <p:spPr>
          <a:xfrm>
            <a:off x="8035636" y="584205"/>
            <a:ext cx="3925455" cy="646331"/>
          </a:xfrm>
          <a:prstGeom prst="rect">
            <a:avLst/>
          </a:prstGeom>
          <a:noFill/>
        </p:spPr>
        <p:txBody>
          <a:bodyPr wrap="square" rtlCol="1">
            <a:spAutoFit/>
          </a:bodyPr>
          <a:lstStyle/>
          <a:p>
            <a:r>
              <a:rPr lang="he-IL" dirty="0"/>
              <a:t>זה עבד אזי המערך התמלא בצורה טובה ולא באפסים.</a:t>
            </a:r>
          </a:p>
        </p:txBody>
      </p:sp>
    </p:spTree>
    <p:extLst>
      <p:ext uri="{BB962C8B-B14F-4D97-AF65-F5344CB8AC3E}">
        <p14:creationId xmlns:p14="http://schemas.microsoft.com/office/powerpoint/2010/main" val="121605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2860113" y="3831873"/>
            <a:ext cx="6287045" cy="1447925"/>
          </a:xfrm>
          <a:prstGeom prst="rect">
            <a:avLst/>
          </a:prstGeom>
        </p:spPr>
      </p:pic>
      <p:pic>
        <p:nvPicPr>
          <p:cNvPr id="3" name="תמונה 2"/>
          <p:cNvPicPr>
            <a:picLocks noChangeAspect="1"/>
          </p:cNvPicPr>
          <p:nvPr/>
        </p:nvPicPr>
        <p:blipFill>
          <a:blip r:embed="rId3"/>
          <a:stretch>
            <a:fillRect/>
          </a:stretch>
        </p:blipFill>
        <p:spPr>
          <a:xfrm>
            <a:off x="843261" y="1402572"/>
            <a:ext cx="10882303" cy="617273"/>
          </a:xfrm>
          <a:prstGeom prst="rect">
            <a:avLst/>
          </a:prstGeom>
        </p:spPr>
      </p:pic>
      <p:sp>
        <p:nvSpPr>
          <p:cNvPr id="8" name="TextBox 7"/>
          <p:cNvSpPr txBox="1"/>
          <p:nvPr/>
        </p:nvSpPr>
        <p:spPr>
          <a:xfrm>
            <a:off x="5015345" y="534089"/>
            <a:ext cx="2382983" cy="369332"/>
          </a:xfrm>
          <a:prstGeom prst="rect">
            <a:avLst/>
          </a:prstGeom>
          <a:noFill/>
        </p:spPr>
        <p:txBody>
          <a:bodyPr wrap="square" rtlCol="1">
            <a:spAutoFit/>
          </a:bodyPr>
          <a:lstStyle/>
          <a:p>
            <a:r>
              <a:rPr lang="he-IL" dirty="0"/>
              <a:t>חילוץ ציוני דרך פנים</a:t>
            </a:r>
          </a:p>
        </p:txBody>
      </p:sp>
      <p:sp>
        <p:nvSpPr>
          <p:cNvPr id="9" name="TextBox 8"/>
          <p:cNvSpPr txBox="1"/>
          <p:nvPr/>
        </p:nvSpPr>
        <p:spPr>
          <a:xfrm>
            <a:off x="4040907" y="2686391"/>
            <a:ext cx="3925455" cy="646331"/>
          </a:xfrm>
          <a:prstGeom prst="rect">
            <a:avLst/>
          </a:prstGeom>
          <a:noFill/>
        </p:spPr>
        <p:txBody>
          <a:bodyPr wrap="square" rtlCol="1">
            <a:spAutoFit/>
          </a:bodyPr>
          <a:lstStyle/>
          <a:p>
            <a:r>
              <a:rPr lang="he-IL" dirty="0"/>
              <a:t>זה עבד אזי המערך התמלא בצורה טובה ולא באפסים.</a:t>
            </a:r>
          </a:p>
        </p:txBody>
      </p:sp>
    </p:spTree>
    <p:extLst>
      <p:ext uri="{BB962C8B-B14F-4D97-AF65-F5344CB8AC3E}">
        <p14:creationId xmlns:p14="http://schemas.microsoft.com/office/powerpoint/2010/main" val="225069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453691" y="1480012"/>
            <a:ext cx="11179509" cy="647756"/>
          </a:xfrm>
          <a:prstGeom prst="rect">
            <a:avLst/>
          </a:prstGeom>
        </p:spPr>
      </p:pic>
      <p:sp>
        <p:nvSpPr>
          <p:cNvPr id="8" name="TextBox 7"/>
          <p:cNvSpPr txBox="1"/>
          <p:nvPr/>
        </p:nvSpPr>
        <p:spPr>
          <a:xfrm>
            <a:off x="3648364" y="523004"/>
            <a:ext cx="3971637" cy="369332"/>
          </a:xfrm>
          <a:prstGeom prst="rect">
            <a:avLst/>
          </a:prstGeom>
          <a:noFill/>
        </p:spPr>
        <p:txBody>
          <a:bodyPr wrap="square" rtlCol="1">
            <a:spAutoFit/>
          </a:bodyPr>
          <a:lstStyle/>
          <a:p>
            <a:r>
              <a:rPr lang="he-IL" dirty="0"/>
              <a:t>חילוץ ציוני  יד שמאל</a:t>
            </a:r>
          </a:p>
        </p:txBody>
      </p:sp>
      <p:pic>
        <p:nvPicPr>
          <p:cNvPr id="3" name="תמונה 2"/>
          <p:cNvPicPr>
            <a:picLocks noChangeAspect="1"/>
          </p:cNvPicPr>
          <p:nvPr/>
        </p:nvPicPr>
        <p:blipFill>
          <a:blip r:embed="rId3"/>
          <a:stretch>
            <a:fillRect/>
          </a:stretch>
        </p:blipFill>
        <p:spPr>
          <a:xfrm>
            <a:off x="3061240" y="4564535"/>
            <a:ext cx="7087214" cy="1737511"/>
          </a:xfrm>
          <a:prstGeom prst="rect">
            <a:avLst/>
          </a:prstGeom>
        </p:spPr>
      </p:pic>
      <p:sp>
        <p:nvSpPr>
          <p:cNvPr id="5" name="TextBox 4"/>
          <p:cNvSpPr txBox="1"/>
          <p:nvPr/>
        </p:nvSpPr>
        <p:spPr>
          <a:xfrm>
            <a:off x="4682836" y="2888525"/>
            <a:ext cx="3154219" cy="923330"/>
          </a:xfrm>
          <a:prstGeom prst="rect">
            <a:avLst/>
          </a:prstGeom>
          <a:noFill/>
        </p:spPr>
        <p:txBody>
          <a:bodyPr wrap="square" rtlCol="1">
            <a:spAutoFit/>
          </a:bodyPr>
          <a:lstStyle/>
          <a:p>
            <a:r>
              <a:rPr lang="he-IL" dirty="0"/>
              <a:t>במקרה פה החזיר מערך עם אפסים כי היד כנראה לא נמצאה במסגרת</a:t>
            </a:r>
          </a:p>
        </p:txBody>
      </p:sp>
    </p:spTree>
    <p:extLst>
      <p:ext uri="{BB962C8B-B14F-4D97-AF65-F5344CB8AC3E}">
        <p14:creationId xmlns:p14="http://schemas.microsoft.com/office/powerpoint/2010/main" val="2932575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5" name="TextBox 4"/>
          <p:cNvSpPr txBox="1"/>
          <p:nvPr/>
        </p:nvSpPr>
        <p:spPr>
          <a:xfrm>
            <a:off x="3648364" y="523004"/>
            <a:ext cx="3971637" cy="369332"/>
          </a:xfrm>
          <a:prstGeom prst="rect">
            <a:avLst/>
          </a:prstGeom>
          <a:noFill/>
        </p:spPr>
        <p:txBody>
          <a:bodyPr wrap="square" rtlCol="1">
            <a:spAutoFit/>
          </a:bodyPr>
          <a:lstStyle/>
          <a:p>
            <a:r>
              <a:rPr lang="he-IL" dirty="0"/>
              <a:t>חילוץ ציוני  יד ימין</a:t>
            </a:r>
          </a:p>
        </p:txBody>
      </p:sp>
      <p:pic>
        <p:nvPicPr>
          <p:cNvPr id="2" name="תמונה 1"/>
          <p:cNvPicPr>
            <a:picLocks noChangeAspect="1"/>
          </p:cNvPicPr>
          <p:nvPr/>
        </p:nvPicPr>
        <p:blipFill>
          <a:blip r:embed="rId2"/>
          <a:stretch>
            <a:fillRect/>
          </a:stretch>
        </p:blipFill>
        <p:spPr>
          <a:xfrm>
            <a:off x="669561" y="1674522"/>
            <a:ext cx="11522439" cy="701101"/>
          </a:xfrm>
          <a:prstGeom prst="rect">
            <a:avLst/>
          </a:prstGeom>
        </p:spPr>
      </p:pic>
      <p:pic>
        <p:nvPicPr>
          <p:cNvPr id="3" name="תמונה 2"/>
          <p:cNvPicPr>
            <a:picLocks noChangeAspect="1"/>
          </p:cNvPicPr>
          <p:nvPr/>
        </p:nvPicPr>
        <p:blipFill>
          <a:blip r:embed="rId3"/>
          <a:stretch>
            <a:fillRect/>
          </a:stretch>
        </p:blipFill>
        <p:spPr>
          <a:xfrm>
            <a:off x="3118032" y="4118079"/>
            <a:ext cx="6454699" cy="1577477"/>
          </a:xfrm>
          <a:prstGeom prst="rect">
            <a:avLst/>
          </a:prstGeom>
        </p:spPr>
      </p:pic>
      <p:sp>
        <p:nvSpPr>
          <p:cNvPr id="8" name="TextBox 7"/>
          <p:cNvSpPr txBox="1"/>
          <p:nvPr/>
        </p:nvSpPr>
        <p:spPr>
          <a:xfrm>
            <a:off x="4853670" y="2757483"/>
            <a:ext cx="3154219" cy="923330"/>
          </a:xfrm>
          <a:prstGeom prst="rect">
            <a:avLst/>
          </a:prstGeom>
          <a:noFill/>
        </p:spPr>
        <p:txBody>
          <a:bodyPr wrap="square" rtlCol="1">
            <a:spAutoFit/>
          </a:bodyPr>
          <a:lstStyle/>
          <a:p>
            <a:r>
              <a:rPr lang="he-IL" dirty="0"/>
              <a:t>במקרה פה החזיר מערך עם אפסים כי היד כנראה לא נמצאה במסגרת</a:t>
            </a:r>
          </a:p>
        </p:txBody>
      </p:sp>
    </p:spTree>
    <p:extLst>
      <p:ext uri="{BB962C8B-B14F-4D97-AF65-F5344CB8AC3E}">
        <p14:creationId xmlns:p14="http://schemas.microsoft.com/office/powerpoint/2010/main" val="122795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2957818" y="3222783"/>
            <a:ext cx="6195417" cy="1099835"/>
          </a:xfrm>
          <a:prstGeom prst="rect">
            <a:avLst/>
          </a:prstGeom>
        </p:spPr>
      </p:pic>
      <p:sp>
        <p:nvSpPr>
          <p:cNvPr id="3" name="TextBox 2"/>
          <p:cNvSpPr txBox="1"/>
          <p:nvPr/>
        </p:nvSpPr>
        <p:spPr>
          <a:xfrm>
            <a:off x="3786909" y="1173018"/>
            <a:ext cx="5048762" cy="923330"/>
          </a:xfrm>
          <a:prstGeom prst="rect">
            <a:avLst/>
          </a:prstGeom>
          <a:noFill/>
        </p:spPr>
        <p:txBody>
          <a:bodyPr wrap="square" rtlCol="1">
            <a:spAutoFit/>
          </a:bodyPr>
          <a:lstStyle/>
          <a:p>
            <a:r>
              <a:rPr lang="he-IL" dirty="0"/>
              <a:t>בשורה האחרונה אנחנו מחזירים מערך אחד גדול של כל המערכים שהתקבלו.</a:t>
            </a:r>
          </a:p>
          <a:p>
            <a:r>
              <a:rPr lang="he-IL" dirty="0"/>
              <a:t>שרשור כל המערכים.</a:t>
            </a:r>
          </a:p>
        </p:txBody>
      </p:sp>
    </p:spTree>
    <p:extLst>
      <p:ext uri="{BB962C8B-B14F-4D97-AF65-F5344CB8AC3E}">
        <p14:creationId xmlns:p14="http://schemas.microsoft.com/office/powerpoint/2010/main" val="710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TextBox 1"/>
          <p:cNvSpPr txBox="1"/>
          <p:nvPr/>
        </p:nvSpPr>
        <p:spPr>
          <a:xfrm>
            <a:off x="3389745" y="581891"/>
            <a:ext cx="3999345" cy="646331"/>
          </a:xfrm>
          <a:prstGeom prst="rect">
            <a:avLst/>
          </a:prstGeom>
          <a:noFill/>
        </p:spPr>
        <p:txBody>
          <a:bodyPr wrap="square" rtlCol="1">
            <a:spAutoFit/>
          </a:bodyPr>
          <a:lstStyle/>
          <a:p>
            <a:r>
              <a:rPr lang="he-IL" dirty="0"/>
              <a:t>הגדרת משתנים לאוסף:</a:t>
            </a:r>
          </a:p>
          <a:p>
            <a:endParaRPr lang="he-IL" dirty="0"/>
          </a:p>
        </p:txBody>
      </p:sp>
      <p:pic>
        <p:nvPicPr>
          <p:cNvPr id="3" name="תמונה 2"/>
          <p:cNvPicPr>
            <a:picLocks noChangeAspect="1"/>
          </p:cNvPicPr>
          <p:nvPr/>
        </p:nvPicPr>
        <p:blipFill>
          <a:blip r:embed="rId2"/>
          <a:stretch>
            <a:fillRect/>
          </a:stretch>
        </p:blipFill>
        <p:spPr>
          <a:xfrm>
            <a:off x="2424545" y="1228222"/>
            <a:ext cx="8215745" cy="3660676"/>
          </a:xfrm>
          <a:prstGeom prst="rect">
            <a:avLst/>
          </a:prstGeom>
        </p:spPr>
      </p:pic>
    </p:spTree>
    <p:extLst>
      <p:ext uri="{BB962C8B-B14F-4D97-AF65-F5344CB8AC3E}">
        <p14:creationId xmlns:p14="http://schemas.microsoft.com/office/powerpoint/2010/main" val="194161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מלבן 3"/>
          <p:cNvSpPr/>
          <p:nvPr/>
        </p:nvSpPr>
        <p:spPr>
          <a:xfrm>
            <a:off x="5246255" y="787644"/>
            <a:ext cx="6096000" cy="2031325"/>
          </a:xfrm>
          <a:prstGeom prst="rect">
            <a:avLst/>
          </a:prstGeom>
        </p:spPr>
        <p:txBody>
          <a:bodyPr>
            <a:spAutoFit/>
          </a:bodyPr>
          <a:lstStyle/>
          <a:p>
            <a:r>
              <a:rPr lang="he-IL" b="0" dirty="0">
                <a:solidFill>
                  <a:srgbClr val="ABB2BF"/>
                </a:solidFill>
                <a:effectLst/>
                <a:latin typeface="Consolas" panose="020B0609020204030204" pitchFamily="49" charset="0"/>
              </a:rPr>
              <a:t>       </a:t>
            </a:r>
          </a:p>
          <a:p>
            <a:endParaRPr lang="he-IL" dirty="0">
              <a:solidFill>
                <a:srgbClr val="ABB2BF"/>
              </a:solidFill>
              <a:latin typeface="Consolas" panose="020B0609020204030204" pitchFamily="49" charset="0"/>
            </a:endParaRPr>
          </a:p>
          <a:p>
            <a:r>
              <a:rPr lang="he-IL" b="0" i="1" dirty="0">
                <a:solidFill>
                  <a:srgbClr val="5C6370"/>
                </a:solidFill>
                <a:effectLst/>
                <a:latin typeface="Consolas" panose="020B0609020204030204" pitchFamily="49" charset="0"/>
              </a:rPr>
              <a:t>#מודל הולסטי  - </a:t>
            </a:r>
            <a:r>
              <a:rPr lang="en-US" b="0" i="1" dirty="0">
                <a:solidFill>
                  <a:srgbClr val="5C6370"/>
                </a:solidFill>
                <a:effectLst/>
                <a:latin typeface="Consolas" panose="020B0609020204030204" pitchFamily="49" charset="0"/>
              </a:rPr>
              <a:t>Mediapipe Holistic </a:t>
            </a:r>
            <a:r>
              <a:rPr lang="he-IL" b="0" i="1" dirty="0">
                <a:solidFill>
                  <a:srgbClr val="5C6370"/>
                </a:solidFill>
                <a:effectLst/>
                <a:latin typeface="Consolas" panose="020B0609020204030204" pitchFamily="49" charset="0"/>
              </a:rPr>
              <a:t> הוא אחד מהצינורות המכילים רכיבי פנים, ידיים ותנוחה </a:t>
            </a:r>
            <a:endParaRPr lang="he-IL" dirty="0">
              <a:solidFill>
                <a:srgbClr val="ABB2BF"/>
              </a:solidFill>
              <a:latin typeface="Consolas" panose="020B0609020204030204" pitchFamily="49" charset="0"/>
            </a:endParaRPr>
          </a:p>
          <a:p>
            <a:r>
              <a:rPr lang="he-IL" b="0" dirty="0">
                <a:solidFill>
                  <a:srgbClr val="ABB2BF"/>
                </a:solidFill>
                <a:effectLst/>
                <a:latin typeface="Consolas" panose="020B0609020204030204" pitchFamily="49" charset="0"/>
              </a:rPr>
              <a:t> </a:t>
            </a:r>
            <a:r>
              <a:rPr lang="en-US" b="0" dirty="0">
                <a:solidFill>
                  <a:srgbClr val="ABB2BF"/>
                </a:solidFill>
                <a:effectLst/>
                <a:latin typeface="Consolas" panose="020B0609020204030204" pitchFamily="49" charset="0"/>
              </a:rPr>
              <a:t>mp_holistic </a:t>
            </a:r>
            <a:r>
              <a:rPr lang="en-US" b="0" dirty="0">
                <a:solidFill>
                  <a:srgbClr val="C678DD"/>
                </a:solidFill>
                <a:effectLst/>
                <a:latin typeface="Consolas" panose="020B0609020204030204" pitchFamily="49" charset="0"/>
              </a:rPr>
              <a:t>=</a:t>
            </a:r>
            <a:r>
              <a:rPr lang="en-US" b="0" dirty="0">
                <a:solidFill>
                  <a:srgbClr val="ABB2BF"/>
                </a:solidFill>
                <a:effectLst/>
                <a:latin typeface="Consolas" panose="020B0609020204030204" pitchFamily="49" charset="0"/>
              </a:rPr>
              <a:t> mp.solutions.holistic</a:t>
            </a:r>
          </a:p>
          <a:p>
            <a:r>
              <a:rPr lang="en-US" b="0" i="1" dirty="0">
                <a:solidFill>
                  <a:srgbClr val="5C6370"/>
                </a:solidFill>
                <a:effectLst/>
                <a:latin typeface="Consolas" panose="020B0609020204030204" pitchFamily="49" charset="0"/>
              </a:rPr>
              <a:t>#</a:t>
            </a:r>
            <a:r>
              <a:rPr lang="he-IL" b="0" i="1" dirty="0">
                <a:solidFill>
                  <a:srgbClr val="5C6370"/>
                </a:solidFill>
                <a:effectLst/>
                <a:latin typeface="Consolas" panose="020B0609020204030204" pitchFamily="49" charset="0"/>
              </a:rPr>
              <a:t>כלי עזר לציור</a:t>
            </a:r>
            <a:endParaRPr lang="he-IL" b="0" dirty="0">
              <a:solidFill>
                <a:srgbClr val="ABB2BF"/>
              </a:solidFill>
              <a:effectLst/>
              <a:latin typeface="Consolas" panose="020B0609020204030204" pitchFamily="49" charset="0"/>
            </a:endParaRPr>
          </a:p>
          <a:p>
            <a:r>
              <a:rPr lang="en-US" b="0" dirty="0">
                <a:solidFill>
                  <a:srgbClr val="ABB2BF"/>
                </a:solidFill>
                <a:effectLst/>
                <a:latin typeface="Consolas" panose="020B0609020204030204" pitchFamily="49" charset="0"/>
              </a:rPr>
              <a:t>mp_drawing </a:t>
            </a:r>
            <a:r>
              <a:rPr lang="en-US" b="0" dirty="0">
                <a:solidFill>
                  <a:srgbClr val="C678DD"/>
                </a:solidFill>
                <a:effectLst/>
                <a:latin typeface="Consolas" panose="020B0609020204030204" pitchFamily="49" charset="0"/>
              </a:rPr>
              <a:t>=</a:t>
            </a:r>
            <a:r>
              <a:rPr lang="en-US" b="0" dirty="0">
                <a:solidFill>
                  <a:srgbClr val="ABB2BF"/>
                </a:solidFill>
                <a:effectLst/>
                <a:latin typeface="Consolas" panose="020B0609020204030204" pitchFamily="49" charset="0"/>
              </a:rPr>
              <a:t> mp.solutions.drawing_utils</a:t>
            </a:r>
          </a:p>
        </p:txBody>
      </p:sp>
      <p:sp>
        <p:nvSpPr>
          <p:cNvPr id="5" name="TextBox 4"/>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18214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2197317" y="1635813"/>
            <a:ext cx="7768720" cy="2908477"/>
          </a:xfrm>
          <a:prstGeom prst="rect">
            <a:avLst/>
          </a:prstGeom>
        </p:spPr>
      </p:pic>
      <p:sp>
        <p:nvSpPr>
          <p:cNvPr id="3" name="TextBox 2"/>
          <p:cNvSpPr txBox="1"/>
          <p:nvPr/>
        </p:nvSpPr>
        <p:spPr>
          <a:xfrm>
            <a:off x="2567709" y="887820"/>
            <a:ext cx="6253019" cy="923330"/>
          </a:xfrm>
          <a:prstGeom prst="rect">
            <a:avLst/>
          </a:prstGeom>
          <a:noFill/>
        </p:spPr>
        <p:txBody>
          <a:bodyPr wrap="square" rtlCol="1">
            <a:spAutoFit/>
          </a:bodyPr>
          <a:lstStyle/>
          <a:p>
            <a:r>
              <a:rPr lang="he-IL" dirty="0"/>
              <a:t>עבור כל פעולה שנרצה לזהות במערך ה</a:t>
            </a:r>
            <a:r>
              <a:rPr lang="en-US" dirty="0"/>
              <a:t>lable </a:t>
            </a:r>
            <a:r>
              <a:rPr lang="he-IL" dirty="0"/>
              <a:t> תעשה כך:</a:t>
            </a:r>
          </a:p>
          <a:p>
            <a:endParaRPr lang="he-IL" dirty="0"/>
          </a:p>
          <a:p>
            <a:endParaRPr lang="he-IL" dirty="0"/>
          </a:p>
        </p:txBody>
      </p:sp>
      <p:sp>
        <p:nvSpPr>
          <p:cNvPr id="5" name="חץ למטה 4"/>
          <p:cNvSpPr/>
          <p:nvPr/>
        </p:nvSpPr>
        <p:spPr>
          <a:xfrm>
            <a:off x="5439750" y="4830618"/>
            <a:ext cx="1283854" cy="1246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7518400" y="4959927"/>
            <a:ext cx="3112655" cy="369332"/>
          </a:xfrm>
          <a:prstGeom prst="rect">
            <a:avLst/>
          </a:prstGeom>
          <a:noFill/>
        </p:spPr>
        <p:txBody>
          <a:bodyPr wrap="square" rtlCol="1">
            <a:spAutoFit/>
          </a:bodyPr>
          <a:lstStyle/>
          <a:p>
            <a:r>
              <a:rPr lang="he-IL" dirty="0"/>
              <a:t>זה נראה כך:</a:t>
            </a:r>
          </a:p>
        </p:txBody>
      </p:sp>
    </p:spTree>
    <p:extLst>
      <p:ext uri="{BB962C8B-B14F-4D97-AF65-F5344CB8AC3E}">
        <p14:creationId xmlns:p14="http://schemas.microsoft.com/office/powerpoint/2010/main" val="68931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487430" y="553247"/>
            <a:ext cx="5143276" cy="2225964"/>
          </a:xfrm>
          <a:prstGeom prst="rect">
            <a:avLst/>
          </a:prstGeom>
        </p:spPr>
      </p:pic>
      <p:pic>
        <p:nvPicPr>
          <p:cNvPr id="3" name="תמונה 2"/>
          <p:cNvPicPr>
            <a:picLocks noChangeAspect="1"/>
          </p:cNvPicPr>
          <p:nvPr/>
        </p:nvPicPr>
        <p:blipFill>
          <a:blip r:embed="rId3"/>
          <a:stretch>
            <a:fillRect/>
          </a:stretch>
        </p:blipFill>
        <p:spPr>
          <a:xfrm>
            <a:off x="5835285" y="576584"/>
            <a:ext cx="5730737" cy="5243014"/>
          </a:xfrm>
          <a:prstGeom prst="rect">
            <a:avLst/>
          </a:prstGeom>
        </p:spPr>
      </p:pic>
      <p:pic>
        <p:nvPicPr>
          <p:cNvPr id="5" name="תמונה 4"/>
          <p:cNvPicPr>
            <a:picLocks noChangeAspect="1"/>
          </p:cNvPicPr>
          <p:nvPr/>
        </p:nvPicPr>
        <p:blipFill>
          <a:blip r:embed="rId4"/>
          <a:stretch>
            <a:fillRect/>
          </a:stretch>
        </p:blipFill>
        <p:spPr>
          <a:xfrm>
            <a:off x="487430" y="2385915"/>
            <a:ext cx="5347855" cy="3849443"/>
          </a:xfrm>
          <a:prstGeom prst="rect">
            <a:avLst/>
          </a:prstGeom>
        </p:spPr>
      </p:pic>
      <p:sp>
        <p:nvSpPr>
          <p:cNvPr id="8" name="TextBox 7"/>
          <p:cNvSpPr txBox="1"/>
          <p:nvPr/>
        </p:nvSpPr>
        <p:spPr>
          <a:xfrm>
            <a:off x="2546450" y="183915"/>
            <a:ext cx="1025236" cy="369332"/>
          </a:xfrm>
          <a:prstGeom prst="rect">
            <a:avLst/>
          </a:prstGeom>
          <a:noFill/>
        </p:spPr>
        <p:txBody>
          <a:bodyPr wrap="square" rtlCol="1">
            <a:spAutoFit/>
          </a:bodyPr>
          <a:lstStyle/>
          <a:p>
            <a:r>
              <a:rPr lang="he-IL" dirty="0"/>
              <a:t>1</a:t>
            </a:r>
          </a:p>
        </p:txBody>
      </p:sp>
      <p:sp>
        <p:nvSpPr>
          <p:cNvPr id="9" name="TextBox 8"/>
          <p:cNvSpPr txBox="1"/>
          <p:nvPr/>
        </p:nvSpPr>
        <p:spPr>
          <a:xfrm>
            <a:off x="8562109" y="295564"/>
            <a:ext cx="1016000" cy="369332"/>
          </a:xfrm>
          <a:prstGeom prst="rect">
            <a:avLst/>
          </a:prstGeom>
          <a:noFill/>
        </p:spPr>
        <p:txBody>
          <a:bodyPr wrap="square" rtlCol="1">
            <a:spAutoFit/>
          </a:bodyPr>
          <a:lstStyle/>
          <a:p>
            <a:r>
              <a:rPr lang="he-IL" dirty="0"/>
              <a:t>2</a:t>
            </a:r>
          </a:p>
        </p:txBody>
      </p:sp>
      <p:sp>
        <p:nvSpPr>
          <p:cNvPr id="10" name="TextBox 9"/>
          <p:cNvSpPr txBox="1"/>
          <p:nvPr/>
        </p:nvSpPr>
        <p:spPr>
          <a:xfrm>
            <a:off x="2262909" y="2022764"/>
            <a:ext cx="1136073" cy="369332"/>
          </a:xfrm>
          <a:prstGeom prst="rect">
            <a:avLst/>
          </a:prstGeom>
          <a:noFill/>
        </p:spPr>
        <p:txBody>
          <a:bodyPr wrap="square" rtlCol="1">
            <a:spAutoFit/>
          </a:bodyPr>
          <a:lstStyle/>
          <a:p>
            <a:r>
              <a:rPr lang="he-IL" dirty="0"/>
              <a:t>3</a:t>
            </a:r>
          </a:p>
        </p:txBody>
      </p:sp>
    </p:spTree>
    <p:extLst>
      <p:ext uri="{BB962C8B-B14F-4D97-AF65-F5344CB8AC3E}">
        <p14:creationId xmlns:p14="http://schemas.microsoft.com/office/powerpoint/2010/main" val="257289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TextBox 1"/>
          <p:cNvSpPr txBox="1"/>
          <p:nvPr/>
        </p:nvSpPr>
        <p:spPr>
          <a:xfrm>
            <a:off x="1911928" y="30057"/>
            <a:ext cx="6373091" cy="369332"/>
          </a:xfrm>
          <a:prstGeom prst="rect">
            <a:avLst/>
          </a:prstGeom>
          <a:noFill/>
        </p:spPr>
        <p:txBody>
          <a:bodyPr wrap="square" rtlCol="1">
            <a:spAutoFit/>
          </a:bodyPr>
          <a:lstStyle/>
          <a:p>
            <a:r>
              <a:rPr lang="he-IL" dirty="0"/>
              <a:t>צריך לחזור לפה להסבר על צילום הנתונים</a:t>
            </a:r>
          </a:p>
        </p:txBody>
      </p:sp>
      <p:pic>
        <p:nvPicPr>
          <p:cNvPr id="1026" name="Picture 2" descr="https://rubybot.co.il/static/media/robot-avatar.702efde7fab65ee21e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093" y="621146"/>
            <a:ext cx="6667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p:cNvPicPr>
            <a:picLocks noChangeAspect="1"/>
          </p:cNvPicPr>
          <p:nvPr/>
        </p:nvPicPr>
        <p:blipFill>
          <a:blip r:embed="rId3"/>
          <a:stretch>
            <a:fillRect/>
          </a:stretch>
        </p:blipFill>
        <p:spPr>
          <a:xfrm>
            <a:off x="1717965" y="1429212"/>
            <a:ext cx="8580864" cy="3299746"/>
          </a:xfrm>
          <a:prstGeom prst="rect">
            <a:avLst/>
          </a:prstGeom>
        </p:spPr>
      </p:pic>
    </p:spTree>
    <p:extLst>
      <p:ext uri="{BB962C8B-B14F-4D97-AF65-F5344CB8AC3E}">
        <p14:creationId xmlns:p14="http://schemas.microsoft.com/office/powerpoint/2010/main" val="167168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5" name="תמונה 4"/>
          <p:cNvPicPr>
            <a:picLocks noChangeAspect="1"/>
          </p:cNvPicPr>
          <p:nvPr/>
        </p:nvPicPr>
        <p:blipFill>
          <a:blip r:embed="rId2"/>
          <a:stretch>
            <a:fillRect/>
          </a:stretch>
        </p:blipFill>
        <p:spPr>
          <a:xfrm>
            <a:off x="2236445" y="532450"/>
            <a:ext cx="8550381" cy="5959356"/>
          </a:xfrm>
          <a:prstGeom prst="rect">
            <a:avLst/>
          </a:prstGeom>
        </p:spPr>
      </p:pic>
    </p:spTree>
    <p:extLst>
      <p:ext uri="{BB962C8B-B14F-4D97-AF65-F5344CB8AC3E}">
        <p14:creationId xmlns:p14="http://schemas.microsoft.com/office/powerpoint/2010/main" val="141185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TextBox 1"/>
          <p:cNvSpPr txBox="1"/>
          <p:nvPr/>
        </p:nvSpPr>
        <p:spPr>
          <a:xfrm>
            <a:off x="2068945" y="424010"/>
            <a:ext cx="5560290" cy="369332"/>
          </a:xfrm>
          <a:prstGeom prst="rect">
            <a:avLst/>
          </a:prstGeom>
          <a:noFill/>
        </p:spPr>
        <p:txBody>
          <a:bodyPr wrap="square" rtlCol="1">
            <a:spAutoFit/>
          </a:bodyPr>
          <a:lstStyle/>
          <a:p>
            <a:r>
              <a:rPr lang="he-IL" dirty="0"/>
              <a:t>הכנת הנתונים לקראת אימון הרשת:</a:t>
            </a:r>
          </a:p>
        </p:txBody>
      </p:sp>
      <p:pic>
        <p:nvPicPr>
          <p:cNvPr id="3" name="תמונה 2"/>
          <p:cNvPicPr>
            <a:picLocks noChangeAspect="1"/>
          </p:cNvPicPr>
          <p:nvPr/>
        </p:nvPicPr>
        <p:blipFill>
          <a:blip r:embed="rId2"/>
          <a:stretch>
            <a:fillRect/>
          </a:stretch>
        </p:blipFill>
        <p:spPr>
          <a:xfrm>
            <a:off x="3029194" y="1180958"/>
            <a:ext cx="6315234" cy="1238969"/>
          </a:xfrm>
          <a:prstGeom prst="rect">
            <a:avLst/>
          </a:prstGeom>
        </p:spPr>
      </p:pic>
      <p:pic>
        <p:nvPicPr>
          <p:cNvPr id="5" name="תמונה 4"/>
          <p:cNvPicPr>
            <a:picLocks noChangeAspect="1"/>
          </p:cNvPicPr>
          <p:nvPr/>
        </p:nvPicPr>
        <p:blipFill>
          <a:blip r:embed="rId3"/>
          <a:stretch>
            <a:fillRect/>
          </a:stretch>
        </p:blipFill>
        <p:spPr>
          <a:xfrm>
            <a:off x="3232728" y="4190960"/>
            <a:ext cx="5733010" cy="1369331"/>
          </a:xfrm>
          <a:prstGeom prst="rect">
            <a:avLst/>
          </a:prstGeom>
        </p:spPr>
      </p:pic>
      <p:sp>
        <p:nvSpPr>
          <p:cNvPr id="8" name="TextBox 7"/>
          <p:cNvSpPr txBox="1"/>
          <p:nvPr/>
        </p:nvSpPr>
        <p:spPr>
          <a:xfrm>
            <a:off x="5210647" y="3120777"/>
            <a:ext cx="1160895" cy="369332"/>
          </a:xfrm>
          <a:prstGeom prst="rect">
            <a:avLst/>
          </a:prstGeom>
          <a:noFill/>
        </p:spPr>
        <p:txBody>
          <a:bodyPr wrap="none" rtlCol="1">
            <a:spAutoFit/>
          </a:bodyPr>
          <a:lstStyle/>
          <a:p>
            <a:r>
              <a:rPr lang="he-IL" dirty="0"/>
              <a:t>יצירת מילון</a:t>
            </a:r>
          </a:p>
        </p:txBody>
      </p:sp>
    </p:spTree>
    <p:extLst>
      <p:ext uri="{BB962C8B-B14F-4D97-AF65-F5344CB8AC3E}">
        <p14:creationId xmlns:p14="http://schemas.microsoft.com/office/powerpoint/2010/main" val="516171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3" name="תמונה 2"/>
          <p:cNvPicPr>
            <a:picLocks noChangeAspect="1"/>
          </p:cNvPicPr>
          <p:nvPr/>
        </p:nvPicPr>
        <p:blipFill>
          <a:blip r:embed="rId2"/>
          <a:stretch>
            <a:fillRect/>
          </a:stretch>
        </p:blipFill>
        <p:spPr>
          <a:xfrm>
            <a:off x="2450189" y="430416"/>
            <a:ext cx="8263994" cy="3888632"/>
          </a:xfrm>
          <a:prstGeom prst="rect">
            <a:avLst/>
          </a:prstGeom>
        </p:spPr>
      </p:pic>
      <p:pic>
        <p:nvPicPr>
          <p:cNvPr id="5" name="תמונה 4"/>
          <p:cNvPicPr>
            <a:picLocks noChangeAspect="1"/>
          </p:cNvPicPr>
          <p:nvPr/>
        </p:nvPicPr>
        <p:blipFill>
          <a:blip r:embed="rId3"/>
          <a:stretch>
            <a:fillRect/>
          </a:stretch>
        </p:blipFill>
        <p:spPr>
          <a:xfrm>
            <a:off x="2302407" y="4748521"/>
            <a:ext cx="1242668" cy="369332"/>
          </a:xfrm>
          <a:prstGeom prst="rect">
            <a:avLst/>
          </a:prstGeom>
        </p:spPr>
      </p:pic>
      <p:sp>
        <p:nvSpPr>
          <p:cNvPr id="8" name="TextBox 7"/>
          <p:cNvSpPr txBox="1"/>
          <p:nvPr/>
        </p:nvSpPr>
        <p:spPr>
          <a:xfrm>
            <a:off x="3389745" y="4642213"/>
            <a:ext cx="4996873" cy="646331"/>
          </a:xfrm>
          <a:prstGeom prst="rect">
            <a:avLst/>
          </a:prstGeom>
          <a:noFill/>
        </p:spPr>
        <p:txBody>
          <a:bodyPr wrap="square" rtlCol="1">
            <a:spAutoFit/>
          </a:bodyPr>
          <a:lstStyle/>
          <a:p>
            <a:r>
              <a:rPr lang="he-IL" dirty="0"/>
              <a:t>הולך לייצג את מערכי ה</a:t>
            </a:r>
            <a:r>
              <a:rPr lang="en-US" dirty="0"/>
              <a:t>   </a:t>
            </a:r>
            <a:r>
              <a:rPr lang="he-IL" dirty="0"/>
              <a:t>זה בעצם הרצפים של ה 30</a:t>
            </a:r>
          </a:p>
          <a:p>
            <a:r>
              <a:rPr lang="en-US" dirty="0"/>
              <a:t>x </a:t>
            </a:r>
            <a:endParaRPr lang="he-IL" dirty="0"/>
          </a:p>
        </p:txBody>
      </p:sp>
      <p:pic>
        <p:nvPicPr>
          <p:cNvPr id="9" name="תמונה 8"/>
          <p:cNvPicPr>
            <a:picLocks noChangeAspect="1"/>
          </p:cNvPicPr>
          <p:nvPr/>
        </p:nvPicPr>
        <p:blipFill>
          <a:blip r:embed="rId4"/>
          <a:stretch>
            <a:fillRect/>
          </a:stretch>
        </p:blipFill>
        <p:spPr>
          <a:xfrm>
            <a:off x="2302407" y="5288544"/>
            <a:ext cx="1203566" cy="367985"/>
          </a:xfrm>
          <a:prstGeom prst="rect">
            <a:avLst/>
          </a:prstGeom>
        </p:spPr>
      </p:pic>
      <p:sp>
        <p:nvSpPr>
          <p:cNvPr id="10" name="TextBox 9"/>
          <p:cNvSpPr txBox="1"/>
          <p:nvPr/>
        </p:nvSpPr>
        <p:spPr>
          <a:xfrm>
            <a:off x="4593311" y="5117853"/>
            <a:ext cx="2558473" cy="646331"/>
          </a:xfrm>
          <a:prstGeom prst="rect">
            <a:avLst/>
          </a:prstGeom>
          <a:noFill/>
        </p:spPr>
        <p:txBody>
          <a:bodyPr wrap="square" rtlCol="1">
            <a:spAutoFit/>
          </a:bodyPr>
          <a:lstStyle/>
          <a:p>
            <a:r>
              <a:rPr lang="he-IL" dirty="0"/>
              <a:t>הולך לייצג את מערכי ה</a:t>
            </a:r>
            <a:r>
              <a:rPr lang="en-US" dirty="0"/>
              <a:t>   </a:t>
            </a:r>
          </a:p>
          <a:p>
            <a:r>
              <a:rPr lang="he-IL" dirty="0"/>
              <a:t>התוויות שלנו</a:t>
            </a:r>
            <a:r>
              <a:rPr lang="en-US" dirty="0"/>
              <a:t>Y </a:t>
            </a:r>
            <a:endParaRPr lang="he-IL" dirty="0"/>
          </a:p>
        </p:txBody>
      </p:sp>
      <p:pic>
        <p:nvPicPr>
          <p:cNvPr id="11" name="תמונה 10"/>
          <p:cNvPicPr>
            <a:picLocks noChangeAspect="1"/>
          </p:cNvPicPr>
          <p:nvPr/>
        </p:nvPicPr>
        <p:blipFill>
          <a:blip r:embed="rId5"/>
          <a:stretch>
            <a:fillRect/>
          </a:stretch>
        </p:blipFill>
        <p:spPr>
          <a:xfrm>
            <a:off x="2325497" y="5934876"/>
            <a:ext cx="1005927" cy="484398"/>
          </a:xfrm>
          <a:prstGeom prst="rect">
            <a:avLst/>
          </a:prstGeom>
        </p:spPr>
      </p:pic>
      <p:sp>
        <p:nvSpPr>
          <p:cNvPr id="12" name="TextBox 11"/>
          <p:cNvSpPr txBox="1"/>
          <p:nvPr/>
        </p:nvSpPr>
        <p:spPr>
          <a:xfrm>
            <a:off x="3808707" y="5957608"/>
            <a:ext cx="3367948" cy="646331"/>
          </a:xfrm>
          <a:prstGeom prst="rect">
            <a:avLst/>
          </a:prstGeom>
          <a:noFill/>
        </p:spPr>
        <p:txBody>
          <a:bodyPr wrap="square" rtlCol="1">
            <a:spAutoFit/>
          </a:bodyPr>
          <a:lstStyle/>
          <a:p>
            <a:r>
              <a:rPr lang="he-IL" dirty="0"/>
              <a:t>מערך שיכיל את כל המסגרות של רצף מסוים</a:t>
            </a:r>
          </a:p>
        </p:txBody>
      </p:sp>
    </p:spTree>
    <p:extLst>
      <p:ext uri="{BB962C8B-B14F-4D97-AF65-F5344CB8AC3E}">
        <p14:creationId xmlns:p14="http://schemas.microsoft.com/office/powerpoint/2010/main" val="168715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1115545" y="628072"/>
            <a:ext cx="10402201" cy="2928121"/>
          </a:xfrm>
          <a:prstGeom prst="rect">
            <a:avLst/>
          </a:prstGeom>
        </p:spPr>
      </p:pic>
      <p:sp>
        <p:nvSpPr>
          <p:cNvPr id="3" name="TextBox 2"/>
          <p:cNvSpPr txBox="1"/>
          <p:nvPr/>
        </p:nvSpPr>
        <p:spPr>
          <a:xfrm>
            <a:off x="2068945" y="4341401"/>
            <a:ext cx="7934036" cy="646331"/>
          </a:xfrm>
          <a:prstGeom prst="rect">
            <a:avLst/>
          </a:prstGeom>
          <a:noFill/>
        </p:spPr>
        <p:txBody>
          <a:bodyPr wrap="square" rtlCol="1">
            <a:spAutoFit/>
          </a:bodyPr>
          <a:lstStyle/>
          <a:p>
            <a:r>
              <a:rPr lang="he-IL" dirty="0"/>
              <a:t>בעיקרון מה שקורה פה הוא החילוק לנתוני אימון ולנתוני מבחן 80 אחוז אימון 20 אחוז מבחן קורה באופן אוטומטי עלי ידי הפונקציה שהופעלה שם.</a:t>
            </a:r>
          </a:p>
        </p:txBody>
      </p:sp>
    </p:spTree>
    <p:extLst>
      <p:ext uri="{BB962C8B-B14F-4D97-AF65-F5344CB8AC3E}">
        <p14:creationId xmlns:p14="http://schemas.microsoft.com/office/powerpoint/2010/main" val="3205922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TextBox 1"/>
          <p:cNvSpPr txBox="1"/>
          <p:nvPr/>
        </p:nvSpPr>
        <p:spPr>
          <a:xfrm>
            <a:off x="5763490" y="184666"/>
            <a:ext cx="1736437" cy="369332"/>
          </a:xfrm>
          <a:prstGeom prst="rect">
            <a:avLst/>
          </a:prstGeom>
          <a:noFill/>
        </p:spPr>
        <p:txBody>
          <a:bodyPr wrap="square" rtlCol="1">
            <a:spAutoFit/>
          </a:bodyPr>
          <a:lstStyle/>
          <a:p>
            <a:r>
              <a:rPr lang="en-US" dirty="0"/>
              <a:t>Test in real time</a:t>
            </a:r>
            <a:endParaRPr lang="he-IL" dirty="0"/>
          </a:p>
        </p:txBody>
      </p:sp>
      <p:pic>
        <p:nvPicPr>
          <p:cNvPr id="3" name="תמונה 2"/>
          <p:cNvPicPr>
            <a:picLocks noChangeAspect="1"/>
          </p:cNvPicPr>
          <p:nvPr/>
        </p:nvPicPr>
        <p:blipFill>
          <a:blip r:embed="rId2"/>
          <a:stretch>
            <a:fillRect/>
          </a:stretch>
        </p:blipFill>
        <p:spPr>
          <a:xfrm>
            <a:off x="1061459" y="1386816"/>
            <a:ext cx="3325090" cy="1474512"/>
          </a:xfrm>
          <a:prstGeom prst="rect">
            <a:avLst/>
          </a:prstGeom>
        </p:spPr>
      </p:pic>
      <p:sp>
        <p:nvSpPr>
          <p:cNvPr id="5" name="TextBox 4"/>
          <p:cNvSpPr txBox="1"/>
          <p:nvPr/>
        </p:nvSpPr>
        <p:spPr>
          <a:xfrm>
            <a:off x="5006110" y="1246909"/>
            <a:ext cx="6567054" cy="1754326"/>
          </a:xfrm>
          <a:prstGeom prst="rect">
            <a:avLst/>
          </a:prstGeom>
          <a:noFill/>
        </p:spPr>
        <p:txBody>
          <a:bodyPr wrap="square" rtlCol="1">
            <a:spAutoFit/>
          </a:bodyPr>
          <a:lstStyle/>
          <a:p>
            <a:pPr marL="285750" indent="-285750">
              <a:buFont typeface="Arial" panose="020B0604020202020204" pitchFamily="34" charset="0"/>
              <a:buChar char="•"/>
            </a:pPr>
            <a:r>
              <a:rPr lang="he-IL" dirty="0"/>
              <a:t>הולך לתפוס 30 מסגרות לרצף על מנת ליצור חיזוי כלומר נעבור בלולאה עד שנגיע ל30 ואז נעביר את הרצף למודל.</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r>
              <a:rPr lang="he-IL" dirty="0"/>
              <a:t>ישרשר את ההיסטוריה למשפט</a:t>
            </a:r>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endParaRPr lang="he-IL" dirty="0"/>
          </a:p>
        </p:txBody>
      </p:sp>
      <p:sp>
        <p:nvSpPr>
          <p:cNvPr id="8" name="TextBox 7"/>
          <p:cNvSpPr txBox="1"/>
          <p:nvPr/>
        </p:nvSpPr>
        <p:spPr>
          <a:xfrm>
            <a:off x="3214255" y="3199427"/>
            <a:ext cx="7878618" cy="369332"/>
          </a:xfrm>
          <a:prstGeom prst="rect">
            <a:avLst/>
          </a:prstGeom>
          <a:noFill/>
        </p:spPr>
        <p:txBody>
          <a:bodyPr wrap="square" rtlCol="1">
            <a:spAutoFit/>
          </a:bodyPr>
          <a:lstStyle/>
          <a:p>
            <a:r>
              <a:rPr lang="he-IL" dirty="0"/>
              <a:t>רק ברגע שיש לנו 30 </a:t>
            </a:r>
            <a:r>
              <a:rPr lang="he-IL" dirty="0" err="1"/>
              <a:t>פרימים</a:t>
            </a:r>
            <a:r>
              <a:rPr lang="he-IL" dirty="0"/>
              <a:t> ברצף נוכל להעביר את הסרטון לזיהוי</a:t>
            </a:r>
          </a:p>
        </p:txBody>
      </p:sp>
    </p:spTree>
    <p:extLst>
      <p:ext uri="{BB962C8B-B14F-4D97-AF65-F5344CB8AC3E}">
        <p14:creationId xmlns:p14="http://schemas.microsoft.com/office/powerpoint/2010/main" val="3207799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TextBox 1"/>
          <p:cNvSpPr txBox="1"/>
          <p:nvPr/>
        </p:nvSpPr>
        <p:spPr>
          <a:xfrm>
            <a:off x="3001816" y="1403927"/>
            <a:ext cx="5560291" cy="3170099"/>
          </a:xfrm>
          <a:prstGeom prst="rect">
            <a:avLst/>
          </a:prstGeom>
          <a:noFill/>
        </p:spPr>
        <p:txBody>
          <a:bodyPr wrap="square" rtlCol="1">
            <a:spAutoFit/>
          </a:bodyPr>
          <a:lstStyle/>
          <a:p>
            <a:r>
              <a:rPr lang="en-US" sz="20000" dirty="0">
                <a:latin typeface="Bodoni MT Poster Compressed" panose="02070706080601050204" pitchFamily="18" charset="0"/>
              </a:rPr>
              <a:t>Angular</a:t>
            </a:r>
            <a:endParaRPr lang="he-IL" sz="20000" dirty="0">
              <a:latin typeface="Bodoni MT Poster Compressed" panose="02070706080601050204" pitchFamily="18" charset="0"/>
            </a:endParaRPr>
          </a:p>
        </p:txBody>
      </p:sp>
      <p:sp>
        <p:nvSpPr>
          <p:cNvPr id="3" name="TextBox 2"/>
          <p:cNvSpPr txBox="1"/>
          <p:nvPr/>
        </p:nvSpPr>
        <p:spPr>
          <a:xfrm>
            <a:off x="5264727" y="683491"/>
            <a:ext cx="1510143" cy="369332"/>
          </a:xfrm>
          <a:prstGeom prst="rect">
            <a:avLst/>
          </a:prstGeom>
          <a:noFill/>
        </p:spPr>
        <p:txBody>
          <a:bodyPr wrap="square" rtlCol="1">
            <a:spAutoFit/>
          </a:bodyPr>
          <a:lstStyle/>
          <a:p>
            <a:r>
              <a:rPr lang="he-IL" dirty="0"/>
              <a:t>תכנון צד לקוח</a:t>
            </a:r>
          </a:p>
        </p:txBody>
      </p:sp>
    </p:spTree>
    <p:extLst>
      <p:ext uri="{BB962C8B-B14F-4D97-AF65-F5344CB8AC3E}">
        <p14:creationId xmlns:p14="http://schemas.microsoft.com/office/powerpoint/2010/main" val="4096928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3" name="מלבן 2"/>
          <p:cNvSpPr/>
          <p:nvPr/>
        </p:nvSpPr>
        <p:spPr>
          <a:xfrm>
            <a:off x="4457991" y="1346209"/>
            <a:ext cx="3454051" cy="1588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atin typeface="Heebo Light" panose="00000400000000000000" pitchFamily="2" charset="-79"/>
                <a:cs typeface="Heebo Light" panose="00000400000000000000" pitchFamily="2" charset="-79"/>
              </a:rPr>
              <a:t>מצלמה</a:t>
            </a:r>
          </a:p>
        </p:txBody>
      </p:sp>
      <p:sp>
        <p:nvSpPr>
          <p:cNvPr id="5" name="מלבן 4"/>
          <p:cNvSpPr/>
          <p:nvPr/>
        </p:nvSpPr>
        <p:spPr>
          <a:xfrm>
            <a:off x="11259127" y="4645891"/>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8" name="מלבן 7"/>
          <p:cNvSpPr/>
          <p:nvPr/>
        </p:nvSpPr>
        <p:spPr>
          <a:xfrm>
            <a:off x="10362046" y="4645887"/>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9" name="מלבן 8"/>
          <p:cNvSpPr/>
          <p:nvPr/>
        </p:nvSpPr>
        <p:spPr>
          <a:xfrm>
            <a:off x="9535379" y="4645887"/>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0" name="מלבן 9"/>
          <p:cNvSpPr/>
          <p:nvPr/>
        </p:nvSpPr>
        <p:spPr>
          <a:xfrm>
            <a:off x="8705820" y="4645887"/>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1" name="מלבן 10"/>
          <p:cNvSpPr/>
          <p:nvPr/>
        </p:nvSpPr>
        <p:spPr>
          <a:xfrm>
            <a:off x="7922461" y="4645886"/>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2" name="מלבן 11"/>
          <p:cNvSpPr/>
          <p:nvPr/>
        </p:nvSpPr>
        <p:spPr>
          <a:xfrm>
            <a:off x="7094348" y="4645885"/>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3" name="מלבן 12"/>
          <p:cNvSpPr/>
          <p:nvPr/>
        </p:nvSpPr>
        <p:spPr>
          <a:xfrm>
            <a:off x="6310989" y="4645885"/>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4" name="מלבן 13"/>
          <p:cNvSpPr/>
          <p:nvPr/>
        </p:nvSpPr>
        <p:spPr>
          <a:xfrm>
            <a:off x="5560668" y="4645882"/>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5" name="מלבן 14"/>
          <p:cNvSpPr/>
          <p:nvPr/>
        </p:nvSpPr>
        <p:spPr>
          <a:xfrm>
            <a:off x="4803878" y="4645881"/>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6" name="מלבן 15"/>
          <p:cNvSpPr/>
          <p:nvPr/>
        </p:nvSpPr>
        <p:spPr>
          <a:xfrm>
            <a:off x="4002454" y="4645880"/>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7" name="מלבן 16"/>
          <p:cNvSpPr/>
          <p:nvPr/>
        </p:nvSpPr>
        <p:spPr>
          <a:xfrm>
            <a:off x="3214604" y="4645880"/>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8" name="מלבן 17"/>
          <p:cNvSpPr/>
          <p:nvPr/>
        </p:nvSpPr>
        <p:spPr>
          <a:xfrm>
            <a:off x="2442085" y="4645880"/>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9" name="מלבן 18"/>
          <p:cNvSpPr/>
          <p:nvPr/>
        </p:nvSpPr>
        <p:spPr>
          <a:xfrm>
            <a:off x="1655313" y="4645879"/>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0" name="מלבן 19"/>
          <p:cNvSpPr/>
          <p:nvPr/>
        </p:nvSpPr>
        <p:spPr>
          <a:xfrm>
            <a:off x="883871" y="4645878"/>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1" name="מלבן 20"/>
          <p:cNvSpPr/>
          <p:nvPr/>
        </p:nvSpPr>
        <p:spPr>
          <a:xfrm>
            <a:off x="69452" y="4645878"/>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2" name="מלבן 21"/>
          <p:cNvSpPr/>
          <p:nvPr/>
        </p:nvSpPr>
        <p:spPr>
          <a:xfrm>
            <a:off x="11259127" y="5417128"/>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3" name="מלבן 22"/>
          <p:cNvSpPr/>
          <p:nvPr/>
        </p:nvSpPr>
        <p:spPr>
          <a:xfrm>
            <a:off x="10393766" y="5417115"/>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4" name="מלבן 23"/>
          <p:cNvSpPr/>
          <p:nvPr/>
        </p:nvSpPr>
        <p:spPr>
          <a:xfrm>
            <a:off x="9535379" y="5417124"/>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5" name="מלבן 24"/>
          <p:cNvSpPr/>
          <p:nvPr/>
        </p:nvSpPr>
        <p:spPr>
          <a:xfrm>
            <a:off x="8705820" y="5417124"/>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6" name="מלבן 25"/>
          <p:cNvSpPr/>
          <p:nvPr/>
        </p:nvSpPr>
        <p:spPr>
          <a:xfrm>
            <a:off x="7922461" y="5417123"/>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7" name="מלבן 26"/>
          <p:cNvSpPr/>
          <p:nvPr/>
        </p:nvSpPr>
        <p:spPr>
          <a:xfrm>
            <a:off x="7094348" y="5417122"/>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8" name="מלבן 27"/>
          <p:cNvSpPr/>
          <p:nvPr/>
        </p:nvSpPr>
        <p:spPr>
          <a:xfrm>
            <a:off x="6310989" y="5417122"/>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9" name="מלבן 28"/>
          <p:cNvSpPr/>
          <p:nvPr/>
        </p:nvSpPr>
        <p:spPr>
          <a:xfrm>
            <a:off x="5560668" y="5417119"/>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0" name="מלבן 29"/>
          <p:cNvSpPr/>
          <p:nvPr/>
        </p:nvSpPr>
        <p:spPr>
          <a:xfrm>
            <a:off x="4803878" y="5417115"/>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1" name="מלבן 30"/>
          <p:cNvSpPr/>
          <p:nvPr/>
        </p:nvSpPr>
        <p:spPr>
          <a:xfrm>
            <a:off x="4002454" y="5417117"/>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2" name="מלבן 31"/>
          <p:cNvSpPr/>
          <p:nvPr/>
        </p:nvSpPr>
        <p:spPr>
          <a:xfrm>
            <a:off x="3214604" y="5417117"/>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3" name="מלבן 32"/>
          <p:cNvSpPr/>
          <p:nvPr/>
        </p:nvSpPr>
        <p:spPr>
          <a:xfrm>
            <a:off x="2442085" y="5417117"/>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4" name="מלבן 33"/>
          <p:cNvSpPr/>
          <p:nvPr/>
        </p:nvSpPr>
        <p:spPr>
          <a:xfrm>
            <a:off x="1655313" y="5417116"/>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5" name="מלבן 34"/>
          <p:cNvSpPr/>
          <p:nvPr/>
        </p:nvSpPr>
        <p:spPr>
          <a:xfrm>
            <a:off x="883871" y="5417115"/>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51" name="מלבן 50"/>
          <p:cNvSpPr/>
          <p:nvPr/>
        </p:nvSpPr>
        <p:spPr>
          <a:xfrm>
            <a:off x="71828" y="5417115"/>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52" name="TextBox 51"/>
          <p:cNvSpPr txBox="1"/>
          <p:nvPr/>
        </p:nvSpPr>
        <p:spPr>
          <a:xfrm>
            <a:off x="4517206" y="3773257"/>
            <a:ext cx="3094181" cy="646331"/>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סט 30 פריימים של תנועה או מה שנקרא וידאו.</a:t>
            </a:r>
          </a:p>
        </p:txBody>
      </p:sp>
      <p:sp>
        <p:nvSpPr>
          <p:cNvPr id="53" name="TextBox 52"/>
          <p:cNvSpPr txBox="1"/>
          <p:nvPr/>
        </p:nvSpPr>
        <p:spPr>
          <a:xfrm>
            <a:off x="3183098" y="369332"/>
            <a:ext cx="5242184" cy="378691"/>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כל אלפית שניה מצולם פריים בקצב מהיר בזמן אמת</a:t>
            </a:r>
          </a:p>
        </p:txBody>
      </p:sp>
    </p:spTree>
    <p:extLst>
      <p:ext uri="{BB962C8B-B14F-4D97-AF65-F5344CB8AC3E}">
        <p14:creationId xmlns:p14="http://schemas.microsoft.com/office/powerpoint/2010/main" val="6881091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pic>
        <p:nvPicPr>
          <p:cNvPr id="8" name="תמונה 7"/>
          <p:cNvPicPr>
            <a:picLocks noChangeAspect="1"/>
          </p:cNvPicPr>
          <p:nvPr/>
        </p:nvPicPr>
        <p:blipFill>
          <a:blip r:embed="rId2"/>
          <a:stretch>
            <a:fillRect/>
          </a:stretch>
        </p:blipFill>
        <p:spPr>
          <a:xfrm>
            <a:off x="840510" y="738909"/>
            <a:ext cx="10732654" cy="5412510"/>
          </a:xfrm>
          <a:prstGeom prst="rect">
            <a:avLst/>
          </a:prstGeom>
        </p:spPr>
      </p:pic>
      <p:sp>
        <p:nvSpPr>
          <p:cNvPr id="9" name="TextBox 8"/>
          <p:cNvSpPr txBox="1"/>
          <p:nvPr/>
        </p:nvSpPr>
        <p:spPr>
          <a:xfrm>
            <a:off x="3315854" y="101723"/>
            <a:ext cx="4128655" cy="369332"/>
          </a:xfrm>
          <a:prstGeom prst="rect">
            <a:avLst/>
          </a:prstGeom>
          <a:noFill/>
        </p:spPr>
        <p:txBody>
          <a:bodyPr wrap="square" rtlCol="1">
            <a:spAutoFit/>
          </a:bodyPr>
          <a:lstStyle/>
          <a:p>
            <a:r>
              <a:rPr lang="he-IL" dirty="0"/>
              <a:t>הפונקציה הראשונה:</a:t>
            </a:r>
          </a:p>
        </p:txBody>
      </p:sp>
      <p:sp>
        <p:nvSpPr>
          <p:cNvPr id="10" name="TextBox 9"/>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906281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5" name="מלבן 4"/>
          <p:cNvSpPr/>
          <p:nvPr/>
        </p:nvSpPr>
        <p:spPr>
          <a:xfrm>
            <a:off x="5754254" y="184666"/>
            <a:ext cx="669637"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Box 1"/>
          <p:cNvSpPr txBox="1"/>
          <p:nvPr/>
        </p:nvSpPr>
        <p:spPr>
          <a:xfrm>
            <a:off x="4530437" y="1357745"/>
            <a:ext cx="7195127" cy="1200329"/>
          </a:xfrm>
          <a:prstGeom prst="rect">
            <a:avLst/>
          </a:prstGeom>
          <a:noFill/>
        </p:spPr>
        <p:txBody>
          <a:bodyPr wrap="square" rtlCol="1">
            <a:spAutoFit/>
          </a:bodyPr>
          <a:lstStyle/>
          <a:p>
            <a:r>
              <a:rPr lang="he-IL" dirty="0"/>
              <a:t>כל פריים צריך לעבור 3 עיבודים לפני שהוא נדחף למערך.</a:t>
            </a:r>
          </a:p>
          <a:p>
            <a:endParaRPr lang="he-IL" dirty="0"/>
          </a:p>
          <a:p>
            <a:endParaRPr lang="he-IL" dirty="0"/>
          </a:p>
          <a:p>
            <a:endParaRPr lang="he-IL" dirty="0"/>
          </a:p>
        </p:txBody>
      </p:sp>
      <p:sp>
        <p:nvSpPr>
          <p:cNvPr id="8" name="TextBox 7"/>
          <p:cNvSpPr txBox="1"/>
          <p:nvPr/>
        </p:nvSpPr>
        <p:spPr>
          <a:xfrm>
            <a:off x="4100945" y="2359891"/>
            <a:ext cx="5449455" cy="646331"/>
          </a:xfrm>
          <a:prstGeom prst="rect">
            <a:avLst/>
          </a:prstGeom>
          <a:noFill/>
        </p:spPr>
        <p:txBody>
          <a:bodyPr wrap="square" rtlCol="1">
            <a:spAutoFit/>
          </a:bodyPr>
          <a:lstStyle/>
          <a:p>
            <a:r>
              <a:rPr lang="he-IL" dirty="0"/>
              <a:t>חוזר מכל העיבודים האלה מערך אחד גדול של כל הציוני דרך.</a:t>
            </a:r>
          </a:p>
        </p:txBody>
      </p:sp>
      <p:pic>
        <p:nvPicPr>
          <p:cNvPr id="9" name="תמונה 8"/>
          <p:cNvPicPr>
            <a:picLocks noChangeAspect="1"/>
          </p:cNvPicPr>
          <p:nvPr/>
        </p:nvPicPr>
        <p:blipFill>
          <a:blip r:embed="rId2"/>
          <a:stretch>
            <a:fillRect/>
          </a:stretch>
        </p:blipFill>
        <p:spPr>
          <a:xfrm>
            <a:off x="3946109" y="3241255"/>
            <a:ext cx="6195417" cy="1099835"/>
          </a:xfrm>
          <a:prstGeom prst="rect">
            <a:avLst/>
          </a:prstGeom>
        </p:spPr>
      </p:pic>
      <p:sp>
        <p:nvSpPr>
          <p:cNvPr id="10" name="TextBox 9"/>
          <p:cNvSpPr txBox="1"/>
          <p:nvPr/>
        </p:nvSpPr>
        <p:spPr>
          <a:xfrm>
            <a:off x="4271819" y="5218944"/>
            <a:ext cx="7453745" cy="1200329"/>
          </a:xfrm>
          <a:prstGeom prst="rect">
            <a:avLst/>
          </a:prstGeom>
          <a:noFill/>
        </p:spPr>
        <p:txBody>
          <a:bodyPr wrap="square" rtlCol="1">
            <a:spAutoFit/>
          </a:bodyPr>
          <a:lstStyle/>
          <a:p>
            <a:r>
              <a:rPr lang="he-IL" dirty="0"/>
              <a:t>כלומר  שחוזר לי המערך של אותו הפריים אני ירצה לשרשר אותו למערך הבא     כלומר במקום לשלוח לפונקציה שתדחוף למערך את המערך אני יצור פונקציה  שיהיה לה מערך גלובלי שכל פעם אני ישרשר אליו עוד מערך עד שנגיע לשלושים מערכים ואז את המערך הגדול הזה אני ישלח למודל לבצע חיזוי. </a:t>
            </a:r>
          </a:p>
        </p:txBody>
      </p:sp>
      <p:cxnSp>
        <p:nvCxnSpPr>
          <p:cNvPr id="11" name="מחבר חץ ישר 10"/>
          <p:cNvCxnSpPr/>
          <p:nvPr/>
        </p:nvCxnSpPr>
        <p:spPr>
          <a:xfrm>
            <a:off x="6613236" y="674255"/>
            <a:ext cx="4461164" cy="75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019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9" name="TextBox 8"/>
          <p:cNvSpPr txBox="1"/>
          <p:nvPr/>
        </p:nvSpPr>
        <p:spPr>
          <a:xfrm>
            <a:off x="2451918" y="1132684"/>
            <a:ext cx="6594764" cy="400110"/>
          </a:xfrm>
          <a:prstGeom prst="rect">
            <a:avLst/>
          </a:prstGeom>
          <a:noFill/>
        </p:spPr>
        <p:txBody>
          <a:bodyPr wrap="square" rtlCol="1">
            <a:spAutoFit/>
          </a:bodyPr>
          <a:lstStyle/>
          <a:p>
            <a:pPr algn="ctr"/>
            <a:r>
              <a:rPr lang="he-IL" sz="2000" dirty="0">
                <a:latin typeface="Heebo Light" panose="00000400000000000000" pitchFamily="2" charset="-79"/>
                <a:cs typeface="Heebo Light" panose="00000400000000000000" pitchFamily="2" charset="-79"/>
              </a:rPr>
              <a:t>הפונקציות שאליהם יש לשלוח את הפריים לפי הסדר:</a:t>
            </a:r>
          </a:p>
        </p:txBody>
      </p:sp>
      <p:pic>
        <p:nvPicPr>
          <p:cNvPr id="2" name="תמונה 1"/>
          <p:cNvPicPr>
            <a:picLocks noChangeAspect="1"/>
          </p:cNvPicPr>
          <p:nvPr/>
        </p:nvPicPr>
        <p:blipFill>
          <a:blip r:embed="rId2"/>
          <a:stretch>
            <a:fillRect/>
          </a:stretch>
        </p:blipFill>
        <p:spPr>
          <a:xfrm>
            <a:off x="4027056" y="1922194"/>
            <a:ext cx="3445162" cy="497734"/>
          </a:xfrm>
          <a:prstGeom prst="rect">
            <a:avLst/>
          </a:prstGeom>
        </p:spPr>
      </p:pic>
      <p:pic>
        <p:nvPicPr>
          <p:cNvPr id="3" name="תמונה 2"/>
          <p:cNvPicPr>
            <a:picLocks noChangeAspect="1"/>
          </p:cNvPicPr>
          <p:nvPr/>
        </p:nvPicPr>
        <p:blipFill>
          <a:blip r:embed="rId3"/>
          <a:stretch>
            <a:fillRect/>
          </a:stretch>
        </p:blipFill>
        <p:spPr>
          <a:xfrm>
            <a:off x="4027056" y="2798618"/>
            <a:ext cx="3444489" cy="573961"/>
          </a:xfrm>
          <a:prstGeom prst="rect">
            <a:avLst/>
          </a:prstGeom>
        </p:spPr>
      </p:pic>
      <p:pic>
        <p:nvPicPr>
          <p:cNvPr id="5" name="תמונה 4"/>
          <p:cNvPicPr>
            <a:picLocks noChangeAspect="1"/>
          </p:cNvPicPr>
          <p:nvPr/>
        </p:nvPicPr>
        <p:blipFill>
          <a:blip r:embed="rId4"/>
          <a:stretch>
            <a:fillRect/>
          </a:stretch>
        </p:blipFill>
        <p:spPr>
          <a:xfrm>
            <a:off x="4027056" y="3838967"/>
            <a:ext cx="3444489" cy="502123"/>
          </a:xfrm>
          <a:prstGeom prst="rect">
            <a:avLst/>
          </a:prstGeom>
        </p:spPr>
      </p:pic>
      <p:sp>
        <p:nvSpPr>
          <p:cNvPr id="8" name="TextBox 7"/>
          <p:cNvSpPr txBox="1"/>
          <p:nvPr/>
        </p:nvSpPr>
        <p:spPr>
          <a:xfrm>
            <a:off x="2068945" y="4922982"/>
            <a:ext cx="8469746" cy="584775"/>
          </a:xfrm>
          <a:prstGeom prst="rect">
            <a:avLst/>
          </a:prstGeom>
          <a:noFill/>
        </p:spPr>
        <p:txBody>
          <a:bodyPr wrap="square" rtlCol="1">
            <a:spAutoFit/>
          </a:bodyPr>
          <a:lstStyle/>
          <a:p>
            <a:pPr algn="ctr"/>
            <a:r>
              <a:rPr lang="he-IL" sz="1600" dirty="0">
                <a:latin typeface="Heebo Light" panose="00000400000000000000" pitchFamily="2" charset="-79"/>
                <a:cs typeface="Heebo Light" panose="00000400000000000000" pitchFamily="2" charset="-79"/>
              </a:rPr>
              <a:t>מה שחוזר מהפונקציה האחרונה זה מערך משורשר של כל ציוני הדרך ואותו נדחוף למערך </a:t>
            </a:r>
            <a:r>
              <a:rPr lang="en-US" sz="1600" dirty="0">
                <a:latin typeface="Heebo Light" panose="00000400000000000000" pitchFamily="2" charset="-79"/>
                <a:cs typeface="Heebo Light" panose="00000400000000000000" pitchFamily="2" charset="-79"/>
              </a:rPr>
              <a:t>sequence</a:t>
            </a:r>
          </a:p>
          <a:p>
            <a:pPr algn="ctr"/>
            <a:r>
              <a:rPr lang="he-IL" sz="1600" dirty="0">
                <a:latin typeface="Heebo Light" panose="00000400000000000000" pitchFamily="2" charset="-79"/>
                <a:cs typeface="Heebo Light" panose="00000400000000000000" pitchFamily="2" charset="-79"/>
              </a:rPr>
              <a:t>ברגע שאורך המערך יהיה שווה ל30 נוכל לשלוח את המערך למודל לצורך חיזוי המילה.</a:t>
            </a:r>
          </a:p>
        </p:txBody>
      </p:sp>
    </p:spTree>
    <p:extLst>
      <p:ext uri="{BB962C8B-B14F-4D97-AF65-F5344CB8AC3E}">
        <p14:creationId xmlns:p14="http://schemas.microsoft.com/office/powerpoint/2010/main" val="44919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מלבן 1"/>
          <p:cNvSpPr/>
          <p:nvPr/>
        </p:nvSpPr>
        <p:spPr>
          <a:xfrm>
            <a:off x="5403273" y="482983"/>
            <a:ext cx="6096000" cy="2308324"/>
          </a:xfrm>
          <a:prstGeom prst="rect">
            <a:avLst/>
          </a:prstGeom>
        </p:spPr>
        <p:txBody>
          <a:bodyPr>
            <a:spAutoFit/>
          </a:bodyPr>
          <a:lstStyle/>
          <a:p>
            <a:r>
              <a:rPr lang="he-IL" i="1" dirty="0">
                <a:solidFill>
                  <a:srgbClr val="5C6370"/>
                </a:solidFill>
                <a:latin typeface="Consolas" panose="020B0609020204030204" pitchFamily="49" charset="0"/>
              </a:rPr>
              <a:t>//לכן ניתן לראות שבעמוד ה</a:t>
            </a:r>
            <a:r>
              <a:rPr lang="en-US" i="1" dirty="0">
                <a:solidFill>
                  <a:srgbClr val="5C6370"/>
                </a:solidFill>
                <a:latin typeface="Consolas" panose="020B0609020204030204" pitchFamily="49" charset="0"/>
              </a:rPr>
              <a:t>html  </a:t>
            </a:r>
            <a:r>
              <a:rPr lang="he-IL" i="1" dirty="0">
                <a:solidFill>
                  <a:srgbClr val="5C6370"/>
                </a:solidFill>
                <a:latin typeface="Consolas" panose="020B0609020204030204" pitchFamily="49" charset="0"/>
              </a:rPr>
              <a:t>אין הפעלה של המצלמה </a:t>
            </a:r>
            <a:r>
              <a:rPr lang="he-IL" i="1" dirty="0" err="1">
                <a:solidFill>
                  <a:srgbClr val="5C6370"/>
                </a:solidFill>
                <a:latin typeface="Consolas" panose="020B0609020204030204" pitchFamily="49" charset="0"/>
              </a:rPr>
              <a:t>והוסקט</a:t>
            </a:r>
            <a:r>
              <a:rPr lang="he-IL" i="1" dirty="0">
                <a:solidFill>
                  <a:srgbClr val="5C6370"/>
                </a:solidFill>
                <a:latin typeface="Consolas" panose="020B0609020204030204" pitchFamily="49" charset="0"/>
              </a:rPr>
              <a:t> זה פועל אוטומטי</a:t>
            </a:r>
            <a:endParaRPr lang="he-IL" dirty="0">
              <a:solidFill>
                <a:srgbClr val="ABB2BF"/>
              </a:solidFill>
              <a:latin typeface="Consolas" panose="020B0609020204030204" pitchFamily="49" charset="0"/>
            </a:endParaRPr>
          </a:p>
          <a:p>
            <a:r>
              <a:rPr lang="he-IL" i="1" dirty="0">
                <a:solidFill>
                  <a:srgbClr val="5C6370"/>
                </a:solidFill>
                <a:latin typeface="Consolas" panose="020B0609020204030204" pitchFamily="49" charset="0"/>
              </a:rPr>
              <a:t>//</a:t>
            </a:r>
            <a:r>
              <a:rPr lang="he-IL" i="1" dirty="0" err="1">
                <a:solidFill>
                  <a:srgbClr val="5C6370"/>
                </a:solidFill>
                <a:latin typeface="Consolas" panose="020B0609020204030204" pitchFamily="49" charset="0"/>
              </a:rPr>
              <a:t>איתחול</a:t>
            </a:r>
            <a:r>
              <a:rPr lang="he-IL" i="1" dirty="0">
                <a:solidFill>
                  <a:srgbClr val="5C6370"/>
                </a:solidFill>
                <a:latin typeface="Consolas" panose="020B0609020204030204" pitchFamily="49" charset="0"/>
              </a:rPr>
              <a:t> שיהיה תמיד כלומר הפעלה אוטומטית שכל הזמן המצלמה דולקת וגם </a:t>
            </a:r>
            <a:r>
              <a:rPr lang="he-IL" i="1" dirty="0" err="1">
                <a:solidFill>
                  <a:srgbClr val="5C6370"/>
                </a:solidFill>
                <a:latin typeface="Consolas" panose="020B0609020204030204" pitchFamily="49" charset="0"/>
              </a:rPr>
              <a:t>הסוקט</a:t>
            </a:r>
            <a:r>
              <a:rPr lang="he-IL" i="1" dirty="0">
                <a:solidFill>
                  <a:srgbClr val="5C6370"/>
                </a:solidFill>
                <a:latin typeface="Consolas" panose="020B0609020204030204" pitchFamily="49" charset="0"/>
              </a:rPr>
              <a:t> נשאר פתוח</a:t>
            </a:r>
            <a:endParaRPr lang="he-IL" dirty="0">
              <a:solidFill>
                <a:srgbClr val="ABB2BF"/>
              </a:solidFill>
              <a:latin typeface="Consolas" panose="020B0609020204030204" pitchFamily="49" charset="0"/>
            </a:endParaRPr>
          </a:p>
          <a:p>
            <a:r>
              <a:rPr lang="he-IL" dirty="0">
                <a:solidFill>
                  <a:srgbClr val="ABB2BF"/>
                </a:solidFill>
                <a:latin typeface="Consolas" panose="020B0609020204030204" pitchFamily="49" charset="0"/>
              </a:rPr>
              <a:t>  </a:t>
            </a:r>
            <a:r>
              <a:rPr lang="en-US" dirty="0" err="1">
                <a:solidFill>
                  <a:srgbClr val="61AFEF"/>
                </a:solidFill>
                <a:latin typeface="Consolas" panose="020B0609020204030204" pitchFamily="49" charset="0"/>
              </a:rPr>
              <a:t>ngOnInit</a:t>
            </a:r>
            <a:r>
              <a:rPr lang="en-US" dirty="0">
                <a:solidFill>
                  <a:srgbClr val="ABB2BF"/>
                </a:solidFill>
                <a:latin typeface="Consolas" panose="020B0609020204030204" pitchFamily="49" charset="0"/>
              </a:rPr>
              <a:t>() {</a:t>
            </a:r>
          </a:p>
          <a:p>
            <a:r>
              <a:rPr lang="en-US" dirty="0">
                <a:solidFill>
                  <a:srgbClr val="ABB2BF"/>
                </a:solidFill>
                <a:latin typeface="Consolas" panose="020B0609020204030204" pitchFamily="49" charset="0"/>
              </a:rPr>
              <a:t>    </a:t>
            </a:r>
            <a:r>
              <a:rPr lang="en-US" dirty="0" err="1">
                <a:solidFill>
                  <a:srgbClr val="E06C75"/>
                </a:solidFill>
                <a:latin typeface="Consolas" panose="020B0609020204030204" pitchFamily="49" charset="0"/>
              </a:rPr>
              <a:t>this</a:t>
            </a:r>
            <a:r>
              <a:rPr lang="en-US" dirty="0" err="1">
                <a:solidFill>
                  <a:srgbClr val="ABB2BF"/>
                </a:solidFill>
                <a:latin typeface="Consolas" panose="020B0609020204030204" pitchFamily="49" charset="0"/>
              </a:rPr>
              <a:t>.</a:t>
            </a:r>
            <a:r>
              <a:rPr lang="en-US" dirty="0" err="1">
                <a:solidFill>
                  <a:srgbClr val="61AFEF"/>
                </a:solidFill>
                <a:latin typeface="Consolas" panose="020B0609020204030204" pitchFamily="49" charset="0"/>
              </a:rPr>
              <a:t>startCamera</a:t>
            </a:r>
            <a:r>
              <a:rPr lang="en-US" dirty="0">
                <a:solidFill>
                  <a:srgbClr val="ABB2BF"/>
                </a:solidFill>
                <a:latin typeface="Consolas" panose="020B0609020204030204" pitchFamily="49" charset="0"/>
              </a:rPr>
              <a:t>();</a:t>
            </a:r>
          </a:p>
          <a:p>
            <a:r>
              <a:rPr lang="en-US" dirty="0">
                <a:solidFill>
                  <a:srgbClr val="ABB2BF"/>
                </a:solidFill>
                <a:latin typeface="Consolas" panose="020B0609020204030204" pitchFamily="49" charset="0"/>
              </a:rPr>
              <a:t>    </a:t>
            </a:r>
            <a:r>
              <a:rPr lang="en-US" dirty="0" err="1">
                <a:solidFill>
                  <a:srgbClr val="E06C75"/>
                </a:solidFill>
                <a:latin typeface="Consolas" panose="020B0609020204030204" pitchFamily="49" charset="0"/>
              </a:rPr>
              <a:t>this</a:t>
            </a:r>
            <a:r>
              <a:rPr lang="en-US" dirty="0" err="1">
                <a:solidFill>
                  <a:srgbClr val="ABB2BF"/>
                </a:solidFill>
                <a:latin typeface="Consolas" panose="020B0609020204030204" pitchFamily="49" charset="0"/>
              </a:rPr>
              <a:t>.</a:t>
            </a:r>
            <a:r>
              <a:rPr lang="en-US" dirty="0" err="1">
                <a:solidFill>
                  <a:srgbClr val="61AFEF"/>
                </a:solidFill>
                <a:latin typeface="Consolas" panose="020B0609020204030204" pitchFamily="49" charset="0"/>
              </a:rPr>
              <a:t>setupWebSocket</a:t>
            </a:r>
            <a:r>
              <a:rPr lang="en-US" dirty="0">
                <a:solidFill>
                  <a:srgbClr val="ABB2BF"/>
                </a:solidFill>
                <a:latin typeface="Consolas" panose="020B0609020204030204" pitchFamily="49" charset="0"/>
              </a:rPr>
              <a:t>();</a:t>
            </a:r>
          </a:p>
          <a:p>
            <a:r>
              <a:rPr lang="en-US" dirty="0">
                <a:solidFill>
                  <a:srgbClr val="ABB2BF"/>
                </a:solidFill>
                <a:latin typeface="Consolas" panose="020B0609020204030204" pitchFamily="49" charset="0"/>
              </a:rPr>
              <a:t>  }</a:t>
            </a:r>
            <a:endParaRPr lang="en-US" b="0" dirty="0">
              <a:solidFill>
                <a:srgbClr val="ABB2BF"/>
              </a:solidFill>
              <a:effectLst/>
              <a:latin typeface="Consolas" panose="020B0609020204030204" pitchFamily="49" charset="0"/>
            </a:endParaRPr>
          </a:p>
        </p:txBody>
      </p:sp>
      <p:sp>
        <p:nvSpPr>
          <p:cNvPr id="3" name="מלבן 2"/>
          <p:cNvSpPr/>
          <p:nvPr/>
        </p:nvSpPr>
        <p:spPr>
          <a:xfrm>
            <a:off x="-544945" y="0"/>
            <a:ext cx="6096000" cy="7017306"/>
          </a:xfrm>
          <a:prstGeom prst="rect">
            <a:avLst/>
          </a:prstGeom>
        </p:spPr>
        <p:txBody>
          <a:bodyPr>
            <a:spAutoFit/>
          </a:bodyPr>
          <a:lstStyle/>
          <a:p>
            <a:br>
              <a:rPr lang="en-US" dirty="0">
                <a:solidFill>
                  <a:srgbClr val="ABB2BF"/>
                </a:solidFill>
                <a:latin typeface="Consolas" panose="020B0609020204030204" pitchFamily="49" charset="0"/>
              </a:rPr>
            </a:br>
            <a:r>
              <a:rPr lang="en-US" dirty="0">
                <a:solidFill>
                  <a:srgbClr val="ABB2BF"/>
                </a:solidFill>
                <a:latin typeface="Consolas" panose="020B0609020204030204" pitchFamily="49" charset="0"/>
              </a:rPr>
              <a:t>&lt;</a:t>
            </a:r>
            <a:r>
              <a:rPr lang="en-US" dirty="0">
                <a:solidFill>
                  <a:srgbClr val="E06C75"/>
                </a:solidFill>
                <a:latin typeface="Consolas" panose="020B0609020204030204" pitchFamily="49" charset="0"/>
              </a:rPr>
              <a:t>video</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a:t>
            </a:r>
            <a:r>
              <a:rPr lang="en-US" dirty="0" err="1">
                <a:solidFill>
                  <a:srgbClr val="D19A66"/>
                </a:solidFill>
                <a:latin typeface="Consolas" panose="020B0609020204030204" pitchFamily="49" charset="0"/>
              </a:rPr>
              <a:t>videoElement</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video</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&lt;</a:t>
            </a:r>
            <a:r>
              <a:rPr lang="en-US" dirty="0">
                <a:solidFill>
                  <a:srgbClr val="E06C75"/>
                </a:solidFill>
                <a:latin typeface="Consolas" panose="020B0609020204030204" pitchFamily="49" charset="0"/>
              </a:rPr>
              <a:t>canvas</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a:t>
            </a:r>
            <a:r>
              <a:rPr lang="en-US" dirty="0" err="1">
                <a:solidFill>
                  <a:srgbClr val="D19A66"/>
                </a:solidFill>
                <a:latin typeface="Consolas" panose="020B0609020204030204" pitchFamily="49" charset="0"/>
              </a:rPr>
              <a:t>canvasElement</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canvas</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id</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"array-container"</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"p"</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a:t>
            </a:r>
            <a:r>
              <a:rPr lang="en-US" dirty="0" err="1">
                <a:solidFill>
                  <a:srgbClr val="D19A66"/>
                </a:solidFill>
                <a:latin typeface="Consolas" panose="020B0609020204030204" pitchFamily="49" charset="0"/>
              </a:rPr>
              <a:t>ngIf</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"prediction"</a:t>
            </a:r>
            <a:r>
              <a:rPr lang="en-US" dirty="0">
                <a:solidFill>
                  <a:srgbClr val="ABB2BF"/>
                </a:solidFill>
                <a:latin typeface="Consolas" panose="020B0609020204030204" pitchFamily="49" charset="0"/>
              </a:rPr>
              <a:t>&gt;{{ </a:t>
            </a:r>
            <a:r>
              <a:rPr lang="en-US" dirty="0">
                <a:solidFill>
                  <a:srgbClr val="E06C75"/>
                </a:solidFill>
                <a:latin typeface="Consolas" panose="020B0609020204030204" pitchFamily="49" charset="0"/>
              </a:rPr>
              <a:t>prediction</a:t>
            </a:r>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"predictions-container"</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*ngFor</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"let prediction of predictions"</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"prediction"</a:t>
            </a:r>
            <a:r>
              <a:rPr lang="en-US" dirty="0">
                <a:solidFill>
                  <a:srgbClr val="ABB2BF"/>
                </a:solidFill>
                <a:latin typeface="Consolas" panose="020B0609020204030204" pitchFamily="49" charset="0"/>
              </a:rPr>
              <a:t>&gt;{{ </a:t>
            </a:r>
            <a:r>
              <a:rPr lang="en-US" dirty="0">
                <a:solidFill>
                  <a:srgbClr val="E06C75"/>
                </a:solidFill>
                <a:latin typeface="Consolas" panose="020B0609020204030204" pitchFamily="49" charset="0"/>
              </a:rPr>
              <a:t>prediction</a:t>
            </a:r>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"dropdown"</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button</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a:t>
            </a:r>
            <a:r>
              <a:rPr lang="en-US" dirty="0" err="1">
                <a:solidFill>
                  <a:srgbClr val="98C379"/>
                </a:solidFill>
                <a:latin typeface="Consolas" panose="020B0609020204030204" pitchFamily="49" charset="0"/>
              </a:rPr>
              <a:t>btn</a:t>
            </a:r>
            <a:r>
              <a:rPr lang="en-US" dirty="0">
                <a:solidFill>
                  <a:srgbClr val="98C379"/>
                </a:solidFill>
                <a:latin typeface="Consolas" panose="020B0609020204030204" pitchFamily="49" charset="0"/>
              </a:rPr>
              <a:t> </a:t>
            </a:r>
            <a:r>
              <a:rPr lang="en-US" dirty="0" err="1">
                <a:solidFill>
                  <a:srgbClr val="98C379"/>
                </a:solidFill>
                <a:latin typeface="Consolas" panose="020B0609020204030204" pitchFamily="49" charset="0"/>
              </a:rPr>
              <a:t>btn</a:t>
            </a:r>
            <a:r>
              <a:rPr lang="en-US" dirty="0">
                <a:solidFill>
                  <a:srgbClr val="98C379"/>
                </a:solidFill>
                <a:latin typeface="Consolas" panose="020B0609020204030204" pitchFamily="49" charset="0"/>
              </a:rPr>
              <a:t>-secondary dropdown-toggle"</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type</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"button"</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data-</a:t>
            </a:r>
            <a:r>
              <a:rPr lang="en-US" dirty="0" err="1">
                <a:solidFill>
                  <a:srgbClr val="D19A66"/>
                </a:solidFill>
                <a:latin typeface="Consolas" panose="020B0609020204030204" pitchFamily="49" charset="0"/>
              </a:rPr>
              <a:t>bs</a:t>
            </a:r>
            <a:r>
              <a:rPr lang="en-US" dirty="0">
                <a:solidFill>
                  <a:srgbClr val="D19A66"/>
                </a:solidFill>
                <a:latin typeface="Consolas" panose="020B0609020204030204" pitchFamily="49" charset="0"/>
              </a:rPr>
              <a:t>-toggle</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"dropdown"</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aria-expanded</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"false"</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Dropdown button</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button</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err="1">
                <a:solidFill>
                  <a:srgbClr val="E06C75"/>
                </a:solidFill>
                <a:latin typeface="Consolas" panose="020B0609020204030204" pitchFamily="49" charset="0"/>
              </a:rPr>
              <a:t>ul</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"dropdown-menu"</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li</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a</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"dropdown-item"</a:t>
            </a:r>
            <a:r>
              <a:rPr lang="en-US" dirty="0">
                <a:solidFill>
                  <a:srgbClr val="ABB2BF"/>
                </a:solidFill>
                <a:latin typeface="Consolas" panose="020B0609020204030204" pitchFamily="49" charset="0"/>
              </a:rPr>
              <a:t> </a:t>
            </a:r>
            <a:r>
              <a:rPr lang="en-US" dirty="0" err="1">
                <a:solidFill>
                  <a:srgbClr val="D19A66"/>
                </a:solidFill>
                <a:latin typeface="Consolas" panose="020B0609020204030204" pitchFamily="49" charset="0"/>
              </a:rPr>
              <a:t>href</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a:t>
            </a:r>
            <a:r>
              <a:rPr lang="en-US" dirty="0">
                <a:solidFill>
                  <a:srgbClr val="ABB2BF"/>
                </a:solidFill>
                <a:latin typeface="Consolas" panose="020B0609020204030204" pitchFamily="49" charset="0"/>
              </a:rPr>
              <a:t>&gt;Action&lt;/</a:t>
            </a:r>
            <a:r>
              <a:rPr lang="en-US" dirty="0">
                <a:solidFill>
                  <a:srgbClr val="E06C75"/>
                </a:solidFill>
                <a:latin typeface="Consolas" panose="020B0609020204030204" pitchFamily="49" charset="0"/>
              </a:rPr>
              <a:t>a</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li</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li</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a</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"dropdown-item"</a:t>
            </a:r>
            <a:r>
              <a:rPr lang="en-US" dirty="0">
                <a:solidFill>
                  <a:srgbClr val="ABB2BF"/>
                </a:solidFill>
                <a:latin typeface="Consolas" panose="020B0609020204030204" pitchFamily="49" charset="0"/>
              </a:rPr>
              <a:t> </a:t>
            </a:r>
            <a:r>
              <a:rPr lang="en-US" dirty="0" err="1">
                <a:solidFill>
                  <a:srgbClr val="D19A66"/>
                </a:solidFill>
                <a:latin typeface="Consolas" panose="020B0609020204030204" pitchFamily="49" charset="0"/>
              </a:rPr>
              <a:t>href</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a:t>
            </a:r>
            <a:r>
              <a:rPr lang="en-US" dirty="0">
                <a:solidFill>
                  <a:srgbClr val="ABB2BF"/>
                </a:solidFill>
                <a:latin typeface="Consolas" panose="020B0609020204030204" pitchFamily="49" charset="0"/>
              </a:rPr>
              <a:t>&gt;Another action&lt;/</a:t>
            </a:r>
            <a:r>
              <a:rPr lang="en-US" dirty="0">
                <a:solidFill>
                  <a:srgbClr val="E06C75"/>
                </a:solidFill>
                <a:latin typeface="Consolas" panose="020B0609020204030204" pitchFamily="49" charset="0"/>
              </a:rPr>
              <a:t>a</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li</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li</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a</a:t>
            </a:r>
            <a:r>
              <a:rPr lang="en-US" dirty="0">
                <a:solidFill>
                  <a:srgbClr val="ABB2BF"/>
                </a:solidFill>
                <a:latin typeface="Consolas" panose="020B0609020204030204" pitchFamily="49" charset="0"/>
              </a:rPr>
              <a:t> </a:t>
            </a:r>
            <a:r>
              <a:rPr lang="en-US" dirty="0">
                <a:solidFill>
                  <a:srgbClr val="D19A66"/>
                </a:solidFill>
                <a:latin typeface="Consolas" panose="020B0609020204030204" pitchFamily="49" charset="0"/>
              </a:rPr>
              <a:t>class</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"dropdown-item"</a:t>
            </a:r>
            <a:r>
              <a:rPr lang="en-US" dirty="0">
                <a:solidFill>
                  <a:srgbClr val="ABB2BF"/>
                </a:solidFill>
                <a:latin typeface="Consolas" panose="020B0609020204030204" pitchFamily="49" charset="0"/>
              </a:rPr>
              <a:t> </a:t>
            </a:r>
            <a:r>
              <a:rPr lang="en-US" dirty="0" err="1">
                <a:solidFill>
                  <a:srgbClr val="D19A66"/>
                </a:solidFill>
                <a:latin typeface="Consolas" panose="020B0609020204030204" pitchFamily="49" charset="0"/>
              </a:rPr>
              <a:t>href</a:t>
            </a:r>
            <a:r>
              <a:rPr lang="en-US" dirty="0">
                <a:solidFill>
                  <a:srgbClr val="ABB2BF"/>
                </a:solidFill>
                <a:latin typeface="Consolas" panose="020B0609020204030204" pitchFamily="49" charset="0"/>
              </a:rPr>
              <a:t>=</a:t>
            </a:r>
            <a:r>
              <a:rPr lang="en-US" dirty="0">
                <a:solidFill>
                  <a:srgbClr val="98C379"/>
                </a:solidFill>
                <a:latin typeface="Consolas" panose="020B0609020204030204" pitchFamily="49" charset="0"/>
              </a:rPr>
              <a:t>"#"</a:t>
            </a:r>
            <a:r>
              <a:rPr lang="en-US" dirty="0">
                <a:solidFill>
                  <a:srgbClr val="ABB2BF"/>
                </a:solidFill>
                <a:latin typeface="Consolas" panose="020B0609020204030204" pitchFamily="49" charset="0"/>
              </a:rPr>
              <a:t>&gt;Something else here&lt;/</a:t>
            </a:r>
            <a:r>
              <a:rPr lang="en-US" dirty="0">
                <a:solidFill>
                  <a:srgbClr val="E06C75"/>
                </a:solidFill>
                <a:latin typeface="Consolas" panose="020B0609020204030204" pitchFamily="49" charset="0"/>
              </a:rPr>
              <a:t>a</a:t>
            </a:r>
            <a:r>
              <a:rPr lang="en-US" dirty="0">
                <a:solidFill>
                  <a:srgbClr val="ABB2BF"/>
                </a:solidFill>
                <a:latin typeface="Consolas" panose="020B0609020204030204" pitchFamily="49" charset="0"/>
              </a:rPr>
              <a:t>&gt;&lt;/</a:t>
            </a:r>
            <a:r>
              <a:rPr lang="en-US" dirty="0">
                <a:solidFill>
                  <a:srgbClr val="E06C75"/>
                </a:solidFill>
                <a:latin typeface="Consolas" panose="020B0609020204030204" pitchFamily="49" charset="0"/>
              </a:rPr>
              <a:t>li</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err="1">
                <a:solidFill>
                  <a:srgbClr val="E06C75"/>
                </a:solidFill>
                <a:latin typeface="Consolas" panose="020B0609020204030204" pitchFamily="49" charset="0"/>
              </a:rPr>
              <a:t>ul</a:t>
            </a:r>
            <a:r>
              <a:rPr lang="en-US" dirty="0">
                <a:solidFill>
                  <a:srgbClr val="ABB2BF"/>
                </a:solidFill>
                <a:latin typeface="Consolas" panose="020B0609020204030204" pitchFamily="49" charset="0"/>
              </a:rPr>
              <a:t>&gt;</a:t>
            </a:r>
          </a:p>
          <a:p>
            <a:r>
              <a:rPr lang="en-US" dirty="0">
                <a:solidFill>
                  <a:srgbClr val="ABB2BF"/>
                </a:solidFill>
                <a:latin typeface="Consolas" panose="020B0609020204030204" pitchFamily="49" charset="0"/>
              </a:rPr>
              <a:t>  &lt;/</a:t>
            </a:r>
            <a:r>
              <a:rPr lang="en-US" dirty="0">
                <a:solidFill>
                  <a:srgbClr val="E06C75"/>
                </a:solidFill>
                <a:latin typeface="Consolas" panose="020B0609020204030204" pitchFamily="49" charset="0"/>
              </a:rPr>
              <a:t>div</a:t>
            </a:r>
            <a:r>
              <a:rPr lang="en-US" dirty="0">
                <a:solidFill>
                  <a:srgbClr val="ABB2BF"/>
                </a:solidFill>
                <a:latin typeface="Consolas" panose="020B0609020204030204" pitchFamily="49" charset="0"/>
              </a:rPr>
              <a:t>&gt;</a:t>
            </a:r>
            <a:endParaRPr lang="en-US" b="0" dirty="0">
              <a:solidFill>
                <a:srgbClr val="ABB2BF"/>
              </a:solidFill>
              <a:effectLst/>
              <a:latin typeface="Consolas" panose="020B0609020204030204" pitchFamily="49" charset="0"/>
            </a:endParaRPr>
          </a:p>
        </p:txBody>
      </p:sp>
      <p:sp>
        <p:nvSpPr>
          <p:cNvPr id="5" name="TextBox 4"/>
          <p:cNvSpPr txBox="1"/>
          <p:nvPr/>
        </p:nvSpPr>
        <p:spPr>
          <a:xfrm>
            <a:off x="7172037" y="3508653"/>
            <a:ext cx="4553527" cy="646331"/>
          </a:xfrm>
          <a:prstGeom prst="rect">
            <a:avLst/>
          </a:prstGeom>
          <a:noFill/>
        </p:spPr>
        <p:txBody>
          <a:bodyPr wrap="square" rtlCol="1">
            <a:spAutoFit/>
          </a:bodyPr>
          <a:lstStyle/>
          <a:p>
            <a:r>
              <a:rPr lang="he-IL" dirty="0"/>
              <a:t>ניתן לראות שבקוד ה</a:t>
            </a:r>
            <a:r>
              <a:rPr lang="en-US" dirty="0"/>
              <a:t> html  </a:t>
            </a:r>
            <a:r>
              <a:rPr lang="he-IL" dirty="0"/>
              <a:t>אין הפעלה של הפונקציה!</a:t>
            </a:r>
          </a:p>
        </p:txBody>
      </p:sp>
    </p:spTree>
    <p:extLst>
      <p:ext uri="{BB962C8B-B14F-4D97-AF65-F5344CB8AC3E}">
        <p14:creationId xmlns:p14="http://schemas.microsoft.com/office/powerpoint/2010/main" val="2292913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TextBox 1"/>
          <p:cNvSpPr txBox="1"/>
          <p:nvPr/>
        </p:nvSpPr>
        <p:spPr>
          <a:xfrm>
            <a:off x="4488873" y="184666"/>
            <a:ext cx="3925454" cy="369332"/>
          </a:xfrm>
          <a:prstGeom prst="rect">
            <a:avLst/>
          </a:prstGeom>
          <a:noFill/>
        </p:spPr>
        <p:txBody>
          <a:bodyPr wrap="square" rtlCol="1">
            <a:spAutoFit/>
          </a:bodyPr>
          <a:lstStyle/>
          <a:p>
            <a:r>
              <a:rPr lang="he-IL" dirty="0"/>
              <a:t>הסבר האלגוריתם המרכזי בזמן אמת:</a:t>
            </a:r>
          </a:p>
        </p:txBody>
      </p:sp>
    </p:spTree>
    <p:extLst>
      <p:ext uri="{BB962C8B-B14F-4D97-AF65-F5344CB8AC3E}">
        <p14:creationId xmlns:p14="http://schemas.microsoft.com/office/powerpoint/2010/main" val="31496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1748413" y="1649576"/>
            <a:ext cx="8695173" cy="3558848"/>
          </a:xfrm>
          <a:prstGeom prst="rect">
            <a:avLst/>
          </a:prstGeom>
        </p:spPr>
      </p:pic>
    </p:spTree>
    <p:extLst>
      <p:ext uri="{BB962C8B-B14F-4D97-AF65-F5344CB8AC3E}">
        <p14:creationId xmlns:p14="http://schemas.microsoft.com/office/powerpoint/2010/main" val="2858848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pic>
        <p:nvPicPr>
          <p:cNvPr id="2" name="תמונה 1"/>
          <p:cNvPicPr>
            <a:picLocks noChangeAspect="1"/>
          </p:cNvPicPr>
          <p:nvPr/>
        </p:nvPicPr>
        <p:blipFill>
          <a:blip r:embed="rId2"/>
          <a:stretch>
            <a:fillRect/>
          </a:stretch>
        </p:blipFill>
        <p:spPr>
          <a:xfrm>
            <a:off x="2064670" y="746545"/>
            <a:ext cx="8062659" cy="4953429"/>
          </a:xfrm>
          <a:prstGeom prst="rect">
            <a:avLst/>
          </a:prstGeom>
        </p:spPr>
      </p:pic>
    </p:spTree>
    <p:extLst>
      <p:ext uri="{BB962C8B-B14F-4D97-AF65-F5344CB8AC3E}">
        <p14:creationId xmlns:p14="http://schemas.microsoft.com/office/powerpoint/2010/main" val="178503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
        <p:nvSpPr>
          <p:cNvPr id="2" name="מלבן 1"/>
          <p:cNvSpPr/>
          <p:nvPr/>
        </p:nvSpPr>
        <p:spPr>
          <a:xfrm>
            <a:off x="2586182" y="618836"/>
            <a:ext cx="7398327" cy="16994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5" name="מחבר ישר 4"/>
          <p:cNvCxnSpPr/>
          <p:nvPr/>
        </p:nvCxnSpPr>
        <p:spPr>
          <a:xfrm>
            <a:off x="4128655" y="674255"/>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מחבר ישר 7"/>
          <p:cNvCxnSpPr/>
          <p:nvPr/>
        </p:nvCxnSpPr>
        <p:spPr>
          <a:xfrm>
            <a:off x="4941455" y="674255"/>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5726546" y="655781"/>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6834909" y="655781"/>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8137237" y="692727"/>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9144000" y="692727"/>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3426691" y="711200"/>
            <a:ext cx="9236" cy="162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8442036" y="729672"/>
            <a:ext cx="9236" cy="1625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89382" y="1173018"/>
            <a:ext cx="406400" cy="369332"/>
          </a:xfrm>
          <a:prstGeom prst="rect">
            <a:avLst/>
          </a:prstGeom>
          <a:noFill/>
        </p:spPr>
        <p:txBody>
          <a:bodyPr wrap="square" rtlCol="1">
            <a:spAutoFit/>
          </a:bodyPr>
          <a:lstStyle/>
          <a:p>
            <a:r>
              <a:rPr lang="en-US" dirty="0" err="1"/>
              <a:t>i</a:t>
            </a:r>
            <a:endParaRPr lang="he-IL" dirty="0"/>
          </a:p>
        </p:txBody>
      </p:sp>
      <p:sp>
        <p:nvSpPr>
          <p:cNvPr id="24" name="TextBox 23"/>
          <p:cNvSpPr txBox="1"/>
          <p:nvPr/>
        </p:nvSpPr>
        <p:spPr>
          <a:xfrm>
            <a:off x="3583710" y="1173018"/>
            <a:ext cx="406400" cy="369332"/>
          </a:xfrm>
          <a:prstGeom prst="rect">
            <a:avLst/>
          </a:prstGeom>
          <a:noFill/>
        </p:spPr>
        <p:txBody>
          <a:bodyPr wrap="square" rtlCol="1">
            <a:spAutoFit/>
          </a:bodyPr>
          <a:lstStyle/>
          <a:p>
            <a:r>
              <a:rPr lang="en-US" dirty="0" err="1"/>
              <a:t>i</a:t>
            </a:r>
            <a:endParaRPr lang="he-IL" dirty="0"/>
          </a:p>
        </p:txBody>
      </p:sp>
    </p:spTree>
    <p:extLst>
      <p:ext uri="{BB962C8B-B14F-4D97-AF65-F5344CB8AC3E}">
        <p14:creationId xmlns:p14="http://schemas.microsoft.com/office/powerpoint/2010/main" val="89830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499840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715715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66923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731491" y="369332"/>
            <a:ext cx="4170219" cy="2585323"/>
          </a:xfrm>
          <a:prstGeom prst="rect">
            <a:avLst/>
          </a:prstGeom>
          <a:noFill/>
        </p:spPr>
        <p:txBody>
          <a:bodyPr wrap="square" rtlCol="1">
            <a:spAutoFit/>
          </a:bodyPr>
          <a:lstStyle/>
          <a:p>
            <a:r>
              <a:rPr lang="he-IL" u="sng" dirty="0">
                <a:latin typeface="Heebo Light" panose="00000400000000000000" pitchFamily="2" charset="-79"/>
                <a:cs typeface="Heebo Light" panose="00000400000000000000" pitchFamily="2" charset="-79"/>
              </a:rPr>
              <a:t>פונקציה זו מקבלת 2 פרמטרים:</a:t>
            </a:r>
          </a:p>
          <a:p>
            <a:endParaRPr lang="he-IL"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  </a:t>
            </a:r>
            <a:r>
              <a:rPr lang="en-US" b="1" u="sng" dirty="0">
                <a:latin typeface="Heebo Light" panose="00000400000000000000" pitchFamily="2" charset="-79"/>
                <a:cs typeface="Heebo Light" panose="00000400000000000000" pitchFamily="2" charset="-79"/>
              </a:rPr>
              <a:t>img</a:t>
            </a:r>
            <a:r>
              <a:rPr lang="he-IL" dirty="0">
                <a:latin typeface="Heebo Light" panose="00000400000000000000" pitchFamily="2" charset="-79"/>
                <a:cs typeface="Heebo Light" panose="00000400000000000000" pitchFamily="2" charset="-79"/>
              </a:rPr>
              <a:t>תמונה שלנו בזמן אמת.</a:t>
            </a:r>
          </a:p>
          <a:p>
            <a:endParaRPr lang="he-IL"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 </a:t>
            </a:r>
            <a:r>
              <a:rPr lang="en-US" b="1" u="sng" dirty="0">
                <a:latin typeface="Heebo Light" panose="00000400000000000000" pitchFamily="2" charset="-79"/>
                <a:cs typeface="Heebo Light" panose="00000400000000000000" pitchFamily="2" charset="-79"/>
              </a:rPr>
              <a:t>Mp_holistic</a:t>
            </a:r>
            <a:r>
              <a:rPr lang="he-IL" dirty="0">
                <a:latin typeface="Heebo Light" panose="00000400000000000000" pitchFamily="2" charset="-79"/>
                <a:cs typeface="Heebo Light" panose="00000400000000000000" pitchFamily="2" charset="-79"/>
              </a:rPr>
              <a:t>מודל הוליסטי של צינור מדיה.</a:t>
            </a: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p:txBody>
      </p:sp>
      <p:sp>
        <p:nvSpPr>
          <p:cNvPr id="12" name="מלבן 11"/>
          <p:cNvSpPr/>
          <p:nvPr/>
        </p:nvSpPr>
        <p:spPr>
          <a:xfrm>
            <a:off x="369455" y="2572205"/>
            <a:ext cx="5754255" cy="369332"/>
          </a:xfrm>
          <a:prstGeom prst="rect">
            <a:avLst/>
          </a:prstGeom>
        </p:spPr>
        <p:txBody>
          <a:bodyPr wrap="square">
            <a:spAutoFit/>
          </a:bodyPr>
          <a:lstStyle/>
          <a:p>
            <a:r>
              <a:rPr lang="en-US" b="0" dirty="0">
                <a:solidFill>
                  <a:srgbClr val="ABB2BF"/>
                </a:solidFill>
                <a:effectLst/>
                <a:latin typeface="Heebo Light" panose="00000400000000000000" pitchFamily="2" charset="-79"/>
                <a:cs typeface="Heebo Light" panose="00000400000000000000" pitchFamily="2" charset="-79"/>
              </a:rPr>
              <a:t>img </a:t>
            </a:r>
            <a:r>
              <a:rPr lang="en-US" b="0" dirty="0">
                <a:solidFill>
                  <a:srgbClr val="C678DD"/>
                </a:solidFill>
                <a:effectLst/>
                <a:latin typeface="Heebo Light" panose="00000400000000000000" pitchFamily="2" charset="-79"/>
                <a:cs typeface="Heebo Light" panose="00000400000000000000" pitchFamily="2" charset="-79"/>
              </a:rPr>
              <a:t>=</a:t>
            </a:r>
            <a:r>
              <a:rPr lang="en-US" b="0" dirty="0">
                <a:solidFill>
                  <a:srgbClr val="ABB2BF"/>
                </a:solidFill>
                <a:effectLst/>
                <a:latin typeface="Heebo Light" panose="00000400000000000000" pitchFamily="2" charset="-79"/>
                <a:cs typeface="Heebo Light" panose="00000400000000000000" pitchFamily="2" charset="-79"/>
              </a:rPr>
              <a:t> cv2.cvtColor(img, cv2.COLOR_BGR2RGB)</a:t>
            </a:r>
          </a:p>
        </p:txBody>
      </p:sp>
      <p:sp>
        <p:nvSpPr>
          <p:cNvPr id="14" name="TextBox 13"/>
          <p:cNvSpPr txBox="1"/>
          <p:nvPr/>
        </p:nvSpPr>
        <p:spPr>
          <a:xfrm>
            <a:off x="5957455" y="2572205"/>
            <a:ext cx="6040581"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ממירים את התמונה מ</a:t>
            </a:r>
            <a:r>
              <a:rPr lang="en-US" dirty="0">
                <a:latin typeface="Heebo Light" panose="00000400000000000000" pitchFamily="2" charset="-79"/>
                <a:cs typeface="Heebo Light" panose="00000400000000000000" pitchFamily="2" charset="-79"/>
              </a:rPr>
              <a:t>rgb </a:t>
            </a:r>
            <a:r>
              <a:rPr lang="he-IL" dirty="0">
                <a:latin typeface="Heebo Light" panose="00000400000000000000" pitchFamily="2" charset="-79"/>
                <a:cs typeface="Heebo Light" panose="00000400000000000000" pitchFamily="2" charset="-79"/>
              </a:rPr>
              <a:t> ל </a:t>
            </a:r>
            <a:r>
              <a:rPr lang="en-US" dirty="0">
                <a:latin typeface="Heebo Light" panose="00000400000000000000" pitchFamily="2" charset="-79"/>
                <a:cs typeface="Heebo Light" panose="00000400000000000000" pitchFamily="2" charset="-79"/>
              </a:rPr>
              <a:t>bgr </a:t>
            </a:r>
            <a:r>
              <a:rPr lang="he-IL" dirty="0">
                <a:latin typeface="Heebo Light" panose="00000400000000000000" pitchFamily="2" charset="-79"/>
                <a:cs typeface="Heebo Light" panose="00000400000000000000" pitchFamily="2" charset="-79"/>
              </a:rPr>
              <a:t> (הסבר במצגת </a:t>
            </a:r>
            <a:r>
              <a:rPr lang="en-US" dirty="0">
                <a:latin typeface="Heebo Light" panose="00000400000000000000" pitchFamily="2" charset="-79"/>
                <a:cs typeface="Heebo Light" panose="00000400000000000000" pitchFamily="2" charset="-79"/>
              </a:rPr>
              <a:t>-   (mediapipe  </a:t>
            </a:r>
            <a:endParaRPr lang="he-IL" dirty="0">
              <a:latin typeface="Heebo Light" panose="00000400000000000000" pitchFamily="2" charset="-79"/>
              <a:cs typeface="Heebo Light" panose="00000400000000000000" pitchFamily="2" charset="-79"/>
            </a:endParaRPr>
          </a:p>
        </p:txBody>
      </p:sp>
      <p:sp>
        <p:nvSpPr>
          <p:cNvPr id="15" name="מלבן 14"/>
          <p:cNvSpPr/>
          <p:nvPr/>
        </p:nvSpPr>
        <p:spPr>
          <a:xfrm>
            <a:off x="1356595" y="3046988"/>
            <a:ext cx="2874505" cy="369332"/>
          </a:xfrm>
          <a:prstGeom prst="rect">
            <a:avLst/>
          </a:prstGeom>
        </p:spPr>
        <p:txBody>
          <a:bodyPr wrap="none">
            <a:spAutoFit/>
          </a:bodyPr>
          <a:lstStyle/>
          <a:p>
            <a:r>
              <a:rPr lang="en-US" b="0" dirty="0">
                <a:solidFill>
                  <a:srgbClr val="ABB2BF"/>
                </a:solidFill>
                <a:effectLst/>
                <a:latin typeface="Heebo Light" panose="00000400000000000000" pitchFamily="2" charset="-79"/>
                <a:cs typeface="Heebo Light" panose="00000400000000000000" pitchFamily="2" charset="-79"/>
              </a:rPr>
              <a:t>img.flags.writeable </a:t>
            </a:r>
            <a:r>
              <a:rPr lang="en-US" b="0" dirty="0">
                <a:solidFill>
                  <a:srgbClr val="C678DD"/>
                </a:solidFill>
                <a:effectLst/>
                <a:latin typeface="Heebo Light" panose="00000400000000000000" pitchFamily="2" charset="-79"/>
                <a:cs typeface="Heebo Light" panose="00000400000000000000" pitchFamily="2" charset="-79"/>
              </a:rPr>
              <a:t>=</a:t>
            </a:r>
            <a:r>
              <a:rPr lang="en-US" b="0" dirty="0">
                <a:solidFill>
                  <a:srgbClr val="ABB2BF"/>
                </a:solidFill>
                <a:effectLst/>
                <a:latin typeface="Heebo Light" panose="00000400000000000000" pitchFamily="2" charset="-79"/>
                <a:cs typeface="Heebo Light" panose="00000400000000000000" pitchFamily="2" charset="-79"/>
              </a:rPr>
              <a:t> </a:t>
            </a:r>
            <a:r>
              <a:rPr lang="en-US" b="0" dirty="0">
                <a:solidFill>
                  <a:srgbClr val="D19A66"/>
                </a:solidFill>
                <a:effectLst/>
                <a:latin typeface="Heebo Light" panose="00000400000000000000" pitchFamily="2" charset="-79"/>
                <a:cs typeface="Heebo Light" panose="00000400000000000000" pitchFamily="2" charset="-79"/>
              </a:rPr>
              <a:t>False</a:t>
            </a:r>
            <a:endParaRPr lang="en-US" b="0" dirty="0">
              <a:solidFill>
                <a:srgbClr val="ABB2BF"/>
              </a:solidFill>
              <a:effectLst/>
              <a:latin typeface="Heebo Light" panose="00000400000000000000" pitchFamily="2" charset="-79"/>
              <a:cs typeface="Heebo Light" panose="00000400000000000000" pitchFamily="2" charset="-79"/>
            </a:endParaRPr>
          </a:p>
        </p:txBody>
      </p:sp>
      <p:sp>
        <p:nvSpPr>
          <p:cNvPr id="16" name="TextBox 15"/>
          <p:cNvSpPr txBox="1"/>
          <p:nvPr/>
        </p:nvSpPr>
        <p:spPr>
          <a:xfrm>
            <a:off x="4387274" y="3052459"/>
            <a:ext cx="71674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תמונה כבר לא ניתנת לכתיבה אחד מהתהליכים של שימוש במודל ההוליסטי  - </a:t>
            </a:r>
          </a:p>
        </p:txBody>
      </p:sp>
      <p:sp>
        <p:nvSpPr>
          <p:cNvPr id="18" name="מלבן 17"/>
          <p:cNvSpPr/>
          <p:nvPr/>
        </p:nvSpPr>
        <p:spPr>
          <a:xfrm>
            <a:off x="1322932" y="3696916"/>
            <a:ext cx="3288080" cy="369332"/>
          </a:xfrm>
          <a:prstGeom prst="rect">
            <a:avLst/>
          </a:prstGeom>
        </p:spPr>
        <p:txBody>
          <a:bodyPr wrap="none">
            <a:spAutoFit/>
          </a:bodyPr>
          <a:lstStyle/>
          <a:p>
            <a:r>
              <a:rPr lang="en-US" b="0" dirty="0">
                <a:solidFill>
                  <a:srgbClr val="ABB2BF"/>
                </a:solidFill>
                <a:effectLst/>
                <a:latin typeface="Heebo Light" panose="00000400000000000000" pitchFamily="2" charset="-79"/>
                <a:cs typeface="Heebo Light" panose="00000400000000000000" pitchFamily="2" charset="-79"/>
              </a:rPr>
              <a:t>res </a:t>
            </a:r>
            <a:r>
              <a:rPr lang="en-US" b="0" dirty="0">
                <a:solidFill>
                  <a:srgbClr val="C678DD"/>
                </a:solidFill>
                <a:effectLst/>
                <a:latin typeface="Heebo Light" panose="00000400000000000000" pitchFamily="2" charset="-79"/>
                <a:cs typeface="Heebo Light" panose="00000400000000000000" pitchFamily="2" charset="-79"/>
              </a:rPr>
              <a:t>=</a:t>
            </a:r>
            <a:r>
              <a:rPr lang="en-US" b="0" dirty="0">
                <a:solidFill>
                  <a:srgbClr val="ABB2BF"/>
                </a:solidFill>
                <a:effectLst/>
                <a:latin typeface="Heebo Light" panose="00000400000000000000" pitchFamily="2" charset="-79"/>
                <a:cs typeface="Heebo Light" panose="00000400000000000000" pitchFamily="2" charset="-79"/>
              </a:rPr>
              <a:t> mp_holistic.process(img)</a:t>
            </a:r>
          </a:p>
        </p:txBody>
      </p:sp>
      <p:sp>
        <p:nvSpPr>
          <p:cNvPr id="19" name="TextBox 18"/>
          <p:cNvSpPr txBox="1"/>
          <p:nvPr/>
        </p:nvSpPr>
        <p:spPr>
          <a:xfrm>
            <a:off x="4611012" y="3696916"/>
            <a:ext cx="1598736"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בצע תחזית - </a:t>
            </a:r>
          </a:p>
        </p:txBody>
      </p:sp>
      <p:sp>
        <p:nvSpPr>
          <p:cNvPr id="20" name="מלבן 19"/>
          <p:cNvSpPr/>
          <p:nvPr/>
        </p:nvSpPr>
        <p:spPr>
          <a:xfrm>
            <a:off x="1379036" y="4223500"/>
            <a:ext cx="2852063" cy="369332"/>
          </a:xfrm>
          <a:prstGeom prst="rect">
            <a:avLst/>
          </a:prstGeom>
        </p:spPr>
        <p:txBody>
          <a:bodyPr wrap="none">
            <a:spAutoFit/>
          </a:bodyPr>
          <a:lstStyle/>
          <a:p>
            <a:r>
              <a:rPr lang="en-US" b="0" dirty="0">
                <a:solidFill>
                  <a:srgbClr val="ABB2BF"/>
                </a:solidFill>
                <a:effectLst/>
                <a:latin typeface="Heebo Light" panose="00000400000000000000" pitchFamily="2" charset="-79"/>
                <a:cs typeface="Heebo Light" panose="00000400000000000000" pitchFamily="2" charset="-79"/>
              </a:rPr>
              <a:t>img.flags.writeable </a:t>
            </a:r>
            <a:r>
              <a:rPr lang="en-US" b="0" dirty="0">
                <a:solidFill>
                  <a:srgbClr val="C678DD"/>
                </a:solidFill>
                <a:effectLst/>
                <a:latin typeface="Heebo Light" panose="00000400000000000000" pitchFamily="2" charset="-79"/>
                <a:cs typeface="Heebo Light" panose="00000400000000000000" pitchFamily="2" charset="-79"/>
              </a:rPr>
              <a:t>=</a:t>
            </a:r>
            <a:r>
              <a:rPr lang="en-US" b="0" dirty="0">
                <a:solidFill>
                  <a:srgbClr val="ABB2BF"/>
                </a:solidFill>
                <a:effectLst/>
                <a:latin typeface="Heebo Light" panose="00000400000000000000" pitchFamily="2" charset="-79"/>
                <a:cs typeface="Heebo Light" panose="00000400000000000000" pitchFamily="2" charset="-79"/>
              </a:rPr>
              <a:t> </a:t>
            </a:r>
            <a:r>
              <a:rPr lang="en-US" b="0" dirty="0">
                <a:solidFill>
                  <a:srgbClr val="D19A66"/>
                </a:solidFill>
                <a:effectLst/>
                <a:latin typeface="Heebo Light" panose="00000400000000000000" pitchFamily="2" charset="-79"/>
                <a:cs typeface="Heebo Light" panose="00000400000000000000" pitchFamily="2" charset="-79"/>
              </a:rPr>
              <a:t>True</a:t>
            </a:r>
            <a:r>
              <a:rPr lang="en-US" b="0" dirty="0">
                <a:solidFill>
                  <a:srgbClr val="ABB2BF"/>
                </a:solidFill>
                <a:effectLst/>
                <a:latin typeface="Heebo Light" panose="00000400000000000000" pitchFamily="2" charset="-79"/>
                <a:cs typeface="Heebo Light" panose="00000400000000000000" pitchFamily="2" charset="-79"/>
              </a:rPr>
              <a:t> </a:t>
            </a:r>
          </a:p>
        </p:txBody>
      </p:sp>
      <p:sp>
        <p:nvSpPr>
          <p:cNvPr id="21" name="TextBox 20"/>
          <p:cNvSpPr txBox="1"/>
          <p:nvPr/>
        </p:nvSpPr>
        <p:spPr>
          <a:xfrm>
            <a:off x="3982939" y="4223500"/>
            <a:ext cx="271342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התמונה ניתנת לקריאה - </a:t>
            </a:r>
          </a:p>
        </p:txBody>
      </p:sp>
      <p:sp>
        <p:nvSpPr>
          <p:cNvPr id="22" name="מלבן 21"/>
          <p:cNvSpPr/>
          <p:nvPr/>
        </p:nvSpPr>
        <p:spPr>
          <a:xfrm>
            <a:off x="1160492" y="4713758"/>
            <a:ext cx="4963218" cy="369332"/>
          </a:xfrm>
          <a:prstGeom prst="rect">
            <a:avLst/>
          </a:prstGeom>
        </p:spPr>
        <p:txBody>
          <a:bodyPr wrap="none">
            <a:spAutoFit/>
          </a:bodyPr>
          <a:lstStyle/>
          <a:p>
            <a:r>
              <a:rPr lang="en-US" b="0" dirty="0">
                <a:solidFill>
                  <a:srgbClr val="ABB2BF"/>
                </a:solidFill>
                <a:effectLst/>
                <a:latin typeface="Heebo Light" panose="00000400000000000000" pitchFamily="2" charset="-79"/>
                <a:cs typeface="Heebo Light" panose="00000400000000000000" pitchFamily="2" charset="-79"/>
              </a:rPr>
              <a:t>img </a:t>
            </a:r>
            <a:r>
              <a:rPr lang="en-US" b="0" dirty="0">
                <a:solidFill>
                  <a:srgbClr val="C678DD"/>
                </a:solidFill>
                <a:effectLst/>
                <a:latin typeface="Heebo Light" panose="00000400000000000000" pitchFamily="2" charset="-79"/>
                <a:cs typeface="Heebo Light" panose="00000400000000000000" pitchFamily="2" charset="-79"/>
              </a:rPr>
              <a:t>=</a:t>
            </a:r>
            <a:r>
              <a:rPr lang="en-US" b="0" dirty="0">
                <a:solidFill>
                  <a:srgbClr val="ABB2BF"/>
                </a:solidFill>
                <a:effectLst/>
                <a:latin typeface="Heebo Light" panose="00000400000000000000" pitchFamily="2" charset="-79"/>
                <a:cs typeface="Heebo Light" panose="00000400000000000000" pitchFamily="2" charset="-79"/>
              </a:rPr>
              <a:t> cv2.cvtColor(img, cv2.COLOR_RGB2BGR)</a:t>
            </a:r>
          </a:p>
        </p:txBody>
      </p:sp>
      <p:sp>
        <p:nvSpPr>
          <p:cNvPr id="23" name="TextBox 22"/>
          <p:cNvSpPr txBox="1"/>
          <p:nvPr/>
        </p:nvSpPr>
        <p:spPr>
          <a:xfrm>
            <a:off x="5957455" y="4713758"/>
            <a:ext cx="4124037"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ממירים את התמונה מ</a:t>
            </a:r>
            <a:r>
              <a:rPr lang="en-US" dirty="0">
                <a:latin typeface="Heebo Light" panose="00000400000000000000" pitchFamily="2" charset="-79"/>
                <a:cs typeface="Heebo Light" panose="00000400000000000000" pitchFamily="2" charset="-79"/>
              </a:rPr>
              <a:t>   bgr </a:t>
            </a:r>
            <a:r>
              <a:rPr lang="he-IL" dirty="0">
                <a:latin typeface="Heebo Light" panose="00000400000000000000" pitchFamily="2" charset="-79"/>
                <a:cs typeface="Heebo Light" panose="00000400000000000000" pitchFamily="2" charset="-79"/>
              </a:rPr>
              <a:t>ל </a:t>
            </a:r>
            <a:r>
              <a:rPr lang="en-US" dirty="0">
                <a:latin typeface="Heebo Light" panose="00000400000000000000" pitchFamily="2" charset="-79"/>
                <a:cs typeface="Heebo Light" panose="00000400000000000000" pitchFamily="2" charset="-79"/>
              </a:rPr>
              <a:t>rgb</a:t>
            </a:r>
            <a:r>
              <a:rPr lang="he-IL" dirty="0">
                <a:latin typeface="Heebo Light" panose="00000400000000000000" pitchFamily="2" charset="-79"/>
                <a:cs typeface="Heebo Light" panose="00000400000000000000" pitchFamily="2" charset="-79"/>
              </a:rPr>
              <a:t> בחזרה -   </a:t>
            </a:r>
          </a:p>
        </p:txBody>
      </p:sp>
      <p:sp>
        <p:nvSpPr>
          <p:cNvPr id="24" name="מלבן 23"/>
          <p:cNvSpPr/>
          <p:nvPr/>
        </p:nvSpPr>
        <p:spPr>
          <a:xfrm>
            <a:off x="1068053" y="5240342"/>
            <a:ext cx="1643399" cy="369332"/>
          </a:xfrm>
          <a:prstGeom prst="rect">
            <a:avLst/>
          </a:prstGeom>
        </p:spPr>
        <p:txBody>
          <a:bodyPr wrap="none">
            <a:spAutoFit/>
          </a:bodyPr>
          <a:lstStyle/>
          <a:p>
            <a:r>
              <a:rPr lang="en-US" b="0" dirty="0">
                <a:solidFill>
                  <a:srgbClr val="C678DD"/>
                </a:solidFill>
                <a:effectLst/>
                <a:latin typeface="Heebo Light" panose="00000400000000000000" pitchFamily="2" charset="-79"/>
                <a:cs typeface="Heebo Light" panose="00000400000000000000" pitchFamily="2" charset="-79"/>
              </a:rPr>
              <a:t>return</a:t>
            </a:r>
            <a:r>
              <a:rPr lang="en-US" b="0" dirty="0">
                <a:solidFill>
                  <a:srgbClr val="ABB2BF"/>
                </a:solidFill>
                <a:effectLst/>
                <a:latin typeface="Heebo Light" panose="00000400000000000000" pitchFamily="2" charset="-79"/>
                <a:cs typeface="Heebo Light" panose="00000400000000000000" pitchFamily="2" charset="-79"/>
              </a:rPr>
              <a:t> img, res</a:t>
            </a:r>
          </a:p>
        </p:txBody>
      </p:sp>
      <p:sp>
        <p:nvSpPr>
          <p:cNvPr id="25" name="TextBox 24"/>
          <p:cNvSpPr txBox="1"/>
          <p:nvPr/>
        </p:nvSpPr>
        <p:spPr>
          <a:xfrm>
            <a:off x="2748397" y="5240342"/>
            <a:ext cx="3209057"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החזרת התמונה שלנו והתוצאות- </a:t>
            </a:r>
          </a:p>
        </p:txBody>
      </p:sp>
      <p:sp>
        <p:nvSpPr>
          <p:cNvPr id="26" name="מלבן 25"/>
          <p:cNvSpPr/>
          <p:nvPr/>
        </p:nvSpPr>
        <p:spPr>
          <a:xfrm>
            <a:off x="6601405" y="6049941"/>
            <a:ext cx="5073825" cy="369332"/>
          </a:xfrm>
          <a:prstGeom prst="rect">
            <a:avLst/>
          </a:prstGeom>
        </p:spPr>
        <p:txBody>
          <a:bodyPr wrap="none">
            <a:spAutoFit/>
          </a:bodyPr>
          <a:lstStyle/>
          <a:p>
            <a:r>
              <a:rPr lang="en-US" b="0" dirty="0">
                <a:solidFill>
                  <a:srgbClr val="ABB2BF"/>
                </a:solidFill>
                <a:effectLst/>
                <a:latin typeface="Heebo Light" panose="00000400000000000000" pitchFamily="2" charset="-79"/>
                <a:cs typeface="Heebo Light" panose="00000400000000000000" pitchFamily="2" charset="-79"/>
              </a:rPr>
              <a:t>  - cvtColor </a:t>
            </a:r>
            <a:r>
              <a:rPr lang="he-IL" dirty="0">
                <a:solidFill>
                  <a:srgbClr val="ABB2BF"/>
                </a:solidFill>
                <a:latin typeface="Heebo Light" panose="00000400000000000000" pitchFamily="2" charset="-79"/>
                <a:cs typeface="Heebo Light" panose="00000400000000000000" pitchFamily="2" charset="-79"/>
              </a:rPr>
              <a:t>מאפשרת להמיר צבע תמונה למה שרוצים.</a:t>
            </a:r>
            <a:endParaRPr lang="he-IL" dirty="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2762323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521987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027871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477779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64813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964360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
        <p:nvSpPr>
          <p:cNvPr id="2" name="מלבן 1"/>
          <p:cNvSpPr/>
          <p:nvPr/>
        </p:nvSpPr>
        <p:spPr>
          <a:xfrm>
            <a:off x="2724727" y="1690377"/>
            <a:ext cx="5818909" cy="1200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cxnSp>
        <p:nvCxnSpPr>
          <p:cNvPr id="5" name="מחבר ישר 4"/>
          <p:cNvCxnSpPr/>
          <p:nvPr/>
        </p:nvCxnSpPr>
        <p:spPr>
          <a:xfrm>
            <a:off x="3980872" y="1690377"/>
            <a:ext cx="9236" cy="1200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0000" y="1958170"/>
            <a:ext cx="1209963"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Father</a:t>
            </a:r>
            <a:endParaRPr lang="he-IL" dirty="0">
              <a:latin typeface="Heebo Light" panose="00000400000000000000" pitchFamily="2" charset="-79"/>
              <a:cs typeface="Heebo Light" panose="00000400000000000000" pitchFamily="2" charset="-79"/>
            </a:endParaRPr>
          </a:p>
        </p:txBody>
      </p:sp>
      <p:sp>
        <p:nvSpPr>
          <p:cNvPr id="11" name="TextBox 10"/>
          <p:cNvSpPr txBox="1"/>
          <p:nvPr/>
        </p:nvSpPr>
        <p:spPr>
          <a:xfrm>
            <a:off x="840509" y="1958170"/>
            <a:ext cx="1228436"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sentence</a:t>
            </a:r>
            <a:endParaRPr lang="he-IL" dirty="0">
              <a:latin typeface="Heebo Light" panose="00000400000000000000" pitchFamily="2" charset="-79"/>
              <a:cs typeface="Heebo Light" panose="00000400000000000000" pitchFamily="2" charset="-79"/>
            </a:endParaRPr>
          </a:p>
        </p:txBody>
      </p:sp>
      <p:sp>
        <p:nvSpPr>
          <p:cNvPr id="12" name="TextBox 11"/>
          <p:cNvSpPr txBox="1"/>
          <p:nvPr/>
        </p:nvSpPr>
        <p:spPr>
          <a:xfrm>
            <a:off x="2863273" y="1025236"/>
            <a:ext cx="2041236"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Len(sentence) = 1</a:t>
            </a:r>
            <a:endParaRPr lang="he-IL" dirty="0">
              <a:latin typeface="Heebo Light" panose="00000400000000000000" pitchFamily="2" charset="-79"/>
              <a:cs typeface="Heebo Light" panose="00000400000000000000" pitchFamily="2" charset="-79"/>
            </a:endParaRPr>
          </a:p>
        </p:txBody>
      </p:sp>
      <p:cxnSp>
        <p:nvCxnSpPr>
          <p:cNvPr id="14" name="מחבר ישר 13"/>
          <p:cNvCxnSpPr>
            <a:stCxn id="2" idx="0"/>
            <a:endCxn id="2" idx="2"/>
          </p:cNvCxnSpPr>
          <p:nvPr/>
        </p:nvCxnSpPr>
        <p:spPr>
          <a:xfrm>
            <a:off x="5634182" y="1690377"/>
            <a:ext cx="0" cy="12007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4072" y="1958170"/>
            <a:ext cx="979055"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Father</a:t>
            </a:r>
            <a:endParaRPr lang="he-IL" dirty="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4142392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
        <p:nvSpPr>
          <p:cNvPr id="2" name="מלבן 1"/>
          <p:cNvSpPr/>
          <p:nvPr/>
        </p:nvSpPr>
        <p:spPr>
          <a:xfrm>
            <a:off x="2724727" y="1690377"/>
            <a:ext cx="5818909" cy="1200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cxnSp>
        <p:nvCxnSpPr>
          <p:cNvPr id="5" name="מחבר ישר 4"/>
          <p:cNvCxnSpPr/>
          <p:nvPr/>
        </p:nvCxnSpPr>
        <p:spPr>
          <a:xfrm>
            <a:off x="4017818" y="1662668"/>
            <a:ext cx="9236" cy="1200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0000" y="1958170"/>
            <a:ext cx="1209963"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Father</a:t>
            </a:r>
            <a:endParaRPr lang="he-IL" dirty="0">
              <a:latin typeface="Heebo Light" panose="00000400000000000000" pitchFamily="2" charset="-79"/>
              <a:cs typeface="Heebo Light" panose="00000400000000000000" pitchFamily="2" charset="-79"/>
            </a:endParaRPr>
          </a:p>
        </p:txBody>
      </p:sp>
      <p:sp>
        <p:nvSpPr>
          <p:cNvPr id="11" name="TextBox 10"/>
          <p:cNvSpPr txBox="1"/>
          <p:nvPr/>
        </p:nvSpPr>
        <p:spPr>
          <a:xfrm>
            <a:off x="840509" y="1958170"/>
            <a:ext cx="1228436"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sentence</a:t>
            </a:r>
            <a:endParaRPr lang="he-IL" dirty="0">
              <a:latin typeface="Heebo Light" panose="00000400000000000000" pitchFamily="2" charset="-79"/>
              <a:cs typeface="Heebo Light" panose="00000400000000000000" pitchFamily="2" charset="-79"/>
            </a:endParaRPr>
          </a:p>
        </p:txBody>
      </p:sp>
      <p:sp>
        <p:nvSpPr>
          <p:cNvPr id="12" name="TextBox 11"/>
          <p:cNvSpPr txBox="1"/>
          <p:nvPr/>
        </p:nvSpPr>
        <p:spPr>
          <a:xfrm>
            <a:off x="2863273" y="1025236"/>
            <a:ext cx="2041236"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Len(sentence) = 2</a:t>
            </a:r>
            <a:endParaRPr lang="he-IL" dirty="0">
              <a:latin typeface="Heebo Light" panose="00000400000000000000" pitchFamily="2" charset="-79"/>
              <a:cs typeface="Heebo Light" panose="00000400000000000000" pitchFamily="2" charset="-79"/>
            </a:endParaRPr>
          </a:p>
        </p:txBody>
      </p:sp>
      <p:cxnSp>
        <p:nvCxnSpPr>
          <p:cNvPr id="14" name="מחבר ישר 13"/>
          <p:cNvCxnSpPr>
            <a:stCxn id="2" idx="0"/>
            <a:endCxn id="2" idx="2"/>
          </p:cNvCxnSpPr>
          <p:nvPr/>
        </p:nvCxnSpPr>
        <p:spPr>
          <a:xfrm>
            <a:off x="5634182" y="1690377"/>
            <a:ext cx="0" cy="12007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4072" y="1958170"/>
            <a:ext cx="979055"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Father</a:t>
            </a:r>
            <a:endParaRPr lang="he-IL" dirty="0">
              <a:latin typeface="Heebo Light" panose="00000400000000000000" pitchFamily="2" charset="-79"/>
              <a:cs typeface="Heebo Light" panose="00000400000000000000" pitchFamily="2" charset="-79"/>
            </a:endParaRPr>
          </a:p>
        </p:txBody>
      </p:sp>
      <p:sp>
        <p:nvSpPr>
          <p:cNvPr id="16" name="TextBox 15"/>
          <p:cNvSpPr txBox="1"/>
          <p:nvPr/>
        </p:nvSpPr>
        <p:spPr>
          <a:xfrm>
            <a:off x="5495636" y="655904"/>
            <a:ext cx="3048000" cy="369332"/>
          </a:xfrm>
          <a:prstGeom prst="rect">
            <a:avLst/>
          </a:prstGeom>
          <a:noFill/>
        </p:spPr>
        <p:txBody>
          <a:bodyPr wrap="square" rtlCol="1">
            <a:spAutoFit/>
          </a:bodyPr>
          <a:lstStyle/>
          <a:p>
            <a:r>
              <a:rPr lang="he-IL" dirty="0">
                <a:solidFill>
                  <a:srgbClr val="FF0000"/>
                </a:solidFill>
                <a:latin typeface="Heebo Light" panose="00000400000000000000" pitchFamily="2" charset="-79"/>
                <a:cs typeface="Heebo Light" panose="00000400000000000000" pitchFamily="2" charset="-79"/>
              </a:rPr>
              <a:t>חיזוי נוכחי של המודל - </a:t>
            </a:r>
            <a:r>
              <a:rPr lang="en-US" dirty="0">
                <a:solidFill>
                  <a:schemeClr val="tx1">
                    <a:lumMod val="95000"/>
                    <a:lumOff val="5000"/>
                  </a:schemeClr>
                </a:solidFill>
                <a:latin typeface="Heebo Light" panose="00000400000000000000" pitchFamily="2" charset="-79"/>
                <a:cs typeface="Heebo Light" panose="00000400000000000000" pitchFamily="2" charset="-79"/>
              </a:rPr>
              <a:t>Father</a:t>
            </a:r>
            <a:endParaRPr lang="he-IL" dirty="0">
              <a:solidFill>
                <a:schemeClr val="tx1">
                  <a:lumMod val="95000"/>
                  <a:lumOff val="5000"/>
                </a:schemeClr>
              </a:solidFill>
              <a:latin typeface="Heebo Light" panose="00000400000000000000" pitchFamily="2" charset="-79"/>
              <a:cs typeface="Heebo Light" panose="00000400000000000000" pitchFamily="2" charset="-79"/>
            </a:endParaRPr>
          </a:p>
        </p:txBody>
      </p:sp>
      <p:sp>
        <p:nvSpPr>
          <p:cNvPr id="19" name="TextBox 18"/>
          <p:cNvSpPr txBox="1"/>
          <p:nvPr/>
        </p:nvSpPr>
        <p:spPr>
          <a:xfrm>
            <a:off x="5163127" y="3361851"/>
            <a:ext cx="1976582"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המסך יראה כך:</a:t>
            </a:r>
          </a:p>
        </p:txBody>
      </p:sp>
      <p:sp>
        <p:nvSpPr>
          <p:cNvPr id="20" name="TextBox 19"/>
          <p:cNvSpPr txBox="1"/>
          <p:nvPr/>
        </p:nvSpPr>
        <p:spPr>
          <a:xfrm>
            <a:off x="1699490" y="3925454"/>
            <a:ext cx="5320146" cy="369332"/>
          </a:xfrm>
          <a:prstGeom prst="rect">
            <a:avLst/>
          </a:prstGeom>
          <a:noFill/>
        </p:spPr>
        <p:txBody>
          <a:bodyPr wrap="square" rtlCol="1">
            <a:spAutoFit/>
          </a:bodyPr>
          <a:lstStyle/>
          <a:p>
            <a:r>
              <a:rPr lang="en-US" dirty="0">
                <a:solidFill>
                  <a:schemeClr val="accent1">
                    <a:lumMod val="75000"/>
                  </a:schemeClr>
                </a:solidFill>
                <a:latin typeface="Heebo Light" panose="00000400000000000000" pitchFamily="2" charset="-79"/>
                <a:cs typeface="Heebo Light" panose="00000400000000000000" pitchFamily="2" charset="-79"/>
              </a:rPr>
              <a:t>Father     </a:t>
            </a:r>
            <a:endParaRPr lang="he-IL" dirty="0">
              <a:solidFill>
                <a:schemeClr val="accent1">
                  <a:lumMod val="75000"/>
                </a:schemeClr>
              </a:solidFill>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3221861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
        <p:nvSpPr>
          <p:cNvPr id="2" name="מלבן 1"/>
          <p:cNvSpPr/>
          <p:nvPr/>
        </p:nvSpPr>
        <p:spPr>
          <a:xfrm>
            <a:off x="2724727" y="1690377"/>
            <a:ext cx="5818909" cy="1200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cxnSp>
        <p:nvCxnSpPr>
          <p:cNvPr id="5" name="מחבר ישר 4"/>
          <p:cNvCxnSpPr/>
          <p:nvPr/>
        </p:nvCxnSpPr>
        <p:spPr>
          <a:xfrm>
            <a:off x="4017818" y="1662668"/>
            <a:ext cx="9236" cy="1200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40000" y="1958170"/>
            <a:ext cx="1209963"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Father</a:t>
            </a:r>
            <a:endParaRPr lang="he-IL" dirty="0">
              <a:latin typeface="Heebo Light" panose="00000400000000000000" pitchFamily="2" charset="-79"/>
              <a:cs typeface="Heebo Light" panose="00000400000000000000" pitchFamily="2" charset="-79"/>
            </a:endParaRPr>
          </a:p>
        </p:txBody>
      </p:sp>
      <p:sp>
        <p:nvSpPr>
          <p:cNvPr id="11" name="TextBox 10"/>
          <p:cNvSpPr txBox="1"/>
          <p:nvPr/>
        </p:nvSpPr>
        <p:spPr>
          <a:xfrm>
            <a:off x="840509" y="1958170"/>
            <a:ext cx="1228436"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sentence</a:t>
            </a:r>
            <a:endParaRPr lang="he-IL" dirty="0">
              <a:latin typeface="Heebo Light" panose="00000400000000000000" pitchFamily="2" charset="-79"/>
              <a:cs typeface="Heebo Light" panose="00000400000000000000" pitchFamily="2" charset="-79"/>
            </a:endParaRPr>
          </a:p>
        </p:txBody>
      </p:sp>
      <p:sp>
        <p:nvSpPr>
          <p:cNvPr id="12" name="TextBox 11"/>
          <p:cNvSpPr txBox="1"/>
          <p:nvPr/>
        </p:nvSpPr>
        <p:spPr>
          <a:xfrm>
            <a:off x="2863273" y="1025236"/>
            <a:ext cx="2041236"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Len(sentence) = 3</a:t>
            </a:r>
            <a:endParaRPr lang="he-IL" dirty="0">
              <a:latin typeface="Heebo Light" panose="00000400000000000000" pitchFamily="2" charset="-79"/>
              <a:cs typeface="Heebo Light" panose="00000400000000000000" pitchFamily="2" charset="-79"/>
            </a:endParaRPr>
          </a:p>
        </p:txBody>
      </p:sp>
      <p:cxnSp>
        <p:nvCxnSpPr>
          <p:cNvPr id="14" name="מחבר ישר 13"/>
          <p:cNvCxnSpPr>
            <a:stCxn id="2" idx="0"/>
            <a:endCxn id="2" idx="2"/>
          </p:cNvCxnSpPr>
          <p:nvPr/>
        </p:nvCxnSpPr>
        <p:spPr>
          <a:xfrm>
            <a:off x="5634182" y="1690377"/>
            <a:ext cx="0" cy="12007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4072" y="1958170"/>
            <a:ext cx="979055"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Father</a:t>
            </a:r>
            <a:endParaRPr lang="he-IL" dirty="0">
              <a:latin typeface="Heebo Light" panose="00000400000000000000" pitchFamily="2" charset="-79"/>
              <a:cs typeface="Heebo Light" panose="00000400000000000000" pitchFamily="2" charset="-79"/>
            </a:endParaRPr>
          </a:p>
        </p:txBody>
      </p:sp>
      <p:sp>
        <p:nvSpPr>
          <p:cNvPr id="16" name="TextBox 15"/>
          <p:cNvSpPr txBox="1"/>
          <p:nvPr/>
        </p:nvSpPr>
        <p:spPr>
          <a:xfrm>
            <a:off x="5495636" y="655904"/>
            <a:ext cx="3048000" cy="369332"/>
          </a:xfrm>
          <a:prstGeom prst="rect">
            <a:avLst/>
          </a:prstGeom>
          <a:noFill/>
        </p:spPr>
        <p:txBody>
          <a:bodyPr wrap="square" rtlCol="1">
            <a:spAutoFit/>
          </a:bodyPr>
          <a:lstStyle/>
          <a:p>
            <a:r>
              <a:rPr lang="he-IL" dirty="0">
                <a:solidFill>
                  <a:srgbClr val="FF0000"/>
                </a:solidFill>
                <a:latin typeface="Heebo Light" panose="00000400000000000000" pitchFamily="2" charset="-79"/>
                <a:cs typeface="Heebo Light" panose="00000400000000000000" pitchFamily="2" charset="-79"/>
              </a:rPr>
              <a:t>חיזוי נוכחי של המודל - </a:t>
            </a:r>
            <a:r>
              <a:rPr lang="en-US" dirty="0">
                <a:solidFill>
                  <a:schemeClr val="tx1">
                    <a:lumMod val="95000"/>
                    <a:lumOff val="5000"/>
                  </a:schemeClr>
                </a:solidFill>
                <a:latin typeface="Heebo Light" panose="00000400000000000000" pitchFamily="2" charset="-79"/>
                <a:cs typeface="Heebo Light" panose="00000400000000000000" pitchFamily="2" charset="-79"/>
              </a:rPr>
              <a:t>Help</a:t>
            </a:r>
            <a:endParaRPr lang="he-IL" dirty="0">
              <a:solidFill>
                <a:schemeClr val="tx1">
                  <a:lumMod val="95000"/>
                  <a:lumOff val="5000"/>
                </a:schemeClr>
              </a:solidFill>
              <a:latin typeface="Heebo Light" panose="00000400000000000000" pitchFamily="2" charset="-79"/>
              <a:cs typeface="Heebo Light" panose="00000400000000000000" pitchFamily="2" charset="-79"/>
            </a:endParaRPr>
          </a:p>
        </p:txBody>
      </p:sp>
      <p:cxnSp>
        <p:nvCxnSpPr>
          <p:cNvPr id="13" name="מחבר ישר 12"/>
          <p:cNvCxnSpPr/>
          <p:nvPr/>
        </p:nvCxnSpPr>
        <p:spPr>
          <a:xfrm>
            <a:off x="6844145" y="1690377"/>
            <a:ext cx="0" cy="120072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80363" y="1967345"/>
            <a:ext cx="979055" cy="369332"/>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Help</a:t>
            </a:r>
            <a:endParaRPr lang="he-IL" dirty="0">
              <a:latin typeface="Heebo Light" panose="00000400000000000000" pitchFamily="2" charset="-79"/>
              <a:cs typeface="Heebo Light" panose="00000400000000000000" pitchFamily="2" charset="-79"/>
            </a:endParaRPr>
          </a:p>
        </p:txBody>
      </p:sp>
      <p:sp>
        <p:nvSpPr>
          <p:cNvPr id="3" name="TextBox 2"/>
          <p:cNvSpPr txBox="1"/>
          <p:nvPr/>
        </p:nvSpPr>
        <p:spPr>
          <a:xfrm>
            <a:off x="1699490" y="3925454"/>
            <a:ext cx="5320146" cy="369332"/>
          </a:xfrm>
          <a:prstGeom prst="rect">
            <a:avLst/>
          </a:prstGeom>
          <a:noFill/>
        </p:spPr>
        <p:txBody>
          <a:bodyPr wrap="square" rtlCol="1">
            <a:spAutoFit/>
          </a:bodyPr>
          <a:lstStyle/>
          <a:p>
            <a:r>
              <a:rPr lang="en-US" dirty="0">
                <a:solidFill>
                  <a:schemeClr val="accent1">
                    <a:lumMod val="75000"/>
                  </a:schemeClr>
                </a:solidFill>
                <a:latin typeface="Heebo Light" panose="00000400000000000000" pitchFamily="2" charset="-79"/>
                <a:cs typeface="Heebo Light" panose="00000400000000000000" pitchFamily="2" charset="-79"/>
              </a:rPr>
              <a:t>Father     Help</a:t>
            </a:r>
            <a:endParaRPr lang="he-IL" dirty="0">
              <a:solidFill>
                <a:schemeClr val="accent1">
                  <a:lumMod val="75000"/>
                </a:schemeClr>
              </a:solidFill>
              <a:latin typeface="Heebo Light" panose="00000400000000000000" pitchFamily="2" charset="-79"/>
              <a:cs typeface="Heebo Light" panose="00000400000000000000" pitchFamily="2" charset="-79"/>
            </a:endParaRPr>
          </a:p>
        </p:txBody>
      </p:sp>
      <p:sp>
        <p:nvSpPr>
          <p:cNvPr id="10" name="TextBox 9"/>
          <p:cNvSpPr txBox="1"/>
          <p:nvPr/>
        </p:nvSpPr>
        <p:spPr>
          <a:xfrm>
            <a:off x="5163127" y="3361851"/>
            <a:ext cx="1976582"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המסך יראה כך:</a:t>
            </a:r>
          </a:p>
        </p:txBody>
      </p:sp>
    </p:spTree>
    <p:extLst>
      <p:ext uri="{BB962C8B-B14F-4D97-AF65-F5344CB8AC3E}">
        <p14:creationId xmlns:p14="http://schemas.microsoft.com/office/powerpoint/2010/main" val="1676718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773687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16191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pic>
        <p:nvPicPr>
          <p:cNvPr id="4" name="תמונה 3"/>
          <p:cNvPicPr>
            <a:picLocks noChangeAspect="1"/>
          </p:cNvPicPr>
          <p:nvPr/>
        </p:nvPicPr>
        <p:blipFill>
          <a:blip r:embed="rId2"/>
          <a:stretch>
            <a:fillRect/>
          </a:stretch>
        </p:blipFill>
        <p:spPr>
          <a:xfrm>
            <a:off x="1311563" y="701841"/>
            <a:ext cx="10252363" cy="5468049"/>
          </a:xfrm>
          <a:prstGeom prst="rect">
            <a:avLst/>
          </a:prstGeom>
        </p:spPr>
      </p:pic>
      <p:sp>
        <p:nvSpPr>
          <p:cNvPr id="8" name="TextBox 7"/>
          <p:cNvSpPr txBox="1"/>
          <p:nvPr/>
        </p:nvSpPr>
        <p:spPr>
          <a:xfrm>
            <a:off x="3315854" y="101723"/>
            <a:ext cx="4128655" cy="369332"/>
          </a:xfrm>
          <a:prstGeom prst="rect">
            <a:avLst/>
          </a:prstGeom>
          <a:noFill/>
        </p:spPr>
        <p:txBody>
          <a:bodyPr wrap="square" rtlCol="1">
            <a:spAutoFit/>
          </a:bodyPr>
          <a:lstStyle/>
          <a:p>
            <a:r>
              <a:rPr lang="he-IL" dirty="0"/>
              <a:t>הפונקציה השנייה:</a:t>
            </a:r>
          </a:p>
        </p:txBody>
      </p:sp>
      <p:sp>
        <p:nvSpPr>
          <p:cNvPr id="9" name="TextBox 8"/>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723962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31766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897492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853026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39497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861688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772120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664781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447250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4132244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15893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3916218" y="64655"/>
            <a:ext cx="4253346" cy="3416320"/>
          </a:xfrm>
          <a:prstGeom prst="rect">
            <a:avLst/>
          </a:prstGeom>
          <a:noFill/>
        </p:spPr>
        <p:txBody>
          <a:bodyPr wrap="square" rtlCol="1">
            <a:spAutoFit/>
          </a:bodyPr>
          <a:lstStyle/>
          <a:p>
            <a:r>
              <a:rPr lang="he-IL" u="sng" dirty="0">
                <a:latin typeface="Heebo Light" panose="00000400000000000000" pitchFamily="2" charset="-79"/>
                <a:cs typeface="Heebo Light" panose="00000400000000000000" pitchFamily="2" charset="-79"/>
              </a:rPr>
              <a:t>פונקציה זו מקבלת 2 פרמטרים:</a:t>
            </a:r>
          </a:p>
          <a:p>
            <a:endParaRPr lang="he-IL"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  </a:t>
            </a:r>
            <a:r>
              <a:rPr lang="en-US" b="1" u="sng" dirty="0">
                <a:latin typeface="Heebo Light" panose="00000400000000000000" pitchFamily="2" charset="-79"/>
                <a:cs typeface="Heebo Light" panose="00000400000000000000" pitchFamily="2" charset="-79"/>
              </a:rPr>
              <a:t>img</a:t>
            </a:r>
            <a:r>
              <a:rPr lang="he-IL" dirty="0">
                <a:latin typeface="Heebo Light" panose="00000400000000000000" pitchFamily="2" charset="-79"/>
                <a:cs typeface="Heebo Light" panose="00000400000000000000" pitchFamily="2" charset="-79"/>
              </a:rPr>
              <a:t>תמונה שלנו בזמן אמת.</a:t>
            </a:r>
          </a:p>
          <a:p>
            <a:endParaRPr lang="he-IL"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 </a:t>
            </a:r>
            <a:r>
              <a:rPr lang="en-US" b="1" u="sng" dirty="0">
                <a:latin typeface="Heebo Light" panose="00000400000000000000" pitchFamily="2" charset="-79"/>
                <a:cs typeface="Heebo Light" panose="00000400000000000000" pitchFamily="2" charset="-79"/>
              </a:rPr>
              <a:t>holistic_res</a:t>
            </a:r>
            <a:r>
              <a:rPr lang="he-IL" dirty="0">
                <a:latin typeface="Heebo Light" panose="00000400000000000000" pitchFamily="2" charset="-79"/>
                <a:cs typeface="Heebo Light" panose="00000400000000000000" pitchFamily="2" charset="-79"/>
              </a:rPr>
              <a:t>מודל הוליסטי של צינור מדיה.</a:t>
            </a:r>
          </a:p>
          <a:p>
            <a:r>
              <a:rPr lang="he-IL" dirty="0">
                <a:latin typeface="Heebo Light" panose="00000400000000000000" pitchFamily="2" charset="-79"/>
                <a:cs typeface="Heebo Light" panose="00000400000000000000" pitchFamily="2" charset="-79"/>
              </a:rPr>
              <a:t>בפונקציה זו נרצה להציג את ציוני הדרך בידיים. הסבר במצגת.</a:t>
            </a:r>
            <a:endParaRPr lang="en-US"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2309091" y="2539325"/>
            <a:ext cx="6382327" cy="1477328"/>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img</a:t>
            </a:r>
            <a:r>
              <a:rPr lang="he-IL" dirty="0">
                <a:latin typeface="Heebo Light" panose="00000400000000000000" pitchFamily="2" charset="-79"/>
                <a:cs typeface="Heebo Light" panose="00000400000000000000" pitchFamily="2" charset="-79"/>
              </a:rPr>
              <a:t>תמונה שלנו בזמן אמת.</a:t>
            </a:r>
          </a:p>
          <a:p>
            <a:r>
              <a:rPr lang="en-US" b="1" u="sng" dirty="0">
                <a:latin typeface="Heebo Light" panose="00000400000000000000" pitchFamily="2" charset="-79"/>
                <a:cs typeface="Heebo Light" panose="00000400000000000000" pitchFamily="2" charset="-79"/>
              </a:rPr>
              <a:t>Holistic_res.face_landmarks</a:t>
            </a:r>
            <a:r>
              <a:rPr lang="he-IL" b="1" dirty="0">
                <a:latin typeface="Heebo Light" panose="00000400000000000000" pitchFamily="2" charset="-79"/>
                <a:cs typeface="Heebo Light" panose="00000400000000000000" pitchFamily="2" charset="-79"/>
              </a:rPr>
              <a:t> </a:t>
            </a:r>
            <a:r>
              <a:rPr lang="he-IL" dirty="0">
                <a:latin typeface="Heebo Light" panose="00000400000000000000" pitchFamily="2" charset="-79"/>
                <a:cs typeface="Heebo Light" panose="00000400000000000000" pitchFamily="2" charset="-79"/>
              </a:rPr>
              <a:t>- ציוני דרך של הפנים.</a:t>
            </a:r>
          </a:p>
          <a:p>
            <a:r>
              <a:rPr lang="en-US" b="1" u="sng" dirty="0">
                <a:latin typeface="Heebo Light" panose="00000400000000000000" pitchFamily="2" charset="-79"/>
                <a:cs typeface="Heebo Light" panose="00000400000000000000" pitchFamily="2" charset="-79"/>
              </a:rPr>
              <a:t>mp_holistic.FACEMESH_TESSELATION</a:t>
            </a:r>
            <a:r>
              <a:rPr lang="he-IL" dirty="0">
                <a:latin typeface="Heebo Light" panose="00000400000000000000" pitchFamily="2" charset="-79"/>
                <a:cs typeface="Heebo Light" panose="00000400000000000000" pitchFamily="2" charset="-79"/>
              </a:rPr>
              <a:t> - מפת ציורי הדרך של הפנים מודל החיבורים.</a:t>
            </a:r>
            <a:endParaRPr lang="en-US" dirty="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p:txBody>
      </p:sp>
      <p:sp>
        <p:nvSpPr>
          <p:cNvPr id="11" name="TextBox 10"/>
          <p:cNvSpPr txBox="1"/>
          <p:nvPr/>
        </p:nvSpPr>
        <p:spPr>
          <a:xfrm>
            <a:off x="5146963" y="2169993"/>
            <a:ext cx="2189019" cy="369332"/>
          </a:xfrm>
          <a:prstGeom prst="rect">
            <a:avLst/>
          </a:prstGeom>
          <a:noFill/>
        </p:spPr>
        <p:txBody>
          <a:bodyPr wrap="square" rtlCol="1">
            <a:spAutoFit/>
          </a:bodyPr>
          <a:lstStyle/>
          <a:p>
            <a:r>
              <a:rPr lang="he-IL" b="1" dirty="0">
                <a:solidFill>
                  <a:schemeClr val="tx2"/>
                </a:solidFill>
                <a:latin typeface="Heebo Light" panose="00000400000000000000" pitchFamily="2" charset="-79"/>
                <a:cs typeface="Heebo Light" panose="00000400000000000000" pitchFamily="2" charset="-79"/>
              </a:rPr>
              <a:t>ציור חיבורי פנים</a:t>
            </a:r>
          </a:p>
        </p:txBody>
      </p:sp>
      <p:pic>
        <p:nvPicPr>
          <p:cNvPr id="13" name="תמונה 12"/>
          <p:cNvPicPr>
            <a:picLocks noChangeAspect="1"/>
          </p:cNvPicPr>
          <p:nvPr/>
        </p:nvPicPr>
        <p:blipFill>
          <a:blip r:embed="rId2"/>
          <a:stretch>
            <a:fillRect/>
          </a:stretch>
        </p:blipFill>
        <p:spPr>
          <a:xfrm>
            <a:off x="1160442" y="3879273"/>
            <a:ext cx="9470612" cy="2336799"/>
          </a:xfrm>
          <a:prstGeom prst="rect">
            <a:avLst/>
          </a:prstGeom>
        </p:spPr>
      </p:pic>
      <p:sp>
        <p:nvSpPr>
          <p:cNvPr id="8" name="TextBox 7"/>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Tree>
    <p:extLst>
      <p:ext uri="{BB962C8B-B14F-4D97-AF65-F5344CB8AC3E}">
        <p14:creationId xmlns:p14="http://schemas.microsoft.com/office/powerpoint/2010/main" val="1722442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0796644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449574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999698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495385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92986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4101762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858327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449958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780673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418924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1958109" y="1403345"/>
            <a:ext cx="8072582" cy="1754326"/>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img</a:t>
            </a:r>
            <a:r>
              <a:rPr lang="he-IL" dirty="0">
                <a:latin typeface="Heebo Light" panose="00000400000000000000" pitchFamily="2" charset="-79"/>
                <a:cs typeface="Heebo Light" panose="00000400000000000000" pitchFamily="2" charset="-79"/>
              </a:rPr>
              <a:t>תמונה שלנו בזמן אמת.</a:t>
            </a:r>
          </a:p>
          <a:p>
            <a:r>
              <a:rPr lang="en-US" b="1" u="sng" dirty="0">
                <a:latin typeface="Heebo Light" panose="00000400000000000000" pitchFamily="2" charset="-79"/>
                <a:cs typeface="Heebo Light" panose="00000400000000000000" pitchFamily="2" charset="-79"/>
              </a:rPr>
              <a:t>Holistic_res. pose_landmarks</a:t>
            </a:r>
            <a:r>
              <a:rPr lang="he-IL" b="1" u="sng" dirty="0">
                <a:latin typeface="Heebo Light" panose="00000400000000000000" pitchFamily="2" charset="-79"/>
                <a:cs typeface="Heebo Light" panose="00000400000000000000" pitchFamily="2" charset="-79"/>
              </a:rPr>
              <a:t> - </a:t>
            </a:r>
            <a:r>
              <a:rPr lang="he-IL" dirty="0">
                <a:latin typeface="Heebo Light" panose="00000400000000000000" pitchFamily="2" charset="-79"/>
                <a:cs typeface="Heebo Light" panose="00000400000000000000" pitchFamily="2" charset="-79"/>
              </a:rPr>
              <a:t>ציוני דרך של תנוחות.</a:t>
            </a:r>
          </a:p>
          <a:p>
            <a:endParaRPr lang="en-US" b="1" u="sng"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mp_holistic.POSE_CONNECTIONS</a:t>
            </a:r>
            <a:r>
              <a:rPr lang="he-IL" dirty="0">
                <a:latin typeface="Heebo Light" panose="00000400000000000000" pitchFamily="2" charset="-79"/>
                <a:cs typeface="Heebo Light" panose="00000400000000000000" pitchFamily="2" charset="-79"/>
              </a:rPr>
              <a:t>- מפת ציורי הדרך של התנוחות מודל החיבורים.</a:t>
            </a:r>
            <a:endParaRPr lang="en-US" dirty="0">
              <a:latin typeface="Heebo Light" panose="00000400000000000000" pitchFamily="2" charset="-79"/>
              <a:cs typeface="Heebo Light" panose="00000400000000000000" pitchFamily="2" charset="-79"/>
            </a:endParaRPr>
          </a:p>
          <a:p>
            <a:endParaRPr lang="en-US" dirty="0">
              <a:latin typeface="Heebo Light" panose="00000400000000000000" pitchFamily="2" charset="-79"/>
              <a:cs typeface="Heebo Light" panose="00000400000000000000" pitchFamily="2" charset="-79"/>
            </a:endParaRPr>
          </a:p>
          <a:p>
            <a:r>
              <a:rPr lang="he-IL" dirty="0">
                <a:latin typeface="Heebo Light" panose="00000400000000000000" pitchFamily="2" charset="-79"/>
                <a:cs typeface="Heebo Light" panose="00000400000000000000" pitchFamily="2" charset="-79"/>
              </a:rPr>
              <a:t> </a:t>
            </a:r>
          </a:p>
        </p:txBody>
      </p:sp>
      <p:pic>
        <p:nvPicPr>
          <p:cNvPr id="2" name="תמונה 1"/>
          <p:cNvPicPr>
            <a:picLocks noChangeAspect="1"/>
          </p:cNvPicPr>
          <p:nvPr/>
        </p:nvPicPr>
        <p:blipFill>
          <a:blip r:embed="rId2"/>
          <a:stretch>
            <a:fillRect/>
          </a:stretch>
        </p:blipFill>
        <p:spPr>
          <a:xfrm>
            <a:off x="2220557" y="3157671"/>
            <a:ext cx="8244242" cy="2337965"/>
          </a:xfrm>
          <a:prstGeom prst="rect">
            <a:avLst/>
          </a:prstGeom>
        </p:spPr>
      </p:pic>
      <p:sp>
        <p:nvSpPr>
          <p:cNvPr id="8" name="TextBox 7"/>
          <p:cNvSpPr txBox="1"/>
          <p:nvPr/>
        </p:nvSpPr>
        <p:spPr>
          <a:xfrm>
            <a:off x="5458690" y="184666"/>
            <a:ext cx="2189019" cy="369332"/>
          </a:xfrm>
          <a:prstGeom prst="rect">
            <a:avLst/>
          </a:prstGeom>
          <a:noFill/>
        </p:spPr>
        <p:txBody>
          <a:bodyPr wrap="square" rtlCol="1">
            <a:spAutoFit/>
          </a:bodyPr>
          <a:lstStyle/>
          <a:p>
            <a:r>
              <a:rPr lang="he-IL" b="1" dirty="0">
                <a:solidFill>
                  <a:schemeClr val="tx2"/>
                </a:solidFill>
                <a:latin typeface="Heebo Light" panose="00000400000000000000" pitchFamily="2" charset="-79"/>
                <a:cs typeface="Heebo Light" panose="00000400000000000000" pitchFamily="2" charset="-79"/>
              </a:rPr>
              <a:t>ציור חיבורי תנוחות</a:t>
            </a:r>
          </a:p>
        </p:txBody>
      </p:sp>
      <p:sp>
        <p:nvSpPr>
          <p:cNvPr id="9" name="TextBox 8"/>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Tree>
    <p:extLst>
      <p:ext uri="{BB962C8B-B14F-4D97-AF65-F5344CB8AC3E}">
        <p14:creationId xmlns:p14="http://schemas.microsoft.com/office/powerpoint/2010/main" val="1462259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9133795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378346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3269130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329952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6035504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8567817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986085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6213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13042720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t>בס"ד</a:t>
            </a:r>
          </a:p>
        </p:txBody>
      </p:sp>
      <p:sp>
        <p:nvSpPr>
          <p:cNvPr id="7" name="TextBox 6"/>
          <p:cNvSpPr txBox="1"/>
          <p:nvPr/>
        </p:nvSpPr>
        <p:spPr>
          <a:xfrm>
            <a:off x="-149226" y="6419273"/>
            <a:ext cx="2218171" cy="369332"/>
          </a:xfrm>
          <a:prstGeom prst="rect">
            <a:avLst/>
          </a:prstGeom>
          <a:noFill/>
        </p:spPr>
        <p:txBody>
          <a:bodyPr wrap="square" rtlCol="1">
            <a:spAutoFit/>
          </a:bodyPr>
          <a:lstStyle/>
          <a:p>
            <a:r>
              <a:rPr lang="en-US" dirty="0"/>
              <a:t>© YAEL ELMAKAYES</a:t>
            </a:r>
            <a:endParaRPr lang="he-IL" dirty="0"/>
          </a:p>
        </p:txBody>
      </p:sp>
      <p:sp>
        <p:nvSpPr>
          <p:cNvPr id="4" name="TextBox 3"/>
          <p:cNvSpPr txBox="1"/>
          <p:nvPr/>
        </p:nvSpPr>
        <p:spPr>
          <a:xfrm>
            <a:off x="0" y="0"/>
            <a:ext cx="674255" cy="369332"/>
          </a:xfrm>
          <a:prstGeom prst="rect">
            <a:avLst/>
          </a:prstGeom>
          <a:noFill/>
        </p:spPr>
        <p:txBody>
          <a:bodyPr wrap="square" rtlCol="1">
            <a:spAutoFit/>
          </a:bodyPr>
          <a:lstStyle/>
          <a:p>
            <a:r>
              <a:rPr lang="he-IL" dirty="0"/>
              <a:t>לה"ו</a:t>
            </a:r>
          </a:p>
        </p:txBody>
      </p:sp>
    </p:spTree>
    <p:extLst>
      <p:ext uri="{BB962C8B-B14F-4D97-AF65-F5344CB8AC3E}">
        <p14:creationId xmlns:p14="http://schemas.microsoft.com/office/powerpoint/2010/main" val="279405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1911927" y="1421818"/>
            <a:ext cx="8072582" cy="2031325"/>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img</a:t>
            </a:r>
            <a:r>
              <a:rPr lang="he-IL" dirty="0">
                <a:latin typeface="Heebo Light" panose="00000400000000000000" pitchFamily="2" charset="-79"/>
                <a:cs typeface="Heebo Light" panose="00000400000000000000" pitchFamily="2" charset="-79"/>
              </a:rPr>
              <a:t>תמונה שלנו בזמן אמת.</a:t>
            </a:r>
          </a:p>
          <a:p>
            <a:r>
              <a:rPr lang="en-US" b="1" u="sng" dirty="0">
                <a:latin typeface="Heebo Light" panose="00000400000000000000" pitchFamily="2" charset="-79"/>
                <a:cs typeface="Heebo Light" panose="00000400000000000000" pitchFamily="2" charset="-79"/>
              </a:rPr>
              <a:t>Holistic_res</a:t>
            </a:r>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left_hand_landmarks</a:t>
            </a:r>
            <a:r>
              <a:rPr lang="he-IL" b="1" u="sng" dirty="0">
                <a:latin typeface="Heebo Light" panose="00000400000000000000" pitchFamily="2" charset="-79"/>
                <a:cs typeface="Heebo Light" panose="00000400000000000000" pitchFamily="2" charset="-79"/>
              </a:rPr>
              <a:t> - </a:t>
            </a:r>
            <a:r>
              <a:rPr lang="he-IL" dirty="0">
                <a:latin typeface="Heebo Light" panose="00000400000000000000" pitchFamily="2" charset="-79"/>
                <a:cs typeface="Heebo Light" panose="00000400000000000000" pitchFamily="2" charset="-79"/>
              </a:rPr>
              <a:t>ציוני דרך של יד שמאל.</a:t>
            </a:r>
          </a:p>
          <a:p>
            <a:endParaRPr lang="en-US" b="1" u="sng" dirty="0">
              <a:latin typeface="Heebo Light" panose="00000400000000000000" pitchFamily="2" charset="-79"/>
              <a:cs typeface="Heebo Light" panose="00000400000000000000" pitchFamily="2" charset="-79"/>
            </a:endParaRPr>
          </a:p>
          <a:p>
            <a:endParaRPr lang="en-US" b="1" u="sng"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mp_holistic.POSE_CONNECTIONS</a:t>
            </a:r>
            <a:r>
              <a:rPr lang="he-IL" dirty="0">
                <a:latin typeface="Heebo Light" panose="00000400000000000000" pitchFamily="2" charset="-79"/>
                <a:cs typeface="Heebo Light" panose="00000400000000000000" pitchFamily="2" charset="-79"/>
              </a:rPr>
              <a:t>- מפת ציורי הדרך של יד שמאל מודל החיבורים.</a:t>
            </a:r>
            <a:endParaRPr lang="en-US" dirty="0">
              <a:latin typeface="Heebo Light" panose="00000400000000000000" pitchFamily="2" charset="-79"/>
              <a:cs typeface="Heebo Light" panose="00000400000000000000" pitchFamily="2" charset="-79"/>
            </a:endParaRPr>
          </a:p>
          <a:p>
            <a:endParaRPr lang="en-US" dirty="0">
              <a:latin typeface="Heebo Light" panose="00000400000000000000" pitchFamily="2" charset="-79"/>
              <a:cs typeface="Heebo Light" panose="00000400000000000000" pitchFamily="2" charset="-79"/>
            </a:endParaRPr>
          </a:p>
          <a:p>
            <a:r>
              <a:rPr lang="he-IL" dirty="0">
                <a:latin typeface="Heebo Light" panose="00000400000000000000" pitchFamily="2" charset="-79"/>
                <a:cs typeface="Heebo Light" panose="00000400000000000000" pitchFamily="2" charset="-79"/>
              </a:rPr>
              <a:t> </a:t>
            </a:r>
          </a:p>
        </p:txBody>
      </p:sp>
      <p:pic>
        <p:nvPicPr>
          <p:cNvPr id="2" name="תמונה 1"/>
          <p:cNvPicPr>
            <a:picLocks noChangeAspect="1"/>
          </p:cNvPicPr>
          <p:nvPr/>
        </p:nvPicPr>
        <p:blipFill>
          <a:blip r:embed="rId2"/>
          <a:stretch>
            <a:fillRect/>
          </a:stretch>
        </p:blipFill>
        <p:spPr>
          <a:xfrm>
            <a:off x="1657691" y="3453143"/>
            <a:ext cx="9841581" cy="2399199"/>
          </a:xfrm>
          <a:prstGeom prst="rect">
            <a:avLst/>
          </a:prstGeom>
        </p:spPr>
      </p:pic>
      <p:sp>
        <p:nvSpPr>
          <p:cNvPr id="8" name="TextBox 7"/>
          <p:cNvSpPr txBox="1"/>
          <p:nvPr/>
        </p:nvSpPr>
        <p:spPr>
          <a:xfrm>
            <a:off x="4913745" y="184666"/>
            <a:ext cx="2697019" cy="369332"/>
          </a:xfrm>
          <a:prstGeom prst="rect">
            <a:avLst/>
          </a:prstGeom>
          <a:noFill/>
        </p:spPr>
        <p:txBody>
          <a:bodyPr wrap="square" rtlCol="1">
            <a:spAutoFit/>
          </a:bodyPr>
          <a:lstStyle/>
          <a:p>
            <a:r>
              <a:rPr lang="he-IL" b="1" dirty="0">
                <a:solidFill>
                  <a:schemeClr val="tx2"/>
                </a:solidFill>
                <a:latin typeface="Heebo Light" panose="00000400000000000000" pitchFamily="2" charset="-79"/>
                <a:cs typeface="Heebo Light" panose="00000400000000000000" pitchFamily="2" charset="-79"/>
              </a:rPr>
              <a:t>ציור חיבורים יד שמאל</a:t>
            </a:r>
          </a:p>
        </p:txBody>
      </p:sp>
      <p:sp>
        <p:nvSpPr>
          <p:cNvPr id="9" name="TextBox 8"/>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Tree>
    <p:extLst>
      <p:ext uri="{BB962C8B-B14F-4D97-AF65-F5344CB8AC3E}">
        <p14:creationId xmlns:p14="http://schemas.microsoft.com/office/powerpoint/2010/main" val="229283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42255" y="0"/>
            <a:ext cx="766618"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בס"ד</a:t>
            </a:r>
          </a:p>
        </p:txBody>
      </p:sp>
      <p:sp>
        <p:nvSpPr>
          <p:cNvPr id="7" name="TextBox 6"/>
          <p:cNvSpPr txBox="1"/>
          <p:nvPr/>
        </p:nvSpPr>
        <p:spPr>
          <a:xfrm>
            <a:off x="-149226" y="6419273"/>
            <a:ext cx="2218171" cy="646331"/>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4" name="TextBox 3"/>
          <p:cNvSpPr txBox="1"/>
          <p:nvPr/>
        </p:nvSpPr>
        <p:spPr>
          <a:xfrm>
            <a:off x="1958109" y="1403345"/>
            <a:ext cx="8072582" cy="1754326"/>
          </a:xfrm>
          <a:prstGeom prst="rect">
            <a:avLst/>
          </a:prstGeom>
          <a:noFill/>
        </p:spPr>
        <p:txBody>
          <a:bodyPr wrap="square" rtlCol="1">
            <a:spAutoFit/>
          </a:bodyPr>
          <a:lstStyle/>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img</a:t>
            </a:r>
            <a:r>
              <a:rPr lang="he-IL" dirty="0">
                <a:latin typeface="Heebo Light" panose="00000400000000000000" pitchFamily="2" charset="-79"/>
                <a:cs typeface="Heebo Light" panose="00000400000000000000" pitchFamily="2" charset="-79"/>
              </a:rPr>
              <a:t>תמונה שלנו בזמן אמת.</a:t>
            </a:r>
          </a:p>
          <a:p>
            <a:r>
              <a:rPr lang="en-US" b="1" u="sng" dirty="0">
                <a:latin typeface="Heebo Light" panose="00000400000000000000" pitchFamily="2" charset="-79"/>
                <a:cs typeface="Heebo Light" panose="00000400000000000000" pitchFamily="2" charset="-79"/>
              </a:rPr>
              <a:t>Holistic_res. right_hand_landmarks</a:t>
            </a:r>
            <a:r>
              <a:rPr lang="he-IL" b="1" u="sng" dirty="0">
                <a:latin typeface="Heebo Light" panose="00000400000000000000" pitchFamily="2" charset="-79"/>
                <a:cs typeface="Heebo Light" panose="00000400000000000000" pitchFamily="2" charset="-79"/>
              </a:rPr>
              <a:t>- </a:t>
            </a:r>
            <a:r>
              <a:rPr lang="he-IL" dirty="0">
                <a:latin typeface="Heebo Light" panose="00000400000000000000" pitchFamily="2" charset="-79"/>
                <a:cs typeface="Heebo Light" panose="00000400000000000000" pitchFamily="2" charset="-79"/>
              </a:rPr>
              <a:t>ציוני דרך של יד ימין</a:t>
            </a:r>
            <a:endParaRPr lang="en-US" b="1" u="sng" dirty="0">
              <a:latin typeface="Heebo Light" panose="00000400000000000000" pitchFamily="2" charset="-79"/>
              <a:cs typeface="Heebo Light" panose="00000400000000000000" pitchFamily="2" charset="-79"/>
            </a:endParaRPr>
          </a:p>
          <a:p>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mp_holistic.</a:t>
            </a:r>
            <a:r>
              <a:rPr lang="en-US" dirty="0">
                <a:latin typeface="Heebo Light" panose="00000400000000000000" pitchFamily="2" charset="-79"/>
                <a:cs typeface="Heebo Light" panose="00000400000000000000" pitchFamily="2" charset="-79"/>
              </a:rPr>
              <a:t> </a:t>
            </a:r>
            <a:r>
              <a:rPr lang="en-US" b="1" u="sng" dirty="0">
                <a:latin typeface="Heebo Light" panose="00000400000000000000" pitchFamily="2" charset="-79"/>
                <a:cs typeface="Heebo Light" panose="00000400000000000000" pitchFamily="2" charset="-79"/>
              </a:rPr>
              <a:t>HAND_CONNECTIONS</a:t>
            </a:r>
            <a:r>
              <a:rPr lang="he-IL" dirty="0">
                <a:latin typeface="Heebo Light" panose="00000400000000000000" pitchFamily="2" charset="-79"/>
                <a:cs typeface="Heebo Light" panose="00000400000000000000" pitchFamily="2" charset="-79"/>
              </a:rPr>
              <a:t>- מפת ציורי הדרך של יד ימין מודל החיבורים.</a:t>
            </a:r>
            <a:endParaRPr lang="en-US" dirty="0">
              <a:latin typeface="Heebo Light" panose="00000400000000000000" pitchFamily="2" charset="-79"/>
              <a:cs typeface="Heebo Light" panose="00000400000000000000" pitchFamily="2" charset="-79"/>
            </a:endParaRPr>
          </a:p>
          <a:p>
            <a:endParaRPr lang="en-US" dirty="0">
              <a:latin typeface="Heebo Light" panose="00000400000000000000" pitchFamily="2" charset="-79"/>
              <a:cs typeface="Heebo Light" panose="00000400000000000000" pitchFamily="2" charset="-79"/>
            </a:endParaRPr>
          </a:p>
          <a:p>
            <a:endParaRPr lang="en-US" b="1" u="sng" dirty="0">
              <a:latin typeface="Heebo Light" panose="00000400000000000000" pitchFamily="2" charset="-79"/>
              <a:cs typeface="Heebo Light" panose="00000400000000000000" pitchFamily="2" charset="-79"/>
            </a:endParaRPr>
          </a:p>
          <a:p>
            <a:r>
              <a:rPr lang="he-IL" dirty="0">
                <a:latin typeface="Heebo Light" panose="00000400000000000000" pitchFamily="2" charset="-79"/>
                <a:cs typeface="Heebo Light" panose="00000400000000000000" pitchFamily="2" charset="-79"/>
              </a:rPr>
              <a:t> </a:t>
            </a:r>
          </a:p>
        </p:txBody>
      </p:sp>
      <p:pic>
        <p:nvPicPr>
          <p:cNvPr id="2" name="תמונה 1"/>
          <p:cNvPicPr>
            <a:picLocks noChangeAspect="1"/>
          </p:cNvPicPr>
          <p:nvPr/>
        </p:nvPicPr>
        <p:blipFill>
          <a:blip r:embed="rId2"/>
          <a:stretch>
            <a:fillRect/>
          </a:stretch>
        </p:blipFill>
        <p:spPr>
          <a:xfrm>
            <a:off x="1658029" y="3020809"/>
            <a:ext cx="9804299" cy="2862753"/>
          </a:xfrm>
          <a:prstGeom prst="rect">
            <a:avLst/>
          </a:prstGeom>
        </p:spPr>
      </p:pic>
      <p:sp>
        <p:nvSpPr>
          <p:cNvPr id="3" name="TextBox 2"/>
          <p:cNvSpPr txBox="1"/>
          <p:nvPr/>
        </p:nvSpPr>
        <p:spPr>
          <a:xfrm>
            <a:off x="5421745" y="184666"/>
            <a:ext cx="2189019" cy="369332"/>
          </a:xfrm>
          <a:prstGeom prst="rect">
            <a:avLst/>
          </a:prstGeom>
          <a:noFill/>
        </p:spPr>
        <p:txBody>
          <a:bodyPr wrap="square" rtlCol="1">
            <a:spAutoFit/>
          </a:bodyPr>
          <a:lstStyle/>
          <a:p>
            <a:r>
              <a:rPr lang="he-IL" b="1" dirty="0">
                <a:solidFill>
                  <a:schemeClr val="tx2"/>
                </a:solidFill>
                <a:latin typeface="Heebo Light" panose="00000400000000000000" pitchFamily="2" charset="-79"/>
                <a:cs typeface="Heebo Light" panose="00000400000000000000" pitchFamily="2" charset="-79"/>
              </a:rPr>
              <a:t>ציור חיבורים יד ימין</a:t>
            </a:r>
          </a:p>
        </p:txBody>
      </p:sp>
      <p:sp>
        <p:nvSpPr>
          <p:cNvPr id="8" name="TextBox 7"/>
          <p:cNvSpPr txBox="1"/>
          <p:nvPr/>
        </p:nvSpPr>
        <p:spPr>
          <a:xfrm>
            <a:off x="0" y="0"/>
            <a:ext cx="674255" cy="369332"/>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לה"ו</a:t>
            </a:r>
          </a:p>
        </p:txBody>
      </p:sp>
    </p:spTree>
    <p:extLst>
      <p:ext uri="{BB962C8B-B14F-4D97-AF65-F5344CB8AC3E}">
        <p14:creationId xmlns:p14="http://schemas.microsoft.com/office/powerpoint/2010/main" val="405204773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1736</TotalTime>
  <Words>1517</Words>
  <Application>Microsoft Office PowerPoint</Application>
  <PresentationFormat>מסך רחב</PresentationFormat>
  <Paragraphs>395</Paragraphs>
  <Slides>79</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79</vt:i4>
      </vt:variant>
    </vt:vector>
  </HeadingPairs>
  <TitlesOfParts>
    <vt:vector size="86" baseType="lpstr">
      <vt:lpstr>Arial</vt:lpstr>
      <vt:lpstr>Bodoni MT Poster Compressed</vt:lpstr>
      <vt:lpstr>Calibri</vt:lpstr>
      <vt:lpstr>Calibri Light</vt:lpstr>
      <vt:lpstr>Consolas</vt:lpstr>
      <vt:lpstr>Heebo Light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Meir</dc:creator>
  <cp:lastModifiedBy>מאיר אלמקייס</cp:lastModifiedBy>
  <cp:revision>70</cp:revision>
  <dcterms:created xsi:type="dcterms:W3CDTF">2023-03-25T20:51:05Z</dcterms:created>
  <dcterms:modified xsi:type="dcterms:W3CDTF">2023-06-29T06:40:37Z</dcterms:modified>
</cp:coreProperties>
</file>