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59" r:id="rId4"/>
    <p:sldId id="260" r:id="rId5"/>
    <p:sldId id="261" r:id="rId6"/>
    <p:sldId id="262" r:id="rId7"/>
    <p:sldId id="263" r:id="rId8"/>
    <p:sldId id="257" r:id="rId9"/>
    <p:sldId id="264" r:id="rId10"/>
    <p:sldId id="265" r:id="rId11"/>
    <p:sldId id="29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5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391991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383687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18658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330275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161818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392214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179110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138653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123996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287117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4E8DB100-EE99-403D-87CC-C362CEF11960}" type="datetimeFigureOut">
              <a:rPr lang="he-IL" smtClean="0"/>
              <a:t>ח'/סיון/תשפ"ג</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836E2E5-3DEC-4DEE-906D-1A66D35962BC}" type="slidenum">
              <a:rPr lang="he-IL" smtClean="0"/>
              <a:t>‹#›</a:t>
            </a:fld>
            <a:endParaRPr lang="he-IL"/>
          </a:p>
        </p:txBody>
      </p:sp>
    </p:spTree>
    <p:extLst>
      <p:ext uri="{BB962C8B-B14F-4D97-AF65-F5344CB8AC3E}">
        <p14:creationId xmlns:p14="http://schemas.microsoft.com/office/powerpoint/2010/main" val="321189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8DB100-EE99-403D-87CC-C362CEF11960}" type="datetimeFigureOut">
              <a:rPr lang="he-IL" smtClean="0"/>
              <a:t>ח'/סיון/תשפ"ג</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836E2E5-3DEC-4DEE-906D-1A66D35962BC}" type="slidenum">
              <a:rPr lang="he-IL" smtClean="0"/>
              <a:t>‹#›</a:t>
            </a:fld>
            <a:endParaRPr lang="he-IL"/>
          </a:p>
        </p:txBody>
      </p:sp>
    </p:spTree>
    <p:extLst>
      <p:ext uri="{BB962C8B-B14F-4D97-AF65-F5344CB8AC3E}">
        <p14:creationId xmlns:p14="http://schemas.microsoft.com/office/powerpoint/2010/main" val="223609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0546" y="304800"/>
            <a:ext cx="9301017" cy="1323439"/>
          </a:xfrm>
          <a:prstGeom prst="rect">
            <a:avLst/>
          </a:prstGeom>
          <a:noFill/>
        </p:spPr>
        <p:txBody>
          <a:bodyPr wrap="square" rtlCol="1">
            <a:spAutoFit/>
          </a:bodyPr>
          <a:lstStyle/>
          <a:p>
            <a:r>
              <a:rPr lang="en-US" sz="8000" dirty="0" smtClean="0">
                <a:solidFill>
                  <a:schemeClr val="tx2">
                    <a:lumMod val="75000"/>
                  </a:schemeClr>
                </a:solidFill>
              </a:rPr>
              <a:t>Machine Learning</a:t>
            </a:r>
            <a:endParaRPr lang="he-IL" sz="8000" dirty="0">
              <a:solidFill>
                <a:schemeClr val="tx2">
                  <a:lumMod val="75000"/>
                </a:schemeClr>
              </a:solidFill>
            </a:endParaRPr>
          </a:p>
        </p:txBody>
      </p:sp>
      <p:pic>
        <p:nvPicPr>
          <p:cNvPr id="5" name="Picture 6" descr="קורס Machine Learning with Python » Real Time Colle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4727"/>
            <a:ext cx="5255491" cy="21335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מה זה בכלל פייתון ולמה כדאי ללמוד? - יניב ארד קורסי פיתוח מתקדמי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5167622"/>
            <a:ext cx="4328263" cy="15378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9" name="TextBox 8"/>
          <p:cNvSpPr txBox="1"/>
          <p:nvPr/>
        </p:nvSpPr>
        <p:spPr>
          <a:xfrm>
            <a:off x="230909" y="181689"/>
            <a:ext cx="1505527" cy="1569660"/>
          </a:xfrm>
          <a:prstGeom prst="rect">
            <a:avLst/>
          </a:prstGeom>
          <a:noFill/>
        </p:spPr>
        <p:txBody>
          <a:bodyPr wrap="square" rtlCol="1">
            <a:spAutoFit/>
          </a:bodyPr>
          <a:lstStyle/>
          <a:p>
            <a:r>
              <a:rPr lang="en-US" sz="9600" dirty="0" smtClean="0"/>
              <a:t>💻</a:t>
            </a:r>
            <a:endParaRPr lang="he-IL" sz="9600"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
        <p:nvSpPr>
          <p:cNvPr id="11" name="TextBox 10"/>
          <p:cNvSpPr txBox="1"/>
          <p:nvPr/>
        </p:nvSpPr>
        <p:spPr>
          <a:xfrm>
            <a:off x="5357089" y="4285672"/>
            <a:ext cx="1745673" cy="1569660"/>
          </a:xfrm>
          <a:prstGeom prst="rect">
            <a:avLst/>
          </a:prstGeom>
          <a:noFill/>
        </p:spPr>
        <p:txBody>
          <a:bodyPr wrap="square" rtlCol="1">
            <a:spAutoFit/>
          </a:bodyPr>
          <a:lstStyle/>
          <a:p>
            <a:r>
              <a:rPr lang="he-IL" sz="9600" dirty="0"/>
              <a:t>🎮</a:t>
            </a:r>
          </a:p>
        </p:txBody>
      </p:sp>
    </p:spTree>
    <p:extLst>
      <p:ext uri="{BB962C8B-B14F-4D97-AF65-F5344CB8AC3E}">
        <p14:creationId xmlns:p14="http://schemas.microsoft.com/office/powerpoint/2010/main" val="118007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8" name="TextBox 7"/>
          <p:cNvSpPr txBox="1"/>
          <p:nvPr/>
        </p:nvSpPr>
        <p:spPr>
          <a:xfrm>
            <a:off x="-73890" y="6336145"/>
            <a:ext cx="19488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7767782" y="3513384"/>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3" name="TextBox 2"/>
          <p:cNvSpPr txBox="1"/>
          <p:nvPr/>
        </p:nvSpPr>
        <p:spPr>
          <a:xfrm>
            <a:off x="1094507" y="1956061"/>
            <a:ext cx="10016837" cy="4647426"/>
          </a:xfrm>
          <a:prstGeom prst="rect">
            <a:avLst/>
          </a:prstGeom>
          <a:noFill/>
        </p:spPr>
        <p:txBody>
          <a:bodyPr wrap="square" rtlCol="1">
            <a:spAutoFit/>
          </a:bodyPr>
          <a:lstStyle/>
          <a:p>
            <a:r>
              <a:rPr lang="he-IL" sz="2400" b="1" u="sng" dirty="0" smtClean="0">
                <a:latin typeface="Heebo Light" panose="00000400000000000000" pitchFamily="2" charset="-79"/>
                <a:cs typeface="Heebo Light" panose="00000400000000000000" pitchFamily="2" charset="-79"/>
              </a:rPr>
              <a:t>רגרסיה לינארית -</a:t>
            </a:r>
            <a:r>
              <a:rPr lang="he-IL" sz="2400" dirty="0" smtClean="0">
                <a:latin typeface="Heebo Light" panose="00000400000000000000" pitchFamily="2" charset="-79"/>
                <a:cs typeface="Heebo Light" panose="00000400000000000000" pitchFamily="2" charset="-79"/>
              </a:rPr>
              <a:t>   </a:t>
            </a:r>
            <a:r>
              <a:rPr lang="he-IL" sz="2000" dirty="0" smtClean="0">
                <a:latin typeface="Heebo Light" panose="00000400000000000000" pitchFamily="2" charset="-79"/>
                <a:cs typeface="Heebo Light" panose="00000400000000000000" pitchFamily="2" charset="-79"/>
              </a:rPr>
              <a:t>רגרסיה </a:t>
            </a:r>
            <a:r>
              <a:rPr lang="he-IL" sz="2000" dirty="0">
                <a:latin typeface="Heebo Light" panose="00000400000000000000" pitchFamily="2" charset="-79"/>
                <a:cs typeface="Heebo Light" panose="00000400000000000000" pitchFamily="2" charset="-79"/>
              </a:rPr>
              <a:t>ליניארית היא אלגוריתם למידה מפוקח המשמש לחיזוי משתנה תוצאה רציף המבוסס על משתני קלט אחד או יותר</a:t>
            </a:r>
            <a:r>
              <a:rPr lang="he-IL" sz="2000" dirty="0" smtClean="0">
                <a:latin typeface="Heebo Light" panose="00000400000000000000" pitchFamily="2" charset="-79"/>
                <a:cs typeface="Heebo Light" panose="00000400000000000000" pitchFamily="2" charset="-79"/>
              </a:rPr>
              <a:t>.</a:t>
            </a: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 </a:t>
            </a:r>
            <a:r>
              <a:rPr lang="he-IL" sz="2000" dirty="0">
                <a:latin typeface="Heebo Light" panose="00000400000000000000" pitchFamily="2" charset="-79"/>
                <a:cs typeface="Heebo Light" panose="00000400000000000000" pitchFamily="2" charset="-79"/>
              </a:rPr>
              <a:t>במילים אחרות, זוהי שיטה למידול הקשר בין משתנה תלוי למשתנה בלתי תלוי אחד או יותר</a:t>
            </a:r>
            <a:r>
              <a:rPr lang="he-IL" sz="2000" dirty="0" smtClean="0">
                <a:latin typeface="Heebo Light" panose="00000400000000000000" pitchFamily="2" charset="-79"/>
                <a:cs typeface="Heebo Light" panose="00000400000000000000" pitchFamily="2" charset="-79"/>
              </a:rPr>
              <a:t>. </a:t>
            </a:r>
            <a:r>
              <a:rPr lang="he-IL" sz="2400" b="1" u="sng" dirty="0" smtClean="0">
                <a:latin typeface="Heebo Light" panose="00000400000000000000" pitchFamily="2" charset="-79"/>
                <a:cs typeface="Heebo Light" panose="00000400000000000000" pitchFamily="2" charset="-79"/>
              </a:rPr>
              <a:t>  </a:t>
            </a:r>
          </a:p>
          <a:p>
            <a:r>
              <a:rPr lang="he-IL" sz="2000" dirty="0">
                <a:latin typeface="Heebo Light" panose="00000400000000000000" pitchFamily="2" charset="-79"/>
                <a:cs typeface="Heebo Light" panose="00000400000000000000" pitchFamily="2" charset="-79"/>
              </a:rPr>
              <a:t>המטרה של רגרסיה לינארית היא למצוא את הקו המתאים ביותר (או היפר-מישור בממדים גבוהים יותר) המתאר את הקשר בין משתני הקלט למשתנה התוצאה. </a:t>
            </a:r>
            <a:endParaRPr lang="he-IL" sz="2000" dirty="0" smtClean="0">
              <a:latin typeface="Heebo Light" panose="00000400000000000000" pitchFamily="2" charset="-79"/>
              <a:cs typeface="Heebo Light" panose="00000400000000000000" pitchFamily="2" charset="-79"/>
            </a:endParaRP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קו </a:t>
            </a:r>
            <a:r>
              <a:rPr lang="he-IL" sz="2000" dirty="0">
                <a:latin typeface="Heebo Light" panose="00000400000000000000" pitchFamily="2" charset="-79"/>
                <a:cs typeface="Heebo Light" panose="00000400000000000000" pitchFamily="2" charset="-79"/>
              </a:rPr>
              <a:t>או מישור זה נקבעים על ידי הערכת המקדמים של המשוואה הליניארית המנבאת בצורה הטובה ביותר את משתנה התוצאה ממשתני הקלט</a:t>
            </a:r>
            <a:r>
              <a:rPr lang="he-IL" sz="2000" dirty="0" smtClean="0">
                <a:latin typeface="Heebo Light" panose="00000400000000000000" pitchFamily="2" charset="-79"/>
                <a:cs typeface="Heebo Light" panose="00000400000000000000" pitchFamily="2" charset="-79"/>
              </a:rPr>
              <a:t>.</a:t>
            </a:r>
          </a:p>
          <a:p>
            <a:endParaRPr lang="he-IL" sz="2000" dirty="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רגרסיה לינארית נכנסת תחת "למידת מכונה מפוקחת" – המודל לומד להסיק מסקנות מתוך דוגמאות שכבר סווגו.</a:t>
            </a:r>
          </a:p>
          <a:p>
            <a:endParaRPr lang="he-IL" sz="2400" b="1" u="sng" dirty="0">
              <a:latin typeface="Heebo Light" panose="00000400000000000000" pitchFamily="2" charset="-79"/>
              <a:cs typeface="Heebo Light" panose="00000400000000000000" pitchFamily="2" charset="-79"/>
            </a:endParaRPr>
          </a:p>
          <a:p>
            <a:endParaRPr lang="he-IL" sz="2400" b="1" u="sng" dirty="0">
              <a:latin typeface="Heebo Light" panose="00000400000000000000" pitchFamily="2" charset="-79"/>
              <a:cs typeface="Heebo Light" panose="00000400000000000000" pitchFamily="2" charset="-79"/>
            </a:endParaRPr>
          </a:p>
        </p:txBody>
      </p:sp>
      <p:sp>
        <p:nvSpPr>
          <p:cNvPr id="11" name="TextBox 10"/>
          <p:cNvSpPr txBox="1"/>
          <p:nvPr/>
        </p:nvSpPr>
        <p:spPr>
          <a:xfrm>
            <a:off x="3121891" y="184666"/>
            <a:ext cx="6160653" cy="1015663"/>
          </a:xfrm>
          <a:prstGeom prst="rect">
            <a:avLst/>
          </a:prstGeom>
          <a:noFill/>
        </p:spPr>
        <p:txBody>
          <a:bodyPr wrap="square" rtlCol="1">
            <a:spAutoFit/>
          </a:bodyPr>
          <a:lstStyle/>
          <a:p>
            <a:r>
              <a:rPr lang="he-IL" sz="6000" dirty="0" smtClean="0">
                <a:solidFill>
                  <a:schemeClr val="tx2">
                    <a:lumMod val="75000"/>
                  </a:schemeClr>
                </a:solidFill>
                <a:latin typeface="Heebo Light" panose="00000400000000000000" pitchFamily="2" charset="-79"/>
                <a:cs typeface="Heebo Light" panose="00000400000000000000" pitchFamily="2" charset="-79"/>
              </a:rPr>
              <a:t>רגרסיה ליניארית </a:t>
            </a:r>
            <a:endParaRPr lang="he-IL" sz="6000" dirty="0">
              <a:solidFill>
                <a:schemeClr val="tx2">
                  <a:lumMod val="75000"/>
                </a:schemeClr>
              </a:solidFill>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2829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890" y="6336145"/>
            <a:ext cx="19488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7767782" y="3513384"/>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3" name="TextBox 2"/>
          <p:cNvSpPr txBox="1"/>
          <p:nvPr/>
        </p:nvSpPr>
        <p:spPr>
          <a:xfrm>
            <a:off x="752763" y="1805224"/>
            <a:ext cx="10626437" cy="4093428"/>
          </a:xfrm>
          <a:prstGeom prst="rect">
            <a:avLst/>
          </a:prstGeom>
          <a:noFill/>
        </p:spPr>
        <p:txBody>
          <a:bodyPr wrap="square" rtlCol="1">
            <a:spAutoFit/>
          </a:bodyPr>
          <a:lstStyle/>
          <a:p>
            <a:r>
              <a:rPr lang="he-IL" sz="2000" b="1" u="sng" dirty="0" smtClean="0">
                <a:latin typeface="Heebo Light" panose="00000400000000000000" pitchFamily="2" charset="-79"/>
                <a:cs typeface="Heebo Light" panose="00000400000000000000" pitchFamily="2" charset="-79"/>
              </a:rPr>
              <a:t>רגרסיה לוגיסטית - </a:t>
            </a:r>
            <a:r>
              <a:rPr lang="he-IL" sz="2000" dirty="0">
                <a:latin typeface="Heebo Light" panose="00000400000000000000" pitchFamily="2" charset="-79"/>
                <a:cs typeface="Heebo Light" panose="00000400000000000000" pitchFamily="2" charset="-79"/>
              </a:rPr>
              <a:t>רגרסיה לוגיסטית היא אלגוריתם למידה מפוקח המשמש לניבוי ההסתברות של משתנה תוצאה בינארי בהתבסס על משתני קלט אחד או יותר</a:t>
            </a:r>
            <a:r>
              <a:rPr lang="he-IL" sz="2000" dirty="0" smtClean="0">
                <a:latin typeface="Heebo Light" panose="00000400000000000000" pitchFamily="2" charset="-79"/>
                <a:cs typeface="Heebo Light" panose="00000400000000000000" pitchFamily="2" charset="-79"/>
              </a:rPr>
              <a:t>.</a:t>
            </a: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 </a:t>
            </a:r>
            <a:r>
              <a:rPr lang="he-IL" sz="2000" dirty="0">
                <a:latin typeface="Heebo Light" panose="00000400000000000000" pitchFamily="2" charset="-79"/>
                <a:cs typeface="Heebo Light" panose="00000400000000000000" pitchFamily="2" charset="-79"/>
              </a:rPr>
              <a:t>במילים אחרות, זוהי שיטה למידול הקשר בין משתנה תלוי למשתנה בלתי תלוי אחד או יותר כאשר המשתנה התלוי הוא בינארי (כלומר, מקבל שני ערכים בלבד). </a:t>
            </a:r>
            <a:endParaRPr lang="he-IL" sz="2000" dirty="0" smtClean="0">
              <a:latin typeface="Heebo Light" panose="00000400000000000000" pitchFamily="2" charset="-79"/>
              <a:cs typeface="Heebo Light" panose="00000400000000000000" pitchFamily="2" charset="-79"/>
            </a:endParaRP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המטרה </a:t>
            </a:r>
            <a:r>
              <a:rPr lang="he-IL" sz="2000" dirty="0">
                <a:latin typeface="Heebo Light" panose="00000400000000000000" pitchFamily="2" charset="-79"/>
                <a:cs typeface="Heebo Light" panose="00000400000000000000" pitchFamily="2" charset="-79"/>
              </a:rPr>
              <a:t>של רגרסיה לוגיסטית היא למצוא את העקומה המתאימה ביותר (או היפר-מישור בממדים גבוהים יותר) המתארת ​​את הקשר בין משתני הקלט וההסתברות של משתנה התוצאה הבינארי. </a:t>
            </a:r>
            <a:endParaRPr lang="he-IL" sz="2000" dirty="0" smtClean="0">
              <a:latin typeface="Heebo Light" panose="00000400000000000000" pitchFamily="2" charset="-79"/>
              <a:cs typeface="Heebo Light" panose="00000400000000000000" pitchFamily="2" charset="-79"/>
            </a:endParaRP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עקומה </a:t>
            </a:r>
            <a:r>
              <a:rPr lang="he-IL" sz="2000" dirty="0">
                <a:latin typeface="Heebo Light" panose="00000400000000000000" pitchFamily="2" charset="-79"/>
                <a:cs typeface="Heebo Light" panose="00000400000000000000" pitchFamily="2" charset="-79"/>
              </a:rPr>
              <a:t>או מישור זה נקבעים על ידי הערכת המקדמים של המשוואה הלוגיסטית המנבאת בצורה הטובה ביותר את ההסתברות של משתנה התוצאה ממשתני הקלט</a:t>
            </a:r>
            <a:r>
              <a:rPr lang="he-IL" sz="2000" dirty="0" smtClean="0">
                <a:latin typeface="Heebo Light" panose="00000400000000000000" pitchFamily="2" charset="-79"/>
                <a:cs typeface="Heebo Light" panose="00000400000000000000" pitchFamily="2" charset="-79"/>
              </a:rPr>
              <a:t>.</a:t>
            </a:r>
          </a:p>
          <a:p>
            <a:endParaRPr lang="he-IL" sz="2000" b="1" u="sng" dirty="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במילים הכי פשוטות תפקידה של הרגרסיה הלוגיסטית היא לקחת קלט גדול של נתונים  ולהגיד </a:t>
            </a:r>
            <a:r>
              <a:rPr lang="he-IL" sz="2000" b="1" dirty="0" smtClean="0">
                <a:latin typeface="Heebo Light" panose="00000400000000000000" pitchFamily="2" charset="-79"/>
                <a:cs typeface="Heebo Light" panose="00000400000000000000" pitchFamily="2" charset="-79"/>
              </a:rPr>
              <a:t>כן</a:t>
            </a:r>
            <a:r>
              <a:rPr lang="he-IL" sz="2000" dirty="0" smtClean="0">
                <a:latin typeface="Heebo Light" panose="00000400000000000000" pitchFamily="2" charset="-79"/>
                <a:cs typeface="Heebo Light" panose="00000400000000000000" pitchFamily="2" charset="-79"/>
              </a:rPr>
              <a:t> או </a:t>
            </a:r>
            <a:r>
              <a:rPr lang="he-IL" sz="2000" b="1" dirty="0" smtClean="0">
                <a:latin typeface="Heebo Light" panose="00000400000000000000" pitchFamily="2" charset="-79"/>
                <a:cs typeface="Heebo Light" panose="00000400000000000000" pitchFamily="2" charset="-79"/>
              </a:rPr>
              <a:t>לא</a:t>
            </a:r>
            <a:endParaRPr lang="he-IL" sz="2000" b="1" dirty="0">
              <a:latin typeface="Heebo Light" panose="00000400000000000000" pitchFamily="2" charset="-79"/>
              <a:cs typeface="Heebo Light" panose="00000400000000000000" pitchFamily="2" charset="-79"/>
            </a:endParaRPr>
          </a:p>
        </p:txBody>
      </p:sp>
      <p:sp>
        <p:nvSpPr>
          <p:cNvPr id="11" name="TextBox 10"/>
          <p:cNvSpPr txBox="1"/>
          <p:nvPr/>
        </p:nvSpPr>
        <p:spPr>
          <a:xfrm>
            <a:off x="3121891" y="184666"/>
            <a:ext cx="6160653" cy="1015663"/>
          </a:xfrm>
          <a:prstGeom prst="rect">
            <a:avLst/>
          </a:prstGeom>
          <a:noFill/>
        </p:spPr>
        <p:txBody>
          <a:bodyPr wrap="square" rtlCol="1">
            <a:spAutoFit/>
          </a:bodyPr>
          <a:lstStyle/>
          <a:p>
            <a:r>
              <a:rPr lang="he-IL" sz="6000" dirty="0" smtClean="0">
                <a:solidFill>
                  <a:schemeClr val="tx2">
                    <a:lumMod val="75000"/>
                  </a:schemeClr>
                </a:solidFill>
                <a:latin typeface="Heebo Light" panose="00000400000000000000" pitchFamily="2" charset="-79"/>
                <a:cs typeface="Heebo Light" panose="00000400000000000000" pitchFamily="2" charset="-79"/>
              </a:rPr>
              <a:t>רגרסיה לוגיסטית </a:t>
            </a:r>
            <a:endParaRPr lang="he-IL" sz="6000" dirty="0">
              <a:solidFill>
                <a:schemeClr val="tx2">
                  <a:lumMod val="75000"/>
                </a:schemeClr>
              </a:solidFill>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206032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04489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91420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38676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425905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389863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481887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12766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49110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
        <p:nvSpPr>
          <p:cNvPr id="5" name="TextBox 4"/>
          <p:cNvSpPr txBox="1"/>
          <p:nvPr/>
        </p:nvSpPr>
        <p:spPr>
          <a:xfrm>
            <a:off x="4350324" y="34000"/>
            <a:ext cx="3805382" cy="584775"/>
          </a:xfrm>
          <a:prstGeom prst="rect">
            <a:avLst/>
          </a:prstGeom>
          <a:noFill/>
        </p:spPr>
        <p:txBody>
          <a:bodyPr wrap="square" rtlCol="1">
            <a:spAutoFit/>
          </a:bodyPr>
          <a:lstStyle/>
          <a:p>
            <a:r>
              <a:rPr lang="he-IL" sz="3200" dirty="0" smtClean="0">
                <a:solidFill>
                  <a:schemeClr val="tx2">
                    <a:lumMod val="75000"/>
                  </a:schemeClr>
                </a:solidFill>
                <a:latin typeface="Heebo Light" panose="00000400000000000000" pitchFamily="2" charset="-79"/>
                <a:cs typeface="Heebo Light" panose="00000400000000000000" pitchFamily="2" charset="-79"/>
              </a:rPr>
              <a:t>מהי למידת מכונה? </a:t>
            </a:r>
            <a:endParaRPr lang="he-IL" sz="3200" dirty="0">
              <a:solidFill>
                <a:schemeClr val="tx2">
                  <a:lumMod val="75000"/>
                </a:schemeClr>
              </a:solidFill>
              <a:latin typeface="Heebo Light" panose="00000400000000000000" pitchFamily="2" charset="-79"/>
              <a:cs typeface="Heebo Light" panose="00000400000000000000" pitchFamily="2" charset="-79"/>
            </a:endParaRPr>
          </a:p>
        </p:txBody>
      </p:sp>
      <p:sp>
        <p:nvSpPr>
          <p:cNvPr id="2" name="TextBox 1"/>
          <p:cNvSpPr txBox="1"/>
          <p:nvPr/>
        </p:nvSpPr>
        <p:spPr>
          <a:xfrm>
            <a:off x="4522407" y="604949"/>
            <a:ext cx="7558756" cy="6001643"/>
          </a:xfrm>
          <a:prstGeom prst="rect">
            <a:avLst/>
          </a:prstGeom>
          <a:noFill/>
        </p:spPr>
        <p:txBody>
          <a:bodyPr wrap="square" rtlCol="1">
            <a:spAutoFit/>
          </a:bodyPr>
          <a:lstStyle/>
          <a:p>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שאנחנו רוצים ללמד ילד מה זה  הצורה הזאת למשל  : </a:t>
            </a: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אני ישאל את הילד מה זה?</a:t>
            </a:r>
          </a:p>
          <a:p>
            <a:r>
              <a:rPr lang="he-IL" dirty="0" smtClean="0">
                <a:latin typeface="Heebo Light" panose="00000400000000000000" pitchFamily="2" charset="-79"/>
                <a:cs typeface="Heebo Light" panose="00000400000000000000" pitchFamily="2" charset="-79"/>
              </a:rPr>
              <a:t>הוא יגיד לא יודע..</a:t>
            </a:r>
          </a:p>
          <a:p>
            <a:r>
              <a:rPr lang="he-IL" dirty="0" smtClean="0">
                <a:latin typeface="Heebo Light" panose="00000400000000000000" pitchFamily="2" charset="-79"/>
                <a:cs typeface="Heebo Light" panose="00000400000000000000" pitchFamily="2" charset="-79"/>
              </a:rPr>
              <a:t>אז אני ילמד אותו תקשיב הצורה הזאת זה </a:t>
            </a:r>
            <a:r>
              <a:rPr lang="he-IL" sz="2400" b="1" dirty="0" smtClean="0">
                <a:latin typeface="Heebo Light" panose="00000400000000000000" pitchFamily="2" charset="-79"/>
                <a:cs typeface="Heebo Light" panose="00000400000000000000" pitchFamily="2" charset="-79"/>
              </a:rPr>
              <a:t>כוכב.</a:t>
            </a:r>
          </a:p>
          <a:p>
            <a:r>
              <a:rPr lang="he-IL" dirty="0" smtClean="0">
                <a:latin typeface="Heebo Light" panose="00000400000000000000" pitchFamily="2" charset="-79"/>
                <a:cs typeface="Heebo Light" panose="00000400000000000000" pitchFamily="2" charset="-79"/>
              </a:rPr>
              <a:t>אחרי כמה פעמים הוא כבר יבין... וגם ידע להבדיל אם אני יגיד לו תבדיל לי בין עיגול לכוכב הוא ידע להגיד לי מה העיגול ומה הכוכב.</a:t>
            </a: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
        <p:nvSpPr>
          <p:cNvPr id="3" name="כוכב עם 5 פינות 2"/>
          <p:cNvSpPr/>
          <p:nvPr/>
        </p:nvSpPr>
        <p:spPr>
          <a:xfrm>
            <a:off x="6410035" y="701686"/>
            <a:ext cx="858982" cy="66846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פרצוף מחייך 5"/>
          <p:cNvSpPr/>
          <p:nvPr/>
        </p:nvSpPr>
        <p:spPr>
          <a:xfrm>
            <a:off x="334924" y="2885312"/>
            <a:ext cx="1256145" cy="10714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 name="מחבר ישר 10"/>
          <p:cNvCxnSpPr/>
          <p:nvPr/>
        </p:nvCxnSpPr>
        <p:spPr>
          <a:xfrm flipH="1">
            <a:off x="962996" y="3956731"/>
            <a:ext cx="1" cy="1265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962996" y="4352576"/>
            <a:ext cx="858983" cy="33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flipH="1">
            <a:off x="196379" y="4352576"/>
            <a:ext cx="766617" cy="416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962996" y="5222112"/>
            <a:ext cx="858983" cy="39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flipH="1">
            <a:off x="196379" y="5222112"/>
            <a:ext cx="766618" cy="5171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פס אלכסוני 22"/>
          <p:cNvSpPr/>
          <p:nvPr/>
        </p:nvSpPr>
        <p:spPr>
          <a:xfrm>
            <a:off x="362632" y="2594367"/>
            <a:ext cx="1533235" cy="453241"/>
          </a:xfrm>
          <a:prstGeom prst="diagStripe">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solidFill>
                <a:schemeClr val="tx1"/>
              </a:solidFill>
            </a:endParaRPr>
          </a:p>
        </p:txBody>
      </p:sp>
      <p:sp>
        <p:nvSpPr>
          <p:cNvPr id="24" name="TextBox 23"/>
          <p:cNvSpPr txBox="1"/>
          <p:nvPr/>
        </p:nvSpPr>
        <p:spPr>
          <a:xfrm rot="20231643">
            <a:off x="339542" y="2332755"/>
            <a:ext cx="618835" cy="369332"/>
          </a:xfrm>
          <a:prstGeom prst="rect">
            <a:avLst/>
          </a:prstGeom>
          <a:noFill/>
        </p:spPr>
        <p:txBody>
          <a:bodyPr wrap="square" rtlCol="1">
            <a:spAutoFit/>
          </a:bodyPr>
          <a:lstStyle/>
          <a:p>
            <a:r>
              <a:rPr lang="he-IL" b="1" dirty="0" smtClean="0"/>
              <a:t>ילד</a:t>
            </a:r>
            <a:endParaRPr lang="he-IL" b="1" dirty="0"/>
          </a:p>
        </p:txBody>
      </p:sp>
      <p:sp>
        <p:nvSpPr>
          <p:cNvPr id="26" name="כוכב עם 5 פינות 25"/>
          <p:cNvSpPr/>
          <p:nvPr/>
        </p:nvSpPr>
        <p:spPr>
          <a:xfrm>
            <a:off x="3281819" y="3395729"/>
            <a:ext cx="2189018" cy="182638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TextBox 29"/>
          <p:cNvSpPr txBox="1"/>
          <p:nvPr/>
        </p:nvSpPr>
        <p:spPr>
          <a:xfrm>
            <a:off x="1129249" y="3775893"/>
            <a:ext cx="2235200" cy="1569660"/>
          </a:xfrm>
          <a:prstGeom prst="rect">
            <a:avLst/>
          </a:prstGeom>
          <a:noFill/>
        </p:spPr>
        <p:txBody>
          <a:bodyPr wrap="square" rtlCol="1">
            <a:spAutoFit/>
          </a:bodyPr>
          <a:lstStyle/>
          <a:p>
            <a:r>
              <a:rPr lang="he-IL" sz="9600" b="1" dirty="0" smtClean="0"/>
              <a:t>??</a:t>
            </a:r>
            <a:endParaRPr lang="he-IL" sz="9600" b="1" dirty="0"/>
          </a:p>
        </p:txBody>
      </p:sp>
      <p:sp>
        <p:nvSpPr>
          <p:cNvPr id="31" name="אליפסה 30"/>
          <p:cNvSpPr/>
          <p:nvPr/>
        </p:nvSpPr>
        <p:spPr>
          <a:xfrm>
            <a:off x="7353856" y="4024303"/>
            <a:ext cx="1145309" cy="107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כוכב עם 5 פינות 31"/>
          <p:cNvSpPr/>
          <p:nvPr/>
        </p:nvSpPr>
        <p:spPr>
          <a:xfrm>
            <a:off x="9700387" y="3908829"/>
            <a:ext cx="1243498" cy="1132731"/>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TextBox 33"/>
          <p:cNvSpPr txBox="1"/>
          <p:nvPr/>
        </p:nvSpPr>
        <p:spPr>
          <a:xfrm>
            <a:off x="9527815" y="3772423"/>
            <a:ext cx="1597890" cy="1519961"/>
          </a:xfrm>
          <a:prstGeom prst="rect">
            <a:avLst/>
          </a:prstGeom>
          <a:noFill/>
          <a:ln>
            <a:solidFill>
              <a:schemeClr val="tx1"/>
            </a:solidFill>
          </a:ln>
        </p:spPr>
        <p:txBody>
          <a:bodyPr wrap="square" rtlCol="1">
            <a:spAutoFit/>
          </a:bodyPr>
          <a:lstStyle/>
          <a:p>
            <a:endParaRPr lang="he-IL" dirty="0"/>
          </a:p>
        </p:txBody>
      </p:sp>
    </p:spTree>
    <p:extLst>
      <p:ext uri="{BB962C8B-B14F-4D97-AF65-F5344CB8AC3E}">
        <p14:creationId xmlns:p14="http://schemas.microsoft.com/office/powerpoint/2010/main" val="424237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320971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3571855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64691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44907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4217202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55652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60045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384838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538302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42351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6" name="TextBox 5"/>
          <p:cNvSpPr txBox="1"/>
          <p:nvPr/>
        </p:nvSpPr>
        <p:spPr>
          <a:xfrm>
            <a:off x="5809672" y="-15389"/>
            <a:ext cx="1985815" cy="769441"/>
          </a:xfrm>
          <a:prstGeom prst="rect">
            <a:avLst/>
          </a:prstGeom>
          <a:noFill/>
        </p:spPr>
        <p:txBody>
          <a:bodyPr wrap="square" rtlCol="1">
            <a:spAutoFit/>
          </a:bodyPr>
          <a:lstStyle/>
          <a:p>
            <a:r>
              <a:rPr lang="he-IL" sz="4400" dirty="0" smtClean="0">
                <a:solidFill>
                  <a:schemeClr val="tx2">
                    <a:lumMod val="75000"/>
                  </a:schemeClr>
                </a:solidFill>
                <a:latin typeface="Heebo Light" panose="00000400000000000000" pitchFamily="2" charset="-79"/>
                <a:cs typeface="Heebo Light" panose="00000400000000000000" pitchFamily="2" charset="-79"/>
              </a:rPr>
              <a:t>המשך : </a:t>
            </a:r>
            <a:endParaRPr lang="he-IL" sz="4400" dirty="0">
              <a:solidFill>
                <a:schemeClr val="tx2">
                  <a:lumMod val="75000"/>
                </a:schemeClr>
              </a:solidFill>
              <a:latin typeface="Heebo Light" panose="00000400000000000000" pitchFamily="2" charset="-79"/>
              <a:cs typeface="Heebo Light" panose="00000400000000000000" pitchFamily="2" charset="-79"/>
            </a:endParaRPr>
          </a:p>
        </p:txBody>
      </p:sp>
      <p:sp>
        <p:nvSpPr>
          <p:cNvPr id="3" name="TextBox 2"/>
          <p:cNvSpPr txBox="1"/>
          <p:nvPr/>
        </p:nvSpPr>
        <p:spPr>
          <a:xfrm>
            <a:off x="6733310" y="1101213"/>
            <a:ext cx="4747491" cy="535531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וכשאנחנו רוצים להגיד למחשב שמע זה כוכב פעם הבאה הוא כבר יתבלבל .</a:t>
            </a:r>
          </a:p>
          <a:p>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בלמידת מכונה אנחנו מנסים לחקות את המוח האנושי ,</a:t>
            </a:r>
          </a:p>
          <a:p>
            <a:r>
              <a:rPr lang="he-IL" dirty="0" smtClean="0">
                <a:latin typeface="Heebo Light" panose="00000400000000000000" pitchFamily="2" charset="-79"/>
                <a:cs typeface="Heebo Light" panose="00000400000000000000" pitchFamily="2" charset="-79"/>
              </a:rPr>
              <a:t>כלומר לפני שאני ישאל את המכונה מה זה הצורה הזאת??</a:t>
            </a:r>
          </a:p>
          <a:p>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נצטרך לפני זה להראות למכונה מלא תמונות של הכוכב בכל מיני סוגים,</a:t>
            </a:r>
          </a:p>
          <a:p>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המכונה שלא פועלת כמו מוח של אדם שאחרי כמה פעמים שנראה לו הוא ידע כבר לזהות מה הצורה וכן גם לא להתבלבל בין צורות אחרות.</a:t>
            </a:r>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לא כך המכונה,</a:t>
            </a:r>
          </a:p>
          <a:p>
            <a:r>
              <a:rPr lang="he-IL" dirty="0" smtClean="0">
                <a:latin typeface="Heebo Light" panose="00000400000000000000" pitchFamily="2" charset="-79"/>
                <a:cs typeface="Heebo Light" panose="00000400000000000000" pitchFamily="2" charset="-79"/>
              </a:rPr>
              <a:t>  למכונה נצטרך לתת מאגר ענק של תמונות כוכבים בכל הגדלים והסוגים ככה שכל סוג של כוכב היא תדע להגיד "זה כוכב" ולא תתבלבל.</a:t>
            </a:r>
            <a:endParaRPr lang="he-IL" dirty="0">
              <a:latin typeface="Heebo Light" panose="00000400000000000000" pitchFamily="2" charset="-79"/>
              <a:cs typeface="Heebo Light" panose="00000400000000000000" pitchFamily="2" charset="-79"/>
            </a:endParaRPr>
          </a:p>
        </p:txBody>
      </p:sp>
      <p:sp>
        <p:nvSpPr>
          <p:cNvPr id="9" name="TextBox 8"/>
          <p:cNvSpPr txBox="1"/>
          <p:nvPr/>
        </p:nvSpPr>
        <p:spPr>
          <a:xfrm>
            <a:off x="0" y="2084379"/>
            <a:ext cx="2503055" cy="2646878"/>
          </a:xfrm>
          <a:prstGeom prst="rect">
            <a:avLst/>
          </a:prstGeom>
          <a:noFill/>
        </p:spPr>
        <p:txBody>
          <a:bodyPr wrap="square" rtlCol="1">
            <a:spAutoFit/>
          </a:bodyPr>
          <a:lstStyle/>
          <a:p>
            <a:r>
              <a:rPr lang="en-US" sz="16600" dirty="0" smtClean="0">
                <a:latin typeface="Heebo Light" panose="00000400000000000000" pitchFamily="2" charset="-79"/>
                <a:cs typeface="Heebo Light" panose="00000400000000000000" pitchFamily="2" charset="-79"/>
              </a:rPr>
              <a:t>💻</a:t>
            </a:r>
            <a:endParaRPr lang="he-IL" sz="9600" dirty="0">
              <a:latin typeface="Heebo Light" panose="00000400000000000000" pitchFamily="2" charset="-79"/>
              <a:cs typeface="Heebo Light" panose="00000400000000000000" pitchFamily="2" charset="-79"/>
            </a:endParaRPr>
          </a:p>
        </p:txBody>
      </p:sp>
      <p:sp>
        <p:nvSpPr>
          <p:cNvPr id="11" name="TextBox 10"/>
          <p:cNvSpPr txBox="1"/>
          <p:nvPr/>
        </p:nvSpPr>
        <p:spPr>
          <a:xfrm>
            <a:off x="1782619" y="2704475"/>
            <a:ext cx="2235200" cy="1569660"/>
          </a:xfrm>
          <a:prstGeom prst="rect">
            <a:avLst/>
          </a:prstGeom>
          <a:noFill/>
        </p:spPr>
        <p:txBody>
          <a:bodyPr wrap="square" rtlCol="1">
            <a:spAutoFit/>
          </a:bodyPr>
          <a:lstStyle/>
          <a:p>
            <a:r>
              <a:rPr lang="he-IL" sz="9600" b="1" dirty="0" smtClean="0">
                <a:latin typeface="Heebo Light" panose="00000400000000000000" pitchFamily="2" charset="-79"/>
                <a:cs typeface="Heebo Light" panose="00000400000000000000" pitchFamily="2" charset="-79"/>
              </a:rPr>
              <a:t>??</a:t>
            </a:r>
            <a:endParaRPr lang="he-IL" sz="9600" b="1" dirty="0">
              <a:latin typeface="Heebo Light" panose="00000400000000000000" pitchFamily="2" charset="-79"/>
              <a:cs typeface="Heebo Light" panose="00000400000000000000" pitchFamily="2" charset="-79"/>
            </a:endParaRPr>
          </a:p>
        </p:txBody>
      </p:sp>
      <p:sp>
        <p:nvSpPr>
          <p:cNvPr id="12" name="כוכב עם 5 פינות 11"/>
          <p:cNvSpPr/>
          <p:nvPr/>
        </p:nvSpPr>
        <p:spPr>
          <a:xfrm>
            <a:off x="4063997" y="2447752"/>
            <a:ext cx="2189018" cy="182638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4" name="TextBox 3"/>
          <p:cNvSpPr txBox="1"/>
          <p:nvPr/>
        </p:nvSpPr>
        <p:spPr>
          <a:xfrm>
            <a:off x="591127" y="655782"/>
            <a:ext cx="4294909" cy="923330"/>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הרעיון של למידת מכונה זה לקחת קלט שמורכב ממקרים בעבר שאנחנו יודעים מה התוצאה שלהם , ולנסות ללמוד מהם</a:t>
            </a:r>
            <a:endParaRPr lang="he-IL"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2249973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70535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78008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909801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207397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359525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781332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56612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1976298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t>בס"ד</a:t>
            </a:r>
            <a:endParaRPr lang="he-IL" dirty="0"/>
          </a:p>
        </p:txBody>
      </p:sp>
      <p:sp>
        <p:nvSpPr>
          <p:cNvPr id="8" name="TextBox 7"/>
          <p:cNvSpPr txBox="1"/>
          <p:nvPr/>
        </p:nvSpPr>
        <p:spPr>
          <a:xfrm>
            <a:off x="-73890" y="6336145"/>
            <a:ext cx="1948872" cy="369332"/>
          </a:xfrm>
          <a:prstGeom prst="rect">
            <a:avLst/>
          </a:prstGeom>
          <a:noFill/>
        </p:spPr>
        <p:txBody>
          <a:bodyPr wrap="square" rtlCol="1">
            <a:spAutoFit/>
          </a:bodyPr>
          <a:lstStyle/>
          <a:p>
            <a:r>
              <a:rPr lang="en-US" dirty="0" smtClean="0"/>
              <a:t>© Yael Elmakayes</a:t>
            </a:r>
            <a:endParaRPr lang="he-IL" dirty="0"/>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t> </a:t>
            </a:r>
            <a:endParaRPr lang="he-IL" dirty="0"/>
          </a:p>
        </p:txBody>
      </p:sp>
    </p:spTree>
    <p:extLst>
      <p:ext uri="{BB962C8B-B14F-4D97-AF65-F5344CB8AC3E}">
        <p14:creationId xmlns:p14="http://schemas.microsoft.com/office/powerpoint/2010/main" val="209372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8" name="TextBox 7"/>
          <p:cNvSpPr txBox="1"/>
          <p:nvPr/>
        </p:nvSpPr>
        <p:spPr>
          <a:xfrm>
            <a:off x="-73890" y="6336145"/>
            <a:ext cx="19488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6" name="TextBox 5"/>
          <p:cNvSpPr txBox="1"/>
          <p:nvPr/>
        </p:nvSpPr>
        <p:spPr>
          <a:xfrm>
            <a:off x="3343560" y="39999"/>
            <a:ext cx="6188367" cy="584775"/>
          </a:xfrm>
          <a:prstGeom prst="rect">
            <a:avLst/>
          </a:prstGeom>
          <a:noFill/>
        </p:spPr>
        <p:txBody>
          <a:bodyPr wrap="square" rtlCol="1">
            <a:spAutoFit/>
          </a:bodyPr>
          <a:lstStyle/>
          <a:p>
            <a:r>
              <a:rPr lang="he-IL" sz="3200" dirty="0" smtClean="0">
                <a:solidFill>
                  <a:schemeClr val="tx2">
                    <a:lumMod val="75000"/>
                  </a:schemeClr>
                </a:solidFill>
                <a:latin typeface="Heebo Light" panose="00000400000000000000" pitchFamily="2" charset="-79"/>
                <a:cs typeface="Heebo Light" panose="00000400000000000000" pitchFamily="2" charset="-79"/>
              </a:rPr>
              <a:t>למידת מכונה מתחלקת ל – 2 חלקים :</a:t>
            </a:r>
            <a:endParaRPr lang="he-IL" sz="3200" dirty="0">
              <a:solidFill>
                <a:schemeClr val="tx2">
                  <a:lumMod val="75000"/>
                </a:schemeClr>
              </a:solidFill>
              <a:latin typeface="Heebo Light" panose="00000400000000000000" pitchFamily="2" charset="-79"/>
              <a:cs typeface="Heebo Light" panose="00000400000000000000" pitchFamily="2" charset="-79"/>
            </a:endParaRPr>
          </a:p>
        </p:txBody>
      </p:sp>
      <p:sp>
        <p:nvSpPr>
          <p:cNvPr id="4" name="TextBox 3"/>
          <p:cNvSpPr txBox="1"/>
          <p:nvPr/>
        </p:nvSpPr>
        <p:spPr>
          <a:xfrm>
            <a:off x="1625601" y="1460319"/>
            <a:ext cx="8063346" cy="5693866"/>
          </a:xfrm>
          <a:prstGeom prst="rect">
            <a:avLst/>
          </a:prstGeom>
          <a:noFill/>
        </p:spPr>
        <p:txBody>
          <a:bodyPr wrap="square" rtlCol="1">
            <a:spAutoFit/>
          </a:bodyPr>
          <a:lstStyle/>
          <a:p>
            <a:r>
              <a:rPr lang="he-IL" dirty="0" smtClean="0">
                <a:solidFill>
                  <a:schemeClr val="tx2">
                    <a:lumMod val="50000"/>
                  </a:schemeClr>
                </a:solidFill>
                <a:latin typeface="Heebo Light" panose="00000400000000000000" pitchFamily="2" charset="-79"/>
                <a:cs typeface="Heebo Light" panose="00000400000000000000" pitchFamily="2" charset="-79"/>
              </a:rPr>
              <a:t>  </a:t>
            </a:r>
            <a:r>
              <a:rPr lang="he-IL" sz="2000" b="1" u="sng" dirty="0" smtClean="0">
                <a:solidFill>
                  <a:schemeClr val="tx2">
                    <a:lumMod val="50000"/>
                  </a:schemeClr>
                </a:solidFill>
                <a:latin typeface="Heebo Light" panose="00000400000000000000" pitchFamily="2" charset="-79"/>
                <a:cs typeface="Heebo Light" panose="00000400000000000000" pitchFamily="2" charset="-79"/>
              </a:rPr>
              <a:t>למידה מפוקחת </a:t>
            </a:r>
            <a:r>
              <a:rPr lang="he-IL" sz="2400" b="1" dirty="0" smtClean="0">
                <a:solidFill>
                  <a:schemeClr val="tx2">
                    <a:lumMod val="50000"/>
                  </a:schemeClr>
                </a:solidFill>
                <a:latin typeface="Heebo Light" panose="00000400000000000000" pitchFamily="2" charset="-79"/>
                <a:cs typeface="Heebo Light" panose="00000400000000000000" pitchFamily="2" charset="-79"/>
              </a:rPr>
              <a:t>–  </a:t>
            </a:r>
            <a:r>
              <a:rPr lang="he-IL" sz="2000" dirty="0" smtClean="0">
                <a:latin typeface="Heebo Light" panose="00000400000000000000" pitchFamily="2" charset="-79"/>
                <a:cs typeface="Heebo Light" panose="00000400000000000000" pitchFamily="2" charset="-79"/>
              </a:rPr>
              <a:t>המכונה מקבלת מקבץ דוגמאות שקרו ובנוסף מקבלת מהו הפלט הרצוי עבור הדוגמאות הללו.</a:t>
            </a:r>
          </a:p>
          <a:p>
            <a:endParaRPr lang="he-IL" sz="2000" dirty="0">
              <a:latin typeface="Heebo Light" panose="00000400000000000000" pitchFamily="2" charset="-79"/>
              <a:cs typeface="Heebo Light" panose="00000400000000000000" pitchFamily="2" charset="-79"/>
            </a:endParaRPr>
          </a:p>
          <a:p>
            <a:r>
              <a:rPr lang="en-US" sz="2000" dirty="0" smtClean="0">
                <a:latin typeface="Heebo Light" panose="00000400000000000000" pitchFamily="2" charset="-79"/>
                <a:cs typeface="Heebo Light" panose="00000400000000000000" pitchFamily="2" charset="-79"/>
              </a:rPr>
              <a:t> </a:t>
            </a:r>
            <a:r>
              <a:rPr lang="he-IL" sz="2000" dirty="0" smtClean="0">
                <a:latin typeface="Heebo Light" panose="00000400000000000000" pitchFamily="2" charset="-79"/>
                <a:cs typeface="Heebo Light" panose="00000400000000000000" pitchFamily="2" charset="-79"/>
              </a:rPr>
              <a:t>בעצם יש איזשהו מפקח על המכונה שמלמד אותה מה היא בדיוק צריכה ללמוד מכל הדוגמאות  האלה.</a:t>
            </a: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לדוגמא : ללמד את המכונה התמונה הזו היא כוכב.</a:t>
            </a: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מהמכונה אנו מצפים לייצר סט חוקים שממפים כל מקרה לתוצא.(כל קלט לפלט).</a:t>
            </a:r>
          </a:p>
          <a:p>
            <a:endParaRPr lang="he-IL" sz="2000" dirty="0" smtClean="0">
              <a:latin typeface="Heebo Light" panose="00000400000000000000" pitchFamily="2" charset="-79"/>
              <a:cs typeface="Heebo Light" panose="00000400000000000000" pitchFamily="2" charset="-79"/>
            </a:endParaRPr>
          </a:p>
          <a:p>
            <a:endParaRPr lang="he-IL" sz="2000" dirty="0" smtClean="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דוגמא מוסברת שקופית הבאה.</a:t>
            </a:r>
            <a:endParaRPr lang="he-IL" sz="2000" dirty="0">
              <a:latin typeface="Heebo Light" panose="00000400000000000000" pitchFamily="2" charset="-79"/>
              <a:cs typeface="Heebo Light" panose="00000400000000000000" pitchFamily="2" charset="-79"/>
            </a:endParaRPr>
          </a:p>
          <a:p>
            <a:r>
              <a:rPr lang="he-IL" sz="2000" dirty="0" smtClean="0">
                <a:latin typeface="Heebo Light" panose="00000400000000000000" pitchFamily="2" charset="-79"/>
                <a:cs typeface="Heebo Light" panose="00000400000000000000" pitchFamily="2" charset="-79"/>
              </a:rPr>
              <a:t>  </a:t>
            </a:r>
          </a:p>
          <a:p>
            <a:endParaRPr lang="he-IL" sz="2000" dirty="0">
              <a:latin typeface="Heebo Light" panose="00000400000000000000" pitchFamily="2" charset="-79"/>
              <a:cs typeface="Heebo Light" panose="00000400000000000000" pitchFamily="2" charset="-79"/>
            </a:endParaRPr>
          </a:p>
          <a:p>
            <a:endParaRPr lang="he-IL" sz="2000" dirty="0" smtClean="0">
              <a:latin typeface="Heebo Light" panose="00000400000000000000" pitchFamily="2" charset="-79"/>
              <a:cs typeface="Heebo Light" panose="00000400000000000000" pitchFamily="2" charset="-79"/>
            </a:endParaRPr>
          </a:p>
          <a:p>
            <a:endParaRPr lang="he-IL" sz="2000" dirty="0">
              <a:latin typeface="Heebo Light" panose="00000400000000000000" pitchFamily="2" charset="-79"/>
              <a:cs typeface="Heebo Light" panose="00000400000000000000" pitchFamily="2" charset="-79"/>
            </a:endParaRPr>
          </a:p>
          <a:p>
            <a:endParaRPr lang="he-IL" sz="2000"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415655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2" name="מלבן 1"/>
          <p:cNvSpPr/>
          <p:nvPr/>
        </p:nvSpPr>
        <p:spPr>
          <a:xfrm>
            <a:off x="2883117" y="92363"/>
            <a:ext cx="5742278" cy="769441"/>
          </a:xfrm>
          <a:prstGeom prst="rect">
            <a:avLst/>
          </a:prstGeom>
        </p:spPr>
        <p:txBody>
          <a:bodyPr wrap="none">
            <a:spAutoFit/>
          </a:bodyPr>
          <a:lstStyle/>
          <a:p>
            <a:r>
              <a:rPr lang="he-IL" sz="4400" b="1" dirty="0" smtClean="0">
                <a:solidFill>
                  <a:schemeClr val="tx2">
                    <a:lumMod val="50000"/>
                  </a:schemeClr>
                </a:solidFill>
                <a:latin typeface="Heebo Light" panose="00000400000000000000" pitchFamily="2" charset="-79"/>
                <a:cs typeface="Heebo Light" panose="00000400000000000000" pitchFamily="2" charset="-79"/>
              </a:rPr>
              <a:t>למידה</a:t>
            </a:r>
            <a:r>
              <a:rPr lang="he-IL" sz="4400" b="1" dirty="0">
                <a:solidFill>
                  <a:schemeClr val="tx2">
                    <a:lumMod val="50000"/>
                  </a:schemeClr>
                </a:solidFill>
                <a:latin typeface="Heebo Light" panose="00000400000000000000" pitchFamily="2" charset="-79"/>
                <a:cs typeface="Heebo Light" panose="00000400000000000000" pitchFamily="2" charset="-79"/>
              </a:rPr>
              <a:t> </a:t>
            </a:r>
            <a:r>
              <a:rPr lang="he-IL" sz="4400" b="1" dirty="0" smtClean="0">
                <a:solidFill>
                  <a:schemeClr val="tx2">
                    <a:lumMod val="50000"/>
                  </a:schemeClr>
                </a:solidFill>
                <a:latin typeface="Heebo Light" panose="00000400000000000000" pitchFamily="2" charset="-79"/>
                <a:cs typeface="Heebo Light" panose="00000400000000000000" pitchFamily="2" charset="-79"/>
              </a:rPr>
              <a:t>מפוקחת - המשך </a:t>
            </a:r>
            <a:endParaRPr lang="he-IL" sz="4400" dirty="0">
              <a:latin typeface="Heebo Light" panose="00000400000000000000" pitchFamily="2" charset="-79"/>
              <a:cs typeface="Heebo Light" panose="00000400000000000000" pitchFamily="2" charset="-79"/>
            </a:endParaRPr>
          </a:p>
        </p:txBody>
      </p:sp>
      <p:sp>
        <p:nvSpPr>
          <p:cNvPr id="3" name="כוכב עם 5 פינות 2"/>
          <p:cNvSpPr/>
          <p:nvPr/>
        </p:nvSpPr>
        <p:spPr>
          <a:xfrm>
            <a:off x="1062182" y="1985818"/>
            <a:ext cx="812800" cy="58189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4" name="כוכב עם 5 פינות 3"/>
          <p:cNvSpPr/>
          <p:nvPr/>
        </p:nvSpPr>
        <p:spPr>
          <a:xfrm>
            <a:off x="2262909" y="1745673"/>
            <a:ext cx="2050473" cy="1828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5" name="כוכב עם 5 פינות 4"/>
          <p:cNvSpPr/>
          <p:nvPr/>
        </p:nvSpPr>
        <p:spPr>
          <a:xfrm rot="1815602">
            <a:off x="369454" y="3953164"/>
            <a:ext cx="3011054" cy="2022763"/>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6" name="כוכב עם 5 פינות 5"/>
          <p:cNvSpPr/>
          <p:nvPr/>
        </p:nvSpPr>
        <p:spPr>
          <a:xfrm>
            <a:off x="3916217" y="1468582"/>
            <a:ext cx="295564" cy="277091"/>
          </a:xfrm>
          <a:prstGeom prst="star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1" name="TextBox 10"/>
          <p:cNvSpPr txBox="1"/>
          <p:nvPr/>
        </p:nvSpPr>
        <p:spPr>
          <a:xfrm>
            <a:off x="5024582" y="2149034"/>
            <a:ext cx="2503055" cy="2646878"/>
          </a:xfrm>
          <a:prstGeom prst="rect">
            <a:avLst/>
          </a:prstGeom>
          <a:noFill/>
        </p:spPr>
        <p:txBody>
          <a:bodyPr wrap="square" rtlCol="1">
            <a:spAutoFit/>
          </a:bodyPr>
          <a:lstStyle/>
          <a:p>
            <a:r>
              <a:rPr lang="en-US" sz="16600" dirty="0" smtClean="0">
                <a:latin typeface="Heebo Light" panose="00000400000000000000" pitchFamily="2" charset="-79"/>
                <a:cs typeface="Heebo Light" panose="00000400000000000000" pitchFamily="2" charset="-79"/>
              </a:rPr>
              <a:t>💻</a:t>
            </a:r>
            <a:endParaRPr lang="he-IL" sz="9600" dirty="0">
              <a:latin typeface="Heebo Light" panose="00000400000000000000" pitchFamily="2" charset="-79"/>
              <a:cs typeface="Heebo Light" panose="00000400000000000000" pitchFamily="2" charset="-79"/>
            </a:endParaRPr>
          </a:p>
        </p:txBody>
      </p:sp>
      <p:cxnSp>
        <p:nvCxnSpPr>
          <p:cNvPr id="12" name="מחבר חץ ישר 11"/>
          <p:cNvCxnSpPr/>
          <p:nvPr/>
        </p:nvCxnSpPr>
        <p:spPr>
          <a:xfrm>
            <a:off x="4405744" y="3158836"/>
            <a:ext cx="923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p:cNvCxnSpPr/>
          <p:nvPr/>
        </p:nvCxnSpPr>
        <p:spPr>
          <a:xfrm>
            <a:off x="4405745" y="3332294"/>
            <a:ext cx="923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4405745" y="3574473"/>
            <a:ext cx="923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V="1">
            <a:off x="4465782" y="3808811"/>
            <a:ext cx="863600" cy="32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98327" y="1745673"/>
            <a:ext cx="4682836" cy="2031325"/>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נניח עכשיו אני מאמנת את המכונה שתדע  לזהות לי מה זה כוכב אז הראיתי לה סט שונה של כוכבים (כמובן שבפועל מדובר במאגרים הרבה יותר גדולים).</a:t>
            </a:r>
          </a:p>
          <a:p>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 ועכשיו אחרי שהיא יודעת מה זה כוכב בכל הסוגים והגדלים היא לא תתבלבל.</a:t>
            </a:r>
            <a:endParaRPr lang="he-IL"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373129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5" name="מלבן 4"/>
          <p:cNvSpPr/>
          <p:nvPr/>
        </p:nvSpPr>
        <p:spPr>
          <a:xfrm>
            <a:off x="2883117" y="92363"/>
            <a:ext cx="5742278" cy="769441"/>
          </a:xfrm>
          <a:prstGeom prst="rect">
            <a:avLst/>
          </a:prstGeom>
        </p:spPr>
        <p:txBody>
          <a:bodyPr wrap="none">
            <a:spAutoFit/>
          </a:bodyPr>
          <a:lstStyle/>
          <a:p>
            <a:r>
              <a:rPr lang="he-IL" sz="4400" b="1" dirty="0" smtClean="0">
                <a:solidFill>
                  <a:schemeClr val="tx2">
                    <a:lumMod val="50000"/>
                  </a:schemeClr>
                </a:solidFill>
                <a:latin typeface="Heebo Light" panose="00000400000000000000" pitchFamily="2" charset="-79"/>
                <a:cs typeface="Heebo Light" panose="00000400000000000000" pitchFamily="2" charset="-79"/>
              </a:rPr>
              <a:t>למידה</a:t>
            </a:r>
            <a:r>
              <a:rPr lang="he-IL" sz="4400" b="1" dirty="0">
                <a:solidFill>
                  <a:schemeClr val="tx2">
                    <a:lumMod val="50000"/>
                  </a:schemeClr>
                </a:solidFill>
                <a:latin typeface="Heebo Light" panose="00000400000000000000" pitchFamily="2" charset="-79"/>
                <a:cs typeface="Heebo Light" panose="00000400000000000000" pitchFamily="2" charset="-79"/>
              </a:rPr>
              <a:t> </a:t>
            </a:r>
            <a:r>
              <a:rPr lang="he-IL" sz="4400" b="1" dirty="0" smtClean="0">
                <a:solidFill>
                  <a:schemeClr val="tx2">
                    <a:lumMod val="50000"/>
                  </a:schemeClr>
                </a:solidFill>
                <a:latin typeface="Heebo Light" panose="00000400000000000000" pitchFamily="2" charset="-79"/>
                <a:cs typeface="Heebo Light" panose="00000400000000000000" pitchFamily="2" charset="-79"/>
              </a:rPr>
              <a:t>מפוקחת - המשך </a:t>
            </a:r>
            <a:endParaRPr lang="he-IL" sz="4400" dirty="0">
              <a:latin typeface="Heebo Light" panose="00000400000000000000" pitchFamily="2" charset="-79"/>
              <a:cs typeface="Heebo Light" panose="00000400000000000000" pitchFamily="2" charset="-79"/>
            </a:endParaRPr>
          </a:p>
        </p:txBody>
      </p:sp>
      <p:sp>
        <p:nvSpPr>
          <p:cNvPr id="6" name="כוכב עם 5 פינות 5"/>
          <p:cNvSpPr/>
          <p:nvPr/>
        </p:nvSpPr>
        <p:spPr>
          <a:xfrm>
            <a:off x="832644" y="3463636"/>
            <a:ext cx="2050473" cy="1828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2" name="מלבן 1"/>
          <p:cNvSpPr/>
          <p:nvPr/>
        </p:nvSpPr>
        <p:spPr>
          <a:xfrm>
            <a:off x="3278909" y="2395784"/>
            <a:ext cx="1099128" cy="9790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3" name="משולש שווה-שוקיים 2"/>
          <p:cNvSpPr/>
          <p:nvPr/>
        </p:nvSpPr>
        <p:spPr>
          <a:xfrm>
            <a:off x="350982" y="1215221"/>
            <a:ext cx="1246908" cy="1136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4" name="מחומש משוכלל 3"/>
          <p:cNvSpPr/>
          <p:nvPr/>
        </p:nvSpPr>
        <p:spPr>
          <a:xfrm>
            <a:off x="3685309" y="4747491"/>
            <a:ext cx="1080655" cy="969818"/>
          </a:xfrm>
          <a:prstGeom prst="pentagon">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9" name="כוכב עם 5 פינות 8"/>
          <p:cNvSpPr/>
          <p:nvPr/>
        </p:nvSpPr>
        <p:spPr>
          <a:xfrm>
            <a:off x="5163127" y="3463636"/>
            <a:ext cx="905164" cy="1023545"/>
          </a:xfrm>
          <a:prstGeom prst="star5">
            <a:avLst/>
          </a:prstGeom>
          <a:solidFill>
            <a:srgbClr val="BC54D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1" name="TextBox 10"/>
          <p:cNvSpPr txBox="1"/>
          <p:nvPr/>
        </p:nvSpPr>
        <p:spPr>
          <a:xfrm>
            <a:off x="6289964" y="1215221"/>
            <a:ext cx="4784437" cy="3970318"/>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עכשיו שאני יגיד למכונה תזהי לי מה מבין כל הצורות כוכב אז היא תדע ישר לזהות </a:t>
            </a:r>
            <a:r>
              <a:rPr lang="he-IL" dirty="0">
                <a:latin typeface="Heebo Light" panose="00000400000000000000" pitchFamily="2" charset="-79"/>
                <a:cs typeface="Heebo Light" panose="00000400000000000000" pitchFamily="2" charset="-79"/>
              </a:rPr>
              <a:t>ו</a:t>
            </a:r>
            <a:r>
              <a:rPr lang="he-IL" dirty="0" smtClean="0">
                <a:latin typeface="Heebo Light" panose="00000400000000000000" pitchFamily="2" charset="-79"/>
                <a:cs typeface="Heebo Light" panose="00000400000000000000" pitchFamily="2" charset="-79"/>
              </a:rPr>
              <a:t>למפות  מי הכוכב ומי לא. (תלוי באחוזי הדיוק של האימון נלמד בהמשך)</a:t>
            </a: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
        <p:nvSpPr>
          <p:cNvPr id="12" name="מלבן 11"/>
          <p:cNvSpPr/>
          <p:nvPr/>
        </p:nvSpPr>
        <p:spPr>
          <a:xfrm>
            <a:off x="6779491" y="2761673"/>
            <a:ext cx="4867563" cy="2235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3" name="מלבן 12"/>
          <p:cNvSpPr/>
          <p:nvPr/>
        </p:nvSpPr>
        <p:spPr>
          <a:xfrm>
            <a:off x="8950037" y="4996873"/>
            <a:ext cx="498764" cy="6834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4" name="מלבן עם פינה יחידה חתוכה ומעוגלת 13"/>
          <p:cNvSpPr/>
          <p:nvPr/>
        </p:nvSpPr>
        <p:spPr>
          <a:xfrm>
            <a:off x="7846292" y="5680364"/>
            <a:ext cx="2706254" cy="803441"/>
          </a:xfrm>
          <a:prstGeom prst="snip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5" name="TextBox 14"/>
          <p:cNvSpPr txBox="1"/>
          <p:nvPr/>
        </p:nvSpPr>
        <p:spPr>
          <a:xfrm>
            <a:off x="6779491" y="2297332"/>
            <a:ext cx="4170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המכונה(המחשב)(מה שהיא זיהתה)</a:t>
            </a:r>
            <a:endParaRPr lang="he-IL" dirty="0">
              <a:latin typeface="Heebo Light" panose="00000400000000000000" pitchFamily="2" charset="-79"/>
              <a:cs typeface="Heebo Light" panose="00000400000000000000" pitchFamily="2" charset="-79"/>
            </a:endParaRPr>
          </a:p>
        </p:txBody>
      </p:sp>
      <p:sp>
        <p:nvSpPr>
          <p:cNvPr id="16" name="כוכב עם 5 פינות 15"/>
          <p:cNvSpPr/>
          <p:nvPr/>
        </p:nvSpPr>
        <p:spPr>
          <a:xfrm>
            <a:off x="10455564" y="3608061"/>
            <a:ext cx="905164" cy="1023545"/>
          </a:xfrm>
          <a:prstGeom prst="star5">
            <a:avLst/>
          </a:prstGeom>
          <a:solidFill>
            <a:srgbClr val="BC54D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7" name="כוכב עם 5 פינות 16"/>
          <p:cNvSpPr/>
          <p:nvPr/>
        </p:nvSpPr>
        <p:spPr>
          <a:xfrm>
            <a:off x="6821055" y="3078606"/>
            <a:ext cx="2050473" cy="1828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latin typeface="Heebo Light" panose="00000400000000000000" pitchFamily="2" charset="-79"/>
              <a:cs typeface="Heebo Light" panose="00000400000000000000" pitchFamily="2" charset="-79"/>
            </a:endParaRPr>
          </a:p>
        </p:txBody>
      </p:sp>
      <p:sp>
        <p:nvSpPr>
          <p:cNvPr id="18" name="TextBox 17"/>
          <p:cNvSpPr txBox="1"/>
          <p:nvPr/>
        </p:nvSpPr>
        <p:spPr>
          <a:xfrm>
            <a:off x="10340109" y="3200380"/>
            <a:ext cx="905164"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כוכב</a:t>
            </a:r>
            <a:endParaRPr lang="he-IL" dirty="0">
              <a:latin typeface="Heebo Light" panose="00000400000000000000" pitchFamily="2" charset="-79"/>
              <a:cs typeface="Heebo Light" panose="00000400000000000000" pitchFamily="2" charset="-79"/>
            </a:endParaRPr>
          </a:p>
        </p:txBody>
      </p:sp>
      <p:sp>
        <p:nvSpPr>
          <p:cNvPr id="20" name="TextBox 19"/>
          <p:cNvSpPr txBox="1"/>
          <p:nvPr/>
        </p:nvSpPr>
        <p:spPr>
          <a:xfrm>
            <a:off x="7332302" y="2750033"/>
            <a:ext cx="905164"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כוכב</a:t>
            </a:r>
            <a:endParaRPr lang="he-IL" dirty="0">
              <a:latin typeface="Heebo Light" panose="00000400000000000000" pitchFamily="2" charset="-79"/>
              <a:cs typeface="Heebo Light" panose="00000400000000000000" pitchFamily="2" charset="-79"/>
            </a:endParaRPr>
          </a:p>
        </p:txBody>
      </p:sp>
      <p:sp>
        <p:nvSpPr>
          <p:cNvPr id="21" name="TextBox 20"/>
          <p:cNvSpPr txBox="1"/>
          <p:nvPr/>
        </p:nvSpPr>
        <p:spPr>
          <a:xfrm>
            <a:off x="7846291" y="5966813"/>
            <a:ext cx="2290619"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Machine Learning</a:t>
            </a:r>
            <a:endParaRPr lang="he-IL" dirty="0">
              <a:latin typeface="Heebo Light" panose="00000400000000000000" pitchFamily="2" charset="-79"/>
              <a:cs typeface="Heebo Light" panose="00000400000000000000" pitchFamily="2" charset="-79"/>
            </a:endParaRPr>
          </a:p>
        </p:txBody>
      </p:sp>
      <p:cxnSp>
        <p:nvCxnSpPr>
          <p:cNvPr id="22" name="מחבר חץ ישר 21"/>
          <p:cNvCxnSpPr/>
          <p:nvPr/>
        </p:nvCxnSpPr>
        <p:spPr>
          <a:xfrm>
            <a:off x="8237466" y="2666664"/>
            <a:ext cx="925007" cy="94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02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8" name="TextBox 7"/>
          <p:cNvSpPr txBox="1"/>
          <p:nvPr/>
        </p:nvSpPr>
        <p:spPr>
          <a:xfrm>
            <a:off x="-73890" y="6336145"/>
            <a:ext cx="19488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6" name="TextBox 5"/>
          <p:cNvSpPr txBox="1"/>
          <p:nvPr/>
        </p:nvSpPr>
        <p:spPr>
          <a:xfrm>
            <a:off x="2826324" y="1490108"/>
            <a:ext cx="6188367" cy="584775"/>
          </a:xfrm>
          <a:prstGeom prst="rect">
            <a:avLst/>
          </a:prstGeom>
          <a:noFill/>
        </p:spPr>
        <p:txBody>
          <a:bodyPr wrap="square" rtlCol="1">
            <a:spAutoFit/>
          </a:bodyPr>
          <a:lstStyle/>
          <a:p>
            <a:r>
              <a:rPr lang="he-IL" sz="3200" dirty="0" smtClean="0">
                <a:latin typeface="Heebo Light" panose="00000400000000000000" pitchFamily="2" charset="-79"/>
                <a:cs typeface="Heebo Light" panose="00000400000000000000" pitchFamily="2" charset="-79"/>
              </a:rPr>
              <a:t>החלק השני הוא למידה לא מפוקחת:</a:t>
            </a:r>
            <a:endParaRPr lang="he-IL" sz="3200" dirty="0">
              <a:latin typeface="Heebo Light" panose="00000400000000000000" pitchFamily="2" charset="-79"/>
              <a:cs typeface="Heebo Light" panose="00000400000000000000" pitchFamily="2" charset="-79"/>
            </a:endParaRPr>
          </a:p>
        </p:txBody>
      </p:sp>
      <p:sp>
        <p:nvSpPr>
          <p:cNvPr id="2" name="TextBox 1"/>
          <p:cNvSpPr txBox="1"/>
          <p:nvPr/>
        </p:nvSpPr>
        <p:spPr>
          <a:xfrm>
            <a:off x="3703782" y="2885312"/>
            <a:ext cx="5209309" cy="2862322"/>
          </a:xfrm>
          <a:prstGeom prst="rect">
            <a:avLst/>
          </a:prstGeom>
          <a:noFill/>
        </p:spPr>
        <p:txBody>
          <a:bodyPr wrap="square" rtlCol="1">
            <a:spAutoFit/>
          </a:bodyPr>
          <a:lstStyle/>
          <a:p>
            <a:pPr algn="ctr"/>
            <a:r>
              <a:rPr lang="he-IL" sz="2400" dirty="0" smtClean="0">
                <a:latin typeface="Heebo Light" panose="00000400000000000000" pitchFamily="2" charset="-79"/>
                <a:cs typeface="Heebo Light" panose="00000400000000000000" pitchFamily="2" charset="-79"/>
              </a:rPr>
              <a:t>בלמידת מכונה </a:t>
            </a:r>
            <a:r>
              <a:rPr lang="he-IL" sz="2400" b="1" dirty="0" smtClean="0">
                <a:latin typeface="Heebo Light" panose="00000400000000000000" pitchFamily="2" charset="-79"/>
                <a:cs typeface="Heebo Light" panose="00000400000000000000" pitchFamily="2" charset="-79"/>
              </a:rPr>
              <a:t>לא מפוקחת </a:t>
            </a:r>
            <a:r>
              <a:rPr lang="he-IL" sz="2400" dirty="0" smtClean="0">
                <a:latin typeface="Heebo Light" panose="00000400000000000000" pitchFamily="2" charset="-79"/>
                <a:cs typeface="Heebo Light" panose="00000400000000000000" pitchFamily="2" charset="-79"/>
              </a:rPr>
              <a:t> אין מפקח על המכונה ז"א המכונה מקבלת מספר מקרים והיא צריכה ללמוד לבד מה הקשר בין כל המקרים שהבאנו לה.</a:t>
            </a:r>
          </a:p>
          <a:p>
            <a:pPr algn="ctr"/>
            <a:r>
              <a:rPr lang="he-IL" sz="2400" dirty="0" smtClean="0">
                <a:latin typeface="Heebo Light" panose="00000400000000000000" pitchFamily="2" charset="-79"/>
                <a:cs typeface="Heebo Light" panose="00000400000000000000" pitchFamily="2" charset="-79"/>
              </a:rPr>
              <a:t>כלומר היא מסתמכת על מקרים שקרו בעבר וחוזה מה יהיה בעתיד.</a:t>
            </a:r>
          </a:p>
          <a:p>
            <a:endParaRPr lang="he-IL" dirty="0" smtClean="0">
              <a:latin typeface="Heebo Light" panose="00000400000000000000" pitchFamily="2" charset="-79"/>
              <a:cs typeface="Heebo Light" panose="00000400000000000000" pitchFamily="2" charset="-79"/>
            </a:endParaRPr>
          </a:p>
          <a:p>
            <a:endParaRPr lang="he-IL" dirty="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407708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16145" y="0"/>
            <a:ext cx="6650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8" name="TextBox 7"/>
          <p:cNvSpPr txBox="1"/>
          <p:nvPr/>
        </p:nvSpPr>
        <p:spPr>
          <a:xfrm>
            <a:off x="0" y="6419272"/>
            <a:ext cx="18472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2" name="TextBox 11"/>
          <p:cNvSpPr txBox="1"/>
          <p:nvPr/>
        </p:nvSpPr>
        <p:spPr>
          <a:xfrm>
            <a:off x="3121891" y="184666"/>
            <a:ext cx="6160653" cy="1015663"/>
          </a:xfrm>
          <a:prstGeom prst="rect">
            <a:avLst/>
          </a:prstGeom>
          <a:noFill/>
        </p:spPr>
        <p:txBody>
          <a:bodyPr wrap="square" rtlCol="1">
            <a:spAutoFit/>
          </a:bodyPr>
          <a:lstStyle/>
          <a:p>
            <a:r>
              <a:rPr lang="he-IL" sz="6000" dirty="0" smtClean="0">
                <a:solidFill>
                  <a:schemeClr val="tx2">
                    <a:lumMod val="75000"/>
                  </a:schemeClr>
                </a:solidFill>
                <a:latin typeface="Heebo Light" panose="00000400000000000000" pitchFamily="2" charset="-79"/>
                <a:cs typeface="Heebo Light" panose="00000400000000000000" pitchFamily="2" charset="-79"/>
              </a:rPr>
              <a:t>חיזוי</a:t>
            </a:r>
            <a:r>
              <a:rPr lang="en-US" sz="6000" dirty="0" smtClean="0">
                <a:solidFill>
                  <a:schemeClr val="tx2">
                    <a:lumMod val="75000"/>
                  </a:schemeClr>
                </a:solidFill>
                <a:latin typeface="Heebo Light" panose="00000400000000000000" pitchFamily="2" charset="-79"/>
                <a:cs typeface="Heebo Light" panose="00000400000000000000" pitchFamily="2" charset="-79"/>
              </a:rPr>
              <a:t>Prediction -  </a:t>
            </a:r>
            <a:endParaRPr lang="he-IL" sz="6000" dirty="0">
              <a:solidFill>
                <a:schemeClr val="tx2">
                  <a:lumMod val="75000"/>
                </a:schemeClr>
              </a:solidFill>
              <a:latin typeface="Heebo Light" panose="00000400000000000000" pitchFamily="2" charset="-79"/>
              <a:cs typeface="Heebo Light" panose="00000400000000000000" pitchFamily="2" charset="-79"/>
            </a:endParaRPr>
          </a:p>
        </p:txBody>
      </p:sp>
      <p:sp>
        <p:nvSpPr>
          <p:cNvPr id="2" name="TextBox 1"/>
          <p:cNvSpPr txBox="1"/>
          <p:nvPr/>
        </p:nvSpPr>
        <p:spPr>
          <a:xfrm>
            <a:off x="2406071" y="1459345"/>
            <a:ext cx="8483602" cy="4801314"/>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חיזוי זה כמו לומר משו שיתרחש </a:t>
            </a:r>
            <a:r>
              <a:rPr lang="he-IL" b="1" dirty="0" smtClean="0">
                <a:latin typeface="Heebo Light" panose="00000400000000000000" pitchFamily="2" charset="-79"/>
                <a:cs typeface="Heebo Light" panose="00000400000000000000" pitchFamily="2" charset="-79"/>
              </a:rPr>
              <a:t>בעתיד.</a:t>
            </a:r>
          </a:p>
          <a:p>
            <a:endParaRPr lang="he-IL" b="1"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חיזוי עשוי להיות סוג של סיווג אך לא בהכרח.</a:t>
            </a:r>
          </a:p>
          <a:p>
            <a:r>
              <a:rPr lang="he-IL" dirty="0">
                <a:latin typeface="Heebo Light" panose="00000400000000000000" pitchFamily="2" charset="-79"/>
                <a:cs typeface="Heebo Light" panose="00000400000000000000" pitchFamily="2" charset="-79"/>
              </a:rPr>
              <a:t>בעוד שסיווג כרוך בחיזוי תווית קטגורית לתצפית חדשה, חיזוי יכול להתייחס לכל משימה שבה המטרה היא להעריך משתנה לא ידוע על סמך נתונים שנצפו</a:t>
            </a:r>
            <a:r>
              <a:rPr lang="he-IL" dirty="0" smtClean="0">
                <a:latin typeface="Heebo Light" panose="00000400000000000000" pitchFamily="2" charset="-79"/>
                <a:cs typeface="Heebo Light" panose="00000400000000000000" pitchFamily="2" charset="-79"/>
              </a:rPr>
              <a:t>.</a:t>
            </a:r>
          </a:p>
          <a:p>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 התחזית מבוססת  בעיקר על הנחות העתיד שלנו  אנחנו מנבאים או מזהים נתונים חסרים או שאינם זמינים עבור תצפית חדשה על סמך הנתונים הקודמים שיש לנו ועל סמך ההנחות העתידיות.</a:t>
            </a:r>
          </a:p>
          <a:p>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בתחזית – הפלט הוא ערך רציף </a:t>
            </a:r>
            <a:r>
              <a:rPr lang="he-IL" dirty="0">
                <a:latin typeface="Heebo Light" panose="00000400000000000000" pitchFamily="2" charset="-79"/>
                <a:cs typeface="Heebo Light" panose="00000400000000000000" pitchFamily="2" charset="-79"/>
              </a:rPr>
              <a:t>המטרה היא להעריך את ערכו של המשתנה בשלב מסוים בעתיד על סמך תצפיות עבר. </a:t>
            </a:r>
            <a:br>
              <a:rPr lang="he-IL" dirty="0">
                <a:latin typeface="Heebo Light" panose="00000400000000000000" pitchFamily="2" charset="-79"/>
                <a:cs typeface="Heebo Light" panose="00000400000000000000" pitchFamily="2" charset="-79"/>
              </a:rPr>
            </a:br>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משתנה רציף הכוונה שזמן הנתונים שלו נשאר לאותו פרק זמן.</a:t>
            </a:r>
          </a:p>
          <a:p>
            <a:r>
              <a:rPr lang="he-IL" dirty="0" smtClean="0">
                <a:latin typeface="Heebo Light" panose="00000400000000000000" pitchFamily="2" charset="-79"/>
                <a:cs typeface="Heebo Light" panose="00000400000000000000" pitchFamily="2" charset="-79"/>
              </a:rPr>
              <a:t>נתון המסוגל לייצג אינסוף ערכים אפשריים כגון :</a:t>
            </a:r>
          </a:p>
          <a:p>
            <a:r>
              <a:rPr lang="he-IL" dirty="0" smtClean="0">
                <a:latin typeface="Heebo Light" panose="00000400000000000000" pitchFamily="2" charset="-79"/>
                <a:cs typeface="Heebo Light" panose="00000400000000000000" pitchFamily="2" charset="-79"/>
              </a:rPr>
              <a:t>נתון המסוגל לקבל כל ערך מספרי בין 0 -1 כלומר יכול לקבל כל ערך בטווח מסוים.</a:t>
            </a:r>
            <a:endParaRPr lang="he-IL" dirty="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זאת </a:t>
            </a:r>
            <a:r>
              <a:rPr lang="he-IL" dirty="0">
                <a:latin typeface="Heebo Light" panose="00000400000000000000" pitchFamily="2" charset="-79"/>
                <a:cs typeface="Heebo Light" panose="00000400000000000000" pitchFamily="2" charset="-79"/>
              </a:rPr>
              <a:t>בניגוד למשתנה בדיד, שיכול לקבל רק ערכים ספציפיים </a:t>
            </a:r>
            <a:r>
              <a:rPr lang="he-IL" dirty="0" smtClean="0">
                <a:latin typeface="Heebo Light" panose="00000400000000000000" pitchFamily="2" charset="-79"/>
                <a:cs typeface="Heebo Light" panose="00000400000000000000" pitchFamily="2" charset="-79"/>
              </a:rPr>
              <a:t>מסוימים.</a:t>
            </a:r>
          </a:p>
        </p:txBody>
      </p:sp>
    </p:spTree>
    <p:extLst>
      <p:ext uri="{BB962C8B-B14F-4D97-AF65-F5344CB8AC3E}">
        <p14:creationId xmlns:p14="http://schemas.microsoft.com/office/powerpoint/2010/main" val="268276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212945" y="0"/>
            <a:ext cx="868218" cy="369332"/>
          </a:xfrm>
          <a:prstGeom prst="rect">
            <a:avLst/>
          </a:prstGeom>
          <a:noFill/>
        </p:spPr>
        <p:txBody>
          <a:bodyPr wrap="square" rtlCol="1">
            <a:spAutoFit/>
          </a:bodyPr>
          <a:lstStyle/>
          <a:p>
            <a:r>
              <a:rPr lang="he-IL" dirty="0" smtClean="0">
                <a:latin typeface="Heebo Light" panose="00000400000000000000" pitchFamily="2" charset="-79"/>
                <a:cs typeface="Heebo Light" panose="00000400000000000000" pitchFamily="2" charset="-79"/>
              </a:rPr>
              <a:t>בס"ד</a:t>
            </a:r>
            <a:endParaRPr lang="he-IL" dirty="0">
              <a:latin typeface="Heebo Light" panose="00000400000000000000" pitchFamily="2" charset="-79"/>
              <a:cs typeface="Heebo Light" panose="00000400000000000000" pitchFamily="2" charset="-79"/>
            </a:endParaRPr>
          </a:p>
        </p:txBody>
      </p:sp>
      <p:sp>
        <p:nvSpPr>
          <p:cNvPr id="8" name="TextBox 7"/>
          <p:cNvSpPr txBox="1"/>
          <p:nvPr/>
        </p:nvSpPr>
        <p:spPr>
          <a:xfrm>
            <a:off x="-73890" y="6336145"/>
            <a:ext cx="1948872" cy="646331"/>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Yael Elmakayes</a:t>
            </a:r>
            <a:endParaRPr lang="he-IL" dirty="0">
              <a:latin typeface="Heebo Light" panose="00000400000000000000" pitchFamily="2" charset="-79"/>
              <a:cs typeface="Heebo Light" panose="00000400000000000000" pitchFamily="2" charset="-79"/>
            </a:endParaRPr>
          </a:p>
        </p:txBody>
      </p:sp>
      <p:sp>
        <p:nvSpPr>
          <p:cNvPr id="10" name="TextBox 9"/>
          <p:cNvSpPr txBox="1"/>
          <p:nvPr/>
        </p:nvSpPr>
        <p:spPr>
          <a:xfrm>
            <a:off x="8238837" y="2885312"/>
            <a:ext cx="2733963" cy="369332"/>
          </a:xfrm>
          <a:prstGeom prst="rect">
            <a:avLst/>
          </a:prstGeom>
          <a:noFill/>
        </p:spPr>
        <p:txBody>
          <a:bodyPr wrap="square" rtlCol="1">
            <a:spAutoFit/>
          </a:bodyPr>
          <a:lstStyle/>
          <a:p>
            <a:r>
              <a:rPr lang="en-US" dirty="0" smtClean="0">
                <a:latin typeface="Heebo Light" panose="00000400000000000000" pitchFamily="2" charset="-79"/>
                <a:cs typeface="Heebo Light" panose="00000400000000000000" pitchFamily="2" charset="-79"/>
              </a:rPr>
              <a:t> </a:t>
            </a:r>
            <a:endParaRPr lang="he-IL" dirty="0">
              <a:latin typeface="Heebo Light" panose="00000400000000000000" pitchFamily="2" charset="-79"/>
              <a:cs typeface="Heebo Light" panose="00000400000000000000" pitchFamily="2" charset="-79"/>
            </a:endParaRPr>
          </a:p>
        </p:txBody>
      </p:sp>
      <p:sp>
        <p:nvSpPr>
          <p:cNvPr id="5" name="TextBox 4"/>
          <p:cNvSpPr txBox="1"/>
          <p:nvPr/>
        </p:nvSpPr>
        <p:spPr>
          <a:xfrm>
            <a:off x="3121891" y="184666"/>
            <a:ext cx="6881091" cy="1938992"/>
          </a:xfrm>
          <a:prstGeom prst="rect">
            <a:avLst/>
          </a:prstGeom>
          <a:noFill/>
        </p:spPr>
        <p:txBody>
          <a:bodyPr wrap="square" rtlCol="1">
            <a:spAutoFit/>
          </a:bodyPr>
          <a:lstStyle/>
          <a:p>
            <a:r>
              <a:rPr lang="he-IL" sz="6000" dirty="0" smtClean="0">
                <a:solidFill>
                  <a:schemeClr val="tx2">
                    <a:lumMod val="75000"/>
                  </a:schemeClr>
                </a:solidFill>
                <a:latin typeface="Heebo Light" panose="00000400000000000000" pitchFamily="2" charset="-79"/>
                <a:cs typeface="Heebo Light" panose="00000400000000000000" pitchFamily="2" charset="-79"/>
              </a:rPr>
              <a:t>סיווג </a:t>
            </a:r>
            <a:r>
              <a:rPr lang="en-US" sz="6000" dirty="0">
                <a:solidFill>
                  <a:schemeClr val="tx2">
                    <a:lumMod val="75000"/>
                  </a:schemeClr>
                </a:solidFill>
                <a:latin typeface="Heebo Light" panose="00000400000000000000" pitchFamily="2" charset="-79"/>
                <a:cs typeface="Heebo Light" panose="00000400000000000000" pitchFamily="2" charset="-79"/>
              </a:rPr>
              <a:t>Classification</a:t>
            </a:r>
            <a:r>
              <a:rPr lang="en-US" sz="6000" dirty="0" smtClean="0">
                <a:solidFill>
                  <a:schemeClr val="tx2">
                    <a:lumMod val="75000"/>
                  </a:schemeClr>
                </a:solidFill>
                <a:latin typeface="Heebo Light" panose="00000400000000000000" pitchFamily="2" charset="-79"/>
                <a:cs typeface="Heebo Light" panose="00000400000000000000" pitchFamily="2" charset="-79"/>
              </a:rPr>
              <a:t> -  </a:t>
            </a:r>
            <a:endParaRPr lang="he-IL" sz="6000" dirty="0">
              <a:solidFill>
                <a:schemeClr val="tx2">
                  <a:lumMod val="75000"/>
                </a:schemeClr>
              </a:solidFill>
              <a:latin typeface="Heebo Light" panose="00000400000000000000" pitchFamily="2" charset="-79"/>
              <a:cs typeface="Heebo Light" panose="00000400000000000000" pitchFamily="2" charset="-79"/>
            </a:endParaRPr>
          </a:p>
        </p:txBody>
      </p:sp>
      <p:sp>
        <p:nvSpPr>
          <p:cNvPr id="2" name="TextBox 1"/>
          <p:cNvSpPr txBox="1"/>
          <p:nvPr/>
        </p:nvSpPr>
        <p:spPr>
          <a:xfrm>
            <a:off x="2567709" y="1551709"/>
            <a:ext cx="7712364" cy="4801314"/>
          </a:xfrm>
          <a:prstGeom prst="rect">
            <a:avLst/>
          </a:prstGeom>
          <a:noFill/>
        </p:spPr>
        <p:txBody>
          <a:bodyPr wrap="square" rtlCol="1">
            <a:spAutoFit/>
          </a:bodyPr>
          <a:lstStyle/>
          <a:p>
            <a:r>
              <a:rPr lang="he-IL" dirty="0">
                <a:latin typeface="Heebo Light" panose="00000400000000000000" pitchFamily="2" charset="-79"/>
                <a:cs typeface="Heebo Light" panose="00000400000000000000" pitchFamily="2" charset="-79"/>
              </a:rPr>
              <a:t>סיווג הוא משימת למידה מפוקחת שבה אנו מסווגים נתונים במערך נתונים נתון</a:t>
            </a:r>
            <a:r>
              <a:rPr lang="he-IL" dirty="0" smtClean="0">
                <a:latin typeface="Heebo Light" panose="00000400000000000000" pitchFamily="2" charset="-79"/>
                <a:cs typeface="Heebo Light" panose="00000400000000000000" pitchFamily="2" charset="-79"/>
              </a:rPr>
              <a:t>.</a:t>
            </a:r>
          </a:p>
          <a:p>
            <a:r>
              <a:rPr lang="he-IL" dirty="0" smtClean="0">
                <a:latin typeface="Heebo Light" panose="00000400000000000000" pitchFamily="2" charset="-79"/>
                <a:cs typeface="Heebo Light" panose="00000400000000000000" pitchFamily="2" charset="-79"/>
              </a:rPr>
              <a:t> </a:t>
            </a:r>
            <a:r>
              <a:rPr lang="he-IL" dirty="0">
                <a:latin typeface="Heebo Light" panose="00000400000000000000" pitchFamily="2" charset="-79"/>
                <a:cs typeface="Heebo Light" panose="00000400000000000000" pitchFamily="2" charset="-79"/>
              </a:rPr>
              <a:t>הסיווג יכול להתבסס על טכניקות שונות, והאלגוריתם המשמש לסיווג מבוסס בדרך כלל על הנחות נוכחיות או בעבר. </a:t>
            </a:r>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המושג </a:t>
            </a:r>
            <a:r>
              <a:rPr lang="he-IL" dirty="0">
                <a:latin typeface="Heebo Light" panose="00000400000000000000" pitchFamily="2" charset="-79"/>
                <a:cs typeface="Heebo Light" panose="00000400000000000000" pitchFamily="2" charset="-79"/>
              </a:rPr>
              <a:t>"כריית נתונים" כולל חפירה בנתונים קיימים כדי לחלץ תובנות שניתן ליישם על נתונים נכנסים חדשים. </a:t>
            </a:r>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בסיווג, </a:t>
            </a:r>
            <a:r>
              <a:rPr lang="he-IL" dirty="0">
                <a:latin typeface="Heebo Light" panose="00000400000000000000" pitchFamily="2" charset="-79"/>
                <a:cs typeface="Heebo Light" panose="00000400000000000000" pitchFamily="2" charset="-79"/>
              </a:rPr>
              <a:t>המטרה היא לזהות לאיזו קטגוריה או </a:t>
            </a:r>
            <a:r>
              <a:rPr lang="he-IL" dirty="0" smtClean="0">
                <a:latin typeface="Heebo Light" panose="00000400000000000000" pitchFamily="2" charset="-79"/>
                <a:cs typeface="Heebo Light" panose="00000400000000000000" pitchFamily="2" charset="-79"/>
              </a:rPr>
              <a:t>תת-אוכלוסייה </a:t>
            </a:r>
            <a:r>
              <a:rPr lang="he-IL" dirty="0">
                <a:latin typeface="Heebo Light" panose="00000400000000000000" pitchFamily="2" charset="-79"/>
                <a:cs typeface="Heebo Light" panose="00000400000000000000" pitchFamily="2" charset="-79"/>
              </a:rPr>
              <a:t>שייכת תצפית חדשה, בהתבסס על מערך הכשרה של נתונים המכילים תצפיות עם חברות בקטגוריות ידועות. זה נעשה בדרך כלל על ידי זיהוי דפוסים בתכונות הקלט המשויכות לכל קטגוריה. הסיווג יכול להיות סימטרי או אסימטרי. </a:t>
            </a:r>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בסיווג </a:t>
            </a:r>
            <a:r>
              <a:rPr lang="he-IL" dirty="0">
                <a:latin typeface="Heebo Light" panose="00000400000000000000" pitchFamily="2" charset="-79"/>
                <a:cs typeface="Heebo Light" panose="00000400000000000000" pitchFamily="2" charset="-79"/>
              </a:rPr>
              <a:t>סימטרי, שני הערכים חשובים באותה מידה, והמטרה היא לסווג נכון את התצפיות לכל קטגוריה</a:t>
            </a:r>
            <a:r>
              <a:rPr lang="he-IL" dirty="0" smtClean="0">
                <a:latin typeface="Heebo Light" panose="00000400000000000000" pitchFamily="2" charset="-79"/>
                <a:cs typeface="Heebo Light" panose="00000400000000000000" pitchFamily="2" charset="-79"/>
              </a:rPr>
              <a:t>.</a:t>
            </a:r>
          </a:p>
          <a:p>
            <a:r>
              <a:rPr lang="he-IL" dirty="0" smtClean="0">
                <a:latin typeface="Heebo Light" panose="00000400000000000000" pitchFamily="2" charset="-79"/>
                <a:cs typeface="Heebo Light" panose="00000400000000000000" pitchFamily="2" charset="-79"/>
              </a:rPr>
              <a:t> </a:t>
            </a:r>
            <a:r>
              <a:rPr lang="he-IL" dirty="0">
                <a:latin typeface="Heebo Light" panose="00000400000000000000" pitchFamily="2" charset="-79"/>
                <a:cs typeface="Heebo Light" panose="00000400000000000000" pitchFamily="2" charset="-79"/>
              </a:rPr>
              <a:t>בסיווג א-סימטרי, ערך אחד עשוי להיות חשוב יותר מהשני, והמטרה עשויה להיות למזער תוצאות חיוביות שגויות או שליליות שגויות, בהתאם לבעיה הספציפית.</a:t>
            </a:r>
            <a:r>
              <a:rPr lang="he-IL" dirty="0" smtClean="0">
                <a:latin typeface="Heebo Light" panose="00000400000000000000" pitchFamily="2" charset="-79"/>
                <a:cs typeface="Heebo Light" panose="00000400000000000000" pitchFamily="2" charset="-79"/>
              </a:rPr>
              <a:t> </a:t>
            </a:r>
          </a:p>
          <a:p>
            <a:endParaRPr lang="he-IL" dirty="0" smtClean="0">
              <a:latin typeface="Heebo Light" panose="00000400000000000000" pitchFamily="2" charset="-79"/>
              <a:cs typeface="Heebo Light" panose="00000400000000000000" pitchFamily="2" charset="-79"/>
            </a:endParaRPr>
          </a:p>
          <a:p>
            <a:r>
              <a:rPr lang="he-IL" dirty="0" smtClean="0">
                <a:latin typeface="Heebo Light" panose="00000400000000000000" pitchFamily="2" charset="-79"/>
                <a:cs typeface="Heebo Light" panose="00000400000000000000" pitchFamily="2" charset="-79"/>
              </a:rPr>
              <a:t> </a:t>
            </a:r>
          </a:p>
          <a:p>
            <a:endParaRPr lang="he-IL" dirty="0" smtClean="0">
              <a:latin typeface="Heebo Light" panose="00000400000000000000" pitchFamily="2" charset="-79"/>
              <a:cs typeface="Heebo Light" panose="00000400000000000000" pitchFamily="2" charset="-79"/>
            </a:endParaRPr>
          </a:p>
          <a:p>
            <a:endParaRPr lang="he-IL" dirty="0" smtClean="0">
              <a:latin typeface="Heebo Light" panose="00000400000000000000" pitchFamily="2" charset="-79"/>
              <a:cs typeface="Heebo Light" panose="00000400000000000000" pitchFamily="2" charset="-79"/>
            </a:endParaRPr>
          </a:p>
        </p:txBody>
      </p:sp>
    </p:spTree>
    <p:extLst>
      <p:ext uri="{BB962C8B-B14F-4D97-AF65-F5344CB8AC3E}">
        <p14:creationId xmlns:p14="http://schemas.microsoft.com/office/powerpoint/2010/main" val="315206962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1069</Words>
  <Application>Microsoft Office PowerPoint</Application>
  <PresentationFormat>מסך רחב</PresentationFormat>
  <Paragraphs>225</Paragraphs>
  <Slides>38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38</vt:i4>
      </vt:variant>
    </vt:vector>
  </HeadingPairs>
  <TitlesOfParts>
    <vt:vector size="44" baseType="lpstr">
      <vt:lpstr>Arial</vt:lpstr>
      <vt:lpstr>Calibri</vt:lpstr>
      <vt:lpstr>Calibri Light</vt:lpstr>
      <vt:lpstr>Heebo Light</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TLV</dc:creator>
  <cp:lastModifiedBy>Meir</cp:lastModifiedBy>
  <cp:revision>29</cp:revision>
  <dcterms:created xsi:type="dcterms:W3CDTF">2023-02-12T13:59:20Z</dcterms:created>
  <dcterms:modified xsi:type="dcterms:W3CDTF">2023-05-27T21:29:49Z</dcterms:modified>
</cp:coreProperties>
</file>