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6" r:id="rId5"/>
    <p:sldId id="274" r:id="rId6"/>
    <p:sldId id="267" r:id="rId7"/>
    <p:sldId id="270" r:id="rId8"/>
    <p:sldId id="262" r:id="rId9"/>
    <p:sldId id="258" r:id="rId10"/>
    <p:sldId id="268" r:id="rId11"/>
    <p:sldId id="260" r:id="rId12"/>
    <p:sldId id="269" r:id="rId13"/>
    <p:sldId id="263" r:id="rId14"/>
    <p:sldId id="264" r:id="rId15"/>
    <p:sldId id="261" r:id="rId16"/>
    <p:sldId id="265" r:id="rId17"/>
  </p:sldIdLst>
  <p:sldSz cx="12192000" cy="6858000"/>
  <p:notesSz cx="6858000" cy="9144000"/>
  <p:custShowLst>
    <p:custShow name="הצגה מותאמת אישית 1" id="0">
      <p:sldLst>
        <p:sld r:id="rId7"/>
        <p:sld r:id="rId8"/>
        <p:sld r:id="rId9"/>
        <p:sld r:id="rId10"/>
        <p:sld r:id="rId11"/>
      </p:sldLst>
    </p:custShow>
  </p:custShow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 smtClean="0"/>
              <a:t>בס"ד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E2E7CDC-774D-462E-8F56-64F8ADE2792D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08F7884-7D81-454A-A9AD-ECCCCBCCF2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314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 smtClean="0"/>
              <a:t>בס"ד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D3F3270-F9B5-43A5-912E-E3479975F26D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AF7D4EE-822B-4C02-BAC7-8FB77CDB9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5943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e-IL" smtClean="0"/>
              <a:t>בס"ד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7D4EE-822B-4C02-BAC7-8FB77CDB9C9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8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3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2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9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08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5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0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6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22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2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456E-4BA2-4F5F-963A-C1A2C7DFC573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458C-07DD-468F-B451-3C2C1AE7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76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31637" y="2983274"/>
            <a:ext cx="8017163" cy="70829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Package in Machine Learning</a:t>
            </a:r>
            <a:endParaRPr lang="he-I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6000" y="2152073"/>
            <a:ext cx="2715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 smtClean="0"/>
              <a:t>📚📚📚</a:t>
            </a:r>
            <a:endParaRPr lang="he-IL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00546" y="304800"/>
            <a:ext cx="930101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Machine Learning</a:t>
            </a:r>
            <a:endParaRPr lang="he-IL"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09" y="181689"/>
            <a:ext cx="150552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 smtClean="0"/>
              <a:t>💻</a:t>
            </a:r>
            <a:endParaRPr lang="he-IL" sz="9600" dirty="0"/>
          </a:p>
        </p:txBody>
      </p:sp>
      <p:pic>
        <p:nvPicPr>
          <p:cNvPr id="1030" name="Picture 6" descr="קורס Machine Learning with Python » Real Time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9" y="4529102"/>
            <a:ext cx="2195668" cy="12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מה זה בכלל פייתון ולמה כדאי ללמוד? - יניב ארד קורסי פיתוח מתקדמי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280" y="5167622"/>
            <a:ext cx="2310983" cy="15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זיהוי ספרות שכתב אדם על ידי בינה מלאכותית - פיתוח המודל | רשתטק תכנות אתרי  אינטרנ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26" y="4044000"/>
            <a:ext cx="25717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780401" y="2074924"/>
            <a:ext cx="2438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ספריות לפרויקט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223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5" y="1236780"/>
            <a:ext cx="8903853" cy="5362601"/>
          </a:xfrm>
          <a:prstGeom prst="rect">
            <a:avLst/>
          </a:prstGeom>
        </p:spPr>
      </p:pic>
      <p:pic>
        <p:nvPicPr>
          <p:cNvPr id="10" name="Picture 2" descr="מדריך למידת מכונה (Machine Learning) | רשתטק תכנות אתרי אינטרנ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947"/>
            <a:ext cx="1900482" cy="7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13091" y="436236"/>
            <a:ext cx="19950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>
                <a:solidFill>
                  <a:schemeClr val="tx2">
                    <a:lumMod val="75000"/>
                  </a:schemeClr>
                </a:solidFill>
              </a:rPr>
              <a:t>דוגמאות קוד:</a:t>
            </a:r>
            <a:endParaRPr lang="he-IL" sz="2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6386" name="Picture 2" descr="מדריך למידת מכונה (Machine Learning) | רשתטק תכנות אתרי אינטרנ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03" y="530802"/>
            <a:ext cx="4829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/>
          <p:cNvSpPr/>
          <p:nvPr/>
        </p:nvSpPr>
        <p:spPr>
          <a:xfrm>
            <a:off x="2039072" y="2321020"/>
            <a:ext cx="81372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-  </a:t>
            </a:r>
            <a:r>
              <a:rPr lang="en-US" sz="2400" b="1" u="sng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Matplotlib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היא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ספריית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Python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פופולרית מאוד להדמיית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נתונים. 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כמו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פנדה, זה לא קשור ישירות ל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- Machine Learning.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זה שימושי במיוחד כאשר מתכנת רוצה לדמיין את הדפוסים בנתונים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זוהי ספריית ציור דו-ממדית המשמשת ליצירת גרפים וערימות דו-ממדיות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מודול בשם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pyplot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מקל על מתכנתים לשרטט כיוון שהוא מספק תכונות לשליטה בסגנונות קווים, מאפייני גופנים, צירי עיצוב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וכו'.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הוא מספק סוגים שונים של גרפים וערימות להדמיית נתונים, כלומר היסטוגרמה, תרשימי שגיאה, שיחות עמודות. , וכו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96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081099" y="3666252"/>
            <a:ext cx="64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81" y="910186"/>
            <a:ext cx="6918037" cy="5763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2909" y="436236"/>
            <a:ext cx="35652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>
                <a:solidFill>
                  <a:schemeClr val="tx2">
                    <a:lumMod val="75000"/>
                  </a:schemeClr>
                </a:solidFill>
              </a:rPr>
              <a:t>דוגמאות קוד:</a:t>
            </a:r>
            <a:endParaRPr lang="he-IL" sz="2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מדריך למידת מכונה (Machine Learning) | רשתטק תכנות אתרי אינטרנ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056"/>
            <a:ext cx="2445580" cy="6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בס"ד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© Yael Elmakayes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13314" name="Picture 2" descr="GitHub - keras-team/keras: Deep Learning for hum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55" y="637308"/>
            <a:ext cx="5661890" cy="14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2184399" y="2657806"/>
            <a:ext cx="8455892" cy="346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נבנה לבדיקה מהירה של רשתות עצביות עמוקות,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Keras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הוא ממשק ספריית קוד פתוח של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.TensorFlow </a:t>
            </a:r>
            <a:endParaRPr lang="he-IL" sz="2000" dirty="0" smtClean="0">
              <a:solidFill>
                <a:schemeClr val="tx2">
                  <a:lumMod val="75000"/>
                </a:schemeClr>
              </a:solidFill>
              <a:latin typeface="Heebo Light" panose="00000400000000000000" pitchFamily="2" charset="-79"/>
              <a:ea typeface="Calibri" panose="020F0502020204030204" pitchFamily="34" charset="0"/>
              <a:cs typeface="Heebo Light" panose="00000400000000000000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זה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מאפשר למפתחים בבניית מודלים, ניתוח מערכי נתונים והדמיה של גרפים. זה גם פועל על גבי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Theano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, </a:t>
            </a:r>
            <a:r>
              <a:rPr lang="he-IL" sz="20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ומאפשר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אימון של רשתות עצביות עם מעט מאוד קוד</a:t>
            </a:r>
            <a:r>
              <a:rPr lang="he-IL" sz="20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בהיותו ניתן להרחבה וגמיש ביותר, הוא משמש על ידי ארגונים כמו נאס"א ו-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YouTube,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בין כמה אחרים.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Heebo Light" panose="00000400000000000000" pitchFamily="2" charset="-79"/>
              <a:ea typeface="Calibri" panose="020F0502020204030204" pitchFamily="34" charset="0"/>
              <a:cs typeface="Heebo Light" panose="00000400000000000000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 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Heebo Light" panose="00000400000000000000" pitchFamily="2" charset="-79"/>
              <a:ea typeface="Calibri" panose="020F0502020204030204" pitchFamily="34" charset="0"/>
              <a:cs typeface="Heebo Light" panose="00000400000000000000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ל-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Keras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יש יותר מ-1,000 תורמים ו-56,000 כוכבים עם מהדורות חדשות ושיפורים כמעט מדי שבוע ב-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GitHub.</a:t>
            </a:r>
          </a:p>
        </p:txBody>
      </p:sp>
    </p:spTree>
    <p:extLst>
      <p:ext uri="{BB962C8B-B14F-4D97-AF65-F5344CB8AC3E}">
        <p14:creationId xmlns:p14="http://schemas.microsoft.com/office/powerpoint/2010/main" val="6745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בס"ד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© Yael Elmakayes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12290" name="Picture 2" descr="MediaPipe with Python for Dummies | by Sujoy Kumar Goswami | MLearning.ai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8" y="480290"/>
            <a:ext cx="5255491" cy="13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1145308" y="1933000"/>
            <a:ext cx="9929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mediapipe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r>
              <a:rPr lang="he-IL" sz="2400" b="1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python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נועדה כדי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לזהות ציוני דרך פנים וידיים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אנו נשתמש במודל הוליסטי מפתרונות mediapipe כדי לזהות את כל ציוני הפנים והיד. 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כמו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כן, נראה כיצד נוכל לגשת לנקודות ציון שונות של הפנים והידיים אשר ניתן להשתמש בהן עבור יישומי ראייה ממוחשבת שונים כגון זיהוי שפת סימנים, זיהוי נמנום וכו'.</a:t>
            </a:r>
          </a:p>
        </p:txBody>
      </p:sp>
      <p:pic>
        <p:nvPicPr>
          <p:cNvPr id="8" name="Picture 2" descr="Mediapipe: Fingers counting in Python w/o GPU | by Dhruv Pandey | Analytics  Vidh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41" y="4241324"/>
            <a:ext cx="6245226" cy="20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5366" name="Picture 6" descr="Pillow (PIL Fork) 9.4.0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1" y="369332"/>
            <a:ext cx="4932219" cy="19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958107" y="2265648"/>
            <a:ext cx="81649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עיבוד תמונה דיגיטלי פירושו עיבוד התמונה בצורה דיגיטלית בעזרת מחשב. 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באמצעות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עיבוד תמונה נוכל לבצע פעולות כמו שיפור התמונה, טשטוש התמונה, חילוץ טקסט מתמונות ועוד פעולות רבות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ישנן דרכים שונות לעבד תמונות בצורה דיגיטלית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כאן נדון במודול הכרית של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.Python 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Python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Pillow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בנויה על החלק העליון של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PIL (Python Image Library)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ונחשבת למזלג זהה ל-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PIL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הופסקה משנת 2011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כרית תומכת בפורמטים רבים של קבצי תמונה כולל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BMP, PNG, JPEG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ו-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TIFF.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הספרייה מעודדת הוספת תמיכה בפורמטים חדשים יותר בספרייה על ידי יצירת מפענחי קבצים חדשים.</a:t>
            </a:r>
          </a:p>
        </p:txBody>
      </p:sp>
    </p:spTree>
    <p:extLst>
      <p:ext uri="{BB962C8B-B14F-4D97-AF65-F5344CB8AC3E}">
        <p14:creationId xmlns:p14="http://schemas.microsoft.com/office/powerpoint/2010/main" val="41257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1266" name="Picture 2" descr="OpenCV : tout savoir sur le principal outil de Computer 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2" y="184666"/>
            <a:ext cx="5144655" cy="18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1117601" y="1967346"/>
            <a:ext cx="10603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b="1" u="sng" dirty="0">
                <a:solidFill>
                  <a:schemeClr val="tx2">
                    <a:lumMod val="75000"/>
                  </a:schemeClr>
                </a:solidFill>
              </a:rPr>
              <a:t>OpenCV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 היא ספריית קוד פתוח ענקית לראייה ממוחשבת, למידת מכונה ועיבוד תמונה. </a:t>
            </a:r>
            <a:r>
              <a:rPr lang="he-IL" sz="2400" b="1" u="sng" dirty="0">
                <a:solidFill>
                  <a:schemeClr val="tx2">
                    <a:lumMod val="75000"/>
                  </a:schemeClr>
                </a:solidFill>
              </a:rPr>
              <a:t>OpenCV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 תומך במגוון רחב של שפות תכנות כמו Python, C++, Java וכו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'.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הוא יכול לעבד תמונות וסרטונים כדי לזהות אובייקטים, פרצופים או אפילו כתב יד של אדם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כאשר היא משולבת עם ספריות שונות, כמו </a:t>
            </a:r>
            <a:r>
              <a:rPr lang="he-IL" sz="2400" b="1" u="sng" dirty="0">
                <a:solidFill>
                  <a:schemeClr val="tx2">
                    <a:lumMod val="75000"/>
                  </a:schemeClr>
                </a:solidFill>
              </a:rPr>
              <a:t>Numpy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 שהיא ספרייה אופטימלית מאוד לפעולות מספריות, אז מספר כלי הנשק גדל בארסנל שלך, כלומר כל פעולות שאפשר לעשות </a:t>
            </a:r>
            <a:r>
              <a:rPr lang="he-IL" sz="2400" b="1" dirty="0">
                <a:solidFill>
                  <a:schemeClr val="tx2">
                    <a:lumMod val="75000"/>
                  </a:schemeClr>
                </a:solidFill>
              </a:rPr>
              <a:t>ב-Numpy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 ניתן לשלב עם </a:t>
            </a:r>
            <a:r>
              <a:rPr lang="he-IL" sz="2400" b="1" dirty="0">
                <a:solidFill>
                  <a:schemeClr val="tx2">
                    <a:lumMod val="75000"/>
                  </a:schemeClr>
                </a:solidFill>
              </a:rPr>
              <a:t>OpenCV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he-IL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מדריך זה של </a:t>
            </a:r>
            <a:r>
              <a:rPr lang="he-IL" sz="2400" b="1" dirty="0">
                <a:solidFill>
                  <a:schemeClr val="tx2">
                    <a:lumMod val="75000"/>
                  </a:schemeClr>
                </a:solidFill>
              </a:rPr>
              <a:t>OpenCV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 יעזור לך ללמוד את עיבוד התמונות מהיסודות למתקדמים, כמו פעולות על תמונות, סרטונים באמצעות קבוצה ענקית של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תוכניות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Opencv ופרויקטים.</a:t>
            </a:r>
          </a:p>
        </p:txBody>
      </p:sp>
    </p:spTree>
    <p:extLst>
      <p:ext uri="{BB962C8B-B14F-4D97-AF65-F5344CB8AC3E}">
        <p14:creationId xmlns:p14="http://schemas.microsoft.com/office/powerpoint/2010/main" val="22907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sp>
        <p:nvSpPr>
          <p:cNvPr id="9" name="כותרת משנה 2"/>
          <p:cNvSpPr txBox="1">
            <a:spLocks/>
          </p:cNvSpPr>
          <p:nvPr/>
        </p:nvSpPr>
        <p:spPr>
          <a:xfrm>
            <a:off x="988293" y="184626"/>
            <a:ext cx="8081817" cy="7944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Package in Machine Learning</a:t>
            </a:r>
            <a:endParaRPr lang="he-I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7361379" y="2479979"/>
            <a:ext cx="3288146" cy="235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 smtClean="0">
                <a:solidFill>
                  <a:schemeClr val="accent4"/>
                </a:solidFill>
              </a:rPr>
              <a:t>ספריות שחייב להכיר בלמידת מכונה</a:t>
            </a:r>
            <a:endParaRPr lang="he-IL" sz="32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5091" y="600574"/>
            <a:ext cx="2715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dirty="0" smtClean="0"/>
              <a:t>📚📚📚</a:t>
            </a:r>
            <a:endParaRPr lang="he-IL" sz="6000" dirty="0"/>
          </a:p>
        </p:txBody>
      </p:sp>
      <p:sp>
        <p:nvSpPr>
          <p:cNvPr id="5" name="מלבן 4"/>
          <p:cNvSpPr/>
          <p:nvPr/>
        </p:nvSpPr>
        <p:spPr>
          <a:xfrm>
            <a:off x="4211781" y="1616237"/>
            <a:ext cx="28817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Numpy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Scipy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Scikit-learn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Theano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TensorFlow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Keras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PyTorch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Pandas</a:t>
            </a:r>
          </a:p>
          <a:p>
            <a:pPr algn="ctr" fontAlgn="base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533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7410" name="Picture 2" descr="מדריך למידת מכונה (Machine Learning) | רשתטק תכנות אתרי אינטרנ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45" y="609600"/>
            <a:ext cx="4682836" cy="18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2115127" y="2958006"/>
            <a:ext cx="79472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urw-din"/>
              </a:rPr>
              <a:t> </a:t>
            </a:r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urw-din"/>
              </a:rPr>
              <a:t>NumPy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urw-din"/>
              </a:rPr>
              <a:t> 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urw-din"/>
              </a:rPr>
              <a:t>- היא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ספריית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פיתון פופולרית מאוד לעיבוד מערך רב מימדי ומטריצה, בעזרת אוסף גדול של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פונקציות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מתמטיות ברמה גבוהה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היא 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מאוד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שימושית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עבור חישובים מדעיים בסיסיים בלמידת מכונה. 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היא שימושית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במיוחד עבור יכולות אלגברה לינארית, טרנספורמציה פורייה ומספרים אקראיים. 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ספריות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מתקדמות כמו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TensorFlow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משתמשות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ב-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NumPy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באופן פנימי לצורך מניפולציה של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Tensor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e-IL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0242" name="Picture 2" descr="SciPy and NumPy - Full Stack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37" y="369332"/>
            <a:ext cx="4970608" cy="149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785091" y="2554967"/>
            <a:ext cx="100861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SciPy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היא </a:t>
            </a:r>
            <a:r>
              <a:rPr lang="he-IL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ספרייה פופולרית מאוד בקרב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חובבי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מכיוון </a:t>
            </a:r>
            <a:r>
              <a:rPr lang="he-IL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שהיא מכילה מודולים שונים לאופטימיזציה, אלגברה ליניארית, אינטגרציה וסטטיסטיקה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יש הבדל בין ספריית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SciPy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למחסנית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:SciPy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ה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SciPy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היא </a:t>
            </a:r>
            <a:r>
              <a:rPr lang="he-IL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אחת מחבילות הליבה המרכיבות את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ערימת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SciPy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SciPy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הוא </a:t>
            </a:r>
            <a:r>
              <a:rPr lang="he-IL" sz="2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גם שימושי מאוד עבור מניפולציה של תמונה</a:t>
            </a:r>
            <a:r>
              <a:rPr lang="en-US" sz="26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8293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0242" name="Picture 2" descr="SciPy and NumPy - Full Stack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666"/>
            <a:ext cx="2375190" cy="9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5" y="1105130"/>
            <a:ext cx="2209992" cy="5349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5600" y="678872"/>
            <a:ext cx="6801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פלט:</a:t>
            </a:r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5" y="1310533"/>
            <a:ext cx="7132396" cy="49388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6540" y="817371"/>
            <a:ext cx="19950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>
                <a:solidFill>
                  <a:schemeClr val="tx2">
                    <a:lumMod val="75000"/>
                  </a:schemeClr>
                </a:solidFill>
              </a:rPr>
              <a:t>דוגמאות קוד:</a:t>
            </a:r>
            <a:endParaRPr lang="he-IL" sz="2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בס"ד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© Yael Elmakayes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9218" name="Picture 2" descr="scikit-lear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6969"/>
            <a:ext cx="5116945" cy="19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1579416" y="2891705"/>
            <a:ext cx="9199419" cy="349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/>
            </a:r>
            <a:br>
              <a:rPr lang="en-US" sz="1000" dirty="0"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</a:br>
            <a:r>
              <a:rPr lang="en-US" sz="1000" dirty="0" smtClean="0"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</a:t>
            </a:r>
            <a:r>
              <a:rPr lang="en-US" sz="2800" b="1" u="sng" dirty="0" smtClean="0">
                <a:solidFill>
                  <a:schemeClr val="tx2">
                    <a:lumMod val="50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Scikit-learn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</a:t>
            </a:r>
            <a:r>
              <a:rPr lang="he-IL" sz="2800" dirty="0" smtClean="0">
                <a:solidFill>
                  <a:srgbClr val="202124"/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היא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אחת מספריות ה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-ML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הפופולריות ביותר עבור אלגוריתמי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ML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קלאסיים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הוא בנוי על גבי שתי ספריות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Python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בסיסיות, כלומר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, NumPy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ו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-SciPy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Scikit-learn 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  <a:latin typeface="Heebo Light" panose="00000400000000000000" pitchFamily="2" charset="-79"/>
              <a:ea typeface="Calibri" panose="020F0502020204030204" pitchFamily="34" charset="0"/>
              <a:cs typeface="Heebo Light" panose="00000400000000000000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תומך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ברוב אלגוריתמי הלמידה המפוקחים והלא מפוקחים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. Scikit-learn 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  <a:latin typeface="Heebo Light" panose="00000400000000000000" pitchFamily="2" charset="-79"/>
              <a:ea typeface="Calibri" panose="020F0502020204030204" pitchFamily="34" charset="0"/>
              <a:cs typeface="Heebo Light" panose="00000400000000000000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יכול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לשמש גם עבור כריית נתונים וניתוח נתונים, מה שהופך אותו לכלי נהדר שמתחיל עם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eebo Light" panose="00000400000000000000" pitchFamily="2" charset="-79"/>
                <a:ea typeface="Calibri" panose="020F0502020204030204" pitchFamily="34" charset="0"/>
                <a:cs typeface="Heebo Light" panose="00000400000000000000" pitchFamily="2" charset="-79"/>
              </a:rPr>
              <a:t> ML.</a:t>
            </a:r>
            <a:endParaRPr lang="en-US" sz="2400" dirty="0">
              <a:solidFill>
                <a:schemeClr val="tx2">
                  <a:lumMod val="75000"/>
                </a:schemeClr>
              </a:solidFill>
              <a:effectLst/>
              <a:latin typeface="Heebo Light" panose="00000400000000000000" pitchFamily="2" charset="-79"/>
              <a:ea typeface="Calibri" panose="020F0502020204030204" pitchFamily="34" charset="0"/>
              <a:cs typeface="Heebo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76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6146" name="Picture 2" descr="קופסה קל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45" y="757383"/>
            <a:ext cx="6142182" cy="13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2346036" y="2603381"/>
            <a:ext cx="8128000" cy="353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כולנו יודעים שלמידת מכונה היא בעצם מתמטיקה וסטטיסטיקה. </a:t>
            </a:r>
            <a:r>
              <a:rPr lang="en-US" sz="2200" b="1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Theano</a:t>
            </a:r>
            <a:r>
              <a:rPr lang="he-IL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היא ספריית פיתון פופולרית המשמשת להגדרה, הערכה ואופטימיזציה של ביטויים מתמטיים הכוללים מערכים רב </a:t>
            </a:r>
            <a:r>
              <a:rPr lang="he-IL" sz="2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מימדיים</a:t>
            </a:r>
            <a:r>
              <a:rPr lang="he-IL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בצורה יעילה</a:t>
            </a:r>
            <a:r>
              <a:rPr lang="he-IL" sz="2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זה מושג על ידי אופטימיזציה של ניצול המעבד וה-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GPU. </a:t>
            </a:r>
            <a:r>
              <a:rPr lang="he-IL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הוא נמצא בשימוש נרחב עבור בדיקות יחידות ואימות עצמי כדי לזהות ולאבחן סוגים שונים של שגיאות</a:t>
            </a:r>
            <a:r>
              <a:rPr lang="he-IL" sz="2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Theano</a:t>
            </a:r>
            <a:r>
              <a:rPr lang="he-IL" sz="2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היא ספרייה חזקה מאוד ששימשה בפרויקטים מדעיים עתירי היקף חישוביים במשך זמן רב, אך היא פשוטה ונגישה מספיק כדי לשמש אנשים לפרויקטים שלהם.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4338" name="Picture 2" descr="GitHub - tensorflow/tensorflow: An Open Source Machine Learning Framework  for Every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71" y="184666"/>
            <a:ext cx="5486401" cy="206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145309" y="2382908"/>
            <a:ext cx="8728363" cy="356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TensorFlow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היא ספריית קוד פתוח פופולרית מאוד לחישוב מספרי בעל ביצועים גבוהים שפותחה על ידי צוות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Brain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בגוגל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כפי שהשם מרמז,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Tensorflow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היא מסגרת הכוללת הגדרה והרצת חישובים הכוללים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טנזורים.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זה יכול לאמן ולהפעיל רשתות עצביות עמוקות שניתן להשתמש בהן לפיתוח מספר יישומי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TensorFlow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נמצא בשימוש נרחב בתחום המחקר והיישום של למידה עמוקה.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2945" y="0"/>
            <a:ext cx="8682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8434" name="Picture 2" descr="מדריך למידת מכונה (Machine Learning) | רשתטק תכנות אתרי אינטרנ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09" y="369332"/>
            <a:ext cx="5745018" cy="2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1935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44335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3149600" y="3207727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-  </a:t>
            </a:r>
            <a:r>
              <a:rPr lang="en-US" sz="2400" b="1" u="sng" dirty="0">
                <a:solidFill>
                  <a:srgbClr val="202124"/>
                </a:solidFill>
                <a:latin typeface="arial" panose="020B0604020202020204" pitchFamily="34" charset="0"/>
              </a:rPr>
              <a:t>Pandas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היא ספריית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Python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פופולרית לניתוח נתונים.</a:t>
            </a:r>
          </a:p>
          <a:p>
            <a:pPr lvl="0"/>
            <a:r>
              <a:rPr lang="he-IL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היא לא קשורה ישירות ל - 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Machine Learning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</a:rPr>
              <a:t>  , 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כפי שאנו יודעים, יש להכין את מערך הנתונים לפני האימון.</a:t>
            </a:r>
          </a:p>
          <a:p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במקרה זה</a:t>
            </a:r>
            <a:r>
              <a:rPr lang="he-IL" altLang="he-IL" sz="2000" dirty="0" smtClean="0">
                <a:solidFill>
                  <a:schemeClr val="tx2">
                    <a:lumMod val="75000"/>
                  </a:schemeClr>
                </a:solidFill>
                <a:latin typeface="inherit"/>
              </a:rPr>
              <a:t>,</a:t>
            </a:r>
          </a:p>
          <a:p>
            <a:r>
              <a:rPr lang="he-IL" altLang="he-IL" sz="2000" dirty="0" smtClean="0">
                <a:solidFill>
                  <a:schemeClr val="tx2">
                    <a:lumMod val="75000"/>
                  </a:schemeClr>
                </a:solidFill>
                <a:latin typeface="inherit"/>
              </a:rPr>
              <a:t> 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Pandas שימושי מכיוון שהוא פותח במיוחד עבור מיצוי והכנת נתונים. </a:t>
            </a:r>
            <a:endParaRPr lang="he-IL" altLang="he-IL" sz="2000" dirty="0" smtClean="0">
              <a:solidFill>
                <a:schemeClr val="tx2">
                  <a:lumMod val="75000"/>
                </a:schemeClr>
              </a:solidFill>
              <a:latin typeface="inherit"/>
            </a:endParaRPr>
          </a:p>
          <a:p>
            <a:r>
              <a:rPr lang="he-IL" altLang="he-IL" sz="2000" dirty="0" smtClean="0">
                <a:solidFill>
                  <a:schemeClr val="tx2">
                    <a:lumMod val="75000"/>
                  </a:schemeClr>
                </a:solidFill>
                <a:latin typeface="inherit"/>
              </a:rPr>
              <a:t>הוא 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מספק מבני נתונים ברמה גבוהה ומגוון רחב של כלים לניתוח נתונים</a:t>
            </a:r>
            <a:r>
              <a:rPr lang="he-IL" altLang="he-IL" sz="2000" dirty="0" smtClean="0">
                <a:solidFill>
                  <a:schemeClr val="tx2">
                    <a:lumMod val="75000"/>
                  </a:schemeClr>
                </a:solidFill>
                <a:latin typeface="inherit"/>
              </a:rPr>
              <a:t>.</a:t>
            </a:r>
          </a:p>
          <a:p>
            <a:r>
              <a:rPr lang="he-IL" altLang="he-IL" sz="2000" dirty="0" smtClean="0">
                <a:solidFill>
                  <a:schemeClr val="tx2">
                    <a:lumMod val="75000"/>
                  </a:schemeClr>
                </a:solidFill>
                <a:latin typeface="inherit"/>
              </a:rPr>
              <a:t> 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הוא מספק שיטות מובנות רבות לקיבוץ, שילוב וסינון נתונים.</a:t>
            </a:r>
            <a:r>
              <a:rPr lang="he-IL" altLang="he-IL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he-IL" altLang="he-IL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739</Words>
  <Application>Microsoft Office PowerPoint</Application>
  <PresentationFormat>מסך רחב</PresentationFormat>
  <Paragraphs>105</Paragraphs>
  <Slides>16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  <vt:variant>
        <vt:lpstr>הצגות מותאמות אישית</vt:lpstr>
      </vt:variant>
      <vt:variant>
        <vt:i4>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Heebo Light</vt:lpstr>
      <vt:lpstr>inherit</vt:lpstr>
      <vt:lpstr>Times New Roman</vt:lpstr>
      <vt:lpstr>urw-din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הצגה מותאמת אישית 1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TLV</dc:creator>
  <cp:lastModifiedBy>Meir</cp:lastModifiedBy>
  <cp:revision>23</cp:revision>
  <dcterms:created xsi:type="dcterms:W3CDTF">2023-02-09T15:24:21Z</dcterms:created>
  <dcterms:modified xsi:type="dcterms:W3CDTF">2023-05-23T23:28:52Z</dcterms:modified>
</cp:coreProperties>
</file>