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3" r:id="rId5"/>
    <p:sldId id="259" r:id="rId6"/>
    <p:sldId id="262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>
        <p:scale>
          <a:sx n="66" d="100"/>
          <a:sy n="66" d="100"/>
        </p:scale>
        <p:origin x="1301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6A514ED-F66F-4059-BFE3-164225A16EC0}" type="datetimeFigureOut">
              <a:rPr lang="he-IL" smtClean="0"/>
              <a:t>ח'/סיון/תשפ"ג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3643939-B91F-4B41-B4D1-7D2C0ABFF2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226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43939-B91F-4B41-B4D1-7D2C0ABFF20D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360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1C41-CE78-40DB-81C4-7F12B8AB0AF0}" type="datetimeFigureOut">
              <a:rPr lang="he-IL" smtClean="0"/>
              <a:t>ח'/סיון/תשפ"ג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D23A-6F8E-482E-A5F5-30386398B0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89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1C41-CE78-40DB-81C4-7F12B8AB0AF0}" type="datetimeFigureOut">
              <a:rPr lang="he-IL" smtClean="0"/>
              <a:t>ח'/סיון/תשפ"ג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D23A-6F8E-482E-A5F5-30386398B0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37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1C41-CE78-40DB-81C4-7F12B8AB0AF0}" type="datetimeFigureOut">
              <a:rPr lang="he-IL" smtClean="0"/>
              <a:t>ח'/סיון/תשפ"ג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D23A-6F8E-482E-A5F5-30386398B0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363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1C41-CE78-40DB-81C4-7F12B8AB0AF0}" type="datetimeFigureOut">
              <a:rPr lang="he-IL" smtClean="0"/>
              <a:t>ח'/סיון/תשפ"ג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D23A-6F8E-482E-A5F5-30386398B0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806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1C41-CE78-40DB-81C4-7F12B8AB0AF0}" type="datetimeFigureOut">
              <a:rPr lang="he-IL" smtClean="0"/>
              <a:t>ח'/סיון/תשפ"ג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D23A-6F8E-482E-A5F5-30386398B0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682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1C41-CE78-40DB-81C4-7F12B8AB0AF0}" type="datetimeFigureOut">
              <a:rPr lang="he-IL" smtClean="0"/>
              <a:t>ח'/סיון/תשפ"ג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D23A-6F8E-482E-A5F5-30386398B0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766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1C41-CE78-40DB-81C4-7F12B8AB0AF0}" type="datetimeFigureOut">
              <a:rPr lang="he-IL" smtClean="0"/>
              <a:t>ח'/סיון/תשפ"ג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D23A-6F8E-482E-A5F5-30386398B0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091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1C41-CE78-40DB-81C4-7F12B8AB0AF0}" type="datetimeFigureOut">
              <a:rPr lang="he-IL" smtClean="0"/>
              <a:t>ח'/סיון/תשפ"ג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D23A-6F8E-482E-A5F5-30386398B0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387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1C41-CE78-40DB-81C4-7F12B8AB0AF0}" type="datetimeFigureOut">
              <a:rPr lang="he-IL" smtClean="0"/>
              <a:t>ח'/סיון/תשפ"ג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D23A-6F8E-482E-A5F5-30386398B0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018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1C41-CE78-40DB-81C4-7F12B8AB0AF0}" type="datetimeFigureOut">
              <a:rPr lang="he-IL" smtClean="0"/>
              <a:t>ח'/סיון/תשפ"ג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D23A-6F8E-482E-A5F5-30386398B0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362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1C41-CE78-40DB-81C4-7F12B8AB0AF0}" type="datetimeFigureOut">
              <a:rPr lang="he-IL" smtClean="0"/>
              <a:t>ח'/סיון/תשפ"ג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D23A-6F8E-482E-A5F5-30386398B0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284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31C41-CE78-40DB-81C4-7F12B8AB0AF0}" type="datetimeFigureOut">
              <a:rPr lang="he-IL" smtClean="0"/>
              <a:t>ח'/סיון/תשפ"ג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9D23A-6F8E-482E-A5F5-30386398B0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613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1380" y="123146"/>
            <a:ext cx="7777017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8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רשתות נוירונים</a:t>
            </a:r>
            <a:endParaRPr lang="he-IL" sz="8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22182" y="73892"/>
            <a:ext cx="9051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בס"</a:t>
            </a:r>
            <a:r>
              <a:rPr lang="he-IL" dirty="0"/>
              <a:t>ד</a:t>
            </a:r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135" y="4562764"/>
            <a:ext cx="3198593" cy="21427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73890" y="6336145"/>
            <a:ext cx="19488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© Yael Elmakayes</a:t>
            </a:r>
            <a:endParaRPr lang="he-IL" dirty="0"/>
          </a:p>
        </p:txBody>
      </p:sp>
      <p:pic>
        <p:nvPicPr>
          <p:cNvPr id="10" name="Picture 4" descr="זיהוי ספרות שכתב אדם על ידי בינה מלאכותית - פיתוח המודל | רשתטק תכנות אתרי  אינטרנ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982" y="2196708"/>
            <a:ext cx="5410494" cy="297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מדריך למידת מכונה (Machine Learning) | רשתטק תכנות אתרי אינטרנט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418" y="5541817"/>
            <a:ext cx="2041237" cy="116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cikit-learn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135" y="2196708"/>
            <a:ext cx="2776525" cy="107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GitHub - keras-team/keras: Deep Learning for human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74" y="5109503"/>
            <a:ext cx="1773381" cy="45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GitHub - tensorflow/tensorflow: An Open Source Machine Learning Framework  for Everyon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8367"/>
            <a:ext cx="2586184" cy="97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90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22182" y="73892"/>
            <a:ext cx="9051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בס"</a:t>
            </a:r>
            <a:r>
              <a:rPr lang="he-IL" dirty="0"/>
              <a:t>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73890" y="6336145"/>
            <a:ext cx="19488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© Yael Elmakayes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2132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22182" y="73892"/>
            <a:ext cx="9051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בס"</a:t>
            </a:r>
            <a:r>
              <a:rPr lang="he-IL" dirty="0"/>
              <a:t>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73890" y="6336145"/>
            <a:ext cx="19488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© Yael Elmakayes</a:t>
            </a:r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10" y="2099716"/>
            <a:ext cx="516589" cy="94725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539" y="2087841"/>
            <a:ext cx="1809355" cy="38312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910" y="3135486"/>
            <a:ext cx="506980" cy="102878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6255" y="2537049"/>
            <a:ext cx="810452" cy="102878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9008" y="3019846"/>
            <a:ext cx="1310754" cy="153175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6147" y="3019846"/>
            <a:ext cx="1111193" cy="155863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91611" y="1389861"/>
            <a:ext cx="1310754" cy="157880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35405" y="1389861"/>
            <a:ext cx="1121935" cy="157880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2" name="תמונה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58982" y="2501365"/>
            <a:ext cx="825076" cy="174995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04659" y="3631919"/>
            <a:ext cx="852048" cy="59990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4" name="תמונה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11448" y="1520911"/>
            <a:ext cx="908311" cy="119336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5" name="תמונה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19759" y="1520911"/>
            <a:ext cx="876376" cy="119644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6" name="תמונה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490254" y="2745218"/>
            <a:ext cx="923534" cy="119336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7" name="תמונה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19759" y="2758660"/>
            <a:ext cx="908311" cy="119336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8226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22182" y="73892"/>
            <a:ext cx="9051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בס"</a:t>
            </a:r>
            <a:r>
              <a:rPr lang="he-IL" dirty="0"/>
              <a:t>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73890" y="6336145"/>
            <a:ext cx="19488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© Yael Elmakayes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21368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22182" y="73892"/>
            <a:ext cx="9051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בס"</a:t>
            </a:r>
            <a:r>
              <a:rPr lang="he-IL" dirty="0"/>
              <a:t>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73890" y="6336145"/>
            <a:ext cx="19488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© Yael Elmakayes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78667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22182" y="73892"/>
            <a:ext cx="9051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בס"</a:t>
            </a:r>
            <a:r>
              <a:rPr lang="he-IL" dirty="0"/>
              <a:t>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73890" y="6336145"/>
            <a:ext cx="19488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© Yael Elmakayes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54397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22182" y="73892"/>
            <a:ext cx="9051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בס"</a:t>
            </a:r>
            <a:r>
              <a:rPr lang="he-IL" dirty="0"/>
              <a:t>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73890" y="6336145"/>
            <a:ext cx="19488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© Yael Elmakayes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90673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22182" y="73892"/>
            <a:ext cx="9051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בס"</a:t>
            </a:r>
            <a:r>
              <a:rPr lang="he-IL" dirty="0"/>
              <a:t>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73890" y="6336145"/>
            <a:ext cx="19488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© Yael Elmakayes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58115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22182" y="73892"/>
            <a:ext cx="9051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בס"</a:t>
            </a:r>
            <a:r>
              <a:rPr lang="he-IL" dirty="0"/>
              <a:t>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73890" y="6336145"/>
            <a:ext cx="19488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© Yael Elmakayes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37286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22182" y="73892"/>
            <a:ext cx="9051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בס"</a:t>
            </a:r>
            <a:r>
              <a:rPr lang="he-IL" dirty="0"/>
              <a:t>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73890" y="6336145"/>
            <a:ext cx="19488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© Yael Elmakayes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02113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22182" y="73892"/>
            <a:ext cx="9051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בס"</a:t>
            </a:r>
            <a:r>
              <a:rPr lang="he-IL" dirty="0"/>
              <a:t>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73890" y="6336145"/>
            <a:ext cx="19488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© Yael Elmakayes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5303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22182" y="73892"/>
            <a:ext cx="9051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בס"</a:t>
            </a:r>
            <a:r>
              <a:rPr lang="he-IL" dirty="0"/>
              <a:t>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73890" y="6336145"/>
            <a:ext cx="19488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© Yael Elmakayes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1995053" y="443224"/>
            <a:ext cx="7777017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מהם רשתות נוירונים ? </a:t>
            </a:r>
            <a:endParaRPr lang="he-IL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82618" y="2207491"/>
            <a:ext cx="8848437" cy="30162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 smtClean="0"/>
              <a:t>רשתות נוירונים מדמות את מבנה המוח האנושי ובניסיון  לגרום להם ללמוד באותה דרך שבני אדם לומדים.</a:t>
            </a:r>
            <a:endParaRPr lang="he-IL" sz="2800" dirty="0"/>
          </a:p>
          <a:p>
            <a:r>
              <a:rPr lang="he-IL" sz="2800" dirty="0" smtClean="0"/>
              <a:t>  </a:t>
            </a:r>
            <a:r>
              <a:rPr lang="he-IL" sz="2800" u="sng" dirty="0" smtClean="0"/>
              <a:t>הערה!</a:t>
            </a:r>
            <a:r>
              <a:rPr lang="he-IL" sz="2800" dirty="0" smtClean="0"/>
              <a:t> המוח האנושי מורכב מנוירונים.</a:t>
            </a:r>
          </a:p>
          <a:p>
            <a:r>
              <a:rPr lang="he-IL" dirty="0"/>
              <a:t> </a:t>
            </a:r>
            <a:r>
              <a:rPr lang="he-IL" dirty="0" smtClean="0"/>
              <a:t> </a:t>
            </a:r>
            <a:endParaRPr lang="he-IL" dirty="0"/>
          </a:p>
          <a:p>
            <a:r>
              <a:rPr lang="he-IL" sz="4400" b="1" dirty="0" smtClean="0">
                <a:solidFill>
                  <a:schemeClr val="accent4"/>
                </a:solidFill>
              </a:rPr>
              <a:t>רשתות נוירונים מנסות לפתור בעיות שקלות לבני אדם וקשות למחשב!</a:t>
            </a:r>
          </a:p>
        </p:txBody>
      </p:sp>
    </p:spTree>
    <p:extLst>
      <p:ext uri="{BB962C8B-B14F-4D97-AF65-F5344CB8AC3E}">
        <p14:creationId xmlns:p14="http://schemas.microsoft.com/office/powerpoint/2010/main" val="330099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22182" y="73892"/>
            <a:ext cx="9051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בס"</a:t>
            </a:r>
            <a:r>
              <a:rPr lang="he-IL" dirty="0"/>
              <a:t>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73890" y="6336145"/>
            <a:ext cx="19488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© Yael Elmakayes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2345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22182" y="73892"/>
            <a:ext cx="9051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בס"</a:t>
            </a:r>
            <a:r>
              <a:rPr lang="he-IL" dirty="0"/>
              <a:t>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73890" y="6336145"/>
            <a:ext cx="19488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© Yael Elmakayes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76495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22182" y="73892"/>
            <a:ext cx="9051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בס"</a:t>
            </a:r>
            <a:r>
              <a:rPr lang="he-IL" dirty="0"/>
              <a:t>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73890" y="6336145"/>
            <a:ext cx="19488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© Yael Elmakayes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83390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22182" y="73892"/>
            <a:ext cx="9051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בס"</a:t>
            </a:r>
            <a:r>
              <a:rPr lang="he-IL" dirty="0"/>
              <a:t>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73890" y="6336145"/>
            <a:ext cx="19488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© Yael Elmakayes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52149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22182" y="73892"/>
            <a:ext cx="9051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בס"</a:t>
            </a:r>
            <a:r>
              <a:rPr lang="he-IL" dirty="0"/>
              <a:t>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73890" y="6336145"/>
            <a:ext cx="19488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© Yael Elmakayes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39782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22182" y="73892"/>
            <a:ext cx="9051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בס"</a:t>
            </a:r>
            <a:r>
              <a:rPr lang="he-IL" dirty="0"/>
              <a:t>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73890" y="6336145"/>
            <a:ext cx="19488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© Yael Elmakayes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6479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22182" y="73892"/>
            <a:ext cx="9051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בס"</a:t>
            </a:r>
            <a:r>
              <a:rPr lang="he-IL" dirty="0"/>
              <a:t>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73890" y="6336145"/>
            <a:ext cx="19488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© Yael Elmakayes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1505526" y="69519"/>
            <a:ext cx="940262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אז איך נראות  רשתות נוירונים ? </a:t>
            </a:r>
            <a:endParaRPr lang="he-IL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129" y="1524000"/>
            <a:ext cx="7371488" cy="4276436"/>
          </a:xfrm>
          <a:prstGeom prst="rect">
            <a:avLst/>
          </a:prstGeom>
        </p:spPr>
      </p:pic>
      <p:sp>
        <p:nvSpPr>
          <p:cNvPr id="2" name="חץ למטה 1"/>
          <p:cNvSpPr/>
          <p:nvPr/>
        </p:nvSpPr>
        <p:spPr>
          <a:xfrm rot="18229916">
            <a:off x="397162" y="541948"/>
            <a:ext cx="1588654" cy="19335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059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22182" y="73892"/>
            <a:ext cx="9051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בס"</a:t>
            </a:r>
            <a:r>
              <a:rPr lang="he-IL" dirty="0"/>
              <a:t>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73890" y="6336145"/>
            <a:ext cx="19488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© Yael Elmakayes</a:t>
            </a:r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474" y="146371"/>
            <a:ext cx="4789054" cy="3222080"/>
          </a:xfrm>
          <a:prstGeom prst="rect">
            <a:avLst/>
          </a:prstGeom>
        </p:spPr>
      </p:pic>
      <p:cxnSp>
        <p:nvCxnSpPr>
          <p:cNvPr id="6" name="מחבר ישר 5"/>
          <p:cNvCxnSpPr/>
          <p:nvPr/>
        </p:nvCxnSpPr>
        <p:spPr>
          <a:xfrm flipH="1">
            <a:off x="6973455" y="286327"/>
            <a:ext cx="18473" cy="3214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מחבר ישר 6"/>
          <p:cNvCxnSpPr/>
          <p:nvPr/>
        </p:nvCxnSpPr>
        <p:spPr>
          <a:xfrm flipH="1">
            <a:off x="5373255" y="183316"/>
            <a:ext cx="18473" cy="32142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מחבר ישר 8"/>
          <p:cNvCxnSpPr/>
          <p:nvPr/>
        </p:nvCxnSpPr>
        <p:spPr>
          <a:xfrm>
            <a:off x="3828474" y="1320800"/>
            <a:ext cx="47890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ישר 9"/>
          <p:cNvCxnSpPr/>
          <p:nvPr/>
        </p:nvCxnSpPr>
        <p:spPr>
          <a:xfrm>
            <a:off x="3828474" y="2401454"/>
            <a:ext cx="47890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94435" y="374518"/>
            <a:ext cx="1542474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בשביל הדוגמא נניח שכל הריבועים הם הפיקסלים של התמונה במציאות זה הרבה יותר קטן וגם יותר פיקסלים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3375892" y="4091709"/>
            <a:ext cx="6442362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אני עכשיו רוצה לאמן את המכונה לדעת  לזהות לי כלבים.</a:t>
            </a:r>
          </a:p>
          <a:p>
            <a:endParaRPr lang="he-IL" dirty="0"/>
          </a:p>
          <a:p>
            <a:r>
              <a:rPr lang="he-IL" dirty="0" smtClean="0"/>
              <a:t>כדי להתחיל לאמן את המכונה נניח שכבר יש מאגרים גדולים של הרבה תמונות של כלבים ....</a:t>
            </a:r>
          </a:p>
          <a:p>
            <a:endParaRPr lang="he-IL" dirty="0"/>
          </a:p>
          <a:p>
            <a:r>
              <a:rPr lang="he-IL" dirty="0" smtClean="0"/>
              <a:t>עכשיו אני רוצה לתאר את התהליך בפועל איך זה קורה.</a:t>
            </a:r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05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22182" y="73892"/>
            <a:ext cx="9051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בס"</a:t>
            </a:r>
            <a:r>
              <a:rPr lang="he-IL" dirty="0"/>
              <a:t>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73890" y="6336145"/>
            <a:ext cx="19488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© Yael Elmakayes</a:t>
            </a:r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906" y="1525109"/>
            <a:ext cx="1714649" cy="3977985"/>
          </a:xfrm>
          <a:prstGeom prst="rect">
            <a:avLst/>
          </a:prstGeom>
        </p:spPr>
      </p:pic>
      <p:sp>
        <p:nvSpPr>
          <p:cNvPr id="5" name="חץ למטה 4"/>
          <p:cNvSpPr/>
          <p:nvPr/>
        </p:nvSpPr>
        <p:spPr>
          <a:xfrm rot="18229916">
            <a:off x="277091" y="30468"/>
            <a:ext cx="1588654" cy="19335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3962400" y="73892"/>
            <a:ext cx="508763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שכבת ה -</a:t>
            </a:r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   Input</a:t>
            </a:r>
            <a:endParaRPr lang="he-IL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64219" y="952452"/>
            <a:ext cx="5043054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שכבת ה</a:t>
            </a:r>
            <a:r>
              <a:rPr lang="en-US" dirty="0" smtClean="0"/>
              <a:t> Input  </a:t>
            </a:r>
            <a:r>
              <a:rPr lang="he-IL" dirty="0" smtClean="0"/>
              <a:t>היא שכבת הקלט כלומר דרך שכבת הקלט נכנסים הנתונים שנקלטים אל תוך הרשת.</a:t>
            </a:r>
          </a:p>
          <a:p>
            <a:r>
              <a:rPr lang="he-IL" dirty="0" smtClean="0"/>
              <a:t>(קלט של טקסט נסביר בהמשך איך הוא נכנס לרשת) </a:t>
            </a:r>
          </a:p>
          <a:p>
            <a:endParaRPr lang="he-IL" dirty="0" smtClean="0"/>
          </a:p>
          <a:p>
            <a:endParaRPr lang="he-IL" dirty="0"/>
          </a:p>
        </p:txBody>
      </p:sp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463711"/>
              </p:ext>
            </p:extLst>
          </p:nvPr>
        </p:nvGraphicFramePr>
        <p:xfrm>
          <a:off x="7245627" y="2348576"/>
          <a:ext cx="858982" cy="731520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429491">
                  <a:extLst>
                    <a:ext uri="{9D8B030D-6E8A-4147-A177-3AD203B41FA5}">
                      <a16:colId xmlns:a16="http://schemas.microsoft.com/office/drawing/2014/main" val="3848694844"/>
                    </a:ext>
                  </a:extLst>
                </a:gridCol>
                <a:gridCol w="429491">
                  <a:extLst>
                    <a:ext uri="{9D8B030D-6E8A-4147-A177-3AD203B41FA5}">
                      <a16:colId xmlns:a16="http://schemas.microsoft.com/office/drawing/2014/main" val="578373193"/>
                    </a:ext>
                  </a:extLst>
                </a:gridCol>
              </a:tblGrid>
              <a:tr h="305801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664487"/>
                  </a:ext>
                </a:extLst>
              </a:tr>
              <a:tr h="30580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84015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100290" y="2262787"/>
            <a:ext cx="4027055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u="sng" dirty="0" smtClean="0"/>
              <a:t>הריבוע</a:t>
            </a:r>
            <a:r>
              <a:rPr lang="he-IL" dirty="0" smtClean="0"/>
              <a:t> הזה הוא בעצם תמונה רק שזה תמונה שמיוצגת על ידי פיקסלים הרי כל תמונה מורכבת מפיקסלים.</a:t>
            </a:r>
          </a:p>
          <a:p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אז שכבת הקלט הראשונה שנכנסת לרשת היא בעצם השכבה הראשונה של הפיקסלים </a:t>
            </a:r>
            <a:endParaRPr lang="he-IL" dirty="0"/>
          </a:p>
        </p:txBody>
      </p:sp>
      <p:graphicFrame>
        <p:nvGraphicFramePr>
          <p:cNvPr id="10" name="טבלה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362562"/>
              </p:ext>
            </p:extLst>
          </p:nvPr>
        </p:nvGraphicFramePr>
        <p:xfrm>
          <a:off x="7412032" y="3585338"/>
          <a:ext cx="429491" cy="731520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429491">
                  <a:extLst>
                    <a:ext uri="{9D8B030D-6E8A-4147-A177-3AD203B41FA5}">
                      <a16:colId xmlns:a16="http://schemas.microsoft.com/office/drawing/2014/main" val="1790437099"/>
                    </a:ext>
                  </a:extLst>
                </a:gridCol>
              </a:tblGrid>
              <a:tr h="30580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082728"/>
                  </a:ext>
                </a:extLst>
              </a:tr>
              <a:tr h="30580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74223"/>
                  </a:ext>
                </a:extLst>
              </a:tr>
            </a:tbl>
          </a:graphicData>
        </a:graphic>
      </p:graphicFrame>
      <p:pic>
        <p:nvPicPr>
          <p:cNvPr id="12" name="תמונה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786" y="5063495"/>
            <a:ext cx="1676545" cy="12726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748113" y="5459265"/>
            <a:ext cx="351905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מה שאומר שהשכבה הראשונה של הקלט תראה כך:</a:t>
            </a:r>
            <a:endParaRPr lang="he-IL" dirty="0"/>
          </a:p>
        </p:txBody>
      </p:sp>
      <p:graphicFrame>
        <p:nvGraphicFramePr>
          <p:cNvPr id="14" name="טבלה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299126"/>
              </p:ext>
            </p:extLst>
          </p:nvPr>
        </p:nvGraphicFramePr>
        <p:xfrm>
          <a:off x="5025659" y="5503094"/>
          <a:ext cx="429491" cy="731520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429491">
                  <a:extLst>
                    <a:ext uri="{9D8B030D-6E8A-4147-A177-3AD203B41FA5}">
                      <a16:colId xmlns:a16="http://schemas.microsoft.com/office/drawing/2014/main" val="1790437099"/>
                    </a:ext>
                  </a:extLst>
                </a:gridCol>
              </a:tblGrid>
              <a:tr h="30580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082728"/>
                  </a:ext>
                </a:extLst>
              </a:tr>
              <a:tr h="30580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74223"/>
                  </a:ext>
                </a:extLst>
              </a:tr>
            </a:tbl>
          </a:graphicData>
        </a:graphic>
      </p:graphicFrame>
      <p:cxnSp>
        <p:nvCxnSpPr>
          <p:cNvPr id="16" name="מחבר חץ ישר 15"/>
          <p:cNvCxnSpPr>
            <a:endCxn id="12" idx="1"/>
          </p:cNvCxnSpPr>
          <p:nvPr/>
        </p:nvCxnSpPr>
        <p:spPr>
          <a:xfrm>
            <a:off x="5455150" y="5699820"/>
            <a:ext cx="348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/>
          <p:cNvCxnSpPr/>
          <p:nvPr/>
        </p:nvCxnSpPr>
        <p:spPr>
          <a:xfrm>
            <a:off x="5482763" y="6083489"/>
            <a:ext cx="348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73110" y="5063495"/>
            <a:ext cx="4710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X</a:t>
            </a:r>
            <a:endParaRPr lang="he-IL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812272" y="4445458"/>
            <a:ext cx="185558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שכבת ה-</a:t>
            </a:r>
            <a:r>
              <a:rPr lang="en-US" dirty="0" smtClean="0"/>
              <a:t>Input</a:t>
            </a:r>
            <a:r>
              <a:rPr lang="he-IL" dirty="0" smtClean="0"/>
              <a:t> תקרא </a:t>
            </a:r>
            <a:r>
              <a:rPr lang="en-US" dirty="0" smtClean="0"/>
              <a:t>.X</a:t>
            </a:r>
            <a:endParaRPr lang="he-IL" dirty="0"/>
          </a:p>
        </p:txBody>
      </p:sp>
      <p:sp>
        <p:nvSpPr>
          <p:cNvPr id="20" name="TextBox 19"/>
          <p:cNvSpPr txBox="1"/>
          <p:nvPr/>
        </p:nvSpPr>
        <p:spPr>
          <a:xfrm>
            <a:off x="4292597" y="2253429"/>
            <a:ext cx="165759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כמובן שזה דוגמא פה ובפועל כל תמונה לגופה.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7245627" y="1948873"/>
            <a:ext cx="3466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/>
              <a:t>1</a:t>
            </a:r>
            <a:endParaRPr lang="he-IL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401449" y="3165885"/>
            <a:ext cx="3466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/>
              <a:t>1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79792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22182" y="73892"/>
            <a:ext cx="9051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בס"</a:t>
            </a:r>
            <a:r>
              <a:rPr lang="he-IL" dirty="0"/>
              <a:t>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73890" y="6336145"/>
            <a:ext cx="19488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© Yael Elmakayes</a:t>
            </a:r>
            <a:endParaRPr lang="he-IL" dirty="0"/>
          </a:p>
        </p:txBody>
      </p:sp>
      <p:sp>
        <p:nvSpPr>
          <p:cNvPr id="2" name="אליפסה 1"/>
          <p:cNvSpPr/>
          <p:nvPr/>
        </p:nvSpPr>
        <p:spPr>
          <a:xfrm>
            <a:off x="3279562" y="2219754"/>
            <a:ext cx="1302327" cy="11545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אליפסה 5"/>
          <p:cNvSpPr/>
          <p:nvPr/>
        </p:nvSpPr>
        <p:spPr>
          <a:xfrm>
            <a:off x="3304463" y="3625272"/>
            <a:ext cx="1302327" cy="11545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3304463" y="1385174"/>
            <a:ext cx="10575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smtClean="0"/>
              <a:t>Input</a:t>
            </a:r>
            <a:endParaRPr lang="he-IL" sz="2800" b="1" dirty="0"/>
          </a:p>
        </p:txBody>
      </p:sp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347609"/>
              </p:ext>
            </p:extLst>
          </p:nvPr>
        </p:nvGraphicFramePr>
        <p:xfrm>
          <a:off x="1346046" y="2350654"/>
          <a:ext cx="676718" cy="2382982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676718">
                  <a:extLst>
                    <a:ext uri="{9D8B030D-6E8A-4147-A177-3AD203B41FA5}">
                      <a16:colId xmlns:a16="http://schemas.microsoft.com/office/drawing/2014/main" val="1790437099"/>
                    </a:ext>
                  </a:extLst>
                </a:gridCol>
              </a:tblGrid>
              <a:tr h="119149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082728"/>
                  </a:ext>
                </a:extLst>
              </a:tr>
              <a:tr h="119149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7422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88842" y="1754971"/>
            <a:ext cx="47105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smtClean="0"/>
              <a:t>X</a:t>
            </a:r>
            <a:endParaRPr lang="he-IL" sz="2800" b="1" dirty="0"/>
          </a:p>
        </p:txBody>
      </p:sp>
      <p:cxnSp>
        <p:nvCxnSpPr>
          <p:cNvPr id="11" name="מחבר חץ ישר 10"/>
          <p:cNvCxnSpPr/>
          <p:nvPr/>
        </p:nvCxnSpPr>
        <p:spPr>
          <a:xfrm>
            <a:off x="2072229" y="2663466"/>
            <a:ext cx="1256249" cy="23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חץ ישר 12"/>
          <p:cNvCxnSpPr>
            <a:endCxn id="6" idx="2"/>
          </p:cNvCxnSpPr>
          <p:nvPr/>
        </p:nvCxnSpPr>
        <p:spPr>
          <a:xfrm flipV="1">
            <a:off x="2053244" y="4202545"/>
            <a:ext cx="1251219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28291" y="48031"/>
            <a:ext cx="508763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תהליך הכנסה לרשת</a:t>
            </a:r>
            <a:endParaRPr lang="he-IL" sz="3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28727" y="1319387"/>
            <a:ext cx="2475345" cy="47089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AutoNum type="arabicPeriod"/>
            </a:pPr>
            <a:r>
              <a:rPr lang="he-IL" sz="2000" dirty="0" smtClean="0">
                <a:solidFill>
                  <a:schemeClr val="tx2">
                    <a:lumMod val="50000"/>
                  </a:schemeClr>
                </a:solidFill>
              </a:rPr>
              <a:t>שלב ראשון השכבה הראשונה מקבלת איזה שהוא קלט מסוים ומבצעת עליו חישוב.</a:t>
            </a:r>
          </a:p>
          <a:p>
            <a:pPr marL="342900" indent="-342900">
              <a:buAutoNum type="arabicPeriod"/>
            </a:pPr>
            <a:r>
              <a:rPr lang="he-IL" sz="2000" dirty="0" smtClean="0">
                <a:solidFill>
                  <a:schemeClr val="tx2">
                    <a:lumMod val="50000"/>
                  </a:schemeClr>
                </a:solidFill>
              </a:rPr>
              <a:t>אחרי שכבת הקלט ממשיך התהליך וממשיכים לנוירון הבא שמקבל 2 דברים מהנוירון הקודם לו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 smtClean="0">
                <a:solidFill>
                  <a:schemeClr val="tx2">
                    <a:lumMod val="50000"/>
                  </a:schemeClr>
                </a:solidFill>
              </a:rPr>
              <a:t>קלט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 smtClean="0">
                <a:solidFill>
                  <a:schemeClr val="tx2">
                    <a:lumMod val="50000"/>
                  </a:schemeClr>
                </a:solidFill>
              </a:rPr>
              <a:t>משקולת.</a:t>
            </a:r>
          </a:p>
          <a:p>
            <a:endParaRPr lang="he-IL" sz="2000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he-IL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אליפסה 21"/>
          <p:cNvSpPr/>
          <p:nvPr/>
        </p:nvSpPr>
        <p:spPr>
          <a:xfrm>
            <a:off x="5285355" y="2776770"/>
            <a:ext cx="1302327" cy="11545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3" name="מחבר חץ ישר 22"/>
          <p:cNvCxnSpPr/>
          <p:nvPr/>
        </p:nvCxnSpPr>
        <p:spPr>
          <a:xfrm>
            <a:off x="4526947" y="2961946"/>
            <a:ext cx="830144" cy="21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חץ ישר 25"/>
          <p:cNvCxnSpPr>
            <a:endCxn id="22" idx="3"/>
          </p:cNvCxnSpPr>
          <p:nvPr/>
        </p:nvCxnSpPr>
        <p:spPr>
          <a:xfrm flipV="1">
            <a:off x="4526947" y="3762236"/>
            <a:ext cx="949129" cy="30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0660590">
            <a:off x="4424938" y="3556824"/>
            <a:ext cx="89592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Output</a:t>
            </a:r>
            <a:endParaRPr lang="he-IL" dirty="0"/>
          </a:p>
        </p:txBody>
      </p:sp>
      <p:sp>
        <p:nvSpPr>
          <p:cNvPr id="29" name="TextBox 28"/>
          <p:cNvSpPr txBox="1"/>
          <p:nvPr/>
        </p:nvSpPr>
        <p:spPr>
          <a:xfrm rot="823297">
            <a:off x="4498110" y="2688541"/>
            <a:ext cx="89592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Output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 rot="751374">
            <a:off x="2272501" y="2341063"/>
            <a:ext cx="9054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קשת</a:t>
            </a:r>
            <a:endParaRPr lang="he-IL" dirty="0"/>
          </a:p>
        </p:txBody>
      </p:sp>
      <p:sp>
        <p:nvSpPr>
          <p:cNvPr id="19" name="TextBox 18"/>
          <p:cNvSpPr txBox="1"/>
          <p:nvPr/>
        </p:nvSpPr>
        <p:spPr>
          <a:xfrm rot="20956141">
            <a:off x="2173162" y="3855533"/>
            <a:ext cx="9054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קשת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3879272" y="871190"/>
            <a:ext cx="113212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/>
              <a:t>שכבת ה -</a:t>
            </a:r>
            <a:endParaRPr lang="he-IL" b="1" dirty="0"/>
          </a:p>
        </p:txBody>
      </p:sp>
      <p:cxnSp>
        <p:nvCxnSpPr>
          <p:cNvPr id="14" name="מחבר חץ ישר 13"/>
          <p:cNvCxnSpPr/>
          <p:nvPr/>
        </p:nvCxnSpPr>
        <p:spPr>
          <a:xfrm>
            <a:off x="3962400" y="969538"/>
            <a:ext cx="0" cy="541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99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22182" y="73892"/>
            <a:ext cx="9051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בס"</a:t>
            </a:r>
            <a:r>
              <a:rPr lang="he-IL" dirty="0"/>
              <a:t>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73890" y="6336145"/>
            <a:ext cx="19488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© Yael Elmakayes</a:t>
            </a:r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168" y="1263358"/>
            <a:ext cx="2229384" cy="2241056"/>
          </a:xfrm>
          <a:prstGeom prst="rect">
            <a:avLst/>
          </a:prstGeom>
        </p:spPr>
      </p:pic>
      <p:sp>
        <p:nvSpPr>
          <p:cNvPr id="5" name="חץ למטה 4"/>
          <p:cNvSpPr/>
          <p:nvPr/>
        </p:nvSpPr>
        <p:spPr>
          <a:xfrm rot="18229916">
            <a:off x="242067" y="351273"/>
            <a:ext cx="1051914" cy="1144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3582456" y="0"/>
            <a:ext cx="775854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שכבות ה -</a:t>
            </a:r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   </a:t>
            </a:r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Hidden </a:t>
            </a:r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layers</a:t>
            </a:r>
            <a:endParaRPr lang="he-IL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3637" y="582727"/>
            <a:ext cx="775854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מה ריבוי השכבות מאפשר?</a:t>
            </a:r>
          </a:p>
        </p:txBody>
      </p:sp>
      <p:sp>
        <p:nvSpPr>
          <p:cNvPr id="9" name="מציין מיקום תוכן 2"/>
          <p:cNvSpPr txBox="1">
            <a:spLocks/>
          </p:cNvSpPr>
          <p:nvPr/>
        </p:nvSpPr>
        <p:spPr>
          <a:xfrm>
            <a:off x="3587016" y="1506057"/>
            <a:ext cx="8102065" cy="28789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000" dirty="0" smtClean="0">
                <a:latin typeface="Heebo Light" panose="00000400000000000000" pitchFamily="2" charset="-79"/>
                <a:cs typeface="Heebo Light" panose="00000400000000000000" pitchFamily="2" charset="-79"/>
              </a:rPr>
              <a:t>כל שכבה מחשבת משהו קצת יותר מורכב המתבסס על חישובים יותר בסיסיים של השכבה הקודמת</a:t>
            </a:r>
          </a:p>
          <a:p>
            <a:r>
              <a:rPr lang="he-IL" sz="2000" dirty="0" smtClean="0">
                <a:latin typeface="Heebo Light" panose="00000400000000000000" pitchFamily="2" charset="-79"/>
                <a:cs typeface="Heebo Light" panose="00000400000000000000" pitchFamily="2" charset="-79"/>
              </a:rPr>
              <a:t>כך לדוגמה השכבה הראשונה תזהה קצוות (אצבעות), השנייה כבר חלקי ידיים והשלישית אות בשפת הסימנים</a:t>
            </a:r>
            <a:endParaRPr lang="en-US" sz="2000" dirty="0" smtClean="0">
              <a:latin typeface="Heebo Light" panose="00000400000000000000" pitchFamily="2" charset="-79"/>
              <a:cs typeface="Heebo Light" panose="00000400000000000000" pitchFamily="2" charset="-79"/>
            </a:endParaRPr>
          </a:p>
          <a:p>
            <a:r>
              <a:rPr lang="he-IL" sz="2000" dirty="0" smtClean="0">
                <a:latin typeface="Heebo Light" panose="00000400000000000000" pitchFamily="2" charset="-79"/>
                <a:cs typeface="Heebo Light" panose="00000400000000000000" pitchFamily="2" charset="-79"/>
              </a:rPr>
              <a:t>שימו לב שחלוקת התפקידים בין השכבות נוצרת</a:t>
            </a:r>
            <a:r>
              <a:rPr lang="en-US" sz="2000" dirty="0" smtClean="0">
                <a:latin typeface="Heebo Light" panose="00000400000000000000" pitchFamily="2" charset="-79"/>
                <a:cs typeface="Heebo Light" panose="00000400000000000000" pitchFamily="2" charset="-79"/>
              </a:rPr>
              <a:t/>
            </a:r>
            <a:br>
              <a:rPr lang="en-US" sz="2000" dirty="0" smtClean="0">
                <a:latin typeface="Heebo Light" panose="00000400000000000000" pitchFamily="2" charset="-79"/>
                <a:cs typeface="Heebo Light" panose="00000400000000000000" pitchFamily="2" charset="-79"/>
              </a:rPr>
            </a:br>
            <a:r>
              <a:rPr lang="he-IL" sz="2000" dirty="0" smtClean="0">
                <a:latin typeface="Heebo Light" panose="00000400000000000000" pitchFamily="2" charset="-79"/>
                <a:cs typeface="Heebo Light" panose="00000400000000000000" pitchFamily="2" charset="-79"/>
              </a:rPr>
              <a:t>באופן אוטומטי בתהליך האימון</a:t>
            </a:r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445" y="3775603"/>
            <a:ext cx="7521592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22182" y="73892"/>
            <a:ext cx="9051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בס"</a:t>
            </a:r>
            <a:r>
              <a:rPr lang="he-IL" dirty="0"/>
              <a:t>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73890" y="6336145"/>
            <a:ext cx="19488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© Yael Elmakayes</a:t>
            </a:r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025" y="2334409"/>
            <a:ext cx="2149026" cy="2674852"/>
          </a:xfrm>
          <a:prstGeom prst="rect">
            <a:avLst/>
          </a:prstGeom>
        </p:spPr>
      </p:pic>
      <p:sp>
        <p:nvSpPr>
          <p:cNvPr id="5" name="חץ למטה 4"/>
          <p:cNvSpPr/>
          <p:nvPr/>
        </p:nvSpPr>
        <p:spPr>
          <a:xfrm rot="18229916">
            <a:off x="397162" y="541948"/>
            <a:ext cx="1588654" cy="19335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3703782" y="258558"/>
            <a:ext cx="593898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שכבת ה -</a:t>
            </a:r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   Output</a:t>
            </a:r>
            <a:endParaRPr lang="he-IL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7" name="תמונה 6" descr="C:\Users\Meir\Downloads\archive\asl_alphabet_train\asl_alphabet_train\A\A655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96" y="2719335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775504" y="2419109"/>
            <a:ext cx="145841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קלט תמונה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11346051" y="2419109"/>
            <a:ext cx="3287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46051" y="2873141"/>
            <a:ext cx="3287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11346051" y="3487169"/>
            <a:ext cx="3287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C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11346051" y="4085667"/>
            <a:ext cx="3287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D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11358705" y="4624335"/>
            <a:ext cx="3287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E</a:t>
            </a:r>
            <a:endParaRPr lang="he-IL" dirty="0"/>
          </a:p>
        </p:txBody>
      </p:sp>
      <p:cxnSp>
        <p:nvCxnSpPr>
          <p:cNvPr id="16" name="מחבר חץ ישר 15"/>
          <p:cNvCxnSpPr/>
          <p:nvPr/>
        </p:nvCxnSpPr>
        <p:spPr>
          <a:xfrm flipV="1">
            <a:off x="10718157" y="2788441"/>
            <a:ext cx="627894" cy="788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תמונה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782" y="2564054"/>
            <a:ext cx="4479519" cy="21699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242062" y="1647265"/>
            <a:ext cx="34029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לאחר עיבוד בשכבות מרובות</a:t>
            </a:r>
            <a:endParaRPr lang="he-IL" dirty="0"/>
          </a:p>
        </p:txBody>
      </p:sp>
      <p:sp>
        <p:nvSpPr>
          <p:cNvPr id="19" name="TextBox 18"/>
          <p:cNvSpPr txBox="1"/>
          <p:nvPr/>
        </p:nvSpPr>
        <p:spPr>
          <a:xfrm>
            <a:off x="9815332" y="1508702"/>
            <a:ext cx="18720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פלט סופי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0127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22182" y="73892"/>
            <a:ext cx="9051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בס"</a:t>
            </a:r>
            <a:r>
              <a:rPr lang="he-IL" dirty="0"/>
              <a:t>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73890" y="6336145"/>
            <a:ext cx="19488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© Yael Elmakayes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3992442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403</Words>
  <Application>Microsoft Office PowerPoint</Application>
  <PresentationFormat>מסך רחב</PresentationFormat>
  <Paragraphs>103</Paragraphs>
  <Slides>25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Heebo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TLV</dc:creator>
  <cp:lastModifiedBy>Meir</cp:lastModifiedBy>
  <cp:revision>30</cp:revision>
  <dcterms:created xsi:type="dcterms:W3CDTF">2023-02-10T12:31:01Z</dcterms:created>
  <dcterms:modified xsi:type="dcterms:W3CDTF">2023-05-27T22:25:33Z</dcterms:modified>
</cp:coreProperties>
</file>