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8F3CB21-89EC-4145-8D32-330AC8FA6619}" type="datetimeFigureOut">
              <a:rPr lang="he-IL" smtClean="0"/>
              <a:t>י'/תמוז/תשפ"ג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4CB6B3-8600-48C5-97C8-6214997D61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550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CB6B3-8600-48C5-97C8-6214997D61E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023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0737-29A7-473D-A2B0-714E22E53B28}" type="datetimeFigureOut">
              <a:rPr lang="he-IL" smtClean="0"/>
              <a:t>י'/תמוז/תשפ"ג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F083-6EE0-441B-95D2-841EB4C63F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58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0737-29A7-473D-A2B0-714E22E53B28}" type="datetimeFigureOut">
              <a:rPr lang="he-IL" smtClean="0"/>
              <a:t>י'/תמוז/תשפ"ג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F083-6EE0-441B-95D2-841EB4C63F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936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0737-29A7-473D-A2B0-714E22E53B28}" type="datetimeFigureOut">
              <a:rPr lang="he-IL" smtClean="0"/>
              <a:t>י'/תמוז/תשפ"ג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F083-6EE0-441B-95D2-841EB4C63F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81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0737-29A7-473D-A2B0-714E22E53B28}" type="datetimeFigureOut">
              <a:rPr lang="he-IL" smtClean="0"/>
              <a:t>י'/תמוז/תשפ"ג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F083-6EE0-441B-95D2-841EB4C63F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13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0737-29A7-473D-A2B0-714E22E53B28}" type="datetimeFigureOut">
              <a:rPr lang="he-IL" smtClean="0"/>
              <a:t>י'/תמוז/תשפ"ג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F083-6EE0-441B-95D2-841EB4C63F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28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0737-29A7-473D-A2B0-714E22E53B28}" type="datetimeFigureOut">
              <a:rPr lang="he-IL" smtClean="0"/>
              <a:t>י'/תמוז/תשפ"ג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F083-6EE0-441B-95D2-841EB4C63F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622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0737-29A7-473D-A2B0-714E22E53B28}" type="datetimeFigureOut">
              <a:rPr lang="he-IL" smtClean="0"/>
              <a:t>י'/תמוז/תשפ"ג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F083-6EE0-441B-95D2-841EB4C63F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77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0737-29A7-473D-A2B0-714E22E53B28}" type="datetimeFigureOut">
              <a:rPr lang="he-IL" smtClean="0"/>
              <a:t>י'/תמוז/תשפ"ג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F083-6EE0-441B-95D2-841EB4C63F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765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0737-29A7-473D-A2B0-714E22E53B28}" type="datetimeFigureOut">
              <a:rPr lang="he-IL" smtClean="0"/>
              <a:t>י'/תמוז/תשפ"ג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F083-6EE0-441B-95D2-841EB4C63F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837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0737-29A7-473D-A2B0-714E22E53B28}" type="datetimeFigureOut">
              <a:rPr lang="he-IL" smtClean="0"/>
              <a:t>י'/תמוז/תשפ"ג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F083-6EE0-441B-95D2-841EB4C63F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653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0737-29A7-473D-A2B0-714E22E53B28}" type="datetimeFigureOut">
              <a:rPr lang="he-IL" smtClean="0"/>
              <a:t>י'/תמוז/תשפ"ג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F083-6EE0-441B-95D2-841EB4C63F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36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0737-29A7-473D-A2B0-714E22E53B28}" type="datetimeFigureOut">
              <a:rPr lang="he-IL" smtClean="0"/>
              <a:t>י'/תמוז/תשפ"ג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4F083-6EE0-441B-95D2-841EB4C63F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606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14" y="636213"/>
            <a:ext cx="4892464" cy="1318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42255" y="0"/>
            <a:ext cx="7666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49226" y="6419273"/>
            <a:ext cx="22181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© YAEL ELMAKAYES</a:t>
            </a:r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544" y="1184564"/>
            <a:ext cx="3696020" cy="45419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5873" y="2087540"/>
            <a:ext cx="36853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שמירת נקודות מפתח בידיים</a:t>
            </a: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37" y="2986203"/>
            <a:ext cx="6003169" cy="24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4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42255" y="0"/>
            <a:ext cx="7666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9226" y="6419273"/>
            <a:ext cx="22181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395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42255" y="0"/>
            <a:ext cx="7666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9226" y="6419273"/>
            <a:ext cx="22181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308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42255" y="0"/>
            <a:ext cx="7666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9226" y="6419273"/>
            <a:ext cx="22181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999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42255" y="0"/>
            <a:ext cx="7666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9226" y="6419273"/>
            <a:ext cx="22181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707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42255" y="0"/>
            <a:ext cx="7666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9226" y="6419273"/>
            <a:ext cx="22181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543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42255" y="0"/>
            <a:ext cx="7666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9226" y="6419273"/>
            <a:ext cx="22181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6865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42255" y="0"/>
            <a:ext cx="7666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9226" y="6419273"/>
            <a:ext cx="22181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450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42255" y="0"/>
            <a:ext cx="7666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9226" y="6419273"/>
            <a:ext cx="22181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© YAEL ELMAKAYES</a:t>
            </a:r>
            <a:endParaRPr lang="he-IL" dirty="0"/>
          </a:p>
        </p:txBody>
      </p:sp>
      <p:sp>
        <p:nvSpPr>
          <p:cNvPr id="2" name="מלבן 1"/>
          <p:cNvSpPr/>
          <p:nvPr/>
        </p:nvSpPr>
        <p:spPr>
          <a:xfrm>
            <a:off x="2983346" y="172975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   </a:t>
            </a:r>
          </a:p>
          <a:p>
            <a:endParaRPr lang="he-IL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he-IL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#מודל הולסטי   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Mediapipe Holistic </a:t>
            </a:r>
            <a:r>
              <a:rPr lang="he-IL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הוא אחד מהצינורות המכילים רכיבי פנים, ידיים ותנוחה </a:t>
            </a:r>
            <a:endParaRPr lang="he-IL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he-I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mp_holistic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mp.solutions.holistic</a:t>
            </a:r>
          </a:p>
          <a:p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he-IL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כלי עזר לציור</a:t>
            </a:r>
            <a:endParaRPr lang="he-I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mp_drawing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mp.solutions.drawing_utils</a:t>
            </a:r>
          </a:p>
        </p:txBody>
      </p:sp>
    </p:spTree>
    <p:extLst>
      <p:ext uri="{BB962C8B-B14F-4D97-AF65-F5344CB8AC3E}">
        <p14:creationId xmlns:p14="http://schemas.microsoft.com/office/powerpoint/2010/main" val="78688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42255" y="0"/>
            <a:ext cx="7666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Heebo Light" panose="00000400000000000000" pitchFamily="2" charset="-79"/>
                <a:cs typeface="Heebo Light" panose="00000400000000000000" pitchFamily="2" charset="-79"/>
              </a:rPr>
              <a:t>בס"ד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9226" y="6419273"/>
            <a:ext cx="22181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Heebo Light" panose="00000400000000000000" pitchFamily="2" charset="-79"/>
                <a:cs typeface="Heebo Light" panose="00000400000000000000" pitchFamily="2" charset="-79"/>
              </a:rPr>
              <a:t>© YAEL ELMAKAYES</a:t>
            </a:r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3781" y="138499"/>
            <a:ext cx="74722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u="sng" dirty="0">
                <a:latin typeface="Heebo Light" panose="00000400000000000000" pitchFamily="2" charset="-79"/>
                <a:cs typeface="Heebo Light" panose="00000400000000000000" pitchFamily="2" charset="-79"/>
              </a:rPr>
              <a:t>כמה צעדים שצריך לעשות כשעובדים עם צינור מדיה הוליסטי: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0327" y="1459345"/>
            <a:ext cx="8211127" cy="46166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Heebo Light" panose="00000400000000000000" pitchFamily="2" charset="-79"/>
                <a:cs typeface="Heebo Light" panose="00000400000000000000" pitchFamily="2" charset="-79"/>
              </a:rPr>
              <a:t>מה שאנחנו צריכים לעשות זה לתפוס את התמונה שאנו ממירם אותו מ- </a:t>
            </a:r>
            <a:r>
              <a:rPr lang="en-US" b="1" dirty="0">
                <a:solidFill>
                  <a:schemeClr val="accent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B</a:t>
            </a:r>
            <a:r>
              <a:rPr lang="en-US" b="1" dirty="0">
                <a:solidFill>
                  <a:schemeClr val="accent6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G</a:t>
            </a:r>
            <a:r>
              <a:rPr lang="en-US" b="1" dirty="0">
                <a:solidFill>
                  <a:srgbClr val="C00000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R</a:t>
            </a:r>
            <a:r>
              <a:rPr lang="he-IL" dirty="0">
                <a:latin typeface="Heebo Light" panose="00000400000000000000" pitchFamily="2" charset="-79"/>
                <a:cs typeface="Heebo Light" panose="00000400000000000000" pitchFamily="2" charset="-79"/>
              </a:rPr>
              <a:t> ל </a:t>
            </a:r>
            <a:r>
              <a:rPr lang="en-US" b="1" dirty="0">
                <a:solidFill>
                  <a:srgbClr val="C00000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R</a:t>
            </a:r>
            <a:r>
              <a:rPr lang="en-US" b="1" dirty="0">
                <a:solidFill>
                  <a:schemeClr val="accent6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G</a:t>
            </a:r>
            <a:r>
              <a:rPr lang="en-US" b="1" dirty="0">
                <a:solidFill>
                  <a:schemeClr val="accent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B</a:t>
            </a:r>
            <a:r>
              <a:rPr lang="he-IL" dirty="0">
                <a:latin typeface="Heebo Light" panose="00000400000000000000" pitchFamily="2" charset="-79"/>
                <a:cs typeface="Heebo Light" panose="00000400000000000000" pitchFamily="2" charset="-79"/>
              </a:rPr>
              <a:t> </a:t>
            </a:r>
          </a:p>
          <a:p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  <a:p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       B</a:t>
            </a:r>
            <a:r>
              <a:rPr lang="en-US" sz="2400" b="1" dirty="0">
                <a:solidFill>
                  <a:schemeClr val="accent6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G</a:t>
            </a:r>
            <a:r>
              <a:rPr lang="en-US" sz="2400" b="1" dirty="0">
                <a:solidFill>
                  <a:srgbClr val="C00000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R</a:t>
            </a:r>
            <a:r>
              <a:rPr lang="en-US" sz="2400" b="1" dirty="0">
                <a:latin typeface="Heebo Light" panose="00000400000000000000" pitchFamily="2" charset="-79"/>
                <a:cs typeface="Heebo Light" panose="00000400000000000000" pitchFamily="2" charset="-79"/>
              </a:rPr>
              <a:t> –  </a:t>
            </a:r>
            <a:r>
              <a:rPr lang="en-US" sz="2400" b="1" dirty="0">
                <a:solidFill>
                  <a:schemeClr val="accent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blue</a:t>
            </a:r>
            <a:r>
              <a:rPr lang="en-US" sz="2400" b="1" dirty="0">
                <a:latin typeface="Heebo Light" panose="00000400000000000000" pitchFamily="2" charset="-79"/>
                <a:cs typeface="Heebo Light" panose="00000400000000000000" pitchFamily="2" charset="-79"/>
              </a:rPr>
              <a:t> , </a:t>
            </a:r>
            <a:r>
              <a:rPr lang="en-US" sz="2400" b="1" dirty="0">
                <a:solidFill>
                  <a:schemeClr val="accent6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green</a:t>
            </a:r>
            <a:r>
              <a:rPr lang="en-US" sz="2400" b="1" dirty="0">
                <a:latin typeface="Heebo Light" panose="00000400000000000000" pitchFamily="2" charset="-79"/>
                <a:cs typeface="Heebo Light" panose="00000400000000000000" pitchFamily="2" charset="-79"/>
              </a:rPr>
              <a:t> , </a:t>
            </a:r>
            <a:r>
              <a:rPr lang="en-US" sz="2400" b="1" dirty="0">
                <a:solidFill>
                  <a:srgbClr val="C00000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red     </a:t>
            </a:r>
          </a:p>
          <a:p>
            <a:r>
              <a:rPr lang="en-US" sz="2400" b="1" dirty="0">
                <a:solidFill>
                  <a:srgbClr val="C00000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 </a:t>
            </a:r>
          </a:p>
          <a:p>
            <a:r>
              <a:rPr lang="en-US" sz="2400" b="1" dirty="0">
                <a:solidFill>
                  <a:srgbClr val="C00000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R</a:t>
            </a:r>
            <a:r>
              <a:rPr lang="en-US" sz="2400" b="1" dirty="0">
                <a:solidFill>
                  <a:schemeClr val="accent6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G</a:t>
            </a:r>
            <a:r>
              <a:rPr lang="en-US" sz="2400" b="1" dirty="0">
                <a:solidFill>
                  <a:schemeClr val="accent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B</a:t>
            </a:r>
            <a:r>
              <a:rPr lang="en-US" sz="2400" b="1" dirty="0">
                <a:latin typeface="Heebo Light" panose="00000400000000000000" pitchFamily="2" charset="-79"/>
                <a:cs typeface="Heebo Light" panose="00000400000000000000" pitchFamily="2" charset="-79"/>
              </a:rPr>
              <a:t> –  </a:t>
            </a:r>
            <a:r>
              <a:rPr lang="en-US" sz="2400" b="1" dirty="0">
                <a:solidFill>
                  <a:srgbClr val="C00000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red</a:t>
            </a:r>
            <a:r>
              <a:rPr lang="en-US" sz="2400" b="1" dirty="0">
                <a:latin typeface="Heebo Light" panose="00000400000000000000" pitchFamily="2" charset="-79"/>
                <a:cs typeface="Heebo Light" panose="00000400000000000000" pitchFamily="2" charset="-79"/>
              </a:rPr>
              <a:t> , </a:t>
            </a:r>
            <a:r>
              <a:rPr lang="en-US" sz="2400" b="1" dirty="0">
                <a:solidFill>
                  <a:schemeClr val="accent6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green</a:t>
            </a:r>
            <a:r>
              <a:rPr lang="en-US" sz="2400" b="1" dirty="0">
                <a:latin typeface="Heebo Light" panose="00000400000000000000" pitchFamily="2" charset="-79"/>
                <a:cs typeface="Heebo Light" panose="00000400000000000000" pitchFamily="2" charset="-79"/>
              </a:rPr>
              <a:t> ,</a:t>
            </a:r>
            <a:r>
              <a:rPr lang="en-US" sz="2400" b="1" dirty="0">
                <a:solidFill>
                  <a:schemeClr val="accent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 blue   </a:t>
            </a:r>
            <a:r>
              <a:rPr lang="en-US" sz="2400" b="1" dirty="0">
                <a:latin typeface="Heebo Light" panose="00000400000000000000" pitchFamily="2" charset="-79"/>
                <a:cs typeface="Heebo Light" panose="00000400000000000000" pitchFamily="2" charset="-79"/>
              </a:rPr>
              <a:t> </a:t>
            </a:r>
            <a:endParaRPr lang="he-IL" sz="2400" b="1" dirty="0">
              <a:latin typeface="Heebo Light" panose="00000400000000000000" pitchFamily="2" charset="-79"/>
              <a:cs typeface="Heebo Light" panose="00000400000000000000" pitchFamily="2" charset="-79"/>
            </a:endParaRPr>
          </a:p>
          <a:p>
            <a:endParaRPr lang="he-IL" sz="2400" b="1" dirty="0">
              <a:latin typeface="Heebo Light" panose="00000400000000000000" pitchFamily="2" charset="-79"/>
              <a:cs typeface="Heebo Light" panose="00000400000000000000" pitchFamily="2" charset="-79"/>
            </a:endParaRPr>
          </a:p>
          <a:p>
            <a:r>
              <a:rPr lang="he-IL" dirty="0">
                <a:latin typeface="Heebo Light" panose="00000400000000000000" pitchFamily="2" charset="-79"/>
                <a:cs typeface="Heebo Light" panose="00000400000000000000" pitchFamily="2" charset="-79"/>
              </a:rPr>
              <a:t>לאחר מכן מגדירים את התמונה כבלתי ניתנת לכתיבה.</a:t>
            </a:r>
          </a:p>
          <a:p>
            <a:r>
              <a:rPr lang="he-IL" dirty="0">
                <a:latin typeface="Heebo Light" panose="00000400000000000000" pitchFamily="2" charset="-79"/>
                <a:cs typeface="Heebo Light" panose="00000400000000000000" pitchFamily="2" charset="-79"/>
              </a:rPr>
              <a:t>בעצם כשהוא קורא את התמונה הוא קורא אותה כ – </a:t>
            </a:r>
            <a:r>
              <a:rPr lang="en-US" b="1" dirty="0">
                <a:solidFill>
                  <a:schemeClr val="accent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B</a:t>
            </a:r>
            <a:r>
              <a:rPr lang="en-US" b="1" dirty="0">
                <a:solidFill>
                  <a:schemeClr val="accent6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G</a:t>
            </a:r>
            <a:r>
              <a:rPr lang="en-US" b="1" dirty="0">
                <a:solidFill>
                  <a:srgbClr val="C00000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R   </a:t>
            </a:r>
            <a:r>
              <a:rPr lang="he-IL" b="1" dirty="0">
                <a:solidFill>
                  <a:srgbClr val="C00000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,</a:t>
            </a:r>
          </a:p>
          <a:p>
            <a:r>
              <a:rPr lang="he-IL" dirty="0">
                <a:latin typeface="Heebo Light" panose="00000400000000000000" pitchFamily="2" charset="-79"/>
                <a:cs typeface="Heebo Light" panose="00000400000000000000" pitchFamily="2" charset="-79"/>
              </a:rPr>
              <a:t>אבל כשאנחנו הולכים לעשות זיהוי ב </a:t>
            </a:r>
            <a:r>
              <a:rPr lang="en-US" dirty="0">
                <a:latin typeface="Heebo Light" panose="00000400000000000000" pitchFamily="2" charset="-79"/>
                <a:cs typeface="Heebo Light" panose="00000400000000000000" pitchFamily="2" charset="-79"/>
              </a:rPr>
              <a:t> Mediapipe   </a:t>
            </a:r>
            <a:r>
              <a:rPr lang="he-IL" dirty="0">
                <a:latin typeface="Heebo Light" panose="00000400000000000000" pitchFamily="2" charset="-79"/>
                <a:cs typeface="Heebo Light" panose="00000400000000000000" pitchFamily="2" charset="-79"/>
              </a:rPr>
              <a:t>נהפוך אותה לפורמט של - </a:t>
            </a:r>
            <a:r>
              <a:rPr lang="en-US" b="1" dirty="0">
                <a:solidFill>
                  <a:srgbClr val="C00000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R</a:t>
            </a:r>
            <a:r>
              <a:rPr lang="en-US" b="1" dirty="0">
                <a:solidFill>
                  <a:schemeClr val="accent6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G</a:t>
            </a:r>
            <a:r>
              <a:rPr lang="en-US" b="1" dirty="0">
                <a:solidFill>
                  <a:schemeClr val="accent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B</a:t>
            </a:r>
            <a:r>
              <a:rPr lang="he-IL" b="1" dirty="0">
                <a:solidFill>
                  <a:schemeClr val="accent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.</a:t>
            </a:r>
            <a:endParaRPr lang="en-US" b="1" dirty="0">
              <a:solidFill>
                <a:schemeClr val="accent1"/>
              </a:solidFill>
              <a:latin typeface="Heebo Light" panose="00000400000000000000" pitchFamily="2" charset="-79"/>
              <a:cs typeface="Heebo Light" panose="00000400000000000000" pitchFamily="2" charset="-79"/>
            </a:endParaRPr>
          </a:p>
          <a:p>
            <a:endParaRPr lang="en-US" b="1" dirty="0">
              <a:solidFill>
                <a:schemeClr val="accent1"/>
              </a:solidFill>
              <a:latin typeface="Heebo Light" panose="00000400000000000000" pitchFamily="2" charset="-79"/>
              <a:cs typeface="Heebo Light" panose="00000400000000000000" pitchFamily="2" charset="-79"/>
            </a:endParaRPr>
          </a:p>
          <a:p>
            <a:r>
              <a:rPr lang="he-IL" b="1" dirty="0">
                <a:latin typeface="Heebo Light" panose="00000400000000000000" pitchFamily="2" charset="-79"/>
                <a:cs typeface="Heebo Light" panose="00000400000000000000" pitchFamily="2" charset="-79"/>
              </a:rPr>
              <a:t>ואת כל המהפך הזה נעשה באמצעות ספריית </a:t>
            </a:r>
            <a:r>
              <a:rPr lang="en-US" b="1" dirty="0">
                <a:latin typeface="Heebo Light" panose="00000400000000000000" pitchFamily="2" charset="-79"/>
                <a:cs typeface="Heebo Light" panose="00000400000000000000" pitchFamily="2" charset="-79"/>
              </a:rPr>
              <a:t>opencv</a:t>
            </a:r>
            <a:r>
              <a:rPr lang="he-IL" b="1" dirty="0">
                <a:latin typeface="Heebo Light" panose="00000400000000000000" pitchFamily="2" charset="-79"/>
                <a:cs typeface="Heebo Light" panose="00000400000000000000" pitchFamily="2" charset="-79"/>
              </a:rPr>
              <a:t>.</a:t>
            </a:r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  <a:p>
            <a:endParaRPr lang="en-US" dirty="0">
              <a:latin typeface="Heebo Light" panose="00000400000000000000" pitchFamily="2" charset="-79"/>
              <a:cs typeface="Heebo Light" panose="00000400000000000000" pitchFamily="2" charset="-79"/>
            </a:endParaRPr>
          </a:p>
          <a:p>
            <a:endParaRPr lang="en-US" b="1" dirty="0">
              <a:solidFill>
                <a:srgbClr val="C00000"/>
              </a:solidFill>
              <a:latin typeface="Heebo Light" panose="00000400000000000000" pitchFamily="2" charset="-79"/>
              <a:cs typeface="Heebo Light" panose="00000400000000000000" pitchFamily="2" charset="-79"/>
            </a:endParaRPr>
          </a:p>
          <a:p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cxnSp>
        <p:nvCxnSpPr>
          <p:cNvPr id="12" name="מחבר מעוקל 11"/>
          <p:cNvCxnSpPr/>
          <p:nvPr/>
        </p:nvCxnSpPr>
        <p:spPr>
          <a:xfrm rot="16200000" flipH="1">
            <a:off x="5971310" y="2747819"/>
            <a:ext cx="350979" cy="4618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3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42255" y="0"/>
            <a:ext cx="7666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Heebo Light" panose="00000400000000000000" pitchFamily="2" charset="-79"/>
                <a:cs typeface="Heebo Light" panose="00000400000000000000" pitchFamily="2" charset="-79"/>
              </a:rPr>
              <a:t>בס"ד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9226" y="6419273"/>
            <a:ext cx="22181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Heebo Light" panose="00000400000000000000" pitchFamily="2" charset="-79"/>
                <a:cs typeface="Heebo Light" panose="00000400000000000000" pitchFamily="2" charset="-79"/>
              </a:rPr>
              <a:t>© YAEL ELMAKAYES</a:t>
            </a:r>
            <a:endParaRPr lang="he-IL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60436" y="0"/>
            <a:ext cx="56803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דוגמאות המרת צבעים: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24" y="1027946"/>
            <a:ext cx="3040149" cy="2401453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3866440" y="1690003"/>
            <a:ext cx="62119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 </a:t>
            </a:r>
            <a:r>
              <a:rPr lang="en-US" sz="4000" b="1" dirty="0">
                <a:solidFill>
                  <a:schemeClr val="accent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B</a:t>
            </a:r>
            <a:r>
              <a:rPr lang="en-US" sz="4000" b="1" dirty="0">
                <a:solidFill>
                  <a:schemeClr val="accent6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G</a:t>
            </a:r>
            <a:r>
              <a:rPr lang="en-US" sz="4000" b="1" dirty="0">
                <a:solidFill>
                  <a:srgbClr val="C00000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R</a:t>
            </a:r>
            <a:r>
              <a:rPr lang="en-US" sz="4000" b="1" dirty="0">
                <a:latin typeface="Heebo Light" panose="00000400000000000000" pitchFamily="2" charset="-79"/>
                <a:cs typeface="Heebo Light" panose="00000400000000000000" pitchFamily="2" charset="-79"/>
              </a:rPr>
              <a:t> –  </a:t>
            </a:r>
            <a:r>
              <a:rPr lang="en-US" sz="4000" b="1" dirty="0">
                <a:solidFill>
                  <a:schemeClr val="accent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blue</a:t>
            </a:r>
            <a:r>
              <a:rPr lang="en-US" sz="4000" b="1" dirty="0">
                <a:latin typeface="Heebo Light" panose="00000400000000000000" pitchFamily="2" charset="-79"/>
                <a:cs typeface="Heebo Light" panose="00000400000000000000" pitchFamily="2" charset="-79"/>
              </a:rPr>
              <a:t> , </a:t>
            </a:r>
            <a:r>
              <a:rPr lang="en-US" sz="4000" b="1" dirty="0">
                <a:solidFill>
                  <a:schemeClr val="accent6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green</a:t>
            </a:r>
            <a:r>
              <a:rPr lang="en-US" sz="4000" b="1" dirty="0">
                <a:latin typeface="Heebo Light" panose="00000400000000000000" pitchFamily="2" charset="-79"/>
                <a:cs typeface="Heebo Light" panose="00000400000000000000" pitchFamily="2" charset="-79"/>
              </a:rPr>
              <a:t> , </a:t>
            </a:r>
            <a:r>
              <a:rPr lang="en-US" sz="4000" b="1" dirty="0">
                <a:solidFill>
                  <a:srgbClr val="C00000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red     </a:t>
            </a:r>
            <a:endParaRPr lang="he-IL" sz="4000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24" y="3636205"/>
            <a:ext cx="3169458" cy="2365174"/>
          </a:xfrm>
          <a:prstGeom prst="rect">
            <a:avLst/>
          </a:prstGeom>
        </p:spPr>
      </p:pic>
      <p:sp>
        <p:nvSpPr>
          <p:cNvPr id="9" name="מלבן 8"/>
          <p:cNvSpPr/>
          <p:nvPr/>
        </p:nvSpPr>
        <p:spPr>
          <a:xfrm>
            <a:off x="3852846" y="4390146"/>
            <a:ext cx="66159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R</a:t>
            </a:r>
            <a:r>
              <a:rPr lang="en-US" sz="4400" b="1" dirty="0">
                <a:solidFill>
                  <a:schemeClr val="accent6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G</a:t>
            </a:r>
            <a:r>
              <a:rPr lang="en-US" sz="4400" b="1" dirty="0">
                <a:solidFill>
                  <a:schemeClr val="accent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B</a:t>
            </a:r>
            <a:r>
              <a:rPr lang="en-US" sz="4400" b="1" dirty="0">
                <a:latin typeface="Heebo Light" panose="00000400000000000000" pitchFamily="2" charset="-79"/>
                <a:cs typeface="Heebo Light" panose="00000400000000000000" pitchFamily="2" charset="-79"/>
              </a:rPr>
              <a:t> –  </a:t>
            </a:r>
            <a:r>
              <a:rPr lang="en-US" sz="4400" b="1" dirty="0">
                <a:solidFill>
                  <a:srgbClr val="C00000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red</a:t>
            </a:r>
            <a:r>
              <a:rPr lang="en-US" sz="4400" b="1" dirty="0">
                <a:latin typeface="Heebo Light" panose="00000400000000000000" pitchFamily="2" charset="-79"/>
                <a:cs typeface="Heebo Light" panose="00000400000000000000" pitchFamily="2" charset="-79"/>
              </a:rPr>
              <a:t> , </a:t>
            </a:r>
            <a:r>
              <a:rPr lang="en-US" sz="4400" b="1" dirty="0">
                <a:solidFill>
                  <a:schemeClr val="accent6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green</a:t>
            </a:r>
            <a:r>
              <a:rPr lang="en-US" sz="4400" b="1" dirty="0">
                <a:latin typeface="Heebo Light" panose="00000400000000000000" pitchFamily="2" charset="-79"/>
                <a:cs typeface="Heebo Light" panose="00000400000000000000" pitchFamily="2" charset="-79"/>
              </a:rPr>
              <a:t> ,</a:t>
            </a:r>
            <a:r>
              <a:rPr lang="en-US" sz="4400" b="1" dirty="0">
                <a:solidFill>
                  <a:schemeClr val="accent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 blue   </a:t>
            </a:r>
            <a:r>
              <a:rPr lang="en-US" sz="4400" b="1" dirty="0">
                <a:latin typeface="Heebo Light" panose="00000400000000000000" pitchFamily="2" charset="-79"/>
                <a:cs typeface="Heebo Light" panose="00000400000000000000" pitchFamily="2" charset="-79"/>
              </a:rPr>
              <a:t> </a:t>
            </a:r>
            <a:endParaRPr lang="he-IL" sz="4400" b="1" dirty="0">
              <a:latin typeface="Heebo Light" panose="00000400000000000000" pitchFamily="2" charset="-79"/>
              <a:cs typeface="Heebo Light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136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42255" y="0"/>
            <a:ext cx="7666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9226" y="6419273"/>
            <a:ext cx="22181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© YAEL ELMAKAYES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226291" y="1054426"/>
            <a:ext cx="11499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mp_holistic.Holistic(</a:t>
            </a:r>
            <a:r>
              <a:rPr lang="en-US" sz="16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min_detection_confidence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min_tracking_confidence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holistic: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48363" y="369332"/>
            <a:ext cx="37222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יצירת דגם הוליסטי: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0183" y="1747652"/>
            <a:ext cx="44888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כשמתחברים לצינור ההוליסטי כך זה נראה :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66" y="2527062"/>
            <a:ext cx="6391171" cy="370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0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42255" y="0"/>
            <a:ext cx="7666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9226" y="6419273"/>
            <a:ext cx="22181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© YAEL ELMAKAYES</a:t>
            </a:r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3888509" y="369332"/>
            <a:ext cx="39901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דוגמא לציוני דרך על פי המודל ההוליסטי:</a:t>
            </a:r>
          </a:p>
        </p:txBody>
      </p:sp>
      <p:sp>
        <p:nvSpPr>
          <p:cNvPr id="3" name="מלבן 2"/>
          <p:cNvSpPr/>
          <p:nvPr/>
        </p:nvSpPr>
        <p:spPr>
          <a:xfrm>
            <a:off x="4398220" y="1422523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results.face_landmarks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4" y="1930401"/>
            <a:ext cx="8386616" cy="4350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5708" y="2018146"/>
            <a:ext cx="276629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/>
              <a:t>X</a:t>
            </a:r>
            <a:r>
              <a:rPr lang="he-IL" dirty="0"/>
              <a:t>-ציר </a:t>
            </a:r>
            <a:r>
              <a:rPr lang="en-US" dirty="0"/>
              <a:t>X</a:t>
            </a:r>
          </a:p>
          <a:p>
            <a:r>
              <a:rPr lang="en-US" b="1" i="1" dirty="0"/>
              <a:t>Y</a:t>
            </a:r>
            <a:r>
              <a:rPr lang="he-IL" dirty="0"/>
              <a:t>-ציר </a:t>
            </a:r>
            <a:r>
              <a:rPr lang="en-US" dirty="0"/>
              <a:t>Y</a:t>
            </a:r>
            <a:endParaRPr lang="he-IL" dirty="0"/>
          </a:p>
          <a:p>
            <a:r>
              <a:rPr lang="en-US" b="1" i="1" dirty="0"/>
              <a:t>Z</a:t>
            </a:r>
            <a:r>
              <a:rPr lang="he-IL" dirty="0"/>
              <a:t>-מרחק יחסי מהמצלמה</a:t>
            </a: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72" y="615979"/>
            <a:ext cx="2684136" cy="1138930"/>
          </a:xfrm>
          <a:prstGeom prst="rect">
            <a:avLst/>
          </a:prstGeom>
        </p:spPr>
      </p:pic>
      <p:cxnSp>
        <p:nvCxnSpPr>
          <p:cNvPr id="10" name="מחבר חץ ישר 9"/>
          <p:cNvCxnSpPr/>
          <p:nvPr/>
        </p:nvCxnSpPr>
        <p:spPr>
          <a:xfrm flipV="1">
            <a:off x="332509" y="1754909"/>
            <a:ext cx="627350" cy="92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226291" y="2632425"/>
            <a:ext cx="1117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ציוני דרך</a:t>
            </a:r>
          </a:p>
        </p:txBody>
      </p:sp>
    </p:spTree>
    <p:extLst>
      <p:ext uri="{BB962C8B-B14F-4D97-AF65-F5344CB8AC3E}">
        <p14:creationId xmlns:p14="http://schemas.microsoft.com/office/powerpoint/2010/main" val="281774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42255" y="0"/>
            <a:ext cx="7666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9226" y="6419273"/>
            <a:ext cx="22181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519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42255" y="0"/>
            <a:ext cx="7666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9226" y="6419273"/>
            <a:ext cx="22181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107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42255" y="0"/>
            <a:ext cx="7666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9226" y="6419273"/>
            <a:ext cx="22181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© YAEL ELMAKAYES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621152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275</Words>
  <Application>Microsoft Office PowerPoint</Application>
  <PresentationFormat>מסך רחב</PresentationFormat>
  <Paragraphs>66</Paragraphs>
  <Slides>16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Heebo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Meir</dc:creator>
  <cp:lastModifiedBy>מאיר אלמקייס</cp:lastModifiedBy>
  <cp:revision>16</cp:revision>
  <dcterms:created xsi:type="dcterms:W3CDTF">2023-03-25T20:57:40Z</dcterms:created>
  <dcterms:modified xsi:type="dcterms:W3CDTF">2023-06-29T06:38:15Z</dcterms:modified>
</cp:coreProperties>
</file>