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1"/>
  </p:notesMasterIdLst>
  <p:sldIdLst>
    <p:sldId id="256" r:id="rId2"/>
    <p:sldId id="258" r:id="rId3"/>
    <p:sldId id="259" r:id="rId4"/>
    <p:sldId id="470" r:id="rId5"/>
    <p:sldId id="476" r:id="rId6"/>
    <p:sldId id="473" r:id="rId7"/>
    <p:sldId id="471" r:id="rId8"/>
    <p:sldId id="474" r:id="rId9"/>
    <p:sldId id="475" r:id="rId10"/>
    <p:sldId id="458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460" r:id="rId22"/>
    <p:sldId id="279" r:id="rId23"/>
    <p:sldId id="280" r:id="rId24"/>
    <p:sldId id="277" r:id="rId25"/>
    <p:sldId id="286" r:id="rId26"/>
    <p:sldId id="282" r:id="rId27"/>
    <p:sldId id="287" r:id="rId28"/>
    <p:sldId id="496" r:id="rId29"/>
    <p:sldId id="497" r:id="rId30"/>
    <p:sldId id="491" r:id="rId31"/>
    <p:sldId id="495" r:id="rId32"/>
    <p:sldId id="466" r:id="rId33"/>
    <p:sldId id="278" r:id="rId34"/>
    <p:sldId id="527" r:id="rId35"/>
    <p:sldId id="528" r:id="rId36"/>
    <p:sldId id="335" r:id="rId37"/>
    <p:sldId id="336" r:id="rId38"/>
    <p:sldId id="337" r:id="rId39"/>
    <p:sldId id="338" r:id="rId40"/>
    <p:sldId id="461" r:id="rId41"/>
    <p:sldId id="289" r:id="rId42"/>
    <p:sldId id="529" r:id="rId43"/>
    <p:sldId id="530" r:id="rId44"/>
    <p:sldId id="531" r:id="rId45"/>
    <p:sldId id="459" r:id="rId46"/>
    <p:sldId id="322" r:id="rId47"/>
    <p:sldId id="535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  <p:sldId id="544" r:id="rId57"/>
    <p:sldId id="545" r:id="rId58"/>
    <p:sldId id="546" r:id="rId59"/>
    <p:sldId id="547" r:id="rId60"/>
    <p:sldId id="548" r:id="rId61"/>
    <p:sldId id="549" r:id="rId62"/>
    <p:sldId id="462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16" r:id="rId82"/>
    <p:sldId id="317" r:id="rId83"/>
    <p:sldId id="318" r:id="rId84"/>
    <p:sldId id="319" r:id="rId85"/>
    <p:sldId id="320" r:id="rId86"/>
    <p:sldId id="463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490" r:id="rId97"/>
    <p:sldId id="489" r:id="rId98"/>
    <p:sldId id="349" r:id="rId99"/>
    <p:sldId id="350" r:id="rId100"/>
    <p:sldId id="351" r:id="rId101"/>
    <p:sldId id="482" r:id="rId102"/>
    <p:sldId id="487" r:id="rId103"/>
    <p:sldId id="464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465" r:id="rId125"/>
    <p:sldId id="501" r:id="rId126"/>
    <p:sldId id="502" r:id="rId127"/>
    <p:sldId id="503" r:id="rId128"/>
    <p:sldId id="504" r:id="rId129"/>
    <p:sldId id="505" r:id="rId130"/>
    <p:sldId id="506" r:id="rId131"/>
    <p:sldId id="507" r:id="rId132"/>
    <p:sldId id="508" r:id="rId133"/>
    <p:sldId id="509" r:id="rId134"/>
    <p:sldId id="510" r:id="rId135"/>
    <p:sldId id="511" r:id="rId136"/>
    <p:sldId id="512" r:id="rId137"/>
    <p:sldId id="513" r:id="rId138"/>
    <p:sldId id="514" r:id="rId139"/>
    <p:sldId id="515" r:id="rId140"/>
    <p:sldId id="516" r:id="rId141"/>
    <p:sldId id="517" r:id="rId142"/>
    <p:sldId id="518" r:id="rId143"/>
    <p:sldId id="519" r:id="rId144"/>
    <p:sldId id="520" r:id="rId145"/>
    <p:sldId id="521" r:id="rId146"/>
    <p:sldId id="522" r:id="rId147"/>
    <p:sldId id="523" r:id="rId148"/>
    <p:sldId id="524" r:id="rId149"/>
    <p:sldId id="525" r:id="rId150"/>
    <p:sldId id="532" r:id="rId151"/>
    <p:sldId id="533" r:id="rId152"/>
    <p:sldId id="534" r:id="rId153"/>
    <p:sldId id="468" r:id="rId154"/>
    <p:sldId id="262" r:id="rId155"/>
    <p:sldId id="265" r:id="rId156"/>
    <p:sldId id="469" r:id="rId157"/>
    <p:sldId id="281" r:id="rId158"/>
    <p:sldId id="263" r:id="rId159"/>
    <p:sldId id="467" r:id="rId1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0" autoAdjust="0"/>
    <p:restoredTop sz="94660"/>
  </p:normalViewPr>
  <p:slideViewPr>
    <p:cSldViewPr>
      <p:cViewPr>
        <p:scale>
          <a:sx n="114" d="100"/>
          <a:sy n="114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740E3-DC70-44C6-A87F-AACD549E2775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2165-434A-48EE-A9B1-6D768915C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3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2165-434A-48EE-A9B1-6D768915CB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 userDrawn="1"/>
        </p:nvSpPr>
        <p:spPr>
          <a:xfrm>
            <a:off x="32989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 rtl="1">
              <a:buNone/>
              <a:defRPr sz="2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 rtl="1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43E3-1EEA-48B4-ABDB-C5728ECD2516}" type="datetimeFigureOut">
              <a:rPr lang="en-US"/>
              <a:pPr>
                <a:defRPr/>
              </a:pPr>
              <a:t>8/11/2013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2F5A2-24BD-403F-888D-60B5490FF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8F4E7-8DA1-49E2-BF0B-AB98D8F30155}" type="datetimeFigureOut">
              <a:rPr lang="en-US"/>
              <a:pPr>
                <a:defRPr/>
              </a:pPr>
              <a:t>8/11/2013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8BDC5-F0DF-476D-A787-3773B6A1C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42035F3-14EB-475C-96F5-7D9687CFC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DF08-FEBA-474C-B967-ACE8F9C2310A}" type="datetimeFigureOut">
              <a:rPr lang="en-US"/>
              <a:pPr>
                <a:defRPr/>
              </a:pPr>
              <a:t>8/11/2013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93246-6C2B-4275-A2CF-3B2248070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D02D-BA32-47C6-BA62-35461C80BF8C}" type="datetimeFigureOut">
              <a:rPr lang="en-US"/>
              <a:pPr>
                <a:defRPr/>
              </a:pPr>
              <a:t>8/11/2013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4442-261F-41C1-802D-D2C43D1A0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D7AC-8EA1-4E14-84C2-6CEFA36F80E5}" type="datetimeFigureOut">
              <a:rPr lang="en-US"/>
              <a:pPr>
                <a:defRPr/>
              </a:pPr>
              <a:t>8/11/2013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522CC-1753-456E-B64A-E1BFEADBB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A961-8913-4B30-9B17-7BCEC83CB332}" type="datetimeFigureOut">
              <a:rPr lang="en-US"/>
              <a:pPr>
                <a:defRPr/>
              </a:pPr>
              <a:t>8/11/2013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6E9A-F63F-4886-9E7E-1FD6210B8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35D03-587C-4971-BBFD-97760BA1C963}" type="datetimeFigureOut">
              <a:rPr lang="en-US"/>
              <a:pPr>
                <a:defRPr/>
              </a:pPr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E1EFA-0410-44C4-B92C-C82126BBB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C8E09-3095-4601-8F8C-77F72D05B11C}" type="datetimeFigureOut">
              <a:rPr lang="en-US"/>
              <a:pPr>
                <a:defRPr/>
              </a:pPr>
              <a:t>8/11/2013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33B90-D9B4-410A-83AE-C44EF43EE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862BE-01D9-4184-9438-ED05FE552008}" type="datetimeFigureOut">
              <a:rPr lang="en-US"/>
              <a:pPr>
                <a:defRPr/>
              </a:pPr>
              <a:t>8/11/2013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96E60-E7FE-4E73-9B24-88A481510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55358B-EE52-4631-983B-337E5E683649}" type="datetimeFigureOut">
              <a:rPr lang="en-US"/>
              <a:pPr>
                <a:defRPr/>
              </a:pPr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20BEC15-3D18-4B27-8366-885968D3D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33" r:id="rId4"/>
    <p:sldLayoutId id="2147483934" r:id="rId5"/>
    <p:sldLayoutId id="2147483935" r:id="rId6"/>
    <p:sldLayoutId id="2147483936" r:id="rId7"/>
    <p:sldLayoutId id="2147483942" r:id="rId8"/>
    <p:sldLayoutId id="2147483943" r:id="rId9"/>
    <p:sldLayoutId id="2147483937" r:id="rId10"/>
    <p:sldLayoutId id="214748393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D8AFB9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2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software_platform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5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תכנות מכוון עצמים ושפת </a:t>
            </a:r>
            <a:r>
              <a:rPr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/>
            </a:r>
            <a:br>
              <a:rPr lang="he-IL" smtClean="0">
                <a:latin typeface="Arial" charset="0"/>
                <a:cs typeface="Arial" charset="0"/>
              </a:rPr>
            </a:br>
            <a:r>
              <a:rPr lang="he-IL" smtClean="0">
                <a:latin typeface="Arial" charset="0"/>
                <a:cs typeface="Arial" charset="0"/>
              </a:rPr>
              <a:t>מ- </a:t>
            </a:r>
            <a:r>
              <a:rPr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 ל- </a:t>
            </a:r>
            <a:r>
              <a:rPr smtClean="0">
                <a:latin typeface="Arial" charset="0"/>
                <a:cs typeface="Arial" charset="0"/>
              </a:rPr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קלט פלט</a:t>
            </a:r>
            <a:endParaRPr smtClean="0">
              <a:latin typeface="Arial" charset="0"/>
              <a:cs typeface="Arial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יבוא מה- </a:t>
            </a:r>
            <a:r>
              <a:rPr lang="en-US" smtClean="0">
                <a:latin typeface="Arial" charset="0"/>
                <a:cs typeface="Arial" charset="0"/>
              </a:rPr>
              <a:t>default package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בתוך </a:t>
            </a:r>
            <a:r>
              <a:rPr lang="en-US" smtClean="0">
                <a:latin typeface="Arial" charset="0"/>
                <a:cs typeface="Arial" charset="0"/>
              </a:rPr>
              <a:t>package</a:t>
            </a:r>
            <a:r>
              <a:rPr lang="he-IL" smtClean="0">
                <a:latin typeface="Arial" charset="0"/>
                <a:cs typeface="Arial" charset="0"/>
              </a:rPr>
              <a:t> שאינו ה- </a:t>
            </a:r>
            <a:r>
              <a:rPr lang="en-US" smtClean="0">
                <a:latin typeface="Arial" charset="0"/>
                <a:cs typeface="Arial" charset="0"/>
              </a:rPr>
              <a:t>default package</a:t>
            </a:r>
            <a:r>
              <a:rPr lang="he-IL" smtClean="0">
                <a:latin typeface="Arial" charset="0"/>
                <a:cs typeface="Arial" charset="0"/>
              </a:rPr>
              <a:t> לא ניתן לייבא מחלקות מחלקות מה- </a:t>
            </a:r>
            <a:r>
              <a:rPr lang="en-US" smtClean="0">
                <a:latin typeface="Arial" charset="0"/>
                <a:cs typeface="Arial" charset="0"/>
              </a:rPr>
              <a:t>default package</a:t>
            </a:r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אם בכל זאת נרצה להשתמש בהן נצטרך להעתיקן ל- </a:t>
            </a:r>
            <a:r>
              <a:rPr lang="en-US" smtClean="0">
                <a:latin typeface="Arial" charset="0"/>
                <a:cs typeface="Arial" charset="0"/>
              </a:rPr>
              <a:t>package </a:t>
            </a:r>
            <a:r>
              <a:rPr lang="he-IL" smtClean="0">
                <a:latin typeface="Arial" charset="0"/>
                <a:cs typeface="Arial" charset="0"/>
              </a:rPr>
              <a:t> אחר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13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3429000"/>
            <a:ext cx="3627438" cy="1944688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10138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3429000"/>
            <a:ext cx="3076575" cy="190976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23850" y="2852738"/>
            <a:ext cx="3887788" cy="360362"/>
          </a:xfrm>
          <a:prstGeom prst="wedgeRectCallout">
            <a:avLst>
              <a:gd name="adj1" fmla="val -125"/>
              <a:gd name="adj2" fmla="val 286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The import A can not be resolved</a:t>
            </a:r>
          </a:p>
        </p:txBody>
      </p:sp>
      <p:sp>
        <p:nvSpPr>
          <p:cNvPr id="10138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337CE2-8123-4627-9824-E14FD1B8DA18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ההרשאה </a:t>
            </a:r>
            <a:r>
              <a:rPr lang="en-US" smtClean="0">
                <a:latin typeface="Arial" charset="0"/>
                <a:cs typeface="Arial" charset="0"/>
              </a:rPr>
              <a:t>default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כאשר מגדירים משתנה/שיטה ללא הרשאה, ניתנת ההרשאה </a:t>
            </a:r>
            <a:r>
              <a:rPr lang="en-US" smtClean="0">
                <a:latin typeface="Arial" charset="0"/>
                <a:cs typeface="Arial" charset="0"/>
              </a:rPr>
              <a:t>default</a:t>
            </a:r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הרשאה זו זהה להרשאה </a:t>
            </a:r>
            <a:r>
              <a:rPr lang="en-US" smtClean="0">
                <a:latin typeface="Arial" charset="0"/>
                <a:cs typeface="Arial" charset="0"/>
              </a:rPr>
              <a:t>protected</a:t>
            </a:r>
            <a:r>
              <a:rPr lang="he-IL" smtClean="0">
                <a:latin typeface="Arial" charset="0"/>
                <a:cs typeface="Arial" charset="0"/>
              </a:rPr>
              <a:t> פרט לכך שאין גישה לתכונות יורשות מחוץ ל- </a:t>
            </a:r>
            <a:r>
              <a:rPr lang="en-US" smtClean="0">
                <a:latin typeface="Arial" charset="0"/>
                <a:cs typeface="Arial" charset="0"/>
              </a:rPr>
              <a:t>package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אבל אז נשתמש בשימוש המוכר של </a:t>
            </a:r>
            <a:r>
              <a:rPr lang="en-US" smtClean="0">
                <a:latin typeface="Arial" charset="0"/>
                <a:cs typeface="Arial" charset="0"/>
              </a:rPr>
              <a:t>protected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 שלבנים תהיה גישה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404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64E30C-D280-430A-906B-7DDD64E9339C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3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סיכום הרשאות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342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46FD3F6-7073-489F-AB3F-5F8BC9F54843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188" y="1916113"/>
          <a:ext cx="80648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/>
                <a:gridCol w="919480"/>
                <a:gridCol w="1287780"/>
                <a:gridCol w="995680"/>
                <a:gridCol w="386627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default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public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protected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private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גישה מהמחלקה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גישה ממחלקה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פנימית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גישה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ממחלקה אחרת ב-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גישה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ממחלקה מחוץ ל-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גישה ממחלקה יורשת ב-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גישה ממחלקה יורשת מחוץ ל-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3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פולימורפיזם</a:t>
            </a:r>
            <a:endParaRPr smtClean="0">
              <a:latin typeface="Arial" charset="0"/>
              <a:cs typeface="Arial" charset="0"/>
            </a:endParaRPr>
          </a:p>
        </p:txBody>
      </p:sp>
      <p:sp>
        <p:nvSpPr>
          <p:cNvPr id="10445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המחלקות בהן נשתמש</a:t>
            </a:r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24000" y="1316038"/>
          <a:ext cx="6572250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2972181" imgH="2091690" progId="Visio.Drawing.11">
                  <p:embed/>
                </p:oleObj>
              </mc:Choice>
              <mc:Fallback>
                <p:oleObj name="Visio" r:id="rId3" imgW="2972181" imgH="209169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16038"/>
                        <a:ext cx="6572250" cy="462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2B604ED-C5A7-4E42-9488-129F69CF54AF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יצירת אובייקט יורש מהפניה לבסיס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5475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כאשר מייצרים אובייקט ממחלקה יורשת, ניתן להגדיר את ההפניה שלו כמחלקת הבסיס</a:t>
            </a:r>
          </a:p>
          <a:p>
            <a:r>
              <a:rPr lang="he-IL" smtClean="0">
                <a:latin typeface="Arial" charset="0"/>
                <a:cs typeface="Arial" charset="0"/>
              </a:rPr>
              <a:t>דוגמא:</a:t>
            </a:r>
          </a:p>
          <a:p>
            <a:pPr algn="ctr">
              <a:buFont typeface="Wingdings" pitchFamily="2" charset="2"/>
              <a:buNone/>
            </a:pPr>
            <a:r>
              <a:rPr lang="en-US" sz="2100" b="1" smtClean="0">
                <a:latin typeface="Arial" charset="0"/>
                <a:cs typeface="Arial" charset="0"/>
              </a:rPr>
              <a:t>Person</a:t>
            </a:r>
            <a:r>
              <a:rPr lang="en-US" sz="2100" smtClean="0">
                <a:latin typeface="Arial" charset="0"/>
                <a:cs typeface="Arial" charset="0"/>
              </a:rPr>
              <a:t> p = new Student(111, “momo”, 94.2);</a:t>
            </a:r>
          </a:p>
          <a:p>
            <a:r>
              <a:rPr lang="he-IL" smtClean="0">
                <a:latin typeface="Arial" charset="0"/>
                <a:cs typeface="Arial" charset="0"/>
              </a:rPr>
              <a:t>שימושים: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שליחת אובייקט נורש לשיטה המקבלת כפרמטר אובייקט מטיפוס הבסיס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יצירת מערך של אובייקטים מטיפוס בסיס ומטיפוס נורש ביחד (עד כה ראינו שבמערך כל האיברים מאותו סוג)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5476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4FAC98-3D47-4E79-8982-67FF2C9887DA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4308475" cy="35814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6263" y="3048000"/>
            <a:ext cx="5875337" cy="340201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650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תזכורת: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he-IL" smtClean="0">
                <a:latin typeface="Arial" charset="0"/>
                <a:cs typeface="Arial" charset="0"/>
              </a:rPr>
              <a:t>הקוד</a:t>
            </a:r>
          </a:p>
        </p:txBody>
      </p:sp>
      <p:sp>
        <p:nvSpPr>
          <p:cNvPr id="10547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539750" y="0"/>
            <a:ext cx="16589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C98F1E72-7BF9-4775-8DA2-EE480AA79FA4}" type="slidenum">
              <a:rPr lang="he-IL" smtClean="0">
                <a:solidFill>
                  <a:schemeClr val="tx2"/>
                </a:solidFill>
                <a:latin typeface="Arial" charset="0"/>
                <a:cs typeface="Arial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106</a:t>
            </a:fld>
            <a:endParaRPr lang="en-US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106502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3954815-EE40-4978-BF44-C607C75BA61D}" type="slidenum">
              <a:rPr lang="en-US" sz="1400" smtClean="0">
                <a:solidFill>
                  <a:srgbClr val="FFFFFF"/>
                </a:solidFill>
                <a:ea typeface="+mj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106</a:t>
            </a:fld>
            <a:endParaRPr lang="en-US" sz="1400" dirty="0">
              <a:solidFill>
                <a:srgbClr val="FFFFFF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המילה השמורה </a:t>
            </a:r>
            <a:r>
              <a:rPr lang="en-US" smtClean="0">
                <a:latin typeface="Arial" charset="0"/>
                <a:cs typeface="Arial" charset="0"/>
              </a:rPr>
              <a:t>instanceof</a:t>
            </a:r>
          </a:p>
        </p:txBody>
      </p:sp>
      <p:sp>
        <p:nvSpPr>
          <p:cNvPr id="14339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>
              <a:defRPr/>
            </a:pPr>
            <a:r>
              <a:rPr lang="he-IL" dirty="0" smtClean="0">
                <a:latin typeface="Arial" charset="0"/>
                <a:cs typeface="Arial" charset="0"/>
              </a:rPr>
              <a:t>כדי לברר אם אובייקט הוא מטיפוס מסוים, נשתמש במילה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instanceof</a:t>
            </a:r>
            <a:r>
              <a:rPr lang="he-IL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defRPr/>
            </a:pPr>
            <a:endParaRPr lang="he-IL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he-IL" dirty="0" smtClean="0">
                <a:latin typeface="Arial" charset="0"/>
                <a:cs typeface="Arial" charset="0"/>
              </a:rPr>
              <a:t>דוגמא, עבור </a:t>
            </a:r>
            <a:r>
              <a:rPr lang="en-US" dirty="0" smtClean="0">
                <a:latin typeface="Arial" charset="0"/>
                <a:cs typeface="Arial" charset="0"/>
              </a:rPr>
              <a:t>o</a:t>
            </a:r>
            <a:r>
              <a:rPr lang="he-IL" dirty="0" smtClean="0">
                <a:latin typeface="Arial" charset="0"/>
                <a:cs typeface="Arial" charset="0"/>
              </a:rPr>
              <a:t> משתנה מטיפוס כלשהו: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i="1" dirty="0" smtClean="0">
                <a:latin typeface="Arial" charset="0"/>
                <a:cs typeface="Arial" charset="0"/>
              </a:rPr>
              <a:t>if (o 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instanceof</a:t>
            </a:r>
            <a:r>
              <a:rPr lang="en-US" i="1" dirty="0" smtClean="0">
                <a:latin typeface="Arial" charset="0"/>
                <a:cs typeface="Arial" charset="0"/>
              </a:rPr>
              <a:t> Person) {</a:t>
            </a:r>
            <a:r>
              <a:rPr lang="en-US" i="1" dirty="0" smtClean="0">
                <a:solidFill>
                  <a:srgbClr val="009900"/>
                </a:solidFill>
                <a:latin typeface="Arial" charset="0"/>
                <a:cs typeface="Arial" charset="0"/>
              </a:rPr>
              <a:t>/*…*/</a:t>
            </a:r>
            <a:r>
              <a:rPr lang="en-US" i="1" dirty="0" smtClean="0">
                <a:latin typeface="Arial" charset="0"/>
                <a:cs typeface="Arial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he-IL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he-IL" dirty="0" smtClean="0">
                <a:latin typeface="Arial" charset="0"/>
                <a:cs typeface="Arial" charset="0"/>
              </a:rPr>
              <a:t>יוחזר </a:t>
            </a:r>
            <a:r>
              <a:rPr lang="en-US" dirty="0" smtClean="0">
                <a:latin typeface="Arial" charset="0"/>
                <a:cs typeface="Arial" charset="0"/>
              </a:rPr>
              <a:t>true</a:t>
            </a:r>
            <a:r>
              <a:rPr lang="he-IL" dirty="0" smtClean="0">
                <a:latin typeface="Arial" charset="0"/>
                <a:cs typeface="Arial" charset="0"/>
              </a:rPr>
              <a:t> אם </a:t>
            </a:r>
            <a:r>
              <a:rPr lang="en-US" dirty="0" smtClean="0">
                <a:latin typeface="Arial" charset="0"/>
                <a:cs typeface="Arial" charset="0"/>
              </a:rPr>
              <a:t>o</a:t>
            </a:r>
            <a:r>
              <a:rPr lang="he-IL" dirty="0" smtClean="0">
                <a:latin typeface="Arial" charset="0"/>
                <a:cs typeface="Arial" charset="0"/>
              </a:rPr>
              <a:t> הוא מטיפוס </a:t>
            </a:r>
            <a:r>
              <a:rPr lang="en-US" dirty="0" smtClean="0">
                <a:latin typeface="Arial" charset="0"/>
                <a:cs typeface="Arial" charset="0"/>
              </a:rPr>
              <a:t>Person</a:t>
            </a:r>
            <a:r>
              <a:rPr lang="he-IL" dirty="0" smtClean="0">
                <a:latin typeface="Arial" charset="0"/>
                <a:cs typeface="Arial" charset="0"/>
              </a:rPr>
              <a:t> או אחד היורשים שלו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07524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069A7F-46A3-4304-9408-A9FCFBECAE66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 לשליחת אובייקט נורש לשיטה המקבלת בסיס, ושימוש ב- </a:t>
            </a:r>
            <a:r>
              <a:rPr lang="en-US" sz="3600" smtClean="0">
                <a:latin typeface="Arial" charset="0"/>
                <a:cs typeface="Arial" charset="0"/>
              </a:rPr>
              <a:t>instanceof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-304800" y="1412875"/>
            <a:ext cx="7620000" cy="53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       public </a:t>
            </a:r>
            <a:r>
              <a:rPr lang="en-US" noProof="1"/>
              <a:t>static void </a:t>
            </a:r>
            <a:r>
              <a:rPr lang="en-US" dirty="0" err="1"/>
              <a:t>doSomething</a:t>
            </a:r>
            <a:r>
              <a:rPr lang="en-US" noProof="1"/>
              <a:t>(Person p</a:t>
            </a:r>
            <a:r>
              <a:rPr lang="en-US" noProof="1" smtClean="0"/>
              <a:t>)  {</a:t>
            </a:r>
          </a:p>
          <a:p>
            <a:pPr>
              <a:lnSpc>
                <a:spcPct val="90000"/>
              </a:lnSpc>
              <a:defRPr/>
            </a:pPr>
            <a:endParaRPr lang="en-US" noProof="1"/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System.out.println("Type of p is “ + </a:t>
            </a:r>
            <a:r>
              <a:rPr lang="en-US" dirty="0" err="1"/>
              <a:t>p.getClass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</a:t>
            </a:r>
            <a:r>
              <a:rPr lang="en-US" noProof="1"/>
              <a:t>);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            </a:t>
            </a:r>
            <a:r>
              <a:rPr lang="en-US" noProof="1"/>
              <a:t>if (p</a:t>
            </a:r>
            <a:r>
              <a:rPr lang="he-IL" noProof="1"/>
              <a:t> </a:t>
            </a:r>
            <a:r>
              <a:rPr lang="en-US" noProof="1"/>
              <a:t>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instanceof</a:t>
            </a:r>
            <a:r>
              <a:rPr lang="en-US" noProof="1"/>
              <a:t> </a:t>
            </a:r>
            <a:r>
              <a:rPr lang="he-IL" noProof="1"/>
              <a:t> </a:t>
            </a:r>
            <a:r>
              <a:rPr lang="en-US" noProof="1"/>
              <a:t>Person)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    System.out.println(p.toString());</a:t>
            </a:r>
          </a:p>
          <a:p>
            <a:pPr>
              <a:lnSpc>
                <a:spcPct val="90000"/>
              </a:lnSpc>
              <a:defRPr/>
            </a:pPr>
            <a:endParaRPr lang="en-US" noProof="1"/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if (p</a:t>
            </a:r>
            <a:r>
              <a:rPr lang="he-IL" noProof="1"/>
              <a:t> </a:t>
            </a:r>
            <a:r>
              <a:rPr lang="en-US" noProof="1"/>
              <a:t>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instanceof</a:t>
            </a:r>
            <a:r>
              <a:rPr lang="en-US" noProof="1"/>
              <a:t> </a:t>
            </a:r>
            <a:r>
              <a:rPr lang="he-IL" noProof="1"/>
              <a:t> </a:t>
            </a:r>
            <a:r>
              <a:rPr lang="en-US" noProof="1"/>
              <a:t>Student</a:t>
            </a:r>
            <a:r>
              <a:rPr lang="en-US" noProof="1" smtClean="0"/>
              <a:t>)  </a:t>
            </a:r>
            <a:r>
              <a:rPr lang="en-US" noProof="1"/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    Student s = (Student)p;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    s.registerToCourse();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}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}</a:t>
            </a:r>
          </a:p>
          <a:p>
            <a:pPr>
              <a:lnSpc>
                <a:spcPct val="90000"/>
              </a:lnSpc>
              <a:defRPr/>
            </a:pPr>
            <a:endParaRPr lang="en-US" noProof="1" smtClean="0"/>
          </a:p>
          <a:p>
            <a:pPr>
              <a:lnSpc>
                <a:spcPct val="90000"/>
              </a:lnSpc>
              <a:defRPr/>
            </a:pPr>
            <a:endParaRPr lang="en-US" noProof="1" smtClean="0"/>
          </a:p>
          <a:p>
            <a:pPr>
              <a:lnSpc>
                <a:spcPct val="90000"/>
              </a:lnSpc>
              <a:defRPr/>
            </a:pPr>
            <a:endParaRPr lang="en-US" noProof="1"/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public static void main(String[] args</a:t>
            </a:r>
            <a:r>
              <a:rPr lang="en-US" noProof="1" smtClean="0"/>
              <a:t>)  </a:t>
            </a:r>
            <a:r>
              <a:rPr lang="en-US" noProof="1"/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Person p1 = new Person(111, "momo");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Person p2 = new Student(222, "gogo", 88);</a:t>
            </a:r>
          </a:p>
          <a:p>
            <a:pPr>
              <a:lnSpc>
                <a:spcPct val="90000"/>
              </a:lnSpc>
              <a:defRPr/>
            </a:pPr>
            <a:endParaRPr lang="en-US" noProof="1"/>
          </a:p>
          <a:p>
            <a:pPr>
              <a:lnSpc>
                <a:spcPct val="90000"/>
              </a:lnSpc>
              <a:defRPr/>
            </a:pPr>
            <a:r>
              <a:rPr lang="en-US" noProof="1"/>
              <a:t> </a:t>
            </a:r>
            <a:r>
              <a:rPr lang="en-US" dirty="0"/>
              <a:t>           </a:t>
            </a:r>
            <a:r>
              <a:rPr lang="en-US" dirty="0" err="1"/>
              <a:t>doSomething</a:t>
            </a:r>
            <a:r>
              <a:rPr lang="en-US" noProof="1"/>
              <a:t>(p1);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           </a:t>
            </a:r>
            <a:r>
              <a:rPr lang="en-US" noProof="1"/>
              <a:t> </a:t>
            </a:r>
            <a:r>
              <a:rPr lang="en-US" dirty="0" err="1"/>
              <a:t>doSomething</a:t>
            </a:r>
            <a:r>
              <a:rPr lang="en-US" noProof="1"/>
              <a:t>(p2);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}</a:t>
            </a:r>
            <a:endParaRPr lang="en-US" dirty="0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V="1">
            <a:off x="1447800" y="2133600"/>
            <a:ext cx="5791200" cy="34290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1080" name="Group 8"/>
          <p:cNvGraphicFramePr>
            <a:graphicFrameLocks noGrp="1"/>
          </p:cNvGraphicFramePr>
          <p:nvPr/>
        </p:nvGraphicFramePr>
        <p:xfrm>
          <a:off x="7239000" y="2133600"/>
          <a:ext cx="1600200" cy="96012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1090" name="Line 18"/>
          <p:cNvSpPr>
            <a:spLocks noChangeShapeType="1"/>
          </p:cNvSpPr>
          <p:nvPr/>
        </p:nvSpPr>
        <p:spPr bwMode="auto">
          <a:xfrm flipV="1">
            <a:off x="1447800" y="1371600"/>
            <a:ext cx="5791200" cy="3886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1105" name="Group 33"/>
          <p:cNvGraphicFramePr>
            <a:graphicFrameLocks noGrp="1"/>
          </p:cNvGraphicFramePr>
          <p:nvPr/>
        </p:nvGraphicFramePr>
        <p:xfrm>
          <a:off x="7239000" y="13716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momo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1104" name="Line 32"/>
          <p:cNvSpPr>
            <a:spLocks noChangeShapeType="1"/>
          </p:cNvSpPr>
          <p:nvPr/>
        </p:nvSpPr>
        <p:spPr bwMode="auto">
          <a:xfrm flipV="1">
            <a:off x="4343400" y="1371600"/>
            <a:ext cx="2895600" cy="304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106" name="Line 34"/>
          <p:cNvSpPr>
            <a:spLocks noChangeShapeType="1"/>
          </p:cNvSpPr>
          <p:nvPr/>
        </p:nvSpPr>
        <p:spPr bwMode="auto">
          <a:xfrm>
            <a:off x="4267200" y="1676400"/>
            <a:ext cx="2971800" cy="457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108" name="Line 36"/>
          <p:cNvSpPr>
            <a:spLocks noChangeShapeType="1"/>
          </p:cNvSpPr>
          <p:nvPr/>
        </p:nvSpPr>
        <p:spPr bwMode="auto">
          <a:xfrm flipV="1">
            <a:off x="1676400" y="2133600"/>
            <a:ext cx="5562600" cy="1447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110" name="Rectangle 38"/>
          <p:cNvSpPr>
            <a:spLocks noChangeArrowheads="1"/>
          </p:cNvSpPr>
          <p:nvPr/>
        </p:nvSpPr>
        <p:spPr bwMode="auto">
          <a:xfrm>
            <a:off x="3886200" y="3200400"/>
            <a:ext cx="495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he-IL" b="1">
                <a:solidFill>
                  <a:schemeClr val="bg1"/>
                </a:solidFill>
              </a:rPr>
              <a:t>בפועל מועברת הפניה לאובייקט האמיתי, </a:t>
            </a:r>
          </a:p>
          <a:p>
            <a:pPr algn="ctr" rtl="1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he-IL" b="1">
                <a:solidFill>
                  <a:schemeClr val="bg1"/>
                </a:solidFill>
              </a:rPr>
              <a:t>אבל בשיטה ניתן לקרוא רק לשיטות מטיפוס הבסיס, </a:t>
            </a:r>
          </a:p>
          <a:p>
            <a:pPr algn="ctr" rtl="1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he-IL" b="1">
                <a:solidFill>
                  <a:schemeClr val="bg1"/>
                </a:solidFill>
              </a:rPr>
              <a:t>מאחר וזהו טיפוס ההפניה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191000"/>
            <a:ext cx="3790950" cy="20447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267200" y="1905000"/>
            <a:ext cx="2286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ectangular Callout 16"/>
          <p:cNvSpPr/>
          <p:nvPr/>
        </p:nvSpPr>
        <p:spPr>
          <a:xfrm>
            <a:off x="4724400" y="1219200"/>
            <a:ext cx="2362200" cy="533400"/>
          </a:xfrm>
          <a:prstGeom prst="wedgeRectCallout">
            <a:avLst>
              <a:gd name="adj1" fmla="val -58387"/>
              <a:gd name="adj2" fmla="val 77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מחזיר את שם המחלקה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ממנה נוצר האובייקט</a:t>
            </a:r>
          </a:p>
        </p:txBody>
      </p:sp>
      <p:sp>
        <p:nvSpPr>
          <p:cNvPr id="108576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CD7F106-8DFE-4F2F-9753-8FD40220D82B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31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31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31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31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31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31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310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310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310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310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310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310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310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310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310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310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310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310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0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3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6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9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 animBg="1"/>
      <p:bldP spid="131079" grpId="1" animBg="1"/>
      <p:bldP spid="131090" grpId="0" animBg="1"/>
      <p:bldP spid="131090" grpId="1" animBg="1"/>
      <p:bldP spid="131104" grpId="0" animBg="1"/>
      <p:bldP spid="131104" grpId="1" animBg="1"/>
      <p:bldP spid="131106" grpId="0" animBg="1"/>
      <p:bldP spid="131106" grpId="1" animBg="1"/>
      <p:bldP spid="131108" grpId="0" animBg="1"/>
      <p:bldP spid="131108" grpId="1" animBg="1"/>
      <p:bldP spid="131110" grpId="0" animBg="1"/>
      <p:bldP spid="15" grpId="0" animBg="1"/>
      <p:bldP spid="15" grpId="1" animBg="1"/>
      <p:bldP spid="17" grpId="0" animBg="1"/>
      <p:bldP spid="17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למערך משולב</a:t>
            </a:r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35187" name="Group 19"/>
          <p:cNvGraphicFramePr>
            <a:graphicFrameLocks noGrp="1"/>
          </p:cNvGraphicFramePr>
          <p:nvPr>
            <p:ph sz="quarter" idx="1"/>
          </p:nvPr>
        </p:nvGraphicFramePr>
        <p:xfrm>
          <a:off x="5867400" y="1736725"/>
          <a:ext cx="2790630" cy="472440"/>
        </p:xfrm>
        <a:graphic>
          <a:graphicData uri="http://schemas.openxmlformats.org/drawingml/2006/table">
            <a:tbl>
              <a:tblPr/>
              <a:tblGrid>
                <a:gridCol w="930210"/>
                <a:gridCol w="930210"/>
                <a:gridCol w="930210"/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2405" marR="4524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2405" marR="452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2405" marR="452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-457200" y="914400"/>
            <a:ext cx="8153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        public </a:t>
            </a:r>
            <a:r>
              <a:rPr lang="en-US" noProof="1"/>
              <a:t>static void main(String[] </a:t>
            </a:r>
            <a:r>
              <a:rPr lang="en-US" noProof="1" smtClean="0"/>
              <a:t>args)  {</a:t>
            </a:r>
          </a:p>
          <a:p>
            <a:endParaRPr lang="en-US" noProof="1"/>
          </a:p>
          <a:p>
            <a:r>
              <a:rPr lang="en-US" noProof="1"/>
              <a:t>            Person[] persons = new Person[3];</a:t>
            </a:r>
          </a:p>
          <a:p>
            <a:endParaRPr lang="en-US" noProof="1"/>
          </a:p>
          <a:p>
            <a:r>
              <a:rPr lang="en-US" noProof="1"/>
              <a:t>            persons[0] = new Person(111, "momo");</a:t>
            </a:r>
          </a:p>
          <a:p>
            <a:r>
              <a:rPr lang="en-US" noProof="1"/>
              <a:t>            persons[1] = new Student(222, "gogo", 92.7f);</a:t>
            </a:r>
          </a:p>
          <a:p>
            <a:r>
              <a:rPr lang="en-US" noProof="1"/>
              <a:t>            persons[2] = new Person(333, "yoyo");</a:t>
            </a:r>
          </a:p>
          <a:p>
            <a:endParaRPr lang="en-US" noProof="1"/>
          </a:p>
          <a:p>
            <a:r>
              <a:rPr lang="en-US" noProof="1"/>
              <a:t>            for (int i = 0; i &lt; persons.length; i</a:t>
            </a:r>
            <a:r>
              <a:rPr lang="en-US" noProof="1" smtClean="0"/>
              <a:t>++)  </a:t>
            </a:r>
            <a:r>
              <a:rPr lang="en-US" noProof="1"/>
              <a:t>{</a:t>
            </a:r>
          </a:p>
          <a:p>
            <a:r>
              <a:rPr lang="en-US" dirty="0"/>
              <a:t>	  </a:t>
            </a:r>
            <a:r>
              <a:rPr lang="en-US" noProof="1"/>
              <a:t>System.out.println(persons[i].toString());</a:t>
            </a:r>
          </a:p>
          <a:p>
            <a:r>
              <a:rPr lang="en-US" noProof="1"/>
              <a:t>            } </a:t>
            </a:r>
          </a:p>
          <a:p>
            <a:r>
              <a:rPr lang="en-US" noProof="1"/>
              <a:t>        }</a:t>
            </a:r>
            <a:endParaRPr lang="en-US" dirty="0"/>
          </a:p>
        </p:txBody>
      </p:sp>
      <p:sp>
        <p:nvSpPr>
          <p:cNvPr id="135188" name="Line 20"/>
          <p:cNvSpPr>
            <a:spLocks noChangeShapeType="1"/>
          </p:cNvSpPr>
          <p:nvPr/>
        </p:nvSpPr>
        <p:spPr bwMode="auto">
          <a:xfrm>
            <a:off x="2057400" y="1752600"/>
            <a:ext cx="3810000" cy="1524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5189" name="Group 21"/>
          <p:cNvGraphicFramePr>
            <a:graphicFrameLocks noGrp="1"/>
          </p:cNvGraphicFramePr>
          <p:nvPr/>
        </p:nvGraphicFramePr>
        <p:xfrm>
          <a:off x="7391400" y="26670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id=333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name=“yoyo”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197" name="Group 29"/>
          <p:cNvGraphicFramePr>
            <a:graphicFrameLocks noGrp="1"/>
          </p:cNvGraphicFramePr>
          <p:nvPr/>
        </p:nvGraphicFramePr>
        <p:xfrm>
          <a:off x="5105400" y="26670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216" name="Group 48"/>
          <p:cNvGraphicFramePr>
            <a:graphicFrameLocks noGrp="1"/>
          </p:cNvGraphicFramePr>
          <p:nvPr/>
        </p:nvGraphicFramePr>
        <p:xfrm>
          <a:off x="6934200" y="3429000"/>
          <a:ext cx="1600200" cy="96012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average=92.7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5227" name="Line 59"/>
          <p:cNvSpPr>
            <a:spLocks noChangeShapeType="1"/>
          </p:cNvSpPr>
          <p:nvPr/>
        </p:nvSpPr>
        <p:spPr bwMode="auto">
          <a:xfrm flipH="1">
            <a:off x="5105400" y="2209800"/>
            <a:ext cx="1219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228" name="Line 60"/>
          <p:cNvSpPr>
            <a:spLocks noChangeShapeType="1"/>
          </p:cNvSpPr>
          <p:nvPr/>
        </p:nvSpPr>
        <p:spPr bwMode="auto">
          <a:xfrm flipH="1">
            <a:off x="6934200" y="2209800"/>
            <a:ext cx="304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229" name="Line 61"/>
          <p:cNvSpPr>
            <a:spLocks noChangeShapeType="1"/>
          </p:cNvSpPr>
          <p:nvPr/>
        </p:nvSpPr>
        <p:spPr bwMode="auto">
          <a:xfrm flipH="1">
            <a:off x="7391400" y="220980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231" name="Rectangle 63"/>
          <p:cNvSpPr>
            <a:spLocks noChangeArrowheads="1"/>
          </p:cNvSpPr>
          <p:nvPr/>
        </p:nvSpPr>
        <p:spPr bwMode="auto">
          <a:xfrm>
            <a:off x="5257800" y="4572000"/>
            <a:ext cx="3352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נשים לב שתמיד מופעלת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לפי האובייקט בפועל!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410200"/>
            <a:ext cx="5630863" cy="12096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9615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E2FECF-588D-4C16-8A4B-58CA2551978C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35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35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35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35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35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35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35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8" grpId="0" animBg="1"/>
      <p:bldP spid="135188" grpId="1" animBg="1"/>
      <p:bldP spid="135227" grpId="0" animBg="1"/>
      <p:bldP spid="135227" grpId="1" animBg="1"/>
      <p:bldP spid="135228" grpId="0" animBg="1"/>
      <p:bldP spid="135228" grpId="1" animBg="1"/>
      <p:bldP spid="135229" grpId="0" animBg="1"/>
      <p:bldP spid="135229" grpId="1" animBg="1"/>
      <p:bldP spid="1352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 לתוכנית בשפת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endParaRPr lang="he-IL" smtClean="0">
              <a:latin typeface="Arial" charset="0"/>
              <a:cs typeface="Arial" charset="0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95600"/>
            <a:ext cx="7097713" cy="37242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003800" y="3213100"/>
            <a:ext cx="3889375" cy="936625"/>
          </a:xfrm>
          <a:prstGeom prst="wedgeRectCallout">
            <a:avLst>
              <a:gd name="adj1" fmla="val -73176"/>
              <a:gd name="adj2" fmla="val 98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2"/>
                </a:solidFill>
              </a:rPr>
              <a:t>ה- </a:t>
            </a:r>
            <a:r>
              <a:rPr lang="en-US" b="1">
                <a:solidFill>
                  <a:schemeClr val="bg2"/>
                </a:solidFill>
              </a:rPr>
              <a:t>main</a:t>
            </a:r>
            <a:r>
              <a:rPr lang="he-IL" b="1">
                <a:solidFill>
                  <a:schemeClr val="bg2"/>
                </a:solidFill>
              </a:rPr>
              <a:t> נמצא בתוך מחלקה, כי בשפת </a:t>
            </a:r>
            <a:r>
              <a:rPr lang="en-US" b="1">
                <a:solidFill>
                  <a:schemeClr val="bg2"/>
                </a:solidFill>
              </a:rPr>
              <a:t>JAVA</a:t>
            </a:r>
            <a:r>
              <a:rPr lang="he-IL" b="1">
                <a:solidFill>
                  <a:schemeClr val="bg2"/>
                </a:solidFill>
              </a:rPr>
              <a:t> כל דבר הוא אובייקט, ובפרט האובייקט הראשוני המכיל את ה- </a:t>
            </a:r>
            <a:r>
              <a:rPr lang="en-US" b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0701D7-66D9-4C56-B9F3-7522906FA9C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מהו פולימורפיזם?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0595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>
              <a:lnSpc>
                <a:spcPts val="3125"/>
              </a:lnSpc>
              <a:spcBef>
                <a:spcPts val="1800"/>
              </a:spcBef>
            </a:pPr>
            <a:r>
              <a:rPr lang="he-IL" smtClean="0">
                <a:latin typeface="Arial" charset="0"/>
                <a:cs typeface="Arial" charset="0"/>
              </a:rPr>
              <a:t>עד כה ראינו שאם יש הפניה לטיפוס מסוים והאובייקט בפועל הוא מטיפוס יורש, תקרא השיטה הממומשת במחלקה של הטיפוס בפועל באופן אוטומטי</a:t>
            </a:r>
          </a:p>
          <a:p>
            <a:pPr>
              <a:lnSpc>
                <a:spcPts val="3125"/>
              </a:lnSpc>
              <a:spcBef>
                <a:spcPts val="1800"/>
              </a:spcBef>
            </a:pPr>
            <a:r>
              <a:rPr lang="he-IL" smtClean="0">
                <a:latin typeface="Arial" charset="0"/>
                <a:cs typeface="Arial" charset="0"/>
              </a:rPr>
              <a:t>פולימורפיזם הוא המנגנון המאפשר לקומפיילר לזהות </a:t>
            </a:r>
            <a:r>
              <a:rPr lang="he-IL" u="sng" smtClean="0">
                <a:latin typeface="Arial" charset="0"/>
                <a:cs typeface="Arial" charset="0"/>
              </a:rPr>
              <a:t>בזמן ריצה </a:t>
            </a:r>
            <a:r>
              <a:rPr lang="he-IL" smtClean="0">
                <a:latin typeface="Arial" charset="0"/>
                <a:cs typeface="Arial" charset="0"/>
              </a:rPr>
              <a:t>מה טיפוס האובייקט ולהפעיל את השיטה המדוייקת ביותר</a:t>
            </a:r>
          </a:p>
        </p:txBody>
      </p:sp>
      <p:sp>
        <p:nvSpPr>
          <p:cNvPr id="110596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6321986-C94E-4414-BFF7-0B3D7D171F51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7753350" cy="4991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11619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4851400" cy="1295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1219200"/>
            <a:ext cx="3733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דוגמא זו מדגימה מדוע הקומפיילר לא יודע מה הטיפוס שיבחר עבור כל אובייקט במערך, לכן הוא משאיר את הקריאה למימוש השיטה לזמן ריצה</a:t>
            </a:r>
          </a:p>
        </p:txBody>
      </p:sp>
      <p:sp>
        <p:nvSpPr>
          <p:cNvPr id="111622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563C61-50D6-44C6-A6EE-3E88823EA14F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קישור דינאמי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2643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בקישור דינאמי הקומפיילר דוחה את ההחלטה לאיזה מימוש של השיטה לפנות לזמן ריצה, בו כבר ידוע מה טיפוס האובייקט בפועל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כאשר הקומפיילר נתקל בשיטה של אובייקט מטיפוס ההפניה, הוא בודק האם עליו לחפש מימוש בעל עדיפות גבוהה יותר במחלקה שממנה נוצר האובייקט בפועל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בשפת </a:t>
            </a:r>
            <a:r>
              <a:rPr lang="en-US" dirty="0" smtClean="0">
                <a:latin typeface="Arial" charset="0"/>
                <a:cs typeface="Arial" charset="0"/>
              </a:rPr>
              <a:t>JAVA </a:t>
            </a:r>
            <a:r>
              <a:rPr lang="he-IL" dirty="0" smtClean="0">
                <a:latin typeface="Arial" charset="0"/>
                <a:cs typeface="Arial" charset="0"/>
              </a:rPr>
              <a:t> אין את מנגנון הלינקר, ולכן עם עליית התוכנית נטענות כל המחלקות בשימוש </a:t>
            </a:r>
            <a:r>
              <a:rPr lang="en-US" dirty="0" smtClean="0">
                <a:latin typeface="Arial" charset="0"/>
                <a:cs typeface="Arial" charset="0"/>
              </a:rPr>
              <a:t>(Just In Time – JIT)</a:t>
            </a:r>
            <a:r>
              <a:rPr lang="he-IL" dirty="0" smtClean="0">
                <a:latin typeface="Arial" charset="0"/>
                <a:cs typeface="Arial" charset="0"/>
              </a:rPr>
              <a:t>, ולכן הקישור הדינאמי הוא מה שקורה במערכת כברירת-מחדל, ואין צורך להוסיף לתחביר דבר (אין קישור סטטי)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וזאת בניגוד לשפות אחרות כמו 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he-IL" dirty="0" smtClean="0">
                <a:latin typeface="Arial" charset="0"/>
                <a:cs typeface="Arial" charset="0"/>
              </a:rPr>
              <a:t>++ או 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he-IL" dirty="0" smtClean="0">
                <a:latin typeface="Arial" charset="0"/>
                <a:cs typeface="Arial" charset="0"/>
              </a:rPr>
              <a:t>#!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  <p:sp>
        <p:nvSpPr>
          <p:cNvPr id="112644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49ECDBB-0C4F-44B3-AFB1-201A36C78FBE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קישור סטטי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3667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"קישור סטטי" מתבצע כאשר הקומפיילר פונה לשיטה עפ"י ההפניה לאובייקט, ולא לפי הטיפוס שנוצר בפועל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כלומר, כבר בזמן קומפילציה הקומפיילר רוצה לדעת באיזו מחלקה נמצא המימוש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מאחר ובזמן קומפילציה לא ניתן לדעת מה יהיה טיפוס האובייקט בפועל, בסיס או יורש, הקומפיילר מתייחס תמיד לשיטות של ההפניה, שטיפוסה ידוע בזמן קומפילציה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כאמור, ב-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r>
              <a:rPr lang="he-IL" dirty="0" smtClean="0">
                <a:latin typeface="Arial" charset="0"/>
                <a:cs typeface="Arial" charset="0"/>
              </a:rPr>
              <a:t> אין תמיכה בקישור סטטי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13668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9B075E3-0084-4EAE-8763-BCEC4E7BD5A0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מחלקה אבסטרקטית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>
              <a:defRPr/>
            </a:pPr>
            <a:r>
              <a:rPr lang="he-IL" sz="2500" dirty="0" smtClean="0">
                <a:latin typeface="Arial" charset="0"/>
                <a:cs typeface="Arial" charset="0"/>
              </a:rPr>
              <a:t>מחלקה אבסטרקטית היא מחלקה אשר לא ניתן לייצר ממנה אובייקטים</a:t>
            </a:r>
          </a:p>
          <a:p>
            <a:pPr lvl="1">
              <a:defRPr/>
            </a:pPr>
            <a:r>
              <a:rPr lang="he-IL" sz="2200" dirty="0" smtClean="0">
                <a:latin typeface="Arial" charset="0"/>
                <a:cs typeface="Arial" charset="0"/>
              </a:rPr>
              <a:t>בהגדרת המחלקה נוסיף את מילת המפתח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abstract</a:t>
            </a:r>
            <a:endParaRPr lang="he-IL" sz="2200" dirty="0" smtClean="0">
              <a:solidFill>
                <a:schemeClr val="accent5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he-IL" sz="2500" dirty="0" smtClean="0">
                <a:latin typeface="Arial" charset="0"/>
                <a:cs typeface="Arial" charset="0"/>
              </a:rPr>
              <a:t>היא תהווה מחלקת בסיס לאובייקטים אחרים</a:t>
            </a:r>
          </a:p>
          <a:p>
            <a:pPr>
              <a:defRPr/>
            </a:pPr>
            <a:r>
              <a:rPr lang="he-IL" sz="2500" dirty="0" smtClean="0">
                <a:latin typeface="Arial" charset="0"/>
                <a:cs typeface="Arial" charset="0"/>
              </a:rPr>
              <a:t>יתכן ולא נרצה לממש את כל השיטות במחלקה זו, אלא רק להשאיר חתימה שלהן</a:t>
            </a:r>
          </a:p>
          <a:p>
            <a:pPr lvl="1">
              <a:defRPr/>
            </a:pPr>
            <a:r>
              <a:rPr lang="he-IL" sz="2200" dirty="0" smtClean="0">
                <a:latin typeface="Arial" charset="0"/>
                <a:cs typeface="Arial" charset="0"/>
              </a:rPr>
              <a:t>לכל שיטה כזו נוסיף את מילת המפתח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abstract</a:t>
            </a:r>
          </a:p>
          <a:p>
            <a:pPr lvl="1">
              <a:defRPr/>
            </a:pPr>
            <a:r>
              <a:rPr lang="he-IL" sz="2200" dirty="0" smtClean="0">
                <a:latin typeface="Arial" charset="0"/>
                <a:cs typeface="Arial" charset="0"/>
              </a:rPr>
              <a:t>מחלקה יורשת חייבת לממש את כל השיטות האבסטרקטיות של הבסיס, אחרת גם היא תהיה אבסטרקטית</a:t>
            </a:r>
          </a:p>
          <a:p>
            <a:pPr lvl="1">
              <a:defRPr/>
            </a:pPr>
            <a:r>
              <a:rPr lang="he-IL" sz="2200" dirty="0" smtClean="0">
                <a:latin typeface="Arial" charset="0"/>
                <a:cs typeface="Arial" charset="0"/>
              </a:rPr>
              <a:t>מספיק שיש שיטה אחת אבסטרקטית במחלקה, והיא גם תהייה אבסטרקטית, ולכן יש לציין את המחלקה גם כ-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abstract</a:t>
            </a:r>
          </a:p>
        </p:txBody>
      </p:sp>
      <p:sp>
        <p:nvSpPr>
          <p:cNvPr id="115716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AABF2C8-8A99-457A-84ED-E3369DA84414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53340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9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המחלקה </a:t>
            </a:r>
            <a:r>
              <a:rPr lang="en-US" smtClean="0">
                <a:latin typeface="Arial" charset="0"/>
                <a:cs typeface="Arial" charset="0"/>
              </a:rPr>
              <a:t>Animal</a:t>
            </a:r>
            <a:r>
              <a:rPr lang="he-IL" smtClean="0">
                <a:latin typeface="Arial" charset="0"/>
                <a:cs typeface="Arial" charset="0"/>
              </a:rPr>
              <a:t> ויורשיה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6740" name="AutoShape 6"/>
          <p:cNvSpPr>
            <a:spLocks noChangeArrowheads="1"/>
          </p:cNvSpPr>
          <p:nvPr/>
        </p:nvSpPr>
        <p:spPr bwMode="auto">
          <a:xfrm>
            <a:off x="5791200" y="1752600"/>
            <a:ext cx="3048000" cy="914400"/>
          </a:xfrm>
          <a:prstGeom prst="wedgeRectCallout">
            <a:avLst>
              <a:gd name="adj1" fmla="val -78417"/>
              <a:gd name="adj2" fmla="val -1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המחלקה </a:t>
            </a:r>
            <a:r>
              <a:rPr lang="en-US" b="1">
                <a:solidFill>
                  <a:schemeClr val="bg1"/>
                </a:solidFill>
              </a:rPr>
              <a:t>Animal</a:t>
            </a:r>
            <a:r>
              <a:rPr lang="he-IL" b="1">
                <a:solidFill>
                  <a:schemeClr val="bg1"/>
                </a:solidFill>
              </a:rPr>
              <a:t> אבסטרקטית, והשיטה </a:t>
            </a:r>
            <a:r>
              <a:rPr lang="en-US" b="1">
                <a:solidFill>
                  <a:schemeClr val="bg1"/>
                </a:solidFill>
              </a:rPr>
              <a:t>makeNoise</a:t>
            </a:r>
            <a:r>
              <a:rPr lang="he-IL" b="1">
                <a:solidFill>
                  <a:schemeClr val="bg1"/>
                </a:solidFill>
              </a:rPr>
              <a:t> היא אבסטרקטית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6741" name="AutoShape 8"/>
          <p:cNvSpPr>
            <a:spLocks noChangeArrowheads="1"/>
          </p:cNvSpPr>
          <p:nvPr/>
        </p:nvSpPr>
        <p:spPr bwMode="auto">
          <a:xfrm>
            <a:off x="76200" y="2667000"/>
            <a:ext cx="3124200" cy="381000"/>
          </a:xfrm>
          <a:prstGeom prst="wedgeRectCallout">
            <a:avLst>
              <a:gd name="adj1" fmla="val 84940"/>
              <a:gd name="adj2" fmla="val 1264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המחלקה </a:t>
            </a:r>
            <a:r>
              <a:rPr lang="en-US" b="1">
                <a:solidFill>
                  <a:schemeClr val="bg1"/>
                </a:solidFill>
              </a:rPr>
              <a:t>Cat</a:t>
            </a:r>
            <a:r>
              <a:rPr lang="he-IL" b="1">
                <a:solidFill>
                  <a:schemeClr val="bg1"/>
                </a:solidFill>
              </a:rPr>
              <a:t> גם אבסטרקטית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6742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87A8F3-E292-470D-B1B0-DDDDDF0A5730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686800" cy="1143000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6477000" cy="57324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990600" y="838200"/>
            <a:ext cx="990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447800" y="2971800"/>
            <a:ext cx="990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7769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8D2C79C-147B-4565-AF2A-88DF7850EE86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600" smtClean="0">
                <a:latin typeface="Arial" charset="0"/>
                <a:cs typeface="Arial" charset="0"/>
              </a:rPr>
              <a:t>Horse</a:t>
            </a:r>
          </a:p>
        </p:txBody>
      </p:sp>
      <p:pic>
        <p:nvPicPr>
          <p:cNvPr id="1187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7240588" cy="5257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990600" y="2895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752600" y="60198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8790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A058F08-E941-4CD9-AAFD-70FF6CBE29BF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1450"/>
            <a:ext cx="8686800" cy="51593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19811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600" smtClean="0">
                <a:latin typeface="Arial" charset="0"/>
                <a:cs typeface="Arial" charset="0"/>
              </a:rPr>
              <a:t>Cat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0600" y="2895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676400" y="57150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914400" y="1371600"/>
            <a:ext cx="914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9815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7B9D28B-D72D-4677-A400-9AA0410FDF71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200" smtClean="0">
                <a:latin typeface="Arial" charset="0"/>
                <a:cs typeface="Arial" charset="0"/>
              </a:rPr>
              <a:t>StreetCat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pic>
        <p:nvPicPr>
          <p:cNvPr id="1208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378825" cy="49990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143000" y="2133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143000" y="3276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905000" y="54864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0839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E87F6F8-E978-435E-8FD9-20FE7B6DAE38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613" y="3200400"/>
            <a:ext cx="2871787" cy="297973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5486400" cy="31511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תוכניות המדפיסה למסך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209800"/>
            <a:ext cx="2438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838200" y="2819400"/>
            <a:ext cx="2133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4953000" y="2667000"/>
            <a:ext cx="2209800" cy="381000"/>
          </a:xfrm>
          <a:prstGeom prst="wedgeRectCallout">
            <a:avLst>
              <a:gd name="adj1" fmla="val -178512"/>
              <a:gd name="adj2" fmla="val -3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פקודת כתיבה למסך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791200" y="1828800"/>
            <a:ext cx="1905000" cy="533400"/>
          </a:xfrm>
          <a:prstGeom prst="wedgeRectCallout">
            <a:avLst>
              <a:gd name="adj1" fmla="val -225975"/>
              <a:gd name="adj2" fmla="val 20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פקודת כתיבה למסך וירידת שורה</a:t>
            </a:r>
          </a:p>
        </p:txBody>
      </p:sp>
      <p:sp>
        <p:nvSpPr>
          <p:cNvPr id="2048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C508F9-6105-4EE0-8BB2-D18DC3357FB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200" smtClean="0">
                <a:latin typeface="Arial" charset="0"/>
                <a:cs typeface="Arial" charset="0"/>
              </a:rPr>
              <a:t>SiamiCat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25600"/>
            <a:ext cx="8680450" cy="4318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26670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219200" y="38862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057400" y="5181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1863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690B9C-2CD4-48E8-8AEA-B339A9F51D92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600" smtClean="0">
                <a:latin typeface="Arial" charset="0"/>
                <a:cs typeface="Arial" charset="0"/>
              </a:rPr>
              <a:t>Fish</a:t>
            </a:r>
          </a:p>
        </p:txBody>
      </p:sp>
      <p:pic>
        <p:nvPicPr>
          <p:cNvPr id="1228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10600" cy="47021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219200" y="2895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057400" y="52578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2886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2992E2-407F-42D3-85B8-E5B66F66E0A2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325938"/>
            <a:ext cx="8686800" cy="17986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3907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600" smtClean="0">
                <a:latin typeface="Arial" charset="0"/>
                <a:cs typeface="Arial" charset="0"/>
              </a:rPr>
              <a:t>main</a:t>
            </a:r>
          </a:p>
        </p:txBody>
      </p:sp>
      <p:pic>
        <p:nvPicPr>
          <p:cNvPr id="1239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25538"/>
            <a:ext cx="6845300" cy="3124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4724400" y="3640138"/>
            <a:ext cx="4191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 אם נרצה לפנות לשיטה שקיימת רק ביורשים,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עדיין נצטרך לעשות </a:t>
            </a:r>
            <a:r>
              <a:rPr lang="en-US" b="1">
                <a:solidFill>
                  <a:schemeClr val="bg1"/>
                </a:solidFill>
              </a:rPr>
              <a:t>casting</a:t>
            </a:r>
            <a:r>
              <a:rPr lang="he-IL" b="1">
                <a:solidFill>
                  <a:schemeClr val="bg1"/>
                </a:solidFill>
              </a:rPr>
              <a:t>...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910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FFCF73D-9C15-4C6D-BF42-62EC34D3E69C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דוגמאת המחלקה </a:t>
            </a:r>
            <a:r>
              <a:rPr lang="en-US" sz="3600" smtClean="0">
                <a:latin typeface="Arial" charset="0"/>
                <a:cs typeface="Arial" charset="0"/>
              </a:rPr>
              <a:t>Animal</a:t>
            </a:r>
            <a:r>
              <a:rPr lang="he-IL" sz="3600" smtClean="0">
                <a:latin typeface="Arial" charset="0"/>
                <a:cs typeface="Arial" charset="0"/>
              </a:rPr>
              <a:t> ויורשיה: ה- </a:t>
            </a:r>
            <a:r>
              <a:rPr lang="en-US" sz="3600" smtClean="0">
                <a:latin typeface="Arial" charset="0"/>
                <a:cs typeface="Arial" charset="0"/>
              </a:rPr>
              <a:t>main</a:t>
            </a:r>
            <a:r>
              <a:rPr lang="he-IL" sz="3600" smtClean="0">
                <a:latin typeface="Arial" charset="0"/>
                <a:cs typeface="Arial" charset="0"/>
              </a:rPr>
              <a:t> עם פניה לפונקציה שרק ביורשים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pic>
        <p:nvPicPr>
          <p:cNvPr id="1249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610600" cy="4610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334000"/>
            <a:ext cx="7412038" cy="838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7010400" y="4038600"/>
            <a:ext cx="1905000" cy="838200"/>
          </a:xfrm>
          <a:prstGeom prst="wedgeRectCallout">
            <a:avLst>
              <a:gd name="adj1" fmla="val -97669"/>
              <a:gd name="adj2" fmla="val -33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בדיקה האם האובייקט הוא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או אחד מיורשיו</a:t>
            </a:r>
          </a:p>
        </p:txBody>
      </p:sp>
      <p:sp>
        <p:nvSpPr>
          <p:cNvPr id="124934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4A7D5A1-7E3E-4DCF-96F7-938EA5310949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3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טיפול בחריגות - </a:t>
            </a:r>
            <a:r>
              <a:rPr smtClean="0">
                <a:latin typeface="Arial" charset="0"/>
                <a:cs typeface="Arial" charset="0"/>
              </a:rPr>
              <a:t>Exceptions</a:t>
            </a:r>
          </a:p>
        </p:txBody>
      </p:sp>
      <p:sp>
        <p:nvSpPr>
          <p:cNvPr id="12595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699125"/>
            <a:ext cx="7212013" cy="9461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717925"/>
            <a:ext cx="6665913" cy="1933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6980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דוגמא: חלוקת 2 מספרים </a:t>
            </a:r>
            <a:r>
              <a:rPr lang="he-IL" sz="2800" smtClean="0">
                <a:latin typeface="Arial" charset="0"/>
                <a:cs typeface="Arial" charset="0"/>
              </a:rPr>
              <a:t>(ללא טיפול בחריגות)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5880" name="AutoShape 8"/>
          <p:cNvSpPr>
            <a:spLocks noChangeArrowheads="1"/>
          </p:cNvSpPr>
          <p:nvPr/>
        </p:nvSpPr>
        <p:spPr bwMode="auto">
          <a:xfrm>
            <a:off x="6096000" y="5424488"/>
            <a:ext cx="2819400" cy="381000"/>
          </a:xfrm>
          <a:prstGeom prst="wedgeRectCallout">
            <a:avLst>
              <a:gd name="adj1" fmla="val -89824"/>
              <a:gd name="adj2" fmla="val -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השורה ממנה נבעה החריגה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5881" name="AutoShape 9"/>
          <p:cNvSpPr>
            <a:spLocks noChangeArrowheads="1"/>
          </p:cNvSpPr>
          <p:nvPr/>
        </p:nvSpPr>
        <p:spPr bwMode="auto">
          <a:xfrm>
            <a:off x="7086600" y="3519488"/>
            <a:ext cx="1371600" cy="381000"/>
          </a:xfrm>
          <a:prstGeom prst="wedgeRectCallout">
            <a:avLst>
              <a:gd name="adj1" fmla="val -104074"/>
              <a:gd name="adj2" fmla="val 113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סוג החריגה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269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920750"/>
            <a:ext cx="6072188" cy="27241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6984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81B781-B10C-4278-B109-DCC34CA36E14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0" grpId="0" animBg="1"/>
      <p:bldP spid="33588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טיפול ללא שימוש בחריגות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6899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הטיפול הינו באופן יזום בחריגות אפשריות</a:t>
            </a: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הבעייתיות: תמיד יתכן ושכחנו לטפל במקרה מסוים, או שהטיפול היה מסרבל את הקוד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למשל לקלוט תמיד מחרוזת ואז לבדוק אם ניתן להמיר לטיפוס הרצוי</a:t>
            </a:r>
          </a:p>
        </p:txBody>
      </p:sp>
      <p:pic>
        <p:nvPicPr>
          <p:cNvPr id="1280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7338"/>
            <a:ext cx="5429250" cy="3352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38200" y="3462338"/>
            <a:ext cx="1371600" cy="228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8006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E402F74-6A7A-4DA2-8536-FE877FA8BF7B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טיפול בחריגות - המנגנון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8" indent="-273050" algn="r" rtl="1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 smtClean="0">
                <a:latin typeface="Arial" pitchFamily="34" charset="0"/>
                <a:cs typeface="Arial" pitchFamily="34" charset="0"/>
              </a:rPr>
              <a:t>נרצה להיות מסוגלים לטפל גם בחריגות שלא צפינו מראש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he-IL" dirty="0" smtClean="0"/>
              <a:t>נרצה להפריד בין קטע הקוד המטפל בתוכנית לקטע הקוד המטפל בחריגות</a:t>
            </a:r>
          </a:p>
          <a:p>
            <a:pPr eaLnBrk="1" hangingPunct="1">
              <a:defRPr/>
            </a:pPr>
            <a:r>
              <a:rPr lang="he-IL" dirty="0" smtClean="0"/>
              <a:t>את קטע הקוד המכיל את הלוגיקה נעטוף בבלוק </a:t>
            </a:r>
            <a:r>
              <a:rPr lang="en-US" dirty="0" smtClean="0"/>
              <a:t>try</a:t>
            </a:r>
            <a:r>
              <a:rPr lang="he-IL" dirty="0" smtClean="0"/>
              <a:t> וקטע הקוד המטפל בחריגה ייעטף בבלוק </a:t>
            </a:r>
            <a:r>
              <a:rPr lang="en-US" dirty="0" smtClean="0"/>
              <a:t>catch</a:t>
            </a:r>
            <a:endParaRPr lang="he-IL" dirty="0" smtClean="0"/>
          </a:p>
          <a:p>
            <a:pPr eaLnBrk="1" hangingPunct="1">
              <a:defRPr/>
            </a:pPr>
            <a:r>
              <a:rPr lang="he-IL" dirty="0" smtClean="0"/>
              <a:t>דוגמא: </a:t>
            </a:r>
          </a:p>
          <a:p>
            <a:pPr lvl="1" eaLnBrk="1" hangingPunct="1">
              <a:defRPr/>
            </a:pPr>
            <a:r>
              <a:rPr lang="he-IL" dirty="0" smtClean="0"/>
              <a:t>הסיפור: קריאת 2 מספרים מהמשתמש והדפסת תוצאת החלוקה</a:t>
            </a:r>
          </a:p>
          <a:p>
            <a:pPr lvl="1" eaLnBrk="1" hangingPunct="1">
              <a:defRPr/>
            </a:pPr>
            <a:r>
              <a:rPr lang="he-IL" dirty="0" smtClean="0"/>
              <a:t>בעיות אפשריות: </a:t>
            </a:r>
          </a:p>
          <a:p>
            <a:pPr lvl="2" eaLnBrk="1" hangingPunct="1">
              <a:defRPr/>
            </a:pPr>
            <a:r>
              <a:rPr lang="he-IL" dirty="0" smtClean="0"/>
              <a:t>אם המספר השני הוא 0</a:t>
            </a:r>
          </a:p>
          <a:p>
            <a:pPr lvl="2" eaLnBrk="1" hangingPunct="1">
              <a:defRPr/>
            </a:pPr>
            <a:r>
              <a:rPr lang="he-IL" dirty="0" smtClean="0"/>
              <a:t>אם אחד מנתוני הקלט אינו מספר שלם</a:t>
            </a:r>
          </a:p>
          <a:p>
            <a:pPr lvl="1" eaLnBrk="1" hangingPunct="1">
              <a:defRPr/>
            </a:pPr>
            <a:r>
              <a:rPr lang="he-IL" dirty="0" smtClean="0"/>
              <a:t>הפתרון ללא חריגות: בדיקת תקינות הקלט</a:t>
            </a:r>
          </a:p>
          <a:p>
            <a:pPr lvl="1" eaLnBrk="1" hangingPunct="1">
              <a:defRPr/>
            </a:pPr>
            <a:r>
              <a:rPr lang="he-IL" dirty="0" smtClean="0"/>
              <a:t>הפתרון עם חריגות: לתפוס חריגה</a:t>
            </a:r>
            <a:endParaRPr lang="en-US" dirty="0" smtClean="0"/>
          </a:p>
        </p:txBody>
      </p:sp>
      <p:sp>
        <p:nvSpPr>
          <p:cNvPr id="129028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849F7E-315D-493C-8C66-C742A367469E}" type="slidenum">
              <a:rPr lang="en-US" smtClean="0"/>
              <a:pPr>
                <a:defRPr/>
              </a:pPr>
              <a:t>127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7531100" cy="518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30051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דוגמא: חלוקת 2 מספרים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66" name="AutoShape 5"/>
          <p:cNvSpPr>
            <a:spLocks/>
          </p:cNvSpPr>
          <p:nvPr/>
        </p:nvSpPr>
        <p:spPr bwMode="auto">
          <a:xfrm>
            <a:off x="5943600" y="45720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4858" name="AutoShape 10"/>
          <p:cNvSpPr>
            <a:spLocks noChangeArrowheads="1"/>
          </p:cNvSpPr>
          <p:nvPr/>
        </p:nvSpPr>
        <p:spPr bwMode="auto">
          <a:xfrm>
            <a:off x="685800" y="5943600"/>
            <a:ext cx="5257800" cy="685800"/>
          </a:xfrm>
          <a:prstGeom prst="wedgeRectCallout">
            <a:avLst>
              <a:gd name="adj1" fmla="val 14264"/>
              <a:gd name="adj2" fmla="val -999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b="1">
                <a:solidFill>
                  <a:schemeClr val="bg1"/>
                </a:solidFill>
              </a:rPr>
              <a:t> e</a:t>
            </a:r>
            <a:r>
              <a:rPr lang="en-US"/>
              <a:t> </a:t>
            </a:r>
            <a:r>
              <a:rPr lang="he-IL" b="1">
                <a:solidFill>
                  <a:schemeClr val="bg1"/>
                </a:solidFill>
              </a:rPr>
              <a:t>הוא אובייקט ממחלקה שיש לה את השיטה </a:t>
            </a:r>
            <a:r>
              <a:rPr lang="en-US" b="1">
                <a:solidFill>
                  <a:schemeClr val="bg1"/>
                </a:solidFill>
              </a:rPr>
              <a:t>getMessage</a:t>
            </a:r>
            <a:r>
              <a:rPr lang="he-IL" b="1">
                <a:solidFill>
                  <a:schemeClr val="bg1"/>
                </a:solidFill>
              </a:rPr>
              <a:t> המחזירה מחרוזת עם פירוט על החריגה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AutoShape 5"/>
          <p:cNvSpPr>
            <a:spLocks/>
          </p:cNvSpPr>
          <p:nvPr/>
        </p:nvSpPr>
        <p:spPr bwMode="auto">
          <a:xfrm>
            <a:off x="4038600" y="32004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" name="Rectangular Callout 19"/>
          <p:cNvSpPr/>
          <p:nvPr/>
        </p:nvSpPr>
        <p:spPr>
          <a:xfrm>
            <a:off x="4724400" y="3352800"/>
            <a:ext cx="2057400" cy="685800"/>
          </a:xfrm>
          <a:prstGeom prst="wedgeRectCallout">
            <a:avLst>
              <a:gd name="adj1" fmla="val -75891"/>
              <a:gd name="adj2" fmla="val 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הלוגיקה, קטע הקוד שיכול לייצר חריגות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6553200" y="4572000"/>
            <a:ext cx="2286000" cy="914400"/>
          </a:xfrm>
          <a:prstGeom prst="wedgeRectCallout">
            <a:avLst>
              <a:gd name="adj1" fmla="val -68660"/>
              <a:gd name="adj2" fmla="val 4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קטע הקוד המטפל בחריגות, יבוצע רק במידה ואירעה חריגה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6705600" y="5562600"/>
            <a:ext cx="2133600" cy="533400"/>
          </a:xfrm>
          <a:prstGeom prst="wedgeRectCallout">
            <a:avLst>
              <a:gd name="adj1" fmla="val -80814"/>
              <a:gd name="adj2" fmla="val -77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מטפלים בכל טיפוס חריגה בנפרד</a:t>
            </a:r>
          </a:p>
        </p:txBody>
      </p:sp>
      <p:sp>
        <p:nvSpPr>
          <p:cNvPr id="130058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F8809BC-14EE-4182-A5FE-F2E57F5B8D65}" type="slidenum">
              <a:rPr lang="en-US" smtClean="0"/>
              <a:pPr>
                <a:defRPr/>
              </a:pPr>
              <a:t>128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33485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6313488" cy="4343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31075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דוגמא: חלוקת 2 מספרים (הפלט)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486400" y="2743200"/>
            <a:ext cx="3352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כאשר אירעה חריגה, רצף הפקודות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 ב- </a:t>
            </a:r>
            <a:r>
              <a:rPr lang="en-US" b="1">
                <a:solidFill>
                  <a:schemeClr val="bg1"/>
                </a:solidFill>
              </a:rPr>
              <a:t>try</a:t>
            </a:r>
            <a:r>
              <a:rPr lang="he-IL" b="1">
                <a:solidFill>
                  <a:schemeClr val="bg1"/>
                </a:solidFill>
              </a:rPr>
              <a:t> נפסק ומתחילות להתבצע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הפקודות שב- </a:t>
            </a:r>
            <a:r>
              <a:rPr lang="en-US" b="1">
                <a:solidFill>
                  <a:schemeClr val="bg1"/>
                </a:solidFill>
              </a:rPr>
              <a:t>catch</a:t>
            </a:r>
            <a:r>
              <a:rPr lang="he-IL" b="1">
                <a:solidFill>
                  <a:schemeClr val="bg1"/>
                </a:solidFill>
              </a:rPr>
              <a:t> המתאים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3107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181600"/>
            <a:ext cx="3503613" cy="927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3107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170363"/>
            <a:ext cx="3505200" cy="9477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3107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219200"/>
            <a:ext cx="3533775" cy="9064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4" name="Rectangular Callout 13"/>
          <p:cNvSpPr/>
          <p:nvPr/>
        </p:nvSpPr>
        <p:spPr>
          <a:xfrm>
            <a:off x="381000" y="5715000"/>
            <a:ext cx="3429000" cy="685800"/>
          </a:xfrm>
          <a:prstGeom prst="wedgeRectCallout">
            <a:avLst>
              <a:gd name="adj1" fmla="val -44714"/>
              <a:gd name="adj2" fmla="val -122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במידה והיה קוד נוסף לאחר בלוקי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catch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הוא היה מבוצע בהמשך</a:t>
            </a:r>
          </a:p>
        </p:txBody>
      </p:sp>
      <p:sp>
        <p:nvSpPr>
          <p:cNvPr id="131081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6091309-6FE5-479F-89E9-773D4342BDE6}" type="slidenum">
              <a:rPr lang="en-US" smtClean="0"/>
              <a:pPr>
                <a:defRPr/>
              </a:pPr>
              <a:t>129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0813" y="914400"/>
            <a:ext cx="4933950" cy="11715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54288"/>
            <a:ext cx="6934200" cy="407511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86800" cy="1143000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קבלת קלט מהמשתמש 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4347" name="Picture 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962400" y="2209800"/>
            <a:ext cx="4951413" cy="1722438"/>
          </a:xfr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3" name="Rectangular Callout 12"/>
          <p:cNvSpPr/>
          <p:nvPr/>
        </p:nvSpPr>
        <p:spPr>
          <a:xfrm>
            <a:off x="1116013" y="1752600"/>
            <a:ext cx="2617787" cy="533400"/>
          </a:xfrm>
          <a:prstGeom prst="wedgeRectCallout">
            <a:avLst>
              <a:gd name="adj1" fmla="val -52086"/>
              <a:gd name="adj2" fmla="val 86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הספריה המכילה את האובייקט שקורא מן הקלט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943600" y="4038600"/>
            <a:ext cx="2286000" cy="609600"/>
          </a:xfrm>
          <a:prstGeom prst="wedgeRectCallout">
            <a:avLst>
              <a:gd name="adj1" fmla="val -112548"/>
              <a:gd name="adj2" fmla="val 34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יצירת אובייקט לקליטת נתונים מהמקלדת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4648200" y="5257800"/>
            <a:ext cx="1905000" cy="609600"/>
          </a:xfrm>
          <a:prstGeom prst="wedgeRectCallout">
            <a:avLst>
              <a:gd name="adj1" fmla="val -103593"/>
              <a:gd name="adj2" fmla="val -15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קליטת נתונים לפי הטיפוסים השונים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2514600"/>
            <a:ext cx="2590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3657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990600" y="5105400"/>
            <a:ext cx="2743200" cy="685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51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F06153-5BE2-4553-88C0-217E1B657B1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algn="l" rtl="0"/>
            <a:r>
              <a:rPr lang="he-IL" smtClean="0">
                <a:latin typeface="Arial" charset="0"/>
                <a:cs typeface="Arial" charset="0"/>
              </a:rPr>
              <a:t>דוגמא לטיפול בחריגה</a:t>
            </a:r>
          </a:p>
        </p:txBody>
      </p:sp>
      <p:pic>
        <p:nvPicPr>
          <p:cNvPr id="132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12875"/>
            <a:ext cx="7010400" cy="52165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28600"/>
            <a:ext cx="3514725" cy="26400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2514600"/>
            <a:ext cx="3124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09600" y="2895600"/>
            <a:ext cx="2514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524000" y="4876800"/>
            <a:ext cx="2133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2104" name="Footer Placeholder 4"/>
          <p:cNvSpPr txBox="1">
            <a:spLocks/>
          </p:cNvSpPr>
          <p:nvPr/>
        </p:nvSpPr>
        <p:spPr bwMode="auto">
          <a:xfrm>
            <a:off x="7305675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994196-2672-4066-BF67-ABB6BF418BA8}" type="slidenum">
              <a:rPr lang="en-US" smtClean="0"/>
              <a:pPr>
                <a:defRPr/>
              </a:pPr>
              <a:t>130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סוגי </a:t>
            </a:r>
            <a:r>
              <a:rPr lang="en-US" smtClean="0">
                <a:latin typeface="Arial" charset="0"/>
                <a:cs typeface="Arial" charset="0"/>
              </a:rPr>
              <a:t>exception</a:t>
            </a:r>
            <a:r>
              <a:rPr lang="he-IL" smtClean="0">
                <a:latin typeface="Arial" charset="0"/>
                <a:cs typeface="Arial" charset="0"/>
              </a:rPr>
              <a:t> מוכרים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123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InputMismatchException</a:t>
            </a:r>
            <a:r>
              <a:rPr lang="he-IL" smtClean="0">
                <a:latin typeface="Arial" charset="0"/>
                <a:cs typeface="Arial" charset="0"/>
              </a:rPr>
              <a:t> – כאשר קולטים נתון בפורמט שונה מהמבוקש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ArithmeticException</a:t>
            </a:r>
            <a:r>
              <a:rPr lang="he-IL" smtClean="0">
                <a:latin typeface="Arial" charset="0"/>
                <a:cs typeface="Arial" charset="0"/>
              </a:rPr>
              <a:t> – ניסיון חלוקה ב- 0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ArrayIndexOutOfBoundException</a:t>
            </a:r>
            <a:r>
              <a:rPr lang="he-IL" smtClean="0">
                <a:latin typeface="Arial" charset="0"/>
                <a:cs typeface="Arial" charset="0"/>
              </a:rPr>
              <a:t> – כאשר מנסים לפנות לאיבר מחוץ לגבולות מערך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NullPointerException</a:t>
            </a:r>
            <a:r>
              <a:rPr lang="he-IL" smtClean="0">
                <a:latin typeface="Arial" charset="0"/>
                <a:cs typeface="Arial" charset="0"/>
              </a:rPr>
              <a:t> – ניסיון פניה לאובייקט לפני הקצאתו או ל- </a:t>
            </a:r>
            <a:r>
              <a:rPr lang="en-US" smtClean="0">
                <a:latin typeface="Arial" charset="0"/>
                <a:cs typeface="Arial" charset="0"/>
              </a:rPr>
              <a:t>null</a:t>
            </a: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יש בשפה עוד המון סוגי חריגות ונגלה חלקם תוך כדי עבודה ולימוד</a:t>
            </a:r>
          </a:p>
          <a:p>
            <a:pPr eaLnBrk="1" hangingPunct="1"/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133124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1557B6-E1C4-41EF-AB2A-1A0C727A0654}" type="slidenum">
              <a:rPr lang="en-US" smtClean="0"/>
              <a:pPr>
                <a:defRPr/>
              </a:pPr>
              <a:t>131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z="3600" dirty="0" smtClean="0">
                <a:latin typeface="Arial" charset="0"/>
                <a:cs typeface="Arial" charset="0"/>
              </a:rPr>
              <a:t>תפיסת </a:t>
            </a:r>
            <a:r>
              <a:rPr lang="en-US" sz="3200" dirty="0" smtClean="0">
                <a:latin typeface="Arial" charset="0"/>
                <a:cs typeface="Arial" charset="0"/>
              </a:rPr>
              <a:t>Exception</a:t>
            </a:r>
            <a:r>
              <a:rPr lang="he-IL" sz="3200" dirty="0" smtClean="0">
                <a:latin typeface="Arial" charset="0"/>
                <a:cs typeface="Arial" charset="0"/>
              </a:rPr>
              <a:t> </a:t>
            </a:r>
            <a:r>
              <a:rPr lang="he-IL" sz="3600" dirty="0" smtClean="0">
                <a:latin typeface="Arial" charset="0"/>
                <a:cs typeface="Arial" charset="0"/>
              </a:rPr>
              <a:t>במקום תפיסת כל סוג בנפרד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134147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כל סוג החריגות שראינו עד כה יורשות מהמחלקה </a:t>
            </a:r>
            <a:r>
              <a:rPr lang="en-US" sz="2800" smtClean="0">
                <a:latin typeface="Arial" charset="0"/>
                <a:cs typeface="Arial" charset="0"/>
              </a:rPr>
              <a:t>Exception</a:t>
            </a:r>
            <a:r>
              <a:rPr lang="he-IL" sz="2800" smtClean="0">
                <a:latin typeface="Arial" charset="0"/>
                <a:cs typeface="Arial" charset="0"/>
              </a:rPr>
              <a:t>, שבין היתר יש לה את השיטה </a:t>
            </a:r>
            <a:r>
              <a:rPr lang="en-US" sz="2800" smtClean="0">
                <a:latin typeface="Arial" charset="0"/>
                <a:cs typeface="Arial" charset="0"/>
              </a:rPr>
              <a:t>getMessage</a:t>
            </a:r>
            <a:endParaRPr lang="he-IL" sz="28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מאחר ויתכן כי לא נצפה מראש את כל סוגי החריגות שיכולים לקרות, נתפוס אחרון ברשימת ה- </a:t>
            </a:r>
            <a:r>
              <a:rPr lang="en-US" sz="2800" smtClean="0">
                <a:latin typeface="Arial" charset="0"/>
                <a:cs typeface="Arial" charset="0"/>
              </a:rPr>
              <a:t>catch</a:t>
            </a:r>
            <a:r>
              <a:rPr lang="he-IL" sz="2800" smtClean="0">
                <a:latin typeface="Arial" charset="0"/>
                <a:cs typeface="Arial" charset="0"/>
              </a:rPr>
              <a:t> אובייקט מטיפוס </a:t>
            </a:r>
            <a:r>
              <a:rPr lang="en-US" sz="2800" smtClean="0">
                <a:latin typeface="Arial" charset="0"/>
                <a:cs typeface="Arial" charset="0"/>
              </a:rPr>
              <a:t>Exception</a:t>
            </a:r>
            <a:r>
              <a:rPr lang="he-IL" sz="2800" smtClean="0">
                <a:latin typeface="Arial" charset="0"/>
                <a:cs typeface="Arial" charset="0"/>
              </a:rPr>
              <a:t>, וכך כל חריגה שלא נצפה תטופל (אחרת התוכנית תעוף)</a:t>
            </a:r>
          </a:p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נעדיף בכל זאת כן להשתמש ב- </a:t>
            </a:r>
            <a:r>
              <a:rPr lang="en-US" sz="2800" smtClean="0">
                <a:latin typeface="Arial" charset="0"/>
                <a:cs typeface="Arial" charset="0"/>
              </a:rPr>
              <a:t>exception</a:t>
            </a:r>
            <a:r>
              <a:rPr lang="he-IL" sz="2800" smtClean="0">
                <a:latin typeface="Arial" charset="0"/>
                <a:cs typeface="Arial" charset="0"/>
              </a:rPr>
              <a:t>'ים ספציפיים כי יתכן ונרצה טיפול שונה בכל חריגה וכן להפוך את הקוד ליותר קריא, שברור באילו חריגות טיפלנו</a:t>
            </a:r>
            <a:endParaRPr lang="en-US" sz="2800" smtClean="0">
              <a:latin typeface="Arial" charset="0"/>
              <a:cs typeface="Arial" charset="0"/>
            </a:endParaRPr>
          </a:p>
        </p:txBody>
      </p:sp>
      <p:sp>
        <p:nvSpPr>
          <p:cNvPr id="134148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AA7816B-2957-4637-938C-A98CB46CA781}" type="slidenum">
              <a:rPr lang="en-US" smtClean="0"/>
              <a:pPr>
                <a:defRPr/>
              </a:pPr>
              <a:t>132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תפיסת </a:t>
            </a:r>
            <a:r>
              <a:rPr lang="en-US" smtClean="0">
                <a:latin typeface="Arial" charset="0"/>
                <a:cs typeface="Arial" charset="0"/>
              </a:rPr>
              <a:t>Exception</a:t>
            </a:r>
            <a:r>
              <a:rPr lang="he-IL" smtClean="0">
                <a:latin typeface="Arial" charset="0"/>
                <a:cs typeface="Arial" charset="0"/>
              </a:rPr>
              <a:t> כללי - 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351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6702425" cy="518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351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048000"/>
            <a:ext cx="4803775" cy="971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676400" y="5410200"/>
            <a:ext cx="11430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5174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985DE28-4DF1-4443-AEB4-D1080AD979F4}" type="slidenum">
              <a:rPr lang="en-US" smtClean="0"/>
              <a:pPr>
                <a:defRPr/>
              </a:pPr>
              <a:t>133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היררכית החריגות</a:t>
            </a:r>
          </a:p>
        </p:txBody>
      </p:sp>
      <p:pic>
        <p:nvPicPr>
          <p:cNvPr id="136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668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00600" y="1066800"/>
            <a:ext cx="4114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אם נתפוס ראשון ברשימת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catch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אובייקט מטיפוס בסיס בהיררכיה, לעולם לא נגיע ל-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catch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היותר ספציפי, לכן תמיד נשים קודם את הבנים, ורק אז את האב</a:t>
            </a:r>
          </a:p>
        </p:txBody>
      </p:sp>
      <p:sp>
        <p:nvSpPr>
          <p:cNvPr id="136197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A4CE446-B9F6-4E52-8895-7DE02BE18348}" type="slidenum">
              <a:rPr lang="en-US" smtClean="0"/>
              <a:pPr>
                <a:defRPr/>
              </a:pPr>
              <a:t>134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514600"/>
            <a:ext cx="3505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היררכיית המחלקות המסומנות בתכלת הן מסוג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Checked Exception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והמתכנת חייב לטפל בהן ע"י גילגול החריגה או תפיסתה.</a:t>
            </a:r>
          </a:p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היררכיות החריגות האדומות אינן נבדקות בזמן קומפילציה ונקראות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unchecked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, ולרוב מעידות על שגיאות לוגיות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בלוק </a:t>
            </a:r>
            <a:r>
              <a:rPr lang="en-US" smtClean="0">
                <a:latin typeface="Arial" charset="0"/>
                <a:cs typeface="Arial" charset="0"/>
              </a:rPr>
              <a:t>finally</a:t>
            </a:r>
          </a:p>
        </p:txBody>
      </p:sp>
      <p:sp>
        <p:nvSpPr>
          <p:cNvPr id="137219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יתכן ויהיו אוסף פקודות שנרצה לבצע בכל מקרה בסוף התוכנית, גם במקרה ובו הייתה חריגה וגם במקרה של מהלך תקין של התוכנית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למשל עבור שחרור משאבים כמו סגירת קבצים וקישור ל- </a:t>
            </a:r>
            <a:r>
              <a:rPr lang="en-US" smtClean="0">
                <a:latin typeface="Arial" charset="0"/>
                <a:cs typeface="Arial" charset="0"/>
              </a:rPr>
              <a:t>DB</a:t>
            </a:r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נכתוב אוסף פקודות זה בבלוק </a:t>
            </a:r>
            <a:r>
              <a:rPr lang="en-US" smtClean="0">
                <a:latin typeface="Arial" charset="0"/>
                <a:cs typeface="Arial" charset="0"/>
              </a:rPr>
              <a:t>finallly</a:t>
            </a:r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נשים לב שאוסף הפקודות ב- </a:t>
            </a:r>
            <a:r>
              <a:rPr lang="en-US" smtClean="0">
                <a:latin typeface="Arial" charset="0"/>
                <a:cs typeface="Arial" charset="0"/>
              </a:rPr>
              <a:t>finally</a:t>
            </a:r>
            <a:r>
              <a:rPr lang="he-IL" smtClean="0">
                <a:latin typeface="Arial" charset="0"/>
                <a:cs typeface="Arial" charset="0"/>
              </a:rPr>
              <a:t> יבוצע אפילו אם יש </a:t>
            </a:r>
            <a:r>
              <a:rPr lang="en-US" smtClean="0">
                <a:latin typeface="Arial" charset="0"/>
                <a:cs typeface="Arial" charset="0"/>
              </a:rPr>
              <a:t>return</a:t>
            </a:r>
            <a:r>
              <a:rPr lang="he-IL" smtClean="0">
                <a:latin typeface="Arial" charset="0"/>
                <a:cs typeface="Arial" charset="0"/>
              </a:rPr>
              <a:t> בקוד</a:t>
            </a: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יבוצע אפילו אם יש תעופה בלתי צפויה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7220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0604A3-E2C6-49C3-AD0A-C3157C706030}" type="slidenum">
              <a:rPr lang="en-US" smtClean="0"/>
              <a:pPr>
                <a:defRPr/>
              </a:pPr>
              <a:t>135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86800" cy="1143000"/>
          </a:xfrm>
        </p:spPr>
        <p:txBody>
          <a:bodyPr/>
          <a:lstStyle/>
          <a:p>
            <a:pPr algn="l" eaLnBrk="1" hangingPunct="1"/>
            <a:r>
              <a:rPr lang="he-IL" smtClean="0">
                <a:latin typeface="Arial" charset="0"/>
                <a:cs typeface="Arial" charset="0"/>
              </a:rPr>
              <a:t>בלוק </a:t>
            </a:r>
            <a:r>
              <a:rPr lang="en-US" smtClean="0">
                <a:latin typeface="Arial" charset="0"/>
                <a:cs typeface="Arial" charset="0"/>
              </a:rPr>
              <a:t>finally</a:t>
            </a:r>
            <a:r>
              <a:rPr lang="he-IL" smtClean="0">
                <a:latin typeface="Arial" charset="0"/>
                <a:cs typeface="Arial" charset="0"/>
              </a:rPr>
              <a:t> - 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38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5363"/>
            <a:ext cx="6400800" cy="55768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52400"/>
            <a:ext cx="3219450" cy="28209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09600" y="2209800"/>
            <a:ext cx="1600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609600" y="6172200"/>
            <a:ext cx="5562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990600" y="5410200"/>
            <a:ext cx="14478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8248" name="Footer Placeholder 4"/>
          <p:cNvSpPr txBox="1">
            <a:spLocks/>
          </p:cNvSpPr>
          <p:nvPr/>
        </p:nvSpPr>
        <p:spPr bwMode="auto">
          <a:xfrm>
            <a:off x="7304088" y="6400800"/>
            <a:ext cx="166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DE659F-D525-41D1-B46B-AE2B5F281B8B}" type="slidenum">
              <a:rPr lang="en-US" smtClean="0"/>
              <a:pPr>
                <a:defRPr/>
              </a:pPr>
              <a:t>136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736013" cy="48387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39267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בלוק </a:t>
            </a:r>
            <a:r>
              <a:rPr lang="en-US" smtClean="0">
                <a:latin typeface="Arial" charset="0"/>
                <a:cs typeface="Arial" charset="0"/>
              </a:rPr>
              <a:t>finally</a:t>
            </a:r>
            <a:r>
              <a:rPr lang="he-IL" smtClean="0">
                <a:latin typeface="Arial" charset="0"/>
                <a:cs typeface="Arial" charset="0"/>
              </a:rPr>
              <a:t> – דוגמא עם </a:t>
            </a:r>
            <a:r>
              <a:rPr lang="en-US" smtClean="0">
                <a:latin typeface="Arial" charset="0"/>
                <a:cs typeface="Arial" charset="0"/>
              </a:rPr>
              <a:t>return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91200" y="2971800"/>
            <a:ext cx="2971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ניתן לראות שלמרות ה- </a:t>
            </a:r>
            <a:r>
              <a:rPr lang="en-US" b="1">
                <a:solidFill>
                  <a:schemeClr val="bg1"/>
                </a:solidFill>
              </a:rPr>
              <a:t>return</a:t>
            </a:r>
            <a:r>
              <a:rPr lang="he-IL" b="1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קטע הבלוק ב- </a:t>
            </a:r>
            <a:r>
              <a:rPr lang="en-US" b="1">
                <a:solidFill>
                  <a:schemeClr val="bg1"/>
                </a:solidFill>
              </a:rPr>
              <a:t>finally</a:t>
            </a:r>
            <a:r>
              <a:rPr lang="he-IL" b="1">
                <a:solidFill>
                  <a:schemeClr val="bg1"/>
                </a:solidFill>
              </a:rPr>
              <a:t> בוצע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1752600"/>
            <a:ext cx="3144837" cy="11366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39270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4C34F7D-8F8F-4608-8E2F-E053DD33E50B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גלגול חריגות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172200" y="5562600"/>
            <a:ext cx="2743200" cy="609600"/>
          </a:xfrm>
          <a:prstGeom prst="wedgeRectCallout">
            <a:avLst>
              <a:gd name="adj1" fmla="val -81032"/>
              <a:gd name="adj2" fmla="val 49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לראות את מחסנית הקריאות עד למקור החריגה</a:t>
            </a: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257800"/>
            <a:ext cx="5221288" cy="137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4029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00150"/>
            <a:ext cx="7162800" cy="39719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105400" y="1600200"/>
            <a:ext cx="3810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במידה וארעה חריגה שלא טופלה בתוך פונקציה או שיטה, החריגה תתגלגל עד שתטופל, אחרת התוכנית תעוף</a:t>
            </a:r>
          </a:p>
        </p:txBody>
      </p:sp>
      <p:sp>
        <p:nvSpPr>
          <p:cNvPr id="140295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A09CBB5-B51A-4978-A87F-5E5ED24821C7}" type="slidenum">
              <a:rPr lang="en-US" smtClean="0"/>
              <a:pPr>
                <a:defRPr/>
              </a:pPr>
              <a:t>138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גלגול חריגות (2)</a:t>
            </a:r>
          </a:p>
        </p:txBody>
      </p:sp>
      <p:pic>
        <p:nvPicPr>
          <p:cNvPr id="141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6048375" cy="48101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2725"/>
            <a:ext cx="2514600" cy="1387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62000" y="3124200"/>
            <a:ext cx="5638800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ular Callout 6"/>
          <p:cNvSpPr/>
          <p:nvPr/>
        </p:nvSpPr>
        <p:spPr>
          <a:xfrm>
            <a:off x="5715000" y="2667000"/>
            <a:ext cx="3200400" cy="685800"/>
          </a:xfrm>
          <a:prstGeom prst="wedgeRectCallout">
            <a:avLst>
              <a:gd name="adj1" fmla="val -176981"/>
              <a:gd name="adj2" fmla="val 3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טיפול בחריגה בתוך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foo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היה אפשר גם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divide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או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319" name="Footer Placeholder 4"/>
          <p:cNvSpPr txBox="1">
            <a:spLocks/>
          </p:cNvSpPr>
          <p:nvPr/>
        </p:nvSpPr>
        <p:spPr bwMode="auto">
          <a:xfrm>
            <a:off x="7308850" y="6400800"/>
            <a:ext cx="166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1225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33F995-3472-42E8-A54B-BCB636965A64}" type="slidenum">
              <a:rPr lang="en-US" smtClean="0"/>
              <a:pPr>
                <a:defRPr/>
              </a:pPr>
              <a:t>139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 לניסיון המרה שיכשל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16013"/>
            <a:ext cx="4648200" cy="337978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51400"/>
            <a:ext cx="5599113" cy="17018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76200" y="5029200"/>
            <a:ext cx="685800" cy="3048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79A9B3-CB94-46ED-B2BF-280EAE80C8E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הצהרה על זריקת חריגה</a:t>
            </a:r>
          </a:p>
        </p:txBody>
      </p:sp>
      <p:sp>
        <p:nvSpPr>
          <p:cNvPr id="142339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נהוג ששיטה שעלולה לייצר חריגה תצהיר על כך בקוד, כדי שמתכנת אחר שישתמש בה ידע להכין קוד שיטפל בחריגה</a:t>
            </a:r>
          </a:p>
        </p:txBody>
      </p:sp>
      <p:pic>
        <p:nvPicPr>
          <p:cNvPr id="142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7870825" cy="40481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57800" y="2209800"/>
            <a:ext cx="28956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2342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0A845C-29C9-445B-989D-ACBBDBB7D3A0}" type="slidenum">
              <a:rPr lang="en-US" smtClean="0"/>
              <a:pPr>
                <a:defRPr/>
              </a:pPr>
              <a:t>140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מי מטפל בחריגה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363" name="Rectangle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15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ראינו שניתן לטפל בחריגה בכל מקום, ואם לא טופלה, התוכנית עפה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ברוב המקרים לא נרצה ששיטות ידפיסו את הודעת החריגה, אבל כן ידווחו עליה לתוכנית (הרצון להפריד את הפלט מהלוגיקה)</a:t>
            </a:r>
          </a:p>
        </p:txBody>
      </p:sp>
      <p:pic>
        <p:nvPicPr>
          <p:cNvPr id="143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90800"/>
            <a:ext cx="7292975" cy="37576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800600" y="2590800"/>
            <a:ext cx="2667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819400" y="3352800"/>
            <a:ext cx="2667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85800" y="4876800"/>
            <a:ext cx="3962400" cy="990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334000" y="3810000"/>
            <a:ext cx="3581400" cy="609600"/>
          </a:xfrm>
          <a:prstGeom prst="wedgeRectCallout">
            <a:avLst>
              <a:gd name="adj1" fmla="val -65800"/>
              <a:gd name="adj2" fmla="val -8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ו-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foo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לא טיפלה בחריגה היא </a:t>
            </a:r>
            <a:r>
              <a:rPr lang="he-IL" b="1">
                <a:latin typeface="Arial" pitchFamily="34" charset="0"/>
                <a:cs typeface="Arial" pitchFamily="34" charset="0"/>
              </a:rPr>
              <a:t>מצהירה שהיא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עלולה לזרוק אותה</a:t>
            </a:r>
          </a:p>
        </p:txBody>
      </p:sp>
      <p:sp>
        <p:nvSpPr>
          <p:cNvPr id="143369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91C0AB-3D9C-4857-805E-9D616C3EC874}" type="slidenum">
              <a:rPr lang="en-US" smtClean="0"/>
              <a:pPr>
                <a:defRPr/>
              </a:pPr>
              <a:t>141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z="3600" dirty="0" smtClean="0">
                <a:latin typeface="Arial" charset="0"/>
                <a:cs typeface="Arial" charset="0"/>
              </a:rPr>
              <a:t>זריקת </a:t>
            </a:r>
            <a:r>
              <a:rPr lang="en-US" sz="3600" dirty="0" smtClean="0">
                <a:latin typeface="Arial" charset="0"/>
                <a:cs typeface="Arial" charset="0"/>
              </a:rPr>
              <a:t>exception</a:t>
            </a:r>
            <a:r>
              <a:rPr lang="he-IL" sz="3600" dirty="0" smtClean="0">
                <a:latin typeface="Arial" charset="0"/>
                <a:cs typeface="Arial" charset="0"/>
              </a:rPr>
              <a:t> עם הןדעה המותאמת-אישית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144387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endParaRPr lang="he-IL" sz="28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עד כה כאשר בצענו בדיקות תקינות במחלקה, במקרה של ערך שגוי נתנו ערך ברירת-מחדל והדפסנו הודעת שגיאה</a:t>
            </a:r>
          </a:p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כעת באמצעות חריגה מותאמת אישית ניתן להפסיק את ביצוע השיטה ולגלגל את הטיפול בחריגה למי שמשתמש בקוד</a:t>
            </a:r>
          </a:p>
        </p:txBody>
      </p:sp>
      <p:sp>
        <p:nvSpPr>
          <p:cNvPr id="144388" name="Footer Placeholder 4"/>
          <p:cNvSpPr txBox="1">
            <a:spLocks/>
          </p:cNvSpPr>
          <p:nvPr/>
        </p:nvSpPr>
        <p:spPr bwMode="auto">
          <a:xfrm>
            <a:off x="608013" y="-26988"/>
            <a:ext cx="16605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176681-62F0-4870-8FEA-812EDB34548A}" type="slidenum">
              <a:rPr lang="en-US" smtClean="0"/>
              <a:pPr>
                <a:defRPr/>
              </a:pPr>
              <a:t>142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50125" cy="6400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066800" y="3200400"/>
            <a:ext cx="6248400" cy="457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257800" y="4495800"/>
            <a:ext cx="3581400" cy="381000"/>
          </a:xfrm>
          <a:prstGeom prst="wedgeRectCallout">
            <a:avLst>
              <a:gd name="adj1" fmla="val -66943"/>
              <a:gd name="adj2" fmla="val 148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לא נשכח להצהיר על זריקת החריגה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5486400"/>
            <a:ext cx="6477000" cy="457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114800" y="2971800"/>
            <a:ext cx="1828800" cy="228600"/>
          </a:xfrm>
          <a:prstGeom prst="rect">
            <a:avLst/>
          </a:prstGeom>
          <a:noFill/>
          <a:ln w="349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4572000" y="5257800"/>
            <a:ext cx="1828800" cy="228600"/>
          </a:xfrm>
          <a:prstGeom prst="rect">
            <a:avLst/>
          </a:prstGeom>
          <a:noFill/>
          <a:ln w="349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4648200" y="914400"/>
            <a:ext cx="1828800" cy="228600"/>
          </a:xfrm>
          <a:prstGeom prst="rect">
            <a:avLst/>
          </a:prstGeom>
          <a:noFill/>
          <a:ln w="349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1454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1313" y="152400"/>
            <a:ext cx="2214562" cy="2514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45418" name="Footer Placeholder 4"/>
          <p:cNvSpPr txBox="1">
            <a:spLocks/>
          </p:cNvSpPr>
          <p:nvPr/>
        </p:nvSpPr>
        <p:spPr bwMode="auto">
          <a:xfrm>
            <a:off x="7308850" y="6381750"/>
            <a:ext cx="1660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05ED56-DDB8-41AB-9AB6-5107C411B3F6}" type="slidenum">
              <a:rPr lang="en-US" smtClean="0"/>
              <a:pPr>
                <a:defRPr/>
              </a:pPr>
              <a:t>143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51088"/>
            <a:ext cx="7162800" cy="42021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46435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019800" y="2819400"/>
            <a:ext cx="2819400" cy="990600"/>
          </a:xfrm>
          <a:prstGeom prst="wedgeRectCallout">
            <a:avLst>
              <a:gd name="adj1" fmla="val -152983"/>
              <a:gd name="adj2" fmla="val 45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אופן הטיפול בחריגה מיושם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במקרה זה לולאה עד אשר הנתונים יהיו תקינים</a:t>
            </a:r>
          </a:p>
        </p:txBody>
      </p:sp>
      <p:pic>
        <p:nvPicPr>
          <p:cNvPr id="1464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5715000" cy="18621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46438" name="Footer Placeholder 4"/>
          <p:cNvSpPr txBox="1">
            <a:spLocks/>
          </p:cNvSpPr>
          <p:nvPr/>
        </p:nvSpPr>
        <p:spPr bwMode="auto">
          <a:xfrm>
            <a:off x="7308850" y="6381750"/>
            <a:ext cx="1660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40F0E2-69EF-4687-A656-1285B9B6E452}" type="slidenum">
              <a:rPr lang="en-US" smtClean="0"/>
              <a:pPr>
                <a:defRPr/>
              </a:pPr>
              <a:t>144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>
          <a:xfrm>
            <a:off x="6172200" y="-76200"/>
            <a:ext cx="2743200" cy="2133600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לתוכנית מורכבת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47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2875"/>
            <a:ext cx="6324600" cy="6562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411413"/>
            <a:ext cx="2990850" cy="15509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375" y="3962400"/>
            <a:ext cx="3019425" cy="15160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47462" name="Footer Placeholder 4"/>
          <p:cNvSpPr txBox="1">
            <a:spLocks/>
          </p:cNvSpPr>
          <p:nvPr/>
        </p:nvSpPr>
        <p:spPr bwMode="auto">
          <a:xfrm>
            <a:off x="7308850" y="6381750"/>
            <a:ext cx="1660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CBF1B60-E494-4766-A910-CD895A1B422A}" type="slidenum">
              <a:rPr lang="en-US" sz="1400" smtClean="0">
                <a:solidFill>
                  <a:srgbClr val="FFFFFF"/>
                </a:solidFill>
                <a:ea typeface="+mj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145</a:t>
            </a:fld>
            <a:endParaRPr lang="en-US" sz="1400" dirty="0">
              <a:solidFill>
                <a:srgbClr val="FFFFFF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נוספת: אפיית עוגה (ללא חריגות)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48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456363" cy="5638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57800" y="1600200"/>
            <a:ext cx="3657600" cy="1828800"/>
          </a:xfrm>
          <a:prstGeom prst="rect">
            <a:avLst/>
          </a:prstGeom>
          <a:solidFill>
            <a:schemeClr val="bg1"/>
          </a:solidFill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rtl="1"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בדוגמא זו מחלקה עם שיטות סטטיות המבצעות את השלבים השונים בהכנת עוגה.</a:t>
            </a:r>
          </a:p>
          <a:p>
            <a:pPr algn="just" rtl="1"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חלק מהשיטות מחזירות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true/false</a:t>
            </a: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כאינדיקציה לכך אם הצליחו לבצע את הפעולה בהצלחה.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485" name="Footer Placeholder 4"/>
          <p:cNvSpPr txBox="1">
            <a:spLocks/>
          </p:cNvSpPr>
          <p:nvPr/>
        </p:nvSpPr>
        <p:spPr bwMode="auto">
          <a:xfrm>
            <a:off x="7308850" y="6381750"/>
            <a:ext cx="1660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E53E9A-9C9B-4FF6-9A41-F31518323F78}" type="slidenum">
              <a:rPr lang="en-US" smtClean="0"/>
              <a:pPr>
                <a:defRPr/>
              </a:pPr>
              <a:t>146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אפיית עוגה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495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8655050" cy="518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81600" y="1295400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בצורה זו הקוד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מסורבל...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9509" name="Footer Placeholder 4"/>
          <p:cNvSpPr txBox="1">
            <a:spLocks/>
          </p:cNvSpPr>
          <p:nvPr/>
        </p:nvSpPr>
        <p:spPr bwMode="auto">
          <a:xfrm>
            <a:off x="7308850" y="6381750"/>
            <a:ext cx="1660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AA13D23-5B47-486F-B8D8-3C8D4EA25D47}" type="slidenum">
              <a:rPr lang="en-US" sz="1400" smtClean="0">
                <a:solidFill>
                  <a:srgbClr val="FFFFFF"/>
                </a:solidFill>
                <a:ea typeface="+mj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147</a:t>
            </a:fld>
            <a:endParaRPr lang="en-US" sz="1400" dirty="0">
              <a:solidFill>
                <a:srgbClr val="FFFFFF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כעת השיטות יזרקו חריגות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505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74725"/>
            <a:ext cx="7620000" cy="5416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400800" y="21336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במקום שכל שיטה תחזיר אינדיקציה לגבי ההצלחה, השיטות יזרקו חריגות במקרה הצורך.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0533" name="Footer Placeholder 4"/>
          <p:cNvSpPr txBox="1">
            <a:spLocks/>
          </p:cNvSpPr>
          <p:nvPr/>
        </p:nvSpPr>
        <p:spPr bwMode="auto">
          <a:xfrm>
            <a:off x="7308850" y="6381750"/>
            <a:ext cx="1660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65DC035-4F37-4E1E-84D8-45042320ED31}" type="slidenum">
              <a:rPr lang="en-US" sz="1400" smtClean="0">
                <a:solidFill>
                  <a:srgbClr val="FFFFFF"/>
                </a:solidFill>
                <a:ea typeface="+mj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148</a:t>
            </a:fld>
            <a:endParaRPr lang="en-US" sz="1400" dirty="0">
              <a:solidFill>
                <a:srgbClr val="FFFFFF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כעת ה- </a:t>
            </a:r>
            <a:r>
              <a:rPr lang="en-US" sz="3600" smtClean="0">
                <a:latin typeface="Arial" charset="0"/>
                <a:cs typeface="Arial" charset="0"/>
              </a:rPr>
              <a:t>main</a:t>
            </a:r>
            <a:r>
              <a:rPr lang="he-IL" sz="3600" smtClean="0">
                <a:latin typeface="Arial" charset="0"/>
                <a:cs typeface="Arial" charset="0"/>
              </a:rPr>
              <a:t> יתעסק בלוגיקה ובשגיאות בנפרד..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151555" name="Content Placeholder 5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באמצעות טיפול בחריגות השיטות זורקות הודעה במקרה הצורך וה-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r>
              <a:rPr lang="he-IL" smtClean="0">
                <a:latin typeface="Arial" charset="0"/>
                <a:cs typeface="Arial" charset="0"/>
              </a:rPr>
              <a:t> מתעסק אך ורק ברצף ובלוגיקה, ולא נקטע כדי לטפל בשגיאות.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51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734425" cy="2819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51557" name="Footer Placeholder 4"/>
          <p:cNvSpPr txBox="1">
            <a:spLocks/>
          </p:cNvSpPr>
          <p:nvPr/>
        </p:nvSpPr>
        <p:spPr bwMode="auto">
          <a:xfrm>
            <a:off x="7308850" y="6381750"/>
            <a:ext cx="1660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F343D6-BCF6-417F-BFD6-DA086A5718B8}" type="slidenum">
              <a:rPr lang="en-US" smtClean="0"/>
              <a:pPr>
                <a:defRPr/>
              </a:pPr>
              <a:t>149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7351713" cy="4419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5562600" y="304800"/>
            <a:ext cx="33528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קליטת מחרוזות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539750" y="0"/>
            <a:ext cx="16589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655F6E49-90C5-46C1-A984-126E70BE3F25}" type="slidenum">
              <a:rPr lang="he-IL" smtClean="0">
                <a:solidFill>
                  <a:schemeClr val="tx2"/>
                </a:solidFill>
                <a:latin typeface="Arial" charset="0"/>
                <a:cs typeface="Arial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648200"/>
            <a:ext cx="4102100" cy="19923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4648200"/>
            <a:ext cx="4062413" cy="1676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724400" y="1371600"/>
            <a:ext cx="4267200" cy="609600"/>
          </a:xfrm>
          <a:prstGeom prst="wedgeRectCallout">
            <a:avLst>
              <a:gd name="adj1" fmla="val -83075"/>
              <a:gd name="adj2" fmla="val 101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s.next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 קורא מילה עד רווח, אם יש עוד קלט הוא נשאר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buffer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עד הקליטה הבאה</a:t>
            </a:r>
          </a:p>
        </p:txBody>
      </p:sp>
      <p:sp>
        <p:nvSpPr>
          <p:cNvPr id="23560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5"/>
          <p:cNvSpPr txBox="1">
            <a:spLocks noGrp="1"/>
          </p:cNvSpPr>
          <p:nvPr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3C39899-F84B-45A7-9CB5-4DF1DC0903B5}" type="slidenum">
              <a:rPr lang="en-US" sz="1400" smtClean="0">
                <a:solidFill>
                  <a:srgbClr val="FFFFFF"/>
                </a:solidFill>
                <a:ea typeface="+mj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sz="1400" dirty="0">
              <a:solidFill>
                <a:srgbClr val="FFFFFF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מחלקות חריגות מותאמות לעולם הבעיה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7315200" cy="20881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52800"/>
            <a:ext cx="8871045" cy="1828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257800"/>
            <a:ext cx="6509982" cy="13647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7308850" y="6381750"/>
            <a:ext cx="1660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F343D6-BCF6-417F-BFD6-DA086A5718B8}" type="slidenum">
              <a:rPr lang="en-US" smtClean="0"/>
              <a:pPr>
                <a:defRPr/>
              </a:pPr>
              <a:t>150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מחלקות חריגות מותאמות לעולם הבעיה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700146" cy="556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7308850" y="6381750"/>
            <a:ext cx="1660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F343D6-BCF6-417F-BFD6-DA086A5718B8}" type="slidenum">
              <a:rPr lang="en-US" smtClean="0"/>
              <a:pPr>
                <a:defRPr/>
              </a:pPr>
              <a:t>151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מחלקות חריגות מותאמות לעולם הבעיה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426411" cy="381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105400"/>
            <a:ext cx="5867401" cy="3573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638800"/>
            <a:ext cx="8669456" cy="3761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16656" y="2151797"/>
            <a:ext cx="3581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כאשר משתמשים במחלקות חריגות ניתן לטפל בכל חריגה באופן שונה, בניגוד לדוגמא בה אנו תמיד זורקים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Exception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עם טקסט שונה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7308850" y="6381750"/>
            <a:ext cx="1660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F343D6-BCF6-417F-BFD6-DA086A5718B8}" type="slidenum">
              <a:rPr lang="en-US" smtClean="0"/>
              <a:pPr>
                <a:defRPr/>
              </a:pPr>
              <a:t>152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3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סיכום ההבדלים בין </a:t>
            </a:r>
            <a:r>
              <a:rPr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 ל- </a:t>
            </a:r>
            <a:r>
              <a:rPr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15257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השוואה בין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 ל-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- כללי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60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8F1614A-0627-4755-9862-5AA011943148}" type="slidenum">
              <a:rPr lang="en-US" smtClean="0"/>
              <a:pPr>
                <a:defRPr/>
              </a:pPr>
              <a:t>154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288" y="1397000"/>
          <a:ext cx="835293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10"/>
                <a:gridCol w="2784310"/>
                <a:gridCol w="2784310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כמעט טהורה. כל משתנה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או שיטה חייב להיות משוייך למחלקה כלשהי. ישנם טיפוסים בסיסיים.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חלקית, ניתן להגדיר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משתנים ופונקציות גלובליות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שפת 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Object Oriented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אין הפרדה, כל הקוד נמצא בקובץ אחד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נהוג לפצל כל מחלקה ל-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ול-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CPP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כתיבת המחלקות בפרוייקט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כל מחלקה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בקובץ נפרד, שם הקובץ חייב להיות כשם המחלקה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כל המחלקות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יכולות להיות באותו קובץ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הקבצים בפרוייקט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תחת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, שהוא תת-תיקיה בפרוייקט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תחת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namespace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, שהוא שם לוגי לקבוצת קוד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ארגון מחלקות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השוואה בין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 ל-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– מחלקות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462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05CE359-6BA3-4E6E-BB98-A1082E724662}" type="slidenum">
              <a:rPr lang="en-US" smtClean="0"/>
              <a:pPr>
                <a:defRPr/>
              </a:pPr>
              <a:t>155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750" y="2133600"/>
          <a:ext cx="8137153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85"/>
                <a:gridCol w="3120513"/>
                <a:gridCol w="2304255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ההרשאה ניתנת לפני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כל שיטה או תכונה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ההרשאה ניתנת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בתחילת הבלוק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הרשאות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default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, כלומר ניתן לגשת לתכונות ישירות מכל ה-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private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הרשאת ב"מ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השוואה בין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 ל-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– מחלקות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565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EB46890-3B5C-4ADF-B905-1FA8DBDDF391}" type="slidenum">
              <a:rPr lang="en-US" smtClean="0"/>
              <a:pPr>
                <a:defRPr/>
              </a:pPr>
              <a:t>156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750" y="1125538"/>
          <a:ext cx="8137153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85"/>
                <a:gridCol w="3120513"/>
                <a:gridCol w="2304255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אין,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אבל ניתן לקרוא לבנאי אחר באמצעות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this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ניתן ע"י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מתן ערכי ב"מ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העמסת בנאים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באמצעות </a:t>
                      </a:r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super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באמצעות שם מחלקת האב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קריאה</a:t>
                      </a:r>
                      <a:r>
                        <a:rPr lang="he-IL" b="1" baseline="0" dirty="0" smtClean="0">
                          <a:latin typeface="Arial" pitchFamily="34" charset="0"/>
                          <a:cs typeface="Arial" pitchFamily="34" charset="0"/>
                        </a:rPr>
                        <a:t> למימוש שיטה שבאב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מתקבל במתנה כל עוד לא מימשנו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c’tor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 אחר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מתקבל במתנה כל עוד לא מימשנו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c’tor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 אחר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default</a:t>
                      </a:r>
                      <a:r>
                        <a:rPr lang="en-US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Arial" pitchFamily="34" charset="0"/>
                          <a:cs typeface="Arial" pitchFamily="34" charset="0"/>
                        </a:rPr>
                        <a:t>c’tor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לא קיים במתנה</a:t>
                      </a:r>
                    </a:p>
                    <a:p>
                      <a:pPr algn="r" rtl="1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תמיד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קיים (או במתנה או שנדרס)</a:t>
                      </a:r>
                      <a:endParaRPr lang="he-IL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r" rtl="1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copy </a:t>
                      </a:r>
                      <a:r>
                        <a:rPr lang="en-US" b="1" dirty="0" err="1" smtClean="0">
                          <a:latin typeface="Arial" pitchFamily="34" charset="0"/>
                          <a:cs typeface="Arial" pitchFamily="34" charset="0"/>
                        </a:rPr>
                        <a:t>c’tor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יש את ה-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GC</a:t>
                      </a:r>
                    </a:p>
                    <a:p>
                      <a:pPr algn="r" rtl="1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יש לממש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במקרה של הקצאות דינאמיות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r" rtl="1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err="1" smtClean="0">
                          <a:latin typeface="Arial" pitchFamily="34" charset="0"/>
                          <a:cs typeface="Arial" pitchFamily="34" charset="0"/>
                        </a:rPr>
                        <a:t>d‘tor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לא ניתן</a:t>
                      </a:r>
                    </a:p>
                    <a:p>
                      <a:pPr algn="r" rtl="1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אפשרי לפרמטרים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האחרונים</a:t>
                      </a:r>
                      <a:endParaRPr lang="he-IL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r" rtl="1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ערכי ב"מ לפרמטרים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ניתן לתת ערך ב"מ בהגדרת התכונה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r" rtl="1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ניתן לתת ערכי ב"מ ב-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c’tor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r" rtl="1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אתחול תכונות</a:t>
                      </a:r>
                      <a:endParaRPr lang="en-US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r" rtl="1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השוואה בין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 ל-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- האובייקטים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87450" y="1281113"/>
          <a:ext cx="6705600" cy="2473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35200"/>
                <a:gridCol w="2235200"/>
                <a:gridCol w="2235200"/>
              </a:tblGrid>
              <a:tr h="618490">
                <a:tc>
                  <a:txBody>
                    <a:bodyPr/>
                    <a:lstStyle/>
                    <a:p>
                      <a:pPr algn="r" rtl="1"/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שפת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++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שפת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490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מיקום בזיכרון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על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ה-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stack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על ה-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490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המעבר לפונקציה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by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value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by  reference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490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פעולת ההשמה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העתקת השדות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שינוי ההפניה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669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374E2-3E6B-498D-8E51-A44AF0BE712B}" type="slidenum">
              <a:rPr lang="en-US" smtClean="0"/>
              <a:pPr>
                <a:defRPr/>
              </a:pPr>
              <a:t>157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השוואה בין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 ל-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- הורשה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769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05C1E3-BC19-475A-B676-B57EA8C1A273}" type="slidenum">
              <a:rPr lang="en-US" smtClean="0"/>
              <a:pPr>
                <a:defRPr/>
              </a:pPr>
              <a:t>158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288" y="1397000"/>
          <a:ext cx="835293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10"/>
                <a:gridCol w="2784310"/>
                <a:gridCol w="2784310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תמיד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public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, שימוש ב-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extends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 כדי לציין הורשה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private /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proteted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/ public</a:t>
                      </a:r>
                    </a:p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כלומר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ניתן להוריד את רמת ההרשאה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הרשאת ההורשה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ניתן לרשת ממחלקה אחת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בלבד.</a:t>
                      </a:r>
                    </a:p>
                    <a:p>
                      <a:pPr algn="r" rtl="1"/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הפתרון: ממשקים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ניתן לרשת מכמה מחלקות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הורשה מרובה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ב"מ הוא קישור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דינאמי, אין קישור סטטי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r" rtl="1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ב"מ הוא קישור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סטטי, הגדרת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virtual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עבור קישור דינמי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קישוריות בפולימורפיזם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כל מחלקה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יורשת בסופו של דבר מ-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object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הורשה ב"מ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באמצעות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super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בשורת האתחול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קריאה ל- </a:t>
                      </a:r>
                      <a:r>
                        <a:rPr lang="en-US" b="1" dirty="0" err="1" smtClean="0">
                          <a:latin typeface="Arial" pitchFamily="34" charset="0"/>
                          <a:cs typeface="Arial" pitchFamily="34" charset="0"/>
                        </a:rPr>
                        <a:t>c’tor</a:t>
                      </a:r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 של האבא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שימוש ב-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instanceof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שימוש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ב-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typeid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או ב-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dynamic_cast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>
                          <a:latin typeface="Arial" pitchFamily="34" charset="0"/>
                          <a:cs typeface="Arial" pitchFamily="34" charset="0"/>
                        </a:rPr>
                        <a:t>בדיקת טיפוס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872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רקע לשפת  </a:t>
            </a:r>
            <a:r>
              <a:rPr lang="en-US" sz="2400" dirty="0" smtClean="0">
                <a:latin typeface="Arial" charset="0"/>
                <a:cs typeface="Arial" charset="0"/>
              </a:rPr>
              <a:t>JAVA</a:t>
            </a:r>
            <a:endParaRPr lang="he-IL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הבדלי סינטקס לפקודות קלט ופלט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ניהול זיכרון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הפניות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מערכים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this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תזכורת: </a:t>
            </a:r>
            <a:r>
              <a:rPr lang="en-US" sz="2400" dirty="0" smtClean="0">
                <a:latin typeface="Arial" charset="0"/>
                <a:cs typeface="Arial" charset="0"/>
              </a:rPr>
              <a:t>static</a:t>
            </a:r>
            <a:r>
              <a:rPr lang="he-IL" sz="2400" dirty="0" smtClean="0">
                <a:latin typeface="Arial" charset="0"/>
                <a:cs typeface="Arial" charset="0"/>
              </a:rPr>
              <a:t>, המחלקות </a:t>
            </a:r>
            <a:r>
              <a:rPr lang="en-US" sz="2400" dirty="0" smtClean="0">
                <a:latin typeface="Arial" charset="0"/>
                <a:cs typeface="Arial" charset="0"/>
              </a:rPr>
              <a:t>Math</a:t>
            </a:r>
            <a:r>
              <a:rPr lang="he-IL" sz="2400" dirty="0" smtClean="0">
                <a:latin typeface="Arial" charset="0"/>
                <a:cs typeface="Arial" charset="0"/>
              </a:rPr>
              <a:t> ו- </a:t>
            </a:r>
            <a:r>
              <a:rPr lang="en-US" sz="2400" dirty="0" smtClean="0">
                <a:latin typeface="Arial" charset="0"/>
                <a:cs typeface="Arial" charset="0"/>
              </a:rPr>
              <a:t>Random</a:t>
            </a:r>
            <a:r>
              <a:rPr lang="he-IL" sz="2400" dirty="0" smtClean="0">
                <a:latin typeface="Arial" charset="0"/>
                <a:cs typeface="Arial" charset="0"/>
              </a:rPr>
              <a:t>, </a:t>
            </a:r>
            <a:r>
              <a:rPr lang="en-US" sz="2400" dirty="0" err="1" smtClean="0">
                <a:latin typeface="Arial" charset="0"/>
                <a:cs typeface="Arial" charset="0"/>
              </a:rPr>
              <a:t>enum</a:t>
            </a:r>
            <a:endParaRPr lang="he-IL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הכלה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הבדלי סינטקס: ירושה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ההרשאה </a:t>
            </a:r>
            <a:r>
              <a:rPr lang="en-US" sz="2400" dirty="0" smtClean="0">
                <a:latin typeface="Arial" charset="0"/>
                <a:cs typeface="Arial" charset="0"/>
              </a:rPr>
              <a:t>protected</a:t>
            </a:r>
            <a:r>
              <a:rPr lang="he-IL" sz="2400" dirty="0" smtClean="0">
                <a:latin typeface="Arial" charset="0"/>
                <a:cs typeface="Arial" charset="0"/>
              </a:rPr>
              <a:t> ומושג ה- </a:t>
            </a:r>
            <a:r>
              <a:rPr lang="en-US" sz="2400" dirty="0" smtClean="0">
                <a:latin typeface="Arial" charset="0"/>
                <a:cs typeface="Arial" charset="0"/>
              </a:rPr>
              <a:t>package</a:t>
            </a:r>
            <a:endParaRPr lang="he-IL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פולימורפיזם: קישור דינאמי וקישור סטטי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טיפול בחריגות</a:t>
            </a:r>
          </a:p>
          <a:p>
            <a:pPr eaLnBrk="1" hangingPunct="1"/>
            <a:endParaRPr lang="he-IL" sz="2400" dirty="0" smtClean="0">
              <a:latin typeface="Arial" charset="0"/>
              <a:cs typeface="Arial" charset="0"/>
            </a:endParaRPr>
          </a:p>
        </p:txBody>
      </p:sp>
      <p:sp>
        <p:nvSpPr>
          <p:cNvPr id="1587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A0942-24C4-4BA3-97CC-B1134EC3C73A}" type="slidenum">
              <a:rPr lang="en-US" smtClean="0"/>
              <a:pPr>
                <a:defRPr/>
              </a:pPr>
              <a:t>159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קליטת מחרוזת עם רווחים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686800" cy="36703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76800"/>
            <a:ext cx="4930775" cy="1143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257800" y="3429000"/>
            <a:ext cx="3733800" cy="304800"/>
          </a:xfrm>
          <a:prstGeom prst="wedgeRectCallout">
            <a:avLst>
              <a:gd name="adj1" fmla="val -60861"/>
              <a:gd name="adj2" fmla="val -19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קליטת מחרוזת עד אנטר (כולל רווחים)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3352800"/>
            <a:ext cx="18288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58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7F4FDB-CB01-4648-9EDE-B17B911BB6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534400" cy="4191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3657600" y="304800"/>
            <a:ext cx="5257800" cy="609600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קליטת מחרוזת עם רווחים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172200" y="4267200"/>
            <a:ext cx="2743200" cy="1524000"/>
          </a:xfrm>
          <a:prstGeom prst="wedgeRectCallout">
            <a:avLst>
              <a:gd name="adj1" fmla="val -148291"/>
              <a:gd name="adj2" fmla="val -120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לראות כי הקומפיילר "דילג" על שורה זו.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זאת משום שהוא לקח את האנטר שהיה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buffer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מהקליטה הקודמת.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4572000" cy="16367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560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CD58EC-7B8E-429D-AC9B-8AB42C5A1CB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153400" cy="4749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181600"/>
            <a:ext cx="3384550" cy="1524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7162800" y="381000"/>
            <a:ext cx="1752600" cy="685800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הפתרון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791200" y="3352800"/>
            <a:ext cx="3124200" cy="533400"/>
          </a:xfrm>
          <a:prstGeom prst="wedgeRectCallout">
            <a:avLst>
              <a:gd name="adj1" fmla="val -134810"/>
              <a:gd name="adj2" fmla="val -5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נבצע קליטת שורה "סתם" כדי לנקות את האנטר מה-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buffer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3352800"/>
            <a:ext cx="1600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6631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EEA1378-7229-45DF-A90A-E30FB715218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הגדרת קבועים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19188"/>
            <a:ext cx="5562600" cy="548163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181600" y="3048000"/>
            <a:ext cx="2438400" cy="609600"/>
          </a:xfrm>
          <a:prstGeom prst="wedgeRectCallout">
            <a:avLst>
              <a:gd name="adj1" fmla="val -112548"/>
              <a:gd name="adj2" fmla="val 34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final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היא המילה המגדירה משתנה כקבוע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3352800"/>
            <a:ext cx="2819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3810000" y="5562600"/>
            <a:ext cx="2590800" cy="609600"/>
          </a:xfrm>
          <a:prstGeom prst="wedgeRectCallout">
            <a:avLst>
              <a:gd name="adj1" fmla="val -94020"/>
              <a:gd name="adj2" fmla="val -8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וכמובן ניסיון לשנותו מוביל לשגיאת קומפילציה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5638800"/>
            <a:ext cx="1752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7656" name="Footer Placeholder 4"/>
          <p:cNvSpPr txBox="1">
            <a:spLocks/>
          </p:cNvSpPr>
          <p:nvPr/>
        </p:nvSpPr>
        <p:spPr bwMode="auto">
          <a:xfrm>
            <a:off x="539750" y="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53988" y="1635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94419CB-BD48-4D2D-BE1F-A702C37842DC}" type="slidenum">
              <a:rPr lang="en-US" sz="1400" smtClean="0">
                <a:solidFill>
                  <a:srgbClr val="FFFFFF"/>
                </a:solidFill>
                <a:ea typeface="+mj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sz="1400" dirty="0">
              <a:solidFill>
                <a:srgbClr val="FFFFFF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981075"/>
            <a:ext cx="8713787" cy="5472113"/>
          </a:xfrm>
        </p:spPr>
        <p:txBody>
          <a:bodyPr/>
          <a:lstStyle/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רקע לשפת  </a:t>
            </a:r>
            <a:r>
              <a:rPr lang="en-US" sz="2400" dirty="0" smtClean="0">
                <a:latin typeface="Arial" charset="0"/>
                <a:cs typeface="Arial" charset="0"/>
              </a:rPr>
              <a:t>JAVA</a:t>
            </a:r>
            <a:endParaRPr lang="he-IL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הבדלי סינטקס לפקודות קלט ופלט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ניהול זיכרון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הפניות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מערכים</a:t>
            </a:r>
          </a:p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this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תזכורת: </a:t>
            </a:r>
            <a:r>
              <a:rPr lang="en-US" sz="2400" dirty="0" smtClean="0">
                <a:latin typeface="Arial" charset="0"/>
                <a:cs typeface="Arial" charset="0"/>
              </a:rPr>
              <a:t>static</a:t>
            </a:r>
            <a:r>
              <a:rPr lang="he-IL" sz="2400" dirty="0" smtClean="0">
                <a:latin typeface="Arial" charset="0"/>
                <a:cs typeface="Arial" charset="0"/>
              </a:rPr>
              <a:t>, המחלקות </a:t>
            </a:r>
            <a:r>
              <a:rPr lang="en-US" sz="2400" dirty="0" smtClean="0">
                <a:latin typeface="Arial" charset="0"/>
                <a:cs typeface="Arial" charset="0"/>
              </a:rPr>
              <a:t>Math</a:t>
            </a:r>
            <a:r>
              <a:rPr lang="he-IL" sz="2400" dirty="0" smtClean="0">
                <a:latin typeface="Arial" charset="0"/>
                <a:cs typeface="Arial" charset="0"/>
              </a:rPr>
              <a:t> ו- </a:t>
            </a:r>
            <a:r>
              <a:rPr lang="en-US" sz="2400" dirty="0" smtClean="0">
                <a:latin typeface="Arial" charset="0"/>
                <a:cs typeface="Arial" charset="0"/>
              </a:rPr>
              <a:t>Random</a:t>
            </a:r>
            <a:endParaRPr lang="he-IL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הכלה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הבדלי סינטקס: ירושה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ההרשאה </a:t>
            </a:r>
            <a:r>
              <a:rPr lang="en-US" sz="2400" dirty="0" smtClean="0">
                <a:latin typeface="Arial" charset="0"/>
                <a:cs typeface="Arial" charset="0"/>
              </a:rPr>
              <a:t>protected</a:t>
            </a:r>
            <a:r>
              <a:rPr lang="he-IL" sz="2400" dirty="0" smtClean="0">
                <a:latin typeface="Arial" charset="0"/>
                <a:cs typeface="Arial" charset="0"/>
              </a:rPr>
              <a:t> ומושג ה- </a:t>
            </a:r>
            <a:r>
              <a:rPr lang="en-US" sz="2400" dirty="0" smtClean="0">
                <a:latin typeface="Arial" charset="0"/>
                <a:cs typeface="Arial" charset="0"/>
              </a:rPr>
              <a:t>package</a:t>
            </a:r>
            <a:endParaRPr lang="he-IL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פולימורפיזם: קישור דינאמי וקישור סטטי</a:t>
            </a:r>
          </a:p>
          <a:p>
            <a:pPr eaLnBrk="1" hangingPunct="1"/>
            <a:r>
              <a:rPr lang="he-IL" sz="2400" dirty="0" smtClean="0">
                <a:latin typeface="Arial" charset="0"/>
                <a:cs typeface="Arial" charset="0"/>
              </a:rPr>
              <a:t>טיפול בחריגות</a:t>
            </a:r>
          </a:p>
          <a:p>
            <a:pPr eaLnBrk="1" hangingPunct="1"/>
            <a:endParaRPr lang="he-IL" sz="2400" dirty="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527151-A5C4-45BF-B95D-C51429F61F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12738"/>
            <a:ext cx="6477000" cy="631666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7010400" y="228600"/>
            <a:ext cx="1905000" cy="838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פונקציות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276600"/>
            <a:ext cx="3443288" cy="12334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1219200"/>
            <a:ext cx="6096000" cy="1981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ular Callout 6"/>
          <p:cNvSpPr/>
          <p:nvPr/>
        </p:nvSpPr>
        <p:spPr>
          <a:xfrm>
            <a:off x="4356100" y="1989138"/>
            <a:ext cx="4559300" cy="1135062"/>
          </a:xfrm>
          <a:prstGeom prst="wedgeRectCallout">
            <a:avLst>
              <a:gd name="adj1" fmla="val -54258"/>
              <a:gd name="adj2" fmla="val -64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1- אין הפרדה בין ההצהרה למימוש</a:t>
            </a:r>
          </a:p>
          <a:p>
            <a:pPr algn="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2- פונקציות "גלובליות" נכתבות בתוך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       הראשי כ-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(כי גם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סטטי)</a:t>
            </a:r>
          </a:p>
          <a:p>
            <a:pPr algn="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3- אין חשיבות לסדר כתיבת הפונקציות</a:t>
            </a:r>
          </a:p>
        </p:txBody>
      </p:sp>
      <p:sp>
        <p:nvSpPr>
          <p:cNvPr id="2867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4CCBB6-412F-4A53-A0CA-632B0D21903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ניהול הזיכרון ב- </a:t>
            </a:r>
            <a:r>
              <a:rPr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העברת פרמטרים </a:t>
            </a:r>
            <a:r>
              <a:rPr lang="en-US" smtClean="0">
                <a:latin typeface="Arial" charset="0"/>
                <a:cs typeface="Arial" charset="0"/>
              </a:rPr>
              <a:t>by reference</a:t>
            </a:r>
          </a:p>
        </p:txBody>
      </p:sp>
      <p:sp>
        <p:nvSpPr>
          <p:cNvPr id="30723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בשפת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 כאשר רצינו שפונקציה תשנה את ערכי הפרמטרים שהתקבלו העברנו אותם </a:t>
            </a:r>
            <a:r>
              <a:rPr lang="en-US" smtClean="0">
                <a:latin typeface="Arial" charset="0"/>
                <a:cs typeface="Arial" charset="0"/>
              </a:rPr>
              <a:t>by reference</a:t>
            </a:r>
            <a:r>
              <a:rPr lang="he-IL" smtClean="0">
                <a:latin typeface="Arial" charset="0"/>
                <a:cs typeface="Arial" charset="0"/>
              </a:rPr>
              <a:t>, או באמצעות מצביע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בניגוד להעברת העתקי משתנים (העברה </a:t>
            </a:r>
            <a:r>
              <a:rPr lang="en-US" smtClean="0">
                <a:latin typeface="Arial" charset="0"/>
                <a:cs typeface="Arial" charset="0"/>
              </a:rPr>
              <a:t>by value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spcBef>
                <a:spcPts val="2400"/>
              </a:spcBef>
            </a:pPr>
            <a:r>
              <a:rPr lang="he-IL" smtClean="0">
                <a:latin typeface="Arial" charset="0"/>
                <a:cs typeface="Arial" charset="0"/>
              </a:rPr>
              <a:t>בשפת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אין מצביעים, אז כדי להעביר </a:t>
            </a:r>
            <a:r>
              <a:rPr lang="he-IL" u="sng" smtClean="0">
                <a:latin typeface="Arial" charset="0"/>
                <a:cs typeface="Arial" charset="0"/>
              </a:rPr>
              <a:t>משתנים בסיסיים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by reference</a:t>
            </a:r>
            <a:r>
              <a:rPr lang="he-IL" smtClean="0">
                <a:latin typeface="Arial" charset="0"/>
                <a:cs typeface="Arial" charset="0"/>
              </a:rPr>
              <a:t> לפונקציה מכניסים אותם למערך ומעבירים אותו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תזכורת משפת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++: מערך מועבר </a:t>
            </a:r>
            <a:r>
              <a:rPr lang="en-US" smtClean="0">
                <a:latin typeface="Arial" charset="0"/>
                <a:cs typeface="Arial" charset="0"/>
              </a:rPr>
              <a:t>by reference</a:t>
            </a:r>
            <a:r>
              <a:rPr lang="he-IL" smtClean="0">
                <a:latin typeface="Arial" charset="0"/>
                <a:cs typeface="Arial" charset="0"/>
              </a:rPr>
              <a:t> כי מועברת כתובת ההתחלה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DF4D332-10E9-4428-99D0-D52814BD64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דוגמאת </a:t>
            </a:r>
            <a:r>
              <a:rPr lang="en-US" smtClean="0">
                <a:latin typeface="Arial" charset="0"/>
                <a:cs typeface="Arial" charset="0"/>
              </a:rPr>
              <a:t>swap</a:t>
            </a:r>
            <a:r>
              <a:rPr lang="he-IL" smtClean="0">
                <a:latin typeface="Arial" charset="0"/>
                <a:cs typeface="Arial" charset="0"/>
              </a:rPr>
              <a:t> (החלפת ערכי 2 משתנים)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380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6934200" cy="397351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380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486400"/>
            <a:ext cx="3321050" cy="7000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9" name="Rectangular Callout 18"/>
          <p:cNvSpPr/>
          <p:nvPr/>
        </p:nvSpPr>
        <p:spPr>
          <a:xfrm>
            <a:off x="4495800" y="3886200"/>
            <a:ext cx="2667000" cy="304800"/>
          </a:xfrm>
          <a:prstGeom prst="wedgeRectCallout">
            <a:avLst>
              <a:gd name="adj1" fmla="val -102811"/>
              <a:gd name="adj2" fmla="val 43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הגדרת המשתנים כמערכים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800" y="4114800"/>
            <a:ext cx="2590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" name="Rectangular Callout 20"/>
          <p:cNvSpPr/>
          <p:nvPr/>
        </p:nvSpPr>
        <p:spPr>
          <a:xfrm>
            <a:off x="5791200" y="1143000"/>
            <a:ext cx="3048000" cy="609600"/>
          </a:xfrm>
          <a:prstGeom prst="wedgeRectCallout">
            <a:avLst>
              <a:gd name="adj1" fmla="val -109205"/>
              <a:gd name="adj2" fmla="val -14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הפונקציה מקבלת מערכים אך מתייחסת רק לאיבר הראשון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95600" y="1371600"/>
            <a:ext cx="1905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175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98896C-3A34-4B48-9E01-5ED739BBB9A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ניהול הזיכרון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אין שימוש במצביעים (פוינטרים)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לכן פניה לשדות האובייקט תהיה תמיד עם נקודה (אין חץ)</a:t>
            </a: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הזכרון מנוהל ע" מערכת ההפעלה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אין באחריותנו לשחרר זכרון! מדי פעם ועם סיום התוכנית מופעל ה-</a:t>
            </a:r>
            <a:r>
              <a:rPr lang="en-US" smtClean="0">
                <a:latin typeface="Arial" charset="0"/>
                <a:cs typeface="Arial" charset="0"/>
              </a:rPr>
              <a:t>Garbage Collector </a:t>
            </a:r>
            <a:r>
              <a:rPr lang="he-IL" smtClean="0">
                <a:latin typeface="Arial" charset="0"/>
                <a:cs typeface="Arial" charset="0"/>
              </a:rPr>
              <a:t> (</a:t>
            </a:r>
            <a:r>
              <a:rPr lang="en-US" smtClean="0">
                <a:latin typeface="Arial" charset="0"/>
                <a:cs typeface="Arial" charset="0"/>
              </a:rPr>
              <a:t>gc</a:t>
            </a:r>
            <a:r>
              <a:rPr lang="he-IL" smtClean="0">
                <a:latin typeface="Arial" charset="0"/>
                <a:cs typeface="Arial" charset="0"/>
              </a:rPr>
              <a:t>) אשר תפקידו לשחרר את כל הזכרון שכבר לא בשימוש</a:t>
            </a: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כל המשתנים הבסיסיים נוצרים על שטח זיכרון הנקרא </a:t>
            </a:r>
            <a:r>
              <a:rPr lang="en-US" smtClean="0">
                <a:latin typeface="Arial" charset="0"/>
                <a:cs typeface="Arial" charset="0"/>
              </a:rPr>
              <a:t>stack</a:t>
            </a:r>
            <a:r>
              <a:rPr lang="he-IL" smtClean="0">
                <a:latin typeface="Arial" charset="0"/>
                <a:cs typeface="Arial" charset="0"/>
              </a:rPr>
              <a:t> והם מועברים לפונקציות </a:t>
            </a:r>
            <a:r>
              <a:rPr lang="en-US" smtClean="0">
                <a:latin typeface="Arial" charset="0"/>
                <a:cs typeface="Arial" charset="0"/>
              </a:rPr>
              <a:t>by value</a:t>
            </a:r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בניגוד לשפת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, ב-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כל האובייקטים נוצרים על שטח הזיכרון הנקרא </a:t>
            </a:r>
            <a:r>
              <a:rPr lang="en-US" smtClean="0">
                <a:latin typeface="Arial" charset="0"/>
                <a:cs typeface="Arial" charset="0"/>
              </a:rPr>
              <a:t>heap</a:t>
            </a:r>
            <a:r>
              <a:rPr lang="he-IL" smtClean="0">
                <a:latin typeface="Arial" charset="0"/>
                <a:cs typeface="Arial" charset="0"/>
              </a:rPr>
              <a:t> ומוקצים ע"י </a:t>
            </a:r>
            <a:r>
              <a:rPr lang="en-US" smtClean="0">
                <a:latin typeface="Arial" charset="0"/>
                <a:cs typeface="Arial" charset="0"/>
              </a:rPr>
              <a:t>new</a:t>
            </a:r>
            <a:r>
              <a:rPr lang="he-IL" smtClean="0">
                <a:latin typeface="Arial" charset="0"/>
                <a:cs typeface="Arial" charset="0"/>
              </a:rPr>
              <a:t>, ומועברים לפונקציות אוטומטית </a:t>
            </a:r>
            <a:r>
              <a:rPr lang="en-US" smtClean="0">
                <a:latin typeface="Arial" charset="0"/>
                <a:cs typeface="Arial" charset="0"/>
              </a:rPr>
              <a:t>by reference</a:t>
            </a:r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מערך הוא גם אובייקט, ולכן מועבר לפונקציה </a:t>
            </a:r>
            <a:r>
              <a:rPr lang="en-US" smtClean="0">
                <a:latin typeface="Arial" charset="0"/>
                <a:cs typeface="Arial" charset="0"/>
              </a:rPr>
              <a:t>by reference</a:t>
            </a:r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2809D74-0380-4906-BEDB-43A0091AD9B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העברת אובייקטים לפונקציות או שיטות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כאשר פונקציה או שיטה מקבלת כפרמטר אובייקט, הוא תמיד מועבר </a:t>
            </a:r>
            <a:r>
              <a:rPr lang="en-US" smtClean="0">
                <a:latin typeface="Arial" charset="0"/>
                <a:cs typeface="Arial" charset="0"/>
              </a:rPr>
              <a:t>by reference</a:t>
            </a:r>
            <a:r>
              <a:rPr lang="he-IL" smtClean="0">
                <a:latin typeface="Arial" charset="0"/>
                <a:cs typeface="Arial" charset="0"/>
              </a:rPr>
              <a:t> (הפניה)</a:t>
            </a:r>
          </a:p>
          <a:p>
            <a:r>
              <a:rPr lang="he-IL" smtClean="0">
                <a:latin typeface="Arial" charset="0"/>
                <a:cs typeface="Arial" charset="0"/>
              </a:rPr>
              <a:t>השמה בין אובייקטים משנה את ההפניה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2D1E8D-5847-46BA-B06E-F9D87D1951D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5232400" cy="64579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7239000" y="304800"/>
            <a:ext cx="1676400" cy="762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143000"/>
            <a:ext cx="2505075" cy="12573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05400" y="21336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X = 0</a:t>
            </a:r>
          </a:p>
          <a:p>
            <a:pPr algn="ctr">
              <a:defRPr/>
            </a:pPr>
            <a:r>
              <a:rPr lang="en-US" dirty="0"/>
              <a:t>Y = 0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5105400" y="28956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X = 0</a:t>
            </a:r>
          </a:p>
          <a:p>
            <a:pPr algn="ctr">
              <a:defRPr/>
            </a:pPr>
            <a:r>
              <a:rPr lang="en-US" b="1" dirty="0"/>
              <a:t>Y = 0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838200" y="2590800"/>
            <a:ext cx="3810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00200" y="2133600"/>
            <a:ext cx="3505200" cy="533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2743200"/>
            <a:ext cx="1905000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8200" y="2819400"/>
            <a:ext cx="9144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5105400" y="21336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X = 3</a:t>
            </a:r>
          </a:p>
          <a:p>
            <a:pPr algn="ctr">
              <a:defRPr/>
            </a:pPr>
            <a:r>
              <a:rPr lang="en-US" dirty="0"/>
              <a:t>Y = 6</a:t>
            </a: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838200" y="3581400"/>
            <a:ext cx="1447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533400" y="457200"/>
            <a:ext cx="3429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3771900" y="800100"/>
            <a:ext cx="1447800" cy="1219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38200" y="4343400"/>
            <a:ext cx="838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200400" y="2133600"/>
            <a:ext cx="19050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38200" y="5105400"/>
            <a:ext cx="1295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533400" y="1295400"/>
            <a:ext cx="3276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733800" y="1447800"/>
            <a:ext cx="137160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4400" y="1524000"/>
            <a:ext cx="7620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5105400" y="21336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X = 4</a:t>
            </a:r>
          </a:p>
          <a:p>
            <a:pPr algn="ctr">
              <a:defRPr/>
            </a:pPr>
            <a:r>
              <a:rPr lang="en-US" b="1" dirty="0"/>
              <a:t>Y = 7</a:t>
            </a:r>
            <a:endParaRPr lang="he-IL" b="1" dirty="0"/>
          </a:p>
        </p:txBody>
      </p:sp>
      <p:sp>
        <p:nvSpPr>
          <p:cNvPr id="36" name="Rectangle 35"/>
          <p:cNvSpPr/>
          <p:nvPr/>
        </p:nvSpPr>
        <p:spPr>
          <a:xfrm>
            <a:off x="838200" y="5486400"/>
            <a:ext cx="2362200" cy="838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654425"/>
            <a:ext cx="3114675" cy="19081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48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B77EFE5-073A-44E3-9971-B0E053BDE9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4" grpId="0" animBg="1"/>
      <p:bldP spid="24" grpId="1" animBg="1"/>
      <p:bldP spid="29" grpId="0" animBg="1"/>
      <p:bldP spid="29" grpId="1" animBg="1"/>
      <p:bldP spid="30" grpId="0" animBg="1"/>
      <p:bldP spid="30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העברת אוביקט לפונקציה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5395" name="Rectangle 3"/>
          <p:cNvSpPr>
            <a:spLocks noGrp="1"/>
          </p:cNvSpPr>
          <p:nvPr>
            <p:ph sz="quarter" idx="1"/>
          </p:nvPr>
        </p:nvSpPr>
        <p:spPr>
          <a:xfrm>
            <a:off x="4724400" y="1295400"/>
            <a:ext cx="4343400" cy="5334000"/>
          </a:xfrm>
        </p:spPr>
        <p:txBody>
          <a:bodyPr/>
          <a:lstStyle/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        </a:t>
            </a:r>
            <a:r>
              <a:rPr lang="en-US" sz="1600" noProof="1" smtClean="0">
                <a:latin typeface="Arial" charset="0"/>
                <a:cs typeface="Arial" charset="0"/>
              </a:rPr>
              <a:t>public static void foo1()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{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int i = 5;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Number  n = new Number();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n.setI(10);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foo2(n, i);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System.out.println(n.getI());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}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public static void foo2(Number  n1, int i)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{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n1.setI(30);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i = 10;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Number n2 = new Number();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n1 = n2;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System.out.println(n1.getI());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}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endParaRPr lang="en-US" sz="1600" noProof="1" smtClean="0">
              <a:latin typeface="Arial" charset="0"/>
              <a:cs typeface="Arial" charset="0"/>
            </a:endParaRP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public static void main(String[] args)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{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foo1();</a:t>
            </a:r>
          </a:p>
          <a:p>
            <a:pPr algn="l" rtl="0">
              <a:lnSpc>
                <a:spcPct val="6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}</a:t>
            </a:r>
            <a:endParaRPr lang="en-US" sz="1600" dirty="0" smtClean="0">
              <a:latin typeface="Arial" charset="0"/>
              <a:cs typeface="Arial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6200" y="1573213"/>
            <a:ext cx="4267200" cy="1976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noProof="1"/>
              <a:t>public class Number</a:t>
            </a:r>
          </a:p>
          <a:p>
            <a:pPr>
              <a:lnSpc>
                <a:spcPct val="85000"/>
              </a:lnSpc>
            </a:pPr>
            <a:r>
              <a:rPr lang="en-US" sz="1600" noProof="1"/>
              <a:t>{</a:t>
            </a:r>
          </a:p>
          <a:p>
            <a:pPr>
              <a:lnSpc>
                <a:spcPct val="85000"/>
              </a:lnSpc>
            </a:pPr>
            <a:r>
              <a:rPr lang="en-US" sz="1600" noProof="1"/>
              <a:t>     private int i;</a:t>
            </a:r>
          </a:p>
          <a:p>
            <a:pPr>
              <a:lnSpc>
                <a:spcPct val="85000"/>
              </a:lnSpc>
            </a:pPr>
            <a:endParaRPr lang="he-IL" sz="1600"/>
          </a:p>
          <a:p>
            <a:pPr>
              <a:lnSpc>
                <a:spcPct val="85000"/>
              </a:lnSpc>
            </a:pPr>
            <a:r>
              <a:rPr lang="en-US" sz="1600" noProof="1"/>
              <a:t>     public Number() {i=15;}</a:t>
            </a:r>
          </a:p>
          <a:p>
            <a:pPr>
              <a:lnSpc>
                <a:spcPct val="85000"/>
              </a:lnSpc>
            </a:pPr>
            <a:endParaRPr lang="en-US" sz="1600" noProof="1"/>
          </a:p>
          <a:p>
            <a:pPr>
              <a:lnSpc>
                <a:spcPct val="85000"/>
              </a:lnSpc>
            </a:pPr>
            <a:r>
              <a:rPr lang="en-US" sz="1600" noProof="1"/>
              <a:t>     public int getI() {return i;}</a:t>
            </a:r>
          </a:p>
          <a:p>
            <a:pPr>
              <a:lnSpc>
                <a:spcPct val="85000"/>
              </a:lnSpc>
            </a:pPr>
            <a:r>
              <a:rPr lang="en-US" sz="1600" noProof="1"/>
              <a:t>     public void setI(int value) {i = value;}</a:t>
            </a:r>
          </a:p>
          <a:p>
            <a:pPr>
              <a:lnSpc>
                <a:spcPct val="85000"/>
              </a:lnSpc>
            </a:pPr>
            <a:r>
              <a:rPr lang="en-US" sz="1600" noProof="1"/>
              <a:t>}</a:t>
            </a:r>
            <a:endParaRPr lang="en-US" sz="1600"/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638800" y="1447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>
                <a:solidFill>
                  <a:srgbClr val="FF0000"/>
                </a:solidFill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5398" name="Line 6"/>
          <p:cNvSpPr>
            <a:spLocks noChangeShapeType="1"/>
          </p:cNvSpPr>
          <p:nvPr/>
        </p:nvSpPr>
        <p:spPr bwMode="auto">
          <a:xfrm flipH="1">
            <a:off x="5105400" y="2133600"/>
            <a:ext cx="1219200" cy="76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15408" name="Group 16"/>
          <p:cNvGraphicFramePr>
            <a:graphicFrameLocks noGrp="1"/>
          </p:cNvGraphicFramePr>
          <p:nvPr/>
        </p:nvGraphicFramePr>
        <p:xfrm>
          <a:off x="4419600" y="1828800"/>
          <a:ext cx="685800" cy="3810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i=15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410" name="Group 18"/>
          <p:cNvGraphicFramePr>
            <a:graphicFrameLocks noGrp="1"/>
          </p:cNvGraphicFramePr>
          <p:nvPr/>
        </p:nvGraphicFramePr>
        <p:xfrm>
          <a:off x="4419600" y="1828800"/>
          <a:ext cx="685800" cy="3810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i=10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315416" name="Line 24"/>
          <p:cNvSpPr>
            <a:spLocks noChangeShapeType="1"/>
          </p:cNvSpPr>
          <p:nvPr/>
        </p:nvSpPr>
        <p:spPr bwMode="auto">
          <a:xfrm flipH="1" flipV="1">
            <a:off x="4953000" y="2209800"/>
            <a:ext cx="3124200" cy="1066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5417" name="Text Box 25"/>
          <p:cNvSpPr txBox="1">
            <a:spLocks noChangeArrowheads="1"/>
          </p:cNvSpPr>
          <p:nvPr/>
        </p:nvSpPr>
        <p:spPr bwMode="auto">
          <a:xfrm>
            <a:off x="8458200" y="29860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>
                <a:solidFill>
                  <a:srgbClr val="FF0000"/>
                </a:solidFill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15425" name="Group 33"/>
          <p:cNvGraphicFramePr>
            <a:graphicFrameLocks noGrp="1"/>
          </p:cNvGraphicFramePr>
          <p:nvPr/>
        </p:nvGraphicFramePr>
        <p:xfrm>
          <a:off x="4419600" y="1828800"/>
          <a:ext cx="685800" cy="3810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i=30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315432" name="Text Box 40"/>
          <p:cNvSpPr txBox="1">
            <a:spLocks noChangeArrowheads="1"/>
          </p:cNvSpPr>
          <p:nvPr/>
        </p:nvSpPr>
        <p:spPr bwMode="auto">
          <a:xfrm>
            <a:off x="8305800" y="2971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>
                <a:solidFill>
                  <a:srgbClr val="FF0000"/>
                </a:solidFill>
              </a:rPr>
              <a:t>10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5433" name="Line 41"/>
          <p:cNvSpPr>
            <a:spLocks noChangeShapeType="1"/>
          </p:cNvSpPr>
          <p:nvPr/>
        </p:nvSpPr>
        <p:spPr bwMode="auto">
          <a:xfrm flipH="1" flipV="1">
            <a:off x="5181600" y="4343400"/>
            <a:ext cx="1143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15434" name="Group 42"/>
          <p:cNvGraphicFramePr>
            <a:graphicFrameLocks noGrp="1"/>
          </p:cNvGraphicFramePr>
          <p:nvPr/>
        </p:nvGraphicFramePr>
        <p:xfrm>
          <a:off x="4495800" y="4191000"/>
          <a:ext cx="685800" cy="3810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i=15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315440" name="Line 48"/>
          <p:cNvSpPr>
            <a:spLocks noChangeShapeType="1"/>
          </p:cNvSpPr>
          <p:nvPr/>
        </p:nvSpPr>
        <p:spPr bwMode="auto">
          <a:xfrm flipH="1">
            <a:off x="5181600" y="3505200"/>
            <a:ext cx="29718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3828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410200"/>
            <a:ext cx="411480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443" name="Rectangle 51"/>
          <p:cNvSpPr>
            <a:spLocks noChangeArrowheads="1"/>
          </p:cNvSpPr>
          <p:nvPr/>
        </p:nvSpPr>
        <p:spPr bwMode="auto">
          <a:xfrm>
            <a:off x="304800" y="4267200"/>
            <a:ext cx="3810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השמה  בין אובייקטים משנה את ההפניה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ולא את תוכן את האובייקט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87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F04B33-352E-4022-BF47-D6A9BA96C37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315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315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3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3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315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315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315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315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315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7" grpId="1"/>
      <p:bldP spid="315398" grpId="0" animBg="1"/>
      <p:bldP spid="315398" grpId="1" animBg="1"/>
      <p:bldP spid="315416" grpId="0" animBg="1"/>
      <p:bldP spid="315416" grpId="1" animBg="1"/>
      <p:bldP spid="315417" grpId="0"/>
      <p:bldP spid="315417" grpId="1"/>
      <p:bldP spid="315417" grpId="2"/>
      <p:bldP spid="315432" grpId="0"/>
      <p:bldP spid="315432" grpId="1"/>
      <p:bldP spid="315433" grpId="0" animBg="1"/>
      <p:bldP spid="315433" grpId="1" animBg="1"/>
      <p:bldP spid="315440" grpId="0" animBg="1"/>
      <p:bldP spid="315440" grpId="1" animBg="1"/>
      <p:bldP spid="3154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טיפוסי מעטפת לטיפוסים הבסיסיים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יש מחלקת מעטפת לכל טיפוס בסיסי</a:t>
            </a:r>
          </a:p>
          <a:p>
            <a:r>
              <a:rPr lang="he-IL" smtClean="0">
                <a:latin typeface="Arial" charset="0"/>
                <a:cs typeface="Arial" charset="0"/>
              </a:rPr>
              <a:t>הסיבה שלא העבנו אובייקטים אלו לפוקנציה </a:t>
            </a:r>
            <a:r>
              <a:rPr lang="en-US" smtClean="0">
                <a:latin typeface="Arial" charset="0"/>
                <a:cs typeface="Arial" charset="0"/>
              </a:rPr>
              <a:t>swap </a:t>
            </a:r>
            <a:r>
              <a:rPr lang="he-IL" smtClean="0">
                <a:latin typeface="Arial" charset="0"/>
                <a:cs typeface="Arial" charset="0"/>
              </a:rPr>
              <a:t>  היא משום שהם מוגדרים כ- </a:t>
            </a:r>
            <a:r>
              <a:rPr lang="en-US" smtClean="0">
                <a:latin typeface="Arial" charset="0"/>
                <a:cs typeface="Arial" charset="0"/>
              </a:rPr>
              <a:t>immutable</a:t>
            </a:r>
            <a:r>
              <a:rPr lang="he-IL" smtClean="0">
                <a:latin typeface="Arial" charset="0"/>
                <a:cs typeface="Arial" charset="0"/>
              </a:rPr>
              <a:t>, משמע כל שינוי יוצר אובייקט חדש ולכן אינו משפיע על המשתנה המקורי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425CA98-BE04-4431-B161-0EBD039EACD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4175"/>
            <a:ext cx="7077075" cy="36734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519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9550" y="4221163"/>
            <a:ext cx="3548063" cy="6635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לכל מחלקת מעטפת יש שיטה סטטית שיודעת להמיר ממחרוזת למספר, תזרוק חריגה אם תיכשל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529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957763"/>
            <a:ext cx="7680325" cy="16398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3789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במחלקת המעטפת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5825" y="6427788"/>
            <a:ext cx="1296988" cy="314325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01F0BDF-2756-4843-A788-3237F0D12A1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529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992313"/>
            <a:ext cx="5689600" cy="28765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411413" y="2708275"/>
            <a:ext cx="1728787" cy="215900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רקע לשפת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11267" name="Content Placeholder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JAVA </a:t>
            </a:r>
            <a:r>
              <a:rPr lang="he-IL" sz="2400" smtClean="0">
                <a:latin typeface="Arial" charset="0"/>
                <a:cs typeface="Arial" charset="0"/>
              </a:rPr>
              <a:t>  הינה שפת מכוונת עצמים כמעט טהורה שפותחה ע"י </a:t>
            </a:r>
            <a:r>
              <a:rPr lang="en-US" sz="2400" smtClean="0">
                <a:latin typeface="Arial" charset="0"/>
                <a:cs typeface="Arial" charset="0"/>
              </a:rPr>
              <a:t>SunMicrosystems</a:t>
            </a:r>
            <a:r>
              <a:rPr lang="he-IL" sz="2400" smtClean="0">
                <a:latin typeface="Arial" charset="0"/>
                <a:cs typeface="Arial" charset="0"/>
              </a:rPr>
              <a:t> בשנות ה- 90.</a:t>
            </a:r>
          </a:p>
          <a:p>
            <a:pPr lvl="1" eaLnBrk="1" hangingPunct="1"/>
            <a:r>
              <a:rPr lang="he-IL" sz="2000" smtClean="0">
                <a:latin typeface="Arial" charset="0"/>
                <a:cs typeface="Arial" charset="0"/>
              </a:rPr>
              <a:t>שפת </a:t>
            </a:r>
            <a:r>
              <a:rPr lang="en-US" sz="2000" smtClean="0">
                <a:latin typeface="Arial" charset="0"/>
                <a:cs typeface="Arial" charset="0"/>
              </a:rPr>
              <a:t>OOP</a:t>
            </a:r>
            <a:r>
              <a:rPr lang="he-IL" sz="2000" smtClean="0">
                <a:latin typeface="Arial" charset="0"/>
                <a:cs typeface="Arial" charset="0"/>
              </a:rPr>
              <a:t> טהורה אינה מכילה טיפוסים בסיסיים, אלא אך ורק אובייקטים, ובשפת </a:t>
            </a:r>
            <a:r>
              <a:rPr lang="en-US" sz="2000" smtClean="0">
                <a:latin typeface="Arial" charset="0"/>
                <a:cs typeface="Arial" charset="0"/>
              </a:rPr>
              <a:t>JAVA</a:t>
            </a:r>
            <a:r>
              <a:rPr lang="he-IL" sz="2000" smtClean="0">
                <a:latin typeface="Arial" charset="0"/>
                <a:cs typeface="Arial" charset="0"/>
              </a:rPr>
              <a:t> קיימים הטיפוסים הבסיסיים, ולכן הינה כמעט טהורה</a:t>
            </a:r>
          </a:p>
          <a:p>
            <a:pPr eaLnBrk="1" hangingPunct="1"/>
            <a:endParaRPr lang="he-IL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400" smtClean="0">
                <a:latin typeface="Arial" charset="0"/>
                <a:cs typeface="Arial" charset="0"/>
              </a:rPr>
              <a:t>כיום הינה שפת חינם, אך </a:t>
            </a:r>
            <a:r>
              <a:rPr lang="en-US" sz="2400" smtClean="0">
                <a:latin typeface="Arial" charset="0"/>
                <a:cs typeface="Arial" charset="0"/>
              </a:rPr>
              <a:t>Oracle</a:t>
            </a:r>
            <a:r>
              <a:rPr lang="he-IL" sz="2400" smtClean="0">
                <a:latin typeface="Arial" charset="0"/>
                <a:cs typeface="Arial" charset="0"/>
              </a:rPr>
              <a:t> קנו את </a:t>
            </a:r>
            <a:r>
              <a:rPr lang="en-US" sz="2400" smtClean="0">
                <a:latin typeface="Arial" charset="0"/>
                <a:cs typeface="Arial" charset="0"/>
              </a:rPr>
              <a:t>Sun</a:t>
            </a:r>
            <a:r>
              <a:rPr lang="he-IL" sz="2400" smtClean="0">
                <a:latin typeface="Arial" charset="0"/>
                <a:cs typeface="Arial" charset="0"/>
              </a:rPr>
              <a:t> כך שיתכן ומצב זה ישתנה.</a:t>
            </a:r>
          </a:p>
          <a:p>
            <a:pPr eaLnBrk="1" hangingPunct="1"/>
            <a:endParaRPr lang="he-IL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400" smtClean="0">
                <a:latin typeface="Arial" charset="0"/>
                <a:cs typeface="Arial" charset="0"/>
              </a:rPr>
              <a:t>שפת </a:t>
            </a:r>
            <a:r>
              <a:rPr lang="en-US" sz="2400" smtClean="0">
                <a:latin typeface="Arial" charset="0"/>
                <a:cs typeface="Arial" charset="0"/>
              </a:rPr>
              <a:t>JAVA</a:t>
            </a:r>
            <a:r>
              <a:rPr lang="he-IL" sz="2400" smtClean="0">
                <a:latin typeface="Arial" charset="0"/>
                <a:cs typeface="Arial" charset="0"/>
              </a:rPr>
              <a:t> נחשבת לשפה בטוחה ויציבה. למשל:</a:t>
            </a:r>
          </a:p>
          <a:p>
            <a:pPr lvl="1" eaLnBrk="1" hangingPunct="1"/>
            <a:r>
              <a:rPr lang="he-IL" sz="2000" smtClean="0">
                <a:latin typeface="Arial" charset="0"/>
                <a:cs typeface="Arial" charset="0"/>
              </a:rPr>
              <a:t> לא ניתן לעבוד עם משתנה מקומי שאינו מאותחל, כלומר נקבל שגיאה כבר בשלב הקומפילציה (לעומת זאת, תכונה במחלקה כן תאותחל, ל- 0)</a:t>
            </a:r>
          </a:p>
          <a:p>
            <a:pPr lvl="1" eaLnBrk="1" hangingPunct="1"/>
            <a:r>
              <a:rPr lang="he-IL" sz="2000" smtClean="0">
                <a:latin typeface="Arial" charset="0"/>
                <a:cs typeface="Arial" charset="0"/>
              </a:rPr>
              <a:t>כל פעם שעושים </a:t>
            </a:r>
            <a:r>
              <a:rPr lang="en-US" sz="2000" smtClean="0">
                <a:latin typeface="Arial" charset="0"/>
                <a:cs typeface="Arial" charset="0"/>
              </a:rPr>
              <a:t>throw</a:t>
            </a:r>
            <a:r>
              <a:rPr lang="he-IL" sz="2000" smtClean="0">
                <a:latin typeface="Arial" charset="0"/>
                <a:cs typeface="Arial" charset="0"/>
              </a:rPr>
              <a:t> יש חובה להצהיר על כך.</a:t>
            </a:r>
          </a:p>
          <a:p>
            <a:pPr lvl="1" eaLnBrk="1" hangingPunct="1"/>
            <a:r>
              <a:rPr lang="he-IL" sz="2000" smtClean="0">
                <a:latin typeface="Arial" charset="0"/>
                <a:cs typeface="Arial" charset="0"/>
              </a:rPr>
              <a:t>אפליקציות שירוצו בדפדף ירשו מהמחלקה </a:t>
            </a:r>
            <a:r>
              <a:rPr lang="en-US" sz="2000" smtClean="0">
                <a:latin typeface="Arial" charset="0"/>
                <a:cs typeface="Arial" charset="0"/>
              </a:rPr>
              <a:t>Applet</a:t>
            </a:r>
            <a:r>
              <a:rPr lang="he-IL" sz="2000" smtClean="0">
                <a:latin typeface="Arial" charset="0"/>
                <a:cs typeface="Arial" charset="0"/>
              </a:rPr>
              <a:t> שידועה כבטוחה, ולכן לא יעשו נזקים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C3A7F1B-0F9D-40AC-8BFF-3533BDE7DAF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קליטת נתונים: האובייקט </a:t>
            </a:r>
            <a:r>
              <a:rPr lang="en-US" smtClean="0">
                <a:latin typeface="Arial" charset="0"/>
                <a:cs typeface="Arial" charset="0"/>
              </a:rPr>
              <a:t>BufferedReader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2C54A60-CCD1-4BB0-AD80-422075D1010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96975"/>
            <a:ext cx="8642350" cy="372268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157788"/>
            <a:ext cx="6929438" cy="12954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6084888" y="3141663"/>
            <a:ext cx="2735262" cy="358775"/>
          </a:xfrm>
          <a:prstGeom prst="wedgeRectCallout">
            <a:avLst>
              <a:gd name="adj1" fmla="val 14579"/>
              <a:gd name="adj2" fmla="val -127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מקור קובץ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byte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המקלדת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443663" y="1700213"/>
            <a:ext cx="2449512" cy="639762"/>
          </a:xfrm>
          <a:prstGeom prst="wedgeRectCallout">
            <a:avLst>
              <a:gd name="adj1" fmla="val -33914"/>
              <a:gd name="adj2" fmla="val 104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אובייקט המקבל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byte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'ים וממיר אותם לתווים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067175" y="1700213"/>
            <a:ext cx="2160588" cy="649287"/>
          </a:xfrm>
          <a:prstGeom prst="wedgeRectCallout">
            <a:avLst>
              <a:gd name="adj1" fmla="val -22097"/>
              <a:gd name="adj2" fmla="val 98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אובייקט שיודע לקרוא נתון מרצף תווים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קליטת נתונים: האובייקט </a:t>
            </a:r>
            <a:r>
              <a:rPr lang="en-US" smtClean="0">
                <a:latin typeface="Arial" charset="0"/>
                <a:cs typeface="Arial" charset="0"/>
              </a:rPr>
              <a:t>BufferedReader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822B35-B674-4B61-ADAE-486C724E686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25538"/>
            <a:ext cx="8569325" cy="37195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508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4581525"/>
            <a:ext cx="2376488" cy="125888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508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5949950"/>
            <a:ext cx="7820025" cy="4508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5219700" y="3357563"/>
            <a:ext cx="3529013" cy="358775"/>
          </a:xfrm>
          <a:prstGeom prst="wedgeRectCallout">
            <a:avLst>
              <a:gd name="adj1" fmla="val -59737"/>
              <a:gd name="adj2" fmla="val -62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מקור קובץ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byte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הפעם קובץ טקסט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443663" y="1700213"/>
            <a:ext cx="2449512" cy="639762"/>
          </a:xfrm>
          <a:prstGeom prst="wedgeRectCallout">
            <a:avLst>
              <a:gd name="adj1" fmla="val -22765"/>
              <a:gd name="adj2" fmla="val 141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אובייקט המקבל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byte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'ים וממיר אותם לתווים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067175" y="1700213"/>
            <a:ext cx="2160588" cy="649287"/>
          </a:xfrm>
          <a:prstGeom prst="wedgeRectCallout">
            <a:avLst>
              <a:gd name="adj1" fmla="val -3776"/>
              <a:gd name="adj2" fmla="val 131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אובייקט שיודע לקרוא נתון מרצף תווים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מערכים</a:t>
            </a:r>
            <a:endParaRPr smtClean="0">
              <a:latin typeface="Arial" charset="0"/>
              <a:cs typeface="Arial" charset="0"/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מערכים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6324600" cy="535463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4800600" y="4495800"/>
            <a:ext cx="4191000" cy="838200"/>
          </a:xfrm>
          <a:prstGeom prst="wedgeRectCallout">
            <a:avLst>
              <a:gd name="adj1" fmla="val -107258"/>
              <a:gd name="adj2" fmla="val 55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בהגדרת מערך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JAVA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ה- [ ] צמודים לטיפוס, וכל האובייקטים המוגדרים באותה שורה יהיו מערכים, בניגוד לשפת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5410200"/>
            <a:ext cx="5715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6019800" y="2971800"/>
            <a:ext cx="2952750" cy="762000"/>
          </a:xfrm>
          <a:prstGeom prst="wedgeRectCallout">
            <a:avLst>
              <a:gd name="adj1" fmla="val -202512"/>
              <a:gd name="adj2" fmla="val 52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מערך הוא אובייקט לכן נייצרו באמצעות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new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ואז כל איבריו יהיו 0 (בניגוד לזבל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3733800"/>
            <a:ext cx="3200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6248400" y="3810000"/>
            <a:ext cx="2743200" cy="609600"/>
          </a:xfrm>
          <a:prstGeom prst="wedgeRectCallout">
            <a:avLst>
              <a:gd name="adj1" fmla="val -138201"/>
              <a:gd name="adj2" fmla="val 77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גם לאתחלו מיד במקום להקצותו באמצעות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new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4572000"/>
            <a:ext cx="3048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295400"/>
            <a:ext cx="1281113" cy="155416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" name="Rectangular Callout 16"/>
          <p:cNvSpPr/>
          <p:nvPr/>
        </p:nvSpPr>
        <p:spPr>
          <a:xfrm>
            <a:off x="1979613" y="260350"/>
            <a:ext cx="3733800" cy="762000"/>
          </a:xfrm>
          <a:prstGeom prst="wedgeRectCallout">
            <a:avLst>
              <a:gd name="adj1" fmla="val 33741"/>
              <a:gd name="adj2" fmla="val 78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כאשר מעבירים מערך לפונקציה אין צורך להעביר את גודלו, משום שהמערך "יודע" כמה איברים יש בו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43200" y="1752600"/>
            <a:ext cx="1981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199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B2D349-DDEE-4DEC-8FB6-A2AF41814CE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הגדרת משתנים מטיפוס מערך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8315325" cy="4321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5157788"/>
            <a:ext cx="3743325" cy="1508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301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733DD3-33F1-435C-BC4E-1B4E5F53165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300788" y="1196975"/>
            <a:ext cx="2016125" cy="287338"/>
          </a:xfrm>
          <a:prstGeom prst="wedgeRectCallout">
            <a:avLst>
              <a:gd name="adj1" fmla="val -243773"/>
              <a:gd name="adj2" fmla="val 50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הגדרת מערך ו-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300788" y="1557338"/>
            <a:ext cx="2016125" cy="287337"/>
          </a:xfrm>
          <a:prstGeom prst="wedgeRectCallout">
            <a:avLst>
              <a:gd name="adj1" fmla="val -245335"/>
              <a:gd name="adj2" fmla="val 16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הגדרת 2 מערכים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011863" y="1916113"/>
            <a:ext cx="2287587" cy="288925"/>
          </a:xfrm>
          <a:prstGeom prst="wedgeRectCallout">
            <a:avLst>
              <a:gd name="adj1" fmla="val -122929"/>
              <a:gd name="adj2" fmla="val 53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הגדר מטריצה ריבועית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651500" y="3357563"/>
            <a:ext cx="2736850" cy="287337"/>
          </a:xfrm>
          <a:prstGeom prst="wedgeRectCallout">
            <a:avLst>
              <a:gd name="adj1" fmla="val -100427"/>
              <a:gd name="adj2" fmla="val -1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הגדרת מערך של 3 מערכים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651500" y="3860800"/>
            <a:ext cx="2736850" cy="288925"/>
          </a:xfrm>
          <a:prstGeom prst="wedgeRectCallout">
            <a:avLst>
              <a:gd name="adj1" fmla="val -94941"/>
              <a:gd name="adj2" fmla="val -10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יצירת כל מערך באורך שונה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מערך של אובייקטים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2931" name="Rectangle 3"/>
          <p:cNvSpPr>
            <a:spLocks noGrp="1"/>
          </p:cNvSpPr>
          <p:nvPr>
            <p:ph sz="quarter" idx="1"/>
          </p:nvPr>
        </p:nvSpPr>
        <p:spPr>
          <a:xfrm>
            <a:off x="-304800" y="1219200"/>
            <a:ext cx="9220200" cy="5334000"/>
          </a:xfrm>
        </p:spPr>
        <p:txBody>
          <a:bodyPr/>
          <a:lstStyle/>
          <a:p>
            <a:pPr eaLnBrk="1" hangingPunct="1"/>
            <a:r>
              <a:rPr lang="he-IL" sz="2500" dirty="0" smtClean="0">
                <a:latin typeface="Arial" charset="0"/>
                <a:cs typeface="Arial" charset="0"/>
              </a:rPr>
              <a:t>ניתן גם להגדיר מערך, שכל איבר בו הוא אובייקט</a:t>
            </a:r>
          </a:p>
          <a:p>
            <a:pPr eaLnBrk="1" hangingPunct="1"/>
            <a:r>
              <a:rPr lang="he-IL" sz="2500" dirty="0" smtClean="0">
                <a:latin typeface="Arial" charset="0"/>
                <a:cs typeface="Arial" charset="0"/>
              </a:rPr>
              <a:t>במקרה זה צריך להקצות בלולאה כל אחד מאיברי המערך </a:t>
            </a:r>
            <a:endParaRPr lang="en-US" sz="25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sz="2500" dirty="0" smtClean="0">
              <a:latin typeface="Arial" charset="0"/>
              <a:cs typeface="Arial" charset="0"/>
            </a:endParaRPr>
          </a:p>
          <a:p>
            <a:pPr eaLnBrk="1" hangingPunct="1"/>
            <a:endParaRPr lang="he-IL" sz="2500" dirty="0" smtClean="0">
              <a:latin typeface="Arial" charset="0"/>
              <a:cs typeface="Arial" charset="0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he-IL" sz="1700" noProof="1" smtClean="0">
                <a:latin typeface="Arial" charset="0"/>
                <a:cs typeface="Arial" charset="0"/>
              </a:rPr>
              <a:t>        </a:t>
            </a:r>
            <a:r>
              <a:rPr lang="en-US" sz="1700" noProof="1" smtClean="0">
                <a:latin typeface="Arial" charset="0"/>
                <a:cs typeface="Arial" charset="0"/>
              </a:rPr>
              <a:t>public static void main(String[] args)   {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700" noProof="1" smtClean="0">
                <a:latin typeface="Arial" charset="0"/>
                <a:cs typeface="Arial" charset="0"/>
              </a:rPr>
              <a:t>            Point[] points = new Point[3];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700" noProof="1" smtClean="0">
                <a:latin typeface="Arial" charset="0"/>
                <a:cs typeface="Arial" charset="0"/>
              </a:rPr>
              <a:t>            for ( </a:t>
            </a:r>
            <a:r>
              <a:rPr lang="en-US" sz="1700" dirty="0" smtClean="0">
                <a:latin typeface="Arial" charset="0"/>
                <a:cs typeface="Arial" charset="0"/>
              </a:rPr>
              <a:t>           </a:t>
            </a:r>
            <a:r>
              <a:rPr lang="en-US" sz="1700" noProof="1" smtClean="0">
                <a:latin typeface="Arial" charset="0"/>
                <a:cs typeface="Arial" charset="0"/>
              </a:rPr>
              <a:t>; </a:t>
            </a:r>
            <a:r>
              <a:rPr lang="en-US" sz="1700" dirty="0" smtClean="0">
                <a:latin typeface="Arial" charset="0"/>
                <a:cs typeface="Arial" charset="0"/>
              </a:rPr>
              <a:t>           </a:t>
            </a:r>
            <a:r>
              <a:rPr lang="en-US" sz="1700" noProof="1" smtClean="0">
                <a:latin typeface="Arial" charset="0"/>
                <a:cs typeface="Arial" charset="0"/>
              </a:rPr>
              <a:t>; </a:t>
            </a:r>
            <a:r>
              <a:rPr lang="en-US" sz="1700" dirty="0" smtClean="0">
                <a:latin typeface="Arial" charset="0"/>
                <a:cs typeface="Arial" charset="0"/>
              </a:rPr>
              <a:t>         </a:t>
            </a:r>
            <a:r>
              <a:rPr lang="en-US" sz="1700" noProof="1" smtClean="0">
                <a:latin typeface="Arial" charset="0"/>
                <a:cs typeface="Arial" charset="0"/>
              </a:rPr>
              <a:t>)    {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700" noProof="1" smtClean="0">
                <a:latin typeface="Arial" charset="0"/>
                <a:cs typeface="Arial" charset="0"/>
              </a:rPr>
              <a:t>                points[i] = new Point(i, i);</a:t>
            </a:r>
          </a:p>
          <a:p>
            <a:pPr algn="l" rtl="0">
              <a:buFont typeface="Wingdings 2" pitchFamily="18" charset="2"/>
              <a:buNone/>
            </a:pPr>
            <a:r>
              <a:rPr lang="en-US" sz="1700" noProof="1" smtClean="0">
                <a:latin typeface="Arial" charset="0"/>
                <a:cs typeface="Arial" charset="0"/>
              </a:rPr>
              <a:t>               System.out.println("Point #" + (i+1) + " --&gt; " + points[i].toString());</a:t>
            </a:r>
          </a:p>
          <a:p>
            <a:pPr algn="l" rtl="0">
              <a:buFont typeface="Wingdings 2" pitchFamily="18" charset="2"/>
              <a:buNone/>
            </a:pPr>
            <a:r>
              <a:rPr lang="en-US" sz="1700" noProof="1" smtClean="0">
                <a:latin typeface="Arial" charset="0"/>
                <a:cs typeface="Arial" charset="0"/>
              </a:rPr>
              <a:t>             </a:t>
            </a:r>
            <a:r>
              <a:rPr lang="he-IL" sz="1700" noProof="1" smtClean="0">
                <a:latin typeface="Arial" charset="0"/>
                <a:cs typeface="Arial" charset="0"/>
              </a:rPr>
              <a:t>                  {</a:t>
            </a:r>
          </a:p>
          <a:p>
            <a:pPr algn="l" rtl="0">
              <a:buFont typeface="Wingdings 2" pitchFamily="18" charset="2"/>
              <a:buNone/>
            </a:pPr>
            <a:r>
              <a:rPr lang="he-IL" sz="1700" noProof="1" smtClean="0">
                <a:latin typeface="Arial" charset="0"/>
                <a:cs typeface="Arial" charset="0"/>
              </a:rPr>
              <a:t>       {          </a:t>
            </a:r>
            <a:endParaRPr lang="en-US" sz="1700" dirty="0" smtClean="0">
              <a:latin typeface="Arial" charset="0"/>
              <a:cs typeface="Arial" charset="0"/>
            </a:endParaRPr>
          </a:p>
        </p:txBody>
      </p:sp>
      <p:sp>
        <p:nvSpPr>
          <p:cNvPr id="252933" name="Oval 5"/>
          <p:cNvSpPr>
            <a:spLocks noChangeArrowheads="1"/>
          </p:cNvSpPr>
          <p:nvPr/>
        </p:nvSpPr>
        <p:spPr bwMode="auto">
          <a:xfrm>
            <a:off x="4038600" y="2209800"/>
            <a:ext cx="50292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7010400" y="38862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253021" name="Group 93"/>
          <p:cNvGraphicFramePr>
            <a:graphicFrameLocks noGrp="1"/>
          </p:cNvGraphicFramePr>
          <p:nvPr/>
        </p:nvGraphicFramePr>
        <p:xfrm>
          <a:off x="4648200" y="2819400"/>
          <a:ext cx="685800" cy="10287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Point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Point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Point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000" name="Group 72"/>
          <p:cNvGraphicFramePr>
            <a:graphicFrameLocks noGrp="1"/>
          </p:cNvGraphicFramePr>
          <p:nvPr/>
        </p:nvGraphicFramePr>
        <p:xfrm>
          <a:off x="381000" y="5638800"/>
          <a:ext cx="2209800" cy="762000"/>
        </p:xfrm>
        <a:graphic>
          <a:graphicData uri="http://schemas.openxmlformats.org/drawingml/2006/table">
            <a:tbl>
              <a:tblPr/>
              <a:tblGrid>
                <a:gridCol w="12192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Point[]: points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253041" name="Text Box 113"/>
          <p:cNvSpPr txBox="1">
            <a:spLocks noChangeArrowheads="1"/>
          </p:cNvSpPr>
          <p:nvPr/>
        </p:nvSpPr>
        <p:spPr bwMode="auto">
          <a:xfrm>
            <a:off x="838200" y="3763962"/>
            <a:ext cx="1066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00"/>
              <a:t>int i=0 </a:t>
            </a:r>
          </a:p>
        </p:txBody>
      </p:sp>
      <p:sp>
        <p:nvSpPr>
          <p:cNvPr id="253042" name="Text Box 114"/>
          <p:cNvSpPr txBox="1">
            <a:spLocks noChangeArrowheads="1"/>
          </p:cNvSpPr>
          <p:nvPr/>
        </p:nvSpPr>
        <p:spPr bwMode="auto">
          <a:xfrm>
            <a:off x="1676400" y="3763962"/>
            <a:ext cx="1066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00"/>
              <a:t>i &lt; 3</a:t>
            </a:r>
          </a:p>
        </p:txBody>
      </p:sp>
      <p:sp>
        <p:nvSpPr>
          <p:cNvPr id="253043" name="Text Box 115"/>
          <p:cNvSpPr txBox="1">
            <a:spLocks noChangeArrowheads="1"/>
          </p:cNvSpPr>
          <p:nvPr/>
        </p:nvSpPr>
        <p:spPr bwMode="auto">
          <a:xfrm>
            <a:off x="2514600" y="3763962"/>
            <a:ext cx="1066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00"/>
              <a:t>i++</a:t>
            </a:r>
          </a:p>
        </p:txBody>
      </p:sp>
      <p:graphicFrame>
        <p:nvGraphicFramePr>
          <p:cNvPr id="253075" name="Group 147"/>
          <p:cNvGraphicFramePr>
            <a:graphicFrameLocks noGrp="1"/>
          </p:cNvGraphicFramePr>
          <p:nvPr/>
        </p:nvGraphicFramePr>
        <p:xfrm>
          <a:off x="6096000" y="2286000"/>
          <a:ext cx="796925" cy="822960"/>
        </p:xfrm>
        <a:graphic>
          <a:graphicData uri="http://schemas.openxmlformats.org/drawingml/2006/table">
            <a:tbl>
              <a:tblPr/>
              <a:tblGrid>
                <a:gridCol w="381000"/>
                <a:gridCol w="4159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133" name="Group 205"/>
          <p:cNvGraphicFramePr>
            <a:graphicFrameLocks noGrp="1"/>
          </p:cNvGraphicFramePr>
          <p:nvPr/>
        </p:nvGraphicFramePr>
        <p:xfrm>
          <a:off x="381000" y="5638800"/>
          <a:ext cx="2209800" cy="762000"/>
        </p:xfrm>
        <a:graphic>
          <a:graphicData uri="http://schemas.openxmlformats.org/drawingml/2006/table">
            <a:tbl>
              <a:tblPr/>
              <a:tblGrid>
                <a:gridCol w="12192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Point[]: points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195" name="Group 267"/>
          <p:cNvGraphicFramePr>
            <a:graphicFrameLocks noGrp="1"/>
          </p:cNvGraphicFramePr>
          <p:nvPr/>
        </p:nvGraphicFramePr>
        <p:xfrm>
          <a:off x="7848600" y="2743200"/>
          <a:ext cx="796925" cy="822960"/>
        </p:xfrm>
        <a:graphic>
          <a:graphicData uri="http://schemas.openxmlformats.org/drawingml/2006/table">
            <a:tbl>
              <a:tblPr/>
              <a:tblGrid>
                <a:gridCol w="381000"/>
                <a:gridCol w="4159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263" name="Group 335"/>
          <p:cNvGraphicFramePr>
            <a:graphicFrameLocks noGrp="1"/>
          </p:cNvGraphicFramePr>
          <p:nvPr/>
        </p:nvGraphicFramePr>
        <p:xfrm>
          <a:off x="381000" y="5638800"/>
          <a:ext cx="2209800" cy="762000"/>
        </p:xfrm>
        <a:graphic>
          <a:graphicData uri="http://schemas.openxmlformats.org/drawingml/2006/table">
            <a:tbl>
              <a:tblPr/>
              <a:tblGrid>
                <a:gridCol w="12192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Point[]: points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293" name="Group 365"/>
          <p:cNvGraphicFramePr>
            <a:graphicFrameLocks noGrp="1"/>
          </p:cNvGraphicFramePr>
          <p:nvPr/>
        </p:nvGraphicFramePr>
        <p:xfrm>
          <a:off x="6477000" y="3352800"/>
          <a:ext cx="796925" cy="838200"/>
        </p:xfrm>
        <a:graphic>
          <a:graphicData uri="http://schemas.openxmlformats.org/drawingml/2006/table">
            <a:tbl>
              <a:tblPr/>
              <a:tblGrid>
                <a:gridCol w="381000"/>
                <a:gridCol w="4159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378" name="Group 450"/>
          <p:cNvGraphicFramePr>
            <a:graphicFrameLocks noGrp="1"/>
          </p:cNvGraphicFramePr>
          <p:nvPr/>
        </p:nvGraphicFramePr>
        <p:xfrm>
          <a:off x="381000" y="5638800"/>
          <a:ext cx="2209800" cy="762000"/>
        </p:xfrm>
        <a:graphic>
          <a:graphicData uri="http://schemas.openxmlformats.org/drawingml/2006/table">
            <a:tbl>
              <a:tblPr/>
              <a:tblGrid>
                <a:gridCol w="12192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Point[]: points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253409" name="AutoShape 481"/>
          <p:cNvSpPr>
            <a:spLocks noChangeArrowheads="1"/>
          </p:cNvSpPr>
          <p:nvPr/>
        </p:nvSpPr>
        <p:spPr bwMode="auto">
          <a:xfrm>
            <a:off x="5562600" y="4953000"/>
            <a:ext cx="3276600" cy="381000"/>
          </a:xfrm>
          <a:prstGeom prst="wedgeRectCallout">
            <a:avLst>
              <a:gd name="adj1" fmla="val -47046"/>
              <a:gd name="adj2" fmla="val -1096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פניה לשיטה של אובייקט במערך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410200"/>
            <a:ext cx="3659188" cy="124301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26" name="Straight Arrow Connector 25"/>
          <p:cNvCxnSpPr/>
          <p:nvPr/>
        </p:nvCxnSpPr>
        <p:spPr>
          <a:xfrm flipV="1">
            <a:off x="5181600" y="2286000"/>
            <a:ext cx="9144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3352800"/>
            <a:ext cx="12954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057400" y="2819400"/>
            <a:ext cx="2590800" cy="3048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81600" y="2743200"/>
            <a:ext cx="2667000" cy="6096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733DD3-33F1-435C-BC4E-1B4E5F53165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5304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530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5304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5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5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2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53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53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253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25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253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253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253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253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253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253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nimBg="1"/>
      <p:bldP spid="252934" grpId="0"/>
      <p:bldP spid="253041" grpId="0"/>
      <p:bldP spid="253042" grpId="0" build="allAtOnce"/>
      <p:bldP spid="253042" grpId="1" build="allAtOnce"/>
      <p:bldP spid="253042" grpId="2" build="allAtOnce"/>
      <p:bldP spid="253043" grpId="0"/>
      <p:bldP spid="253043" grpId="1"/>
      <p:bldP spid="253043" grpId="2"/>
      <p:bldP spid="25340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86800" cy="1143000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המחלקה </a:t>
            </a:r>
            <a:r>
              <a:rPr lang="en-US" smtClean="0">
                <a:latin typeface="Arial" charset="0"/>
                <a:cs typeface="Arial" charset="0"/>
              </a:rPr>
              <a:t>Arrays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55788"/>
            <a:ext cx="8572500" cy="3429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437188"/>
            <a:ext cx="4881563" cy="11922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76600" y="2819400"/>
            <a:ext cx="2743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2600" y="3276600"/>
            <a:ext cx="2362200" cy="304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228600" y="609600"/>
            <a:ext cx="4876800" cy="1143000"/>
          </a:xfrm>
          <a:prstGeom prst="wedgeRectCallout">
            <a:avLst>
              <a:gd name="adj1" fmla="val 45667"/>
              <a:gd name="adj2" fmla="val 13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Arrays.copyOf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היא שיטה סטטית המקבלת כפרמטר מערך להעתקה ואת הגודל של המערך החדש. השיטה מבצעת השמה בין איבר לאיבר. אם גודל המערך החדש יותר גדול, שאר איבריו יאופסו.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715000" y="5181600"/>
            <a:ext cx="3124200" cy="1143000"/>
          </a:xfrm>
          <a:prstGeom prst="wedgeRectCallout">
            <a:avLst>
              <a:gd name="adj1" fmla="val 4114"/>
              <a:gd name="adj2" fmla="val -88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Arrays.toString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היא שיטה סטטית המקבלת כפרמטר מערך ומחזירה מחרוזת כך שאיברי המערך מופרדים ע"י פסיק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9000" y="4267200"/>
            <a:ext cx="3657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38800" y="4572000"/>
            <a:ext cx="3124200" cy="228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3581400"/>
            <a:ext cx="2743200" cy="228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3800" y="3810000"/>
            <a:ext cx="3048000" cy="228600"/>
          </a:xfrm>
          <a:prstGeom prst="rect">
            <a:avLst/>
          </a:prstGeom>
          <a:noFill/>
          <a:ln w="38100">
            <a:solidFill>
              <a:srgbClr val="B6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5943600" y="990600"/>
            <a:ext cx="2895600" cy="1447800"/>
          </a:xfrm>
          <a:prstGeom prst="wedgeRectCallout">
            <a:avLst>
              <a:gd name="adj1" fmla="val -91946"/>
              <a:gd name="adj2" fmla="val 144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b="1" dirty="0" err="1">
                <a:latin typeface="Arial" charset="0"/>
                <a:cs typeface="Arial" charset="0"/>
              </a:rPr>
              <a:t>Arrays.equals</a:t>
            </a:r>
            <a:r>
              <a:rPr lang="he-IL" b="1" dirty="0">
                <a:latin typeface="Arial" charset="0"/>
                <a:cs typeface="Arial" charset="0"/>
              </a:rPr>
              <a:t> היא שיטה סטטית המקבלת 2 מערכים ובודקת האם הם שווים: האם אורכם זהה והאם האיברים במקומות המתאימים זהים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33800" y="4800600"/>
            <a:ext cx="3200400" cy="228600"/>
          </a:xfrm>
          <a:prstGeom prst="rect">
            <a:avLst/>
          </a:prstGeom>
          <a:noFill/>
          <a:ln w="38100">
            <a:solidFill>
              <a:srgbClr val="B6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7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C11F5E-B7D1-43F9-A107-6B69059516D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15400" cy="1143000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אבחנה בין העתקת מערך לבין העתקת הפניה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7129463" cy="2667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2057400"/>
            <a:ext cx="3276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590800"/>
            <a:ext cx="64770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2895600"/>
            <a:ext cx="25908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505200"/>
            <a:ext cx="1752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3810000"/>
            <a:ext cx="1752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0" y="16764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81600" y="30480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209800" y="1676400"/>
            <a:ext cx="3962400" cy="6096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2819400"/>
            <a:ext cx="3048000" cy="2286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09800" y="1981200"/>
            <a:ext cx="3962400" cy="10668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096000" y="16764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181600" y="30480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5486400" y="4572000"/>
            <a:ext cx="3505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כלומר, העתקת מערך יוצרת מופע נוסף בלתי תלוי של האובייקט, בעוד שהשמה רק משנה את ההפניה.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14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DE9034B-B585-441F-A737-71C689E46B6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z="3200" smtClean="0">
                <a:latin typeface="Arial" charset="0"/>
                <a:cs typeface="Arial" charset="0"/>
              </a:rPr>
              <a:t>כיצד עובדת השיטה </a:t>
            </a:r>
            <a:r>
              <a:rPr lang="en-US" sz="3200" smtClean="0">
                <a:latin typeface="Arial" charset="0"/>
                <a:cs typeface="Arial" charset="0"/>
              </a:rPr>
              <a:t>Arrays.copyOf</a:t>
            </a:r>
            <a:r>
              <a:rPr lang="he-IL" sz="3200" smtClean="0">
                <a:latin typeface="Arial" charset="0"/>
                <a:cs typeface="Arial" charset="0"/>
              </a:rPr>
              <a:t> עבור אובייקטים?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47107" name="Content Placeholder 7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האם </a:t>
            </a:r>
            <a:r>
              <a:rPr lang="en-US" smtClean="0">
                <a:latin typeface="Arial" charset="0"/>
                <a:cs typeface="Arial" charset="0"/>
              </a:rPr>
              <a:t>copyOf</a:t>
            </a:r>
            <a:r>
              <a:rPr lang="he-IL" smtClean="0">
                <a:latin typeface="Arial" charset="0"/>
                <a:cs typeface="Arial" charset="0"/>
              </a:rPr>
              <a:t> מייצרת העתקים של האובייקטים או רק מפנה אליהם?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8534400" cy="2895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105400"/>
            <a:ext cx="5416550" cy="609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28600" y="5791200"/>
            <a:ext cx="411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ושינוי במערך אחד גרר שינוי במערך השני, משמע השיטה אינה מייצרת העתקים לאובייקטים, אלא רק מבצעת השמה.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2263F6D-279D-455A-82D5-7E3C6782098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Arrays</a:t>
            </a:r>
            <a:r>
              <a:rPr lang="he-IL" smtClean="0">
                <a:latin typeface="Arial" charset="0"/>
                <a:cs typeface="Arial" charset="0"/>
              </a:rPr>
              <a:t> ואובייקטים – דוגמא נוספת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6553200" cy="36655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1447800"/>
            <a:ext cx="35814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752600"/>
            <a:ext cx="4648200" cy="5334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2514600"/>
            <a:ext cx="60198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2819400"/>
            <a:ext cx="25908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3276600"/>
            <a:ext cx="2133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3581400"/>
            <a:ext cx="2133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4038600"/>
            <a:ext cx="3276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" y="4343400"/>
            <a:ext cx="3276600" cy="3048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09800" y="1066800"/>
            <a:ext cx="4876800" cy="4572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010400" y="10668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graphicFrame>
        <p:nvGraphicFramePr>
          <p:cNvPr id="17" name="Group 156"/>
          <p:cNvGraphicFramePr>
            <a:graphicFrameLocks noGrp="1"/>
          </p:cNvGraphicFramePr>
          <p:nvPr/>
        </p:nvGraphicFramePr>
        <p:xfrm>
          <a:off x="5715000" y="1676400"/>
          <a:ext cx="762000" cy="67056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156"/>
          <p:cNvGraphicFramePr>
            <a:graphicFrameLocks noGrp="1"/>
          </p:cNvGraphicFramePr>
          <p:nvPr/>
        </p:nvGraphicFramePr>
        <p:xfrm>
          <a:off x="6553200" y="1676400"/>
          <a:ext cx="762000" cy="67056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Group 156"/>
          <p:cNvGraphicFramePr>
            <a:graphicFrameLocks noGrp="1"/>
          </p:cNvGraphicFramePr>
          <p:nvPr/>
        </p:nvGraphicFramePr>
        <p:xfrm>
          <a:off x="7391400" y="1676400"/>
          <a:ext cx="762000" cy="67056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oup 156"/>
          <p:cNvGraphicFramePr>
            <a:graphicFrameLocks noGrp="1"/>
          </p:cNvGraphicFramePr>
          <p:nvPr/>
        </p:nvGraphicFramePr>
        <p:xfrm>
          <a:off x="8229600" y="1676400"/>
          <a:ext cx="762000" cy="67056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rot="10800000" flipV="1">
            <a:off x="6400800" y="1295400"/>
            <a:ext cx="838200" cy="3810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7162800" y="1295400"/>
            <a:ext cx="533400" cy="3810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7848600" y="1371600"/>
            <a:ext cx="381000" cy="2286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8610600" y="1295400"/>
            <a:ext cx="381000" cy="3810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162800" y="27432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rot="10800000">
            <a:off x="6400800" y="2362200"/>
            <a:ext cx="990600" cy="6096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162800" y="2362200"/>
            <a:ext cx="685800" cy="6096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7810500" y="2476500"/>
            <a:ext cx="609600" cy="3810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8572500" y="2552700"/>
            <a:ext cx="609600" cy="2286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09800" y="2743200"/>
            <a:ext cx="5029200" cy="3048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286000" y="1066800"/>
            <a:ext cx="4800600" cy="18288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Group 156"/>
          <p:cNvGraphicFramePr>
            <a:graphicFrameLocks noGrp="1"/>
          </p:cNvGraphicFramePr>
          <p:nvPr/>
        </p:nvGraphicFramePr>
        <p:xfrm>
          <a:off x="6553200" y="1676400"/>
          <a:ext cx="762000" cy="67056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X=88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roup 156"/>
          <p:cNvGraphicFramePr>
            <a:graphicFrameLocks noGrp="1"/>
          </p:cNvGraphicFramePr>
          <p:nvPr/>
        </p:nvGraphicFramePr>
        <p:xfrm>
          <a:off x="5715000" y="1676400"/>
          <a:ext cx="762000" cy="67056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X=77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roup 156"/>
          <p:cNvGraphicFramePr>
            <a:graphicFrameLocks noGrp="1"/>
          </p:cNvGraphicFramePr>
          <p:nvPr/>
        </p:nvGraphicFramePr>
        <p:xfrm>
          <a:off x="5715000" y="3292475"/>
          <a:ext cx="762000" cy="67056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rot="5400000">
            <a:off x="6324600" y="1447800"/>
            <a:ext cx="1981200" cy="16764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Group 156"/>
          <p:cNvGraphicFramePr>
            <a:graphicFrameLocks noGrp="1"/>
          </p:cNvGraphicFramePr>
          <p:nvPr/>
        </p:nvGraphicFramePr>
        <p:xfrm>
          <a:off x="6934200" y="3276600"/>
          <a:ext cx="762000" cy="67056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X=6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rot="10800000" flipV="1">
            <a:off x="7696200" y="2971800"/>
            <a:ext cx="1066800" cy="3048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447800" y="5029200"/>
            <a:ext cx="525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עכשיו:</a:t>
            </a:r>
          </a:p>
          <a:p>
            <a:pPr algn="r" rtl="1">
              <a:buFont typeface="Arial" pitchFamily="34" charset="0"/>
              <a:buChar char="•"/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  ל-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arr1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arr3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יש הפניה יחודית לאיבר באינדקס 2.</a:t>
            </a:r>
          </a:p>
          <a:p>
            <a:pPr algn="r" rtl="1">
              <a:buFont typeface="Arial" pitchFamily="34" charset="0"/>
              <a:buChar char="•"/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  ל-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arr2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יש הפניה יחודית לאיבר באינדקס 3.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24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1122D58-4593-4A5F-80C3-BD72C56DF52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מנגנון הקומפילציה של 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שפת </a:t>
            </a:r>
            <a:r>
              <a:rPr lang="en-US" smtClean="0">
                <a:latin typeface="Arial" charset="0"/>
                <a:cs typeface="Arial" charset="0"/>
              </a:rPr>
              <a:t>JAVA </a:t>
            </a:r>
            <a:r>
              <a:rPr lang="he-IL" smtClean="0">
                <a:latin typeface="Arial" charset="0"/>
                <a:cs typeface="Arial" charset="0"/>
              </a:rPr>
              <a:t>אינה מוגבלת למ"ה מסויימת והיא עובדת בצורה שונה מ-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++: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ב-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 היינו צריכים לקמפל את הקוד על כל מערכת-הפעלה ויתכן והיו שינויים קלים בקוד (למשל </a:t>
            </a:r>
            <a:r>
              <a:rPr lang="en-US" smtClean="0">
                <a:latin typeface="Arial" charset="0"/>
                <a:cs typeface="Arial" charset="0"/>
              </a:rPr>
              <a:t>windows</a:t>
            </a:r>
            <a:r>
              <a:rPr lang="he-IL" smtClean="0">
                <a:latin typeface="Arial" charset="0"/>
                <a:cs typeface="Arial" charset="0"/>
              </a:rPr>
              <a:t> ממליץ להשתמש ב- </a:t>
            </a:r>
            <a:r>
              <a:rPr lang="en-US" smtClean="0">
                <a:latin typeface="Arial" charset="0"/>
                <a:cs typeface="Arial" charset="0"/>
              </a:rPr>
              <a:t>s_strcpy</a:t>
            </a:r>
            <a:r>
              <a:rPr lang="he-IL" smtClean="0">
                <a:latin typeface="Arial" charset="0"/>
                <a:cs typeface="Arial" charset="0"/>
              </a:rPr>
              <a:t> בעוד שבלינוקס פקודה זו לא תהייה מוכרת).</a:t>
            </a:r>
          </a:p>
          <a:p>
            <a:pPr lvl="1" eaLnBrk="1" hangingPunct="1"/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הקוד מתקמפל לשפת ביניים הנקראית </a:t>
            </a:r>
            <a:r>
              <a:rPr lang="en-US" smtClean="0">
                <a:latin typeface="Arial" charset="0"/>
                <a:cs typeface="Arial" charset="0"/>
              </a:rPr>
              <a:t>byte code</a:t>
            </a:r>
            <a:r>
              <a:rPr lang="he-IL" smtClean="0">
                <a:latin typeface="Arial" charset="0"/>
                <a:cs typeface="Arial" charset="0"/>
              </a:rPr>
              <a:t> ויוצר קבצים עם סיומת </a:t>
            </a:r>
            <a:r>
              <a:rPr lang="en-US" smtClean="0">
                <a:latin typeface="Arial" charset="0"/>
                <a:cs typeface="Arial" charset="0"/>
              </a:rPr>
              <a:t>class</a:t>
            </a:r>
            <a:r>
              <a:rPr lang="he-IL" smtClean="0">
                <a:latin typeface="Arial" charset="0"/>
                <a:cs typeface="Arial" charset="0"/>
              </a:rPr>
              <a:t>, שאותם לא ניתן להריץ באופן ישיר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בניגוד לתוצר </a:t>
            </a:r>
            <a:r>
              <a:rPr lang="en-US" smtClean="0">
                <a:latin typeface="Arial" charset="0"/>
                <a:cs typeface="Arial" charset="0"/>
              </a:rPr>
              <a:t>EXE</a:t>
            </a:r>
            <a:r>
              <a:rPr lang="he-IL" smtClean="0">
                <a:latin typeface="Arial" charset="0"/>
                <a:cs typeface="Arial" charset="0"/>
              </a:rPr>
              <a:t> שנוצר בעקבות קומפילציה של תוכנית בשפת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</a:t>
            </a:r>
          </a:p>
          <a:p>
            <a:pPr marL="546100" lvl="2" indent="-273050">
              <a:spcBef>
                <a:spcPts val="575"/>
              </a:spcBef>
              <a:buClr>
                <a:schemeClr val="accent1"/>
              </a:buClr>
            </a:pPr>
            <a:endParaRPr lang="he-IL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CDF3DB-4E98-4B61-BBCF-DC5FE802E62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smtClean="0">
                <a:latin typeface="Arial" charset="0"/>
                <a:cs typeface="Arial" charset="0"/>
              </a:rPr>
              <a:t>this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שימושים ב- </a:t>
            </a:r>
            <a:r>
              <a:rPr lang="en-US" smtClean="0">
                <a:latin typeface="Arial" charset="0"/>
                <a:cs typeface="Arial" charset="0"/>
              </a:rPr>
              <a:t>this</a:t>
            </a:r>
          </a:p>
        </p:txBody>
      </p:sp>
      <p:sp>
        <p:nvSpPr>
          <p:cNvPr id="50179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marL="552450" indent="-552450"/>
            <a:endParaRPr lang="he-IL" smtClean="0">
              <a:latin typeface="Arial" charset="0"/>
              <a:cs typeface="Arial" charset="0"/>
            </a:endParaRPr>
          </a:p>
          <a:p>
            <a:pPr marL="552450" indent="-552450"/>
            <a:r>
              <a:rPr lang="he-IL" smtClean="0">
                <a:latin typeface="Arial" charset="0"/>
                <a:cs typeface="Arial" charset="0"/>
              </a:rPr>
              <a:t>ל- </a:t>
            </a:r>
            <a:r>
              <a:rPr lang="en-US" smtClean="0">
                <a:latin typeface="Arial" charset="0"/>
                <a:cs typeface="Arial" charset="0"/>
              </a:rPr>
              <a:t>this</a:t>
            </a:r>
            <a:r>
              <a:rPr lang="he-IL" smtClean="0">
                <a:latin typeface="Arial" charset="0"/>
                <a:cs typeface="Arial" charset="0"/>
              </a:rPr>
              <a:t> 2 שימושים עיקריים:</a:t>
            </a:r>
          </a:p>
          <a:p>
            <a:pPr marL="552450" indent="-552450"/>
            <a:endParaRPr lang="he-IL" smtClean="0">
              <a:latin typeface="Arial" charset="0"/>
              <a:cs typeface="Arial" charset="0"/>
            </a:endParaRPr>
          </a:p>
          <a:p>
            <a:pPr marL="862013" lvl="1" indent="-495300">
              <a:buFont typeface="Wingdings 2" pitchFamily="18" charset="2"/>
              <a:buAutoNum type="arabicPeriod"/>
            </a:pPr>
            <a:r>
              <a:rPr lang="he-IL" smtClean="0">
                <a:latin typeface="Arial" charset="0"/>
                <a:cs typeface="Arial" charset="0"/>
              </a:rPr>
              <a:t>לאפשר להעביר פרמטרים לשיטות עם שמות משמעותיים</a:t>
            </a:r>
          </a:p>
          <a:p>
            <a:pPr marL="862013" lvl="1" indent="-495300">
              <a:buFont typeface="Wingdings 2" pitchFamily="18" charset="2"/>
              <a:buAutoNum type="arabicPeriod"/>
            </a:pPr>
            <a:r>
              <a:rPr lang="he-IL" smtClean="0">
                <a:latin typeface="Arial" charset="0"/>
                <a:cs typeface="Arial" charset="0"/>
              </a:rPr>
              <a:t>קריאה מבנאי אחד לאחר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516EEC-9D29-4230-8113-460F251DAE4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קריאה מבנאי אחד לאחר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dirty="0" smtClean="0">
                <a:latin typeface="Arial" charset="0"/>
                <a:cs typeface="Arial" charset="0"/>
              </a:rPr>
              <a:t>אם יש למחלקה כמה </a:t>
            </a:r>
            <a:r>
              <a:rPr lang="en-US" dirty="0" err="1" smtClean="0">
                <a:latin typeface="Arial" charset="0"/>
                <a:cs typeface="Arial" charset="0"/>
              </a:rPr>
              <a:t>c’tor</a:t>
            </a:r>
            <a:r>
              <a:rPr lang="he-IL" dirty="0" smtClean="0">
                <a:latin typeface="Arial" charset="0"/>
                <a:cs typeface="Arial" charset="0"/>
              </a:rPr>
              <a:t>'ים, יתכן ויש שכפול בקוד שלהם:</a:t>
            </a:r>
          </a:p>
          <a:p>
            <a:pPr>
              <a:lnSpc>
                <a:spcPct val="90000"/>
              </a:lnSpc>
            </a:pPr>
            <a:endParaRPr lang="he-IL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he-IL" dirty="0" smtClean="0">
                <a:latin typeface="Arial" charset="0"/>
                <a:cs typeface="Arial" charset="0"/>
              </a:rPr>
              <a:t>לדוגמא, בנאים למחלקה </a:t>
            </a:r>
            <a:r>
              <a:rPr lang="en-US" dirty="0" smtClean="0">
                <a:latin typeface="Arial" charset="0"/>
                <a:cs typeface="Arial" charset="0"/>
              </a:rPr>
              <a:t>Clock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he-IL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he-IL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he-IL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he-IL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he-IL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he-IL" dirty="0" smtClean="0">
                <a:latin typeface="Arial" charset="0"/>
                <a:cs typeface="Arial" charset="0"/>
              </a:rPr>
              <a:t>כולם שמים ערך ב- </a:t>
            </a:r>
            <a:r>
              <a:rPr lang="en-US" dirty="0" smtClean="0">
                <a:latin typeface="Arial" charset="0"/>
                <a:cs typeface="Arial" charset="0"/>
              </a:rPr>
              <a:t>id</a:t>
            </a:r>
            <a:r>
              <a:rPr lang="he-IL" dirty="0" smtClean="0">
                <a:latin typeface="Arial" charset="0"/>
                <a:cs typeface="Arial" charset="0"/>
              </a:rPr>
              <a:t> וב- </a:t>
            </a:r>
            <a:r>
              <a:rPr lang="en-US" dirty="0" smtClean="0">
                <a:latin typeface="Arial" charset="0"/>
                <a:cs typeface="Arial" charset="0"/>
              </a:rPr>
              <a:t>name</a:t>
            </a:r>
            <a:endParaRPr lang="he-IL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5297731" cy="345638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516EEC-9D29-4230-8113-460F251DAE4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6722937" cy="44196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קריאה מבנאי אחד לאחר (2)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היינו רוצים לממש בנאי אחד, ומהאחרים לקרוא לו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5257800" y="4874096"/>
            <a:ext cx="3505200" cy="381000"/>
          </a:xfrm>
          <a:prstGeom prst="wedgeRectCallout">
            <a:avLst>
              <a:gd name="adj1" fmla="val -92780"/>
              <a:gd name="adj2" fmla="val -621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קריאה לבנאי המקבל 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he-IL" b="1" dirty="0">
                <a:solidFill>
                  <a:schemeClr val="bg1"/>
                </a:solidFill>
              </a:rPr>
              <a:t> ו- </a:t>
            </a:r>
            <a:r>
              <a:rPr lang="en-US" b="1" dirty="0" err="1" smtClean="0">
                <a:solidFill>
                  <a:schemeClr val="bg1"/>
                </a:solidFill>
              </a:rPr>
              <a:t>int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4572000" y="5589240"/>
            <a:ext cx="4191000" cy="6480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כאשר קוראים לבנאי אחר באמצעות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he-IL" b="1" dirty="0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זו צריכה להיות הפקודה הראשונה במימוש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516EEC-9D29-4230-8113-460F251DAE4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 animBg="1"/>
      <p:bldP spid="1075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22"/>
          <p:cNvGraphicFramePr>
            <a:graphicFrameLocks noGrp="1"/>
          </p:cNvGraphicFramePr>
          <p:nvPr/>
        </p:nvGraphicFramePr>
        <p:xfrm>
          <a:off x="2971800" y="5837872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7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קריאה מבנאי אחד לאחר (3)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-228600" y="1828086"/>
            <a:ext cx="77724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he-IL" sz="1700" dirty="0"/>
              <a:t>       </a:t>
            </a:r>
            <a:r>
              <a:rPr lang="en-US" sz="1700" dirty="0"/>
              <a:t>public </a:t>
            </a:r>
            <a:r>
              <a:rPr lang="en-US" sz="1700" noProof="1"/>
              <a:t>class </a:t>
            </a:r>
            <a:r>
              <a:rPr lang="en-US" sz="1700" noProof="1" smtClean="0"/>
              <a:t>A    </a:t>
            </a:r>
            <a:r>
              <a:rPr lang="en-US" sz="1700" noProof="1"/>
              <a:t>{</a:t>
            </a:r>
          </a:p>
          <a:p>
            <a:pPr algn="l"/>
            <a:r>
              <a:rPr lang="en-US" sz="1700" noProof="1"/>
              <a:t>            private int x;</a:t>
            </a:r>
          </a:p>
          <a:p>
            <a:pPr algn="l"/>
            <a:endParaRPr lang="en-US" sz="1700" noProof="1"/>
          </a:p>
          <a:p>
            <a:pPr algn="l"/>
            <a:r>
              <a:rPr lang="en-US" sz="1700" noProof="1"/>
              <a:t>            public A</a:t>
            </a:r>
            <a:r>
              <a:rPr lang="en-US" sz="1700" noProof="1" smtClean="0"/>
              <a:t>()    {</a:t>
            </a:r>
          </a:p>
          <a:p>
            <a:pPr algn="l"/>
            <a:r>
              <a:rPr lang="en-US" sz="1700" noProof="1" smtClean="0"/>
              <a:t>                this(5);</a:t>
            </a:r>
            <a:endParaRPr lang="en-US" sz="1700" noProof="1"/>
          </a:p>
          <a:p>
            <a:pPr algn="l"/>
            <a:r>
              <a:rPr lang="en-US" sz="1700" noProof="1"/>
              <a:t>                System.out.println("In A::A, x=“ + x); </a:t>
            </a:r>
          </a:p>
          <a:p>
            <a:pPr algn="l"/>
            <a:r>
              <a:rPr lang="en-US" sz="1700" noProof="1"/>
              <a:t>            }</a:t>
            </a:r>
          </a:p>
          <a:p>
            <a:pPr algn="l"/>
            <a:endParaRPr lang="en-US" sz="1700" noProof="1"/>
          </a:p>
          <a:p>
            <a:pPr algn="l"/>
            <a:r>
              <a:rPr lang="en-US" sz="1700" noProof="1"/>
              <a:t>            public A(int x</a:t>
            </a:r>
            <a:r>
              <a:rPr lang="en-US" sz="1700" noProof="1" smtClean="0"/>
              <a:t>)   </a:t>
            </a:r>
            <a:r>
              <a:rPr lang="en-US" sz="1700" noProof="1"/>
              <a:t>{</a:t>
            </a:r>
          </a:p>
          <a:p>
            <a:pPr algn="l"/>
            <a:r>
              <a:rPr lang="en-US" sz="1700" noProof="1"/>
              <a:t>                this.x = x;</a:t>
            </a:r>
          </a:p>
          <a:p>
            <a:pPr algn="l"/>
            <a:r>
              <a:rPr lang="en-US" sz="1700" noProof="1"/>
              <a:t>                System.out.println("In A::A(int), x=" + x);</a:t>
            </a:r>
          </a:p>
          <a:p>
            <a:pPr algn="l"/>
            <a:r>
              <a:rPr lang="en-US" sz="1700" noProof="1"/>
              <a:t>            }</a:t>
            </a:r>
          </a:p>
          <a:p>
            <a:pPr algn="l"/>
            <a:r>
              <a:rPr lang="en-US" sz="1700" noProof="1"/>
              <a:t>        }</a:t>
            </a:r>
          </a:p>
          <a:p>
            <a:pPr algn="l"/>
            <a:endParaRPr lang="en-US" sz="1700" noProof="1"/>
          </a:p>
          <a:p>
            <a:pPr algn="l"/>
            <a:r>
              <a:rPr lang="en-US" sz="1700" noProof="1"/>
              <a:t>        public static void main(String[] args</a:t>
            </a:r>
            <a:r>
              <a:rPr lang="en-US" sz="1700" noProof="1" smtClean="0"/>
              <a:t>)    </a:t>
            </a:r>
            <a:r>
              <a:rPr lang="en-US" sz="1700" noProof="1"/>
              <a:t>{</a:t>
            </a:r>
          </a:p>
          <a:p>
            <a:pPr algn="l"/>
            <a:r>
              <a:rPr lang="en-US" sz="1700" noProof="1"/>
              <a:t>            A a1 = new A(3);</a:t>
            </a:r>
          </a:p>
          <a:p>
            <a:pPr algn="l"/>
            <a:r>
              <a:rPr lang="en-US" sz="1700" noProof="1"/>
              <a:t>            A a2 = new A();</a:t>
            </a:r>
          </a:p>
          <a:p>
            <a:pPr algn="l"/>
            <a:r>
              <a:rPr lang="en-US" sz="1700" noProof="1"/>
              <a:t>        }</a:t>
            </a:r>
            <a:endParaRPr lang="en-US" sz="1700" dirty="0"/>
          </a:p>
        </p:txBody>
      </p:sp>
      <p:pic>
        <p:nvPicPr>
          <p:cNvPr id="3278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295400"/>
            <a:ext cx="47244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2" name="Line 8"/>
          <p:cNvSpPr>
            <a:spLocks noChangeShapeType="1"/>
          </p:cNvSpPr>
          <p:nvPr/>
        </p:nvSpPr>
        <p:spPr bwMode="auto">
          <a:xfrm flipV="1">
            <a:off x="2286000" y="5867400"/>
            <a:ext cx="685800" cy="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1676400" y="3671887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8565" name="Line 21"/>
          <p:cNvSpPr>
            <a:spLocks noChangeShapeType="1"/>
          </p:cNvSpPr>
          <p:nvPr/>
        </p:nvSpPr>
        <p:spPr bwMode="auto">
          <a:xfrm flipV="1">
            <a:off x="2286000" y="6234112"/>
            <a:ext cx="685800" cy="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8566" name="Group 22"/>
          <p:cNvGraphicFramePr>
            <a:graphicFrameLocks noGrp="1"/>
          </p:cNvGraphicFramePr>
          <p:nvPr/>
        </p:nvGraphicFramePr>
        <p:xfrm>
          <a:off x="2971800" y="5837872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579" name="Group 35"/>
          <p:cNvGraphicFramePr>
            <a:graphicFrameLocks noGrp="1"/>
          </p:cNvGraphicFramePr>
          <p:nvPr/>
        </p:nvGraphicFramePr>
        <p:xfrm>
          <a:off x="2974975" y="6233160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585" name="Group 41"/>
          <p:cNvGraphicFramePr>
            <a:graphicFrameLocks noGrp="1"/>
          </p:cNvGraphicFramePr>
          <p:nvPr/>
        </p:nvGraphicFramePr>
        <p:xfrm>
          <a:off x="2971800" y="6233160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8591" name="Text Box 47"/>
          <p:cNvSpPr txBox="1">
            <a:spLocks noChangeArrowheads="1"/>
          </p:cNvSpPr>
          <p:nvPr/>
        </p:nvSpPr>
        <p:spPr bwMode="auto">
          <a:xfrm>
            <a:off x="1676400" y="3657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516EEC-9D29-4230-8113-460F251DAE4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5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8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8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85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85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085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085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85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085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085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085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085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085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085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08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08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08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085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085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085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085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085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085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08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08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08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085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085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085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085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108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085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085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1085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108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2" grpId="0" animBg="1"/>
      <p:bldP spid="108552" grpId="1" animBg="1"/>
      <p:bldP spid="108564" grpId="0"/>
      <p:bldP spid="108564" grpId="1"/>
      <p:bldP spid="108565" grpId="0" animBg="1"/>
      <p:bldP spid="108565" grpId="1" animBg="1"/>
      <p:bldP spid="108591" grpId="0"/>
      <p:bldP spid="108591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3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תזכורת: </a:t>
            </a:r>
            <a:br>
              <a:rPr lang="he-IL" smtClean="0">
                <a:latin typeface="Arial" charset="0"/>
                <a:cs typeface="Arial" charset="0"/>
              </a:rPr>
            </a:br>
            <a:r>
              <a:rPr lang="he-IL" smtClean="0">
                <a:latin typeface="Arial" charset="0"/>
                <a:cs typeface="Arial" charset="0"/>
              </a:rPr>
              <a:t>תכונות ושיטות סטטיות</a:t>
            </a:r>
            <a:endParaRPr smtClean="0">
              <a:latin typeface="Arial" charset="0"/>
              <a:cs typeface="Arial" charset="0"/>
            </a:endParaRP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תכונות סטטיות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תכונת מופע (</a:t>
            </a:r>
            <a:r>
              <a:rPr lang="en-US" smtClean="0">
                <a:latin typeface="Arial" charset="0"/>
                <a:cs typeface="Arial" charset="0"/>
              </a:rPr>
              <a:t>Instance Attribute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תכונה במחלקה המשוכפלת עבור כל אובייקט הנוצר מהמחלקה</a:t>
            </a:r>
          </a:p>
          <a:p>
            <a:pPr lvl="1" eaLnBrk="1" hangingPunct="1"/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תכונת מחלקה (תכונה סטטית, </a:t>
            </a:r>
            <a:r>
              <a:rPr lang="en-US" smtClean="0">
                <a:latin typeface="Arial" charset="0"/>
                <a:cs typeface="Arial" charset="0"/>
              </a:rPr>
              <a:t>Class Attribute 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תכונה שיש עותק אחד שלה עבור כל האובייקטים מהמחלקה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כל האובייקטים מאותה מחלקה יכולים לקרוא ולשנות תכונה זו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למשל עבור תכונות שלא נרצה שיהיו שונות בין כל האובייקטים, אלא יהיו עם ערך זהה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תכונה סטטית קיימת עוד לפני שנוצר אפילו אובייקט אחד מהמחלקה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3962400" y="2936875"/>
            <a:ext cx="54864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  public </a:t>
            </a:r>
            <a:r>
              <a:rPr lang="en-US" sz="1400" noProof="1"/>
              <a:t>static void main(String[] args)  {</a:t>
            </a:r>
          </a:p>
          <a:p>
            <a:r>
              <a:rPr lang="en-US" sz="1400" noProof="1"/>
              <a:t>            Person p1 = new Person("Gogo", 14);</a:t>
            </a:r>
          </a:p>
          <a:p>
            <a:r>
              <a:rPr lang="en-US" sz="1400" noProof="1"/>
              <a:t>            Person p2 = new Person("Momo", 23);</a:t>
            </a:r>
          </a:p>
          <a:p>
            <a:r>
              <a:rPr lang="en-US" sz="1400" noProof="1"/>
              <a:t>            Person p3 = new Person("Yoyo", 19);</a:t>
            </a:r>
          </a:p>
          <a:p>
            <a:r>
              <a:rPr lang="en-US" sz="1400" noProof="1"/>
              <a:t>            p1. setLicenseAge(18); </a:t>
            </a:r>
            <a:r>
              <a:rPr lang="en-US" sz="1400" noProof="1">
                <a:solidFill>
                  <a:srgbClr val="009900"/>
                </a:solidFill>
              </a:rPr>
              <a:t>// same as: p2.</a:t>
            </a:r>
            <a:r>
              <a:rPr lang="en-US" sz="1400" noProof="1"/>
              <a:t> </a:t>
            </a:r>
            <a:r>
              <a:rPr lang="en-US" sz="1400" noProof="1">
                <a:solidFill>
                  <a:srgbClr val="009900"/>
                </a:solidFill>
              </a:rPr>
              <a:t>setLicenseAge (18);</a:t>
            </a:r>
          </a:p>
          <a:p>
            <a:endParaRPr lang="en-US" sz="1400" noProof="1">
              <a:solidFill>
                <a:srgbClr val="009900"/>
              </a:solidFill>
            </a:endParaRPr>
          </a:p>
          <a:p>
            <a:r>
              <a:rPr lang="en-US" sz="1400" noProof="1"/>
              <a:t>            System.out.println(p1.toString());</a:t>
            </a:r>
          </a:p>
          <a:p>
            <a:r>
              <a:rPr lang="en-US" sz="1400" noProof="1"/>
              <a:t>            System.out.println(p2.toString());</a:t>
            </a:r>
          </a:p>
          <a:p>
            <a:r>
              <a:rPr lang="en-US" sz="1400" noProof="1"/>
              <a:t>            System.out.println(p3.toString());</a:t>
            </a:r>
          </a:p>
          <a:p>
            <a:endParaRPr lang="en-US" sz="1400" noProof="1"/>
          </a:p>
          <a:p>
            <a:r>
              <a:rPr lang="en-US" sz="1400" noProof="1"/>
              <a:t>            System.out.println("Changing adult age to be 21:");</a:t>
            </a:r>
          </a:p>
          <a:p>
            <a:r>
              <a:rPr lang="en-US" sz="1400" noProof="1"/>
              <a:t>            p2.setLicenseAge(21); </a:t>
            </a:r>
            <a:r>
              <a:rPr lang="en-US" sz="1400" noProof="1">
                <a:solidFill>
                  <a:srgbClr val="009900"/>
                </a:solidFill>
              </a:rPr>
              <a:t>// same as: p</a:t>
            </a:r>
            <a:r>
              <a:rPr lang="en-US" sz="1400">
                <a:solidFill>
                  <a:srgbClr val="009900"/>
                </a:solidFill>
              </a:rPr>
              <a:t>3</a:t>
            </a:r>
            <a:r>
              <a:rPr lang="en-US" sz="1400" noProof="1">
                <a:solidFill>
                  <a:srgbClr val="009900"/>
                </a:solidFill>
              </a:rPr>
              <a:t>.setLicenseAge</a:t>
            </a:r>
            <a:r>
              <a:rPr lang="en-US" sz="1400" noProof="1"/>
              <a:t> </a:t>
            </a:r>
            <a:r>
              <a:rPr lang="en-US" sz="1400" noProof="1">
                <a:solidFill>
                  <a:srgbClr val="009900"/>
                </a:solidFill>
              </a:rPr>
              <a:t>(21);</a:t>
            </a:r>
          </a:p>
          <a:p>
            <a:r>
              <a:rPr lang="en-US" sz="1400" noProof="1"/>
              <a:t>            System.out.println(p1.toString());</a:t>
            </a:r>
          </a:p>
          <a:p>
            <a:r>
              <a:rPr lang="en-US" sz="1400" noProof="1"/>
              <a:t>            System.out.println(p2.toString());</a:t>
            </a:r>
          </a:p>
          <a:p>
            <a:r>
              <a:rPr lang="en-US" sz="1400" noProof="1"/>
              <a:t>            System.out.println(p3.toString());</a:t>
            </a:r>
          </a:p>
          <a:p>
            <a:r>
              <a:rPr lang="en-US" sz="1400" noProof="1"/>
              <a:t>        } </a:t>
            </a:r>
            <a:r>
              <a:rPr lang="en-US" sz="1400" noProof="1">
                <a:solidFill>
                  <a:srgbClr val="009900"/>
                </a:solidFill>
              </a:rPr>
              <a:t>// main</a:t>
            </a:r>
            <a:endParaRPr lang="en-US" sz="1400">
              <a:solidFill>
                <a:srgbClr val="009900"/>
              </a:solidFill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דוגמא: </a:t>
            </a:r>
            <a:br>
              <a:rPr lang="he-IL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Person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-76200" y="935038"/>
            <a:ext cx="60198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public </a:t>
            </a:r>
            <a:r>
              <a:rPr lang="en-US" sz="1400" noProof="1"/>
              <a:t>class Person    {</a:t>
            </a:r>
          </a:p>
          <a:p>
            <a:r>
              <a:rPr lang="en-US" sz="1400" noProof="1"/>
              <a:t>        private </a:t>
            </a:r>
            <a:r>
              <a:rPr lang="he-IL" sz="1400" noProof="1"/>
              <a:t> </a:t>
            </a:r>
            <a:r>
              <a:rPr lang="en-US" sz="1400" noProof="1"/>
              <a:t>static </a:t>
            </a:r>
            <a:r>
              <a:rPr lang="he-IL" sz="1400" noProof="1"/>
              <a:t> </a:t>
            </a:r>
            <a:r>
              <a:rPr lang="en-US" sz="1400" noProof="1"/>
              <a:t>int</a:t>
            </a:r>
            <a:r>
              <a:rPr lang="he-IL" sz="1400" noProof="1"/>
              <a:t> </a:t>
            </a:r>
            <a:r>
              <a:rPr lang="en-US" sz="1400" noProof="1"/>
              <a:t> licenseAge;</a:t>
            </a:r>
          </a:p>
          <a:p>
            <a:r>
              <a:rPr lang="en-US" sz="1400" noProof="1"/>
              <a:t>        private</a:t>
            </a:r>
            <a:r>
              <a:rPr lang="he-IL" sz="1400" noProof="1"/>
              <a:t> </a:t>
            </a:r>
            <a:r>
              <a:rPr lang="en-US" sz="1400" noProof="1"/>
              <a:t> string</a:t>
            </a:r>
            <a:r>
              <a:rPr lang="he-IL" sz="1400" noProof="1"/>
              <a:t> </a:t>
            </a:r>
            <a:r>
              <a:rPr lang="en-US" sz="1400" noProof="1"/>
              <a:t> name;</a:t>
            </a:r>
          </a:p>
          <a:p>
            <a:r>
              <a:rPr lang="en-US" sz="1400" noProof="1"/>
              <a:t>        private </a:t>
            </a:r>
            <a:r>
              <a:rPr lang="he-IL" sz="1400" noProof="1"/>
              <a:t> </a:t>
            </a:r>
            <a:r>
              <a:rPr lang="en-US" sz="1400" noProof="1"/>
              <a:t>int</a:t>
            </a:r>
            <a:r>
              <a:rPr lang="he-IL" sz="1400" noProof="1"/>
              <a:t> </a:t>
            </a:r>
            <a:r>
              <a:rPr lang="en-US" sz="1400" noProof="1"/>
              <a:t> age;</a:t>
            </a:r>
          </a:p>
          <a:p>
            <a:endParaRPr lang="en-US" sz="1400" noProof="1"/>
          </a:p>
          <a:p>
            <a:r>
              <a:rPr lang="en-US" sz="1400" noProof="1"/>
              <a:t>        public Person(string name, int age)   {</a:t>
            </a:r>
          </a:p>
          <a:p>
            <a:r>
              <a:rPr lang="en-US" sz="1400" noProof="1"/>
              <a:t>            this.name = name;</a:t>
            </a:r>
          </a:p>
          <a:p>
            <a:r>
              <a:rPr lang="en-US" sz="1400" noProof="1"/>
              <a:t>            this.age = age;</a:t>
            </a:r>
          </a:p>
          <a:p>
            <a:r>
              <a:rPr lang="en-US" sz="1400" noProof="1"/>
              <a:t>        }</a:t>
            </a:r>
          </a:p>
          <a:p>
            <a:endParaRPr lang="en-US" sz="1400" noProof="1"/>
          </a:p>
          <a:p>
            <a:r>
              <a:rPr lang="en-US" sz="1400" noProof="1"/>
              <a:t>        public void setLicenseAge(int age)  {</a:t>
            </a:r>
          </a:p>
          <a:p>
            <a:r>
              <a:rPr lang="en-US" sz="1400" noProof="1"/>
              <a:t>            licenseAge = age; </a:t>
            </a:r>
          </a:p>
          <a:p>
            <a:r>
              <a:rPr lang="en-US" sz="1400" noProof="1"/>
              <a:t>         }</a:t>
            </a:r>
          </a:p>
          <a:p>
            <a:endParaRPr lang="en-US" sz="1400" noProof="1"/>
          </a:p>
          <a:p>
            <a:r>
              <a:rPr lang="en-US" sz="1400" noProof="1"/>
              <a:t>        public string toString()   {</a:t>
            </a:r>
          </a:p>
          <a:p>
            <a:r>
              <a:rPr lang="en-US" sz="1400" noProof="1"/>
              <a:t>            string str = "";</a:t>
            </a:r>
          </a:p>
          <a:p>
            <a:r>
              <a:rPr lang="en-US" sz="1400" noProof="1"/>
              <a:t>            str += "Name:  " + name;</a:t>
            </a:r>
          </a:p>
          <a:p>
            <a:r>
              <a:rPr lang="en-US" sz="1400" noProof="1"/>
              <a:t>            str += "\tAge:  " + age + " (";</a:t>
            </a:r>
          </a:p>
          <a:p>
            <a:r>
              <a:rPr lang="en-US" sz="1400" noProof="1"/>
              <a:t>            if (age &lt; licenseAge)</a:t>
            </a:r>
          </a:p>
          <a:p>
            <a:r>
              <a:rPr lang="en-US" sz="1400" noProof="1"/>
              <a:t>                str += “can not drive";</a:t>
            </a:r>
          </a:p>
          <a:p>
            <a:r>
              <a:rPr lang="en-US" sz="1400" noProof="1"/>
              <a:t>            else</a:t>
            </a:r>
          </a:p>
          <a:p>
            <a:r>
              <a:rPr lang="en-US" sz="1400" noProof="1"/>
              <a:t>                str += “can drive";</a:t>
            </a:r>
          </a:p>
          <a:p>
            <a:r>
              <a:rPr lang="en-US" sz="1400" noProof="1"/>
              <a:t>            str += ")";</a:t>
            </a:r>
          </a:p>
          <a:p>
            <a:r>
              <a:rPr lang="en-US" sz="1400" noProof="1"/>
              <a:t>            return str;</a:t>
            </a:r>
          </a:p>
          <a:p>
            <a:r>
              <a:rPr lang="en-US" sz="1400" noProof="1"/>
              <a:t>        }</a:t>
            </a:r>
          </a:p>
          <a:p>
            <a:r>
              <a:rPr lang="en-US" sz="1400" noProof="1"/>
              <a:t>    } </a:t>
            </a:r>
            <a:r>
              <a:rPr lang="en-US" sz="1400" noProof="1">
                <a:solidFill>
                  <a:srgbClr val="009900"/>
                </a:solidFill>
              </a:rPr>
              <a:t>// class Person</a:t>
            </a:r>
            <a:endParaRPr lang="en-US" sz="1400">
              <a:solidFill>
                <a:srgbClr val="009900"/>
              </a:solidFill>
            </a:endParaRPr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3124200" y="2286000"/>
            <a:ext cx="2362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Person::licenseAge=0</a:t>
            </a:r>
          </a:p>
        </p:txBody>
      </p:sp>
      <p:graphicFrame>
        <p:nvGraphicFramePr>
          <p:cNvPr id="319526" name="Group 38"/>
          <p:cNvGraphicFramePr>
            <a:graphicFrameLocks noGrp="1"/>
          </p:cNvGraphicFramePr>
          <p:nvPr/>
        </p:nvGraphicFramePr>
        <p:xfrm>
          <a:off x="2667000" y="3352800"/>
          <a:ext cx="1676400" cy="1005840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licenseAge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age=23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19524" name="Line 36"/>
          <p:cNvSpPr>
            <a:spLocks noChangeShapeType="1"/>
          </p:cNvSpPr>
          <p:nvPr/>
        </p:nvSpPr>
        <p:spPr bwMode="auto">
          <a:xfrm flipH="1" flipV="1">
            <a:off x="3124200" y="2667000"/>
            <a:ext cx="914400" cy="8382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527" name="Line 39"/>
          <p:cNvSpPr>
            <a:spLocks noChangeShapeType="1"/>
          </p:cNvSpPr>
          <p:nvPr/>
        </p:nvSpPr>
        <p:spPr bwMode="auto">
          <a:xfrm flipV="1">
            <a:off x="5486400" y="1676400"/>
            <a:ext cx="1752600" cy="16764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528" name="Line 40"/>
          <p:cNvSpPr>
            <a:spLocks noChangeShapeType="1"/>
          </p:cNvSpPr>
          <p:nvPr/>
        </p:nvSpPr>
        <p:spPr bwMode="auto">
          <a:xfrm flipH="1" flipV="1">
            <a:off x="4343400" y="3352800"/>
            <a:ext cx="1143000" cy="2286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19529" name="Group 41"/>
          <p:cNvGraphicFramePr>
            <a:graphicFrameLocks noGrp="1"/>
          </p:cNvGraphicFramePr>
          <p:nvPr/>
        </p:nvGraphicFramePr>
        <p:xfrm>
          <a:off x="2667000" y="5486400"/>
          <a:ext cx="1676400" cy="1005840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licenseAge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name=“Yoyo”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age=19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19540" name="Line 52"/>
          <p:cNvSpPr>
            <a:spLocks noChangeShapeType="1"/>
          </p:cNvSpPr>
          <p:nvPr/>
        </p:nvSpPr>
        <p:spPr bwMode="auto">
          <a:xfrm flipH="1">
            <a:off x="4343400" y="3810000"/>
            <a:ext cx="1143000" cy="17526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541" name="Rectangle 53"/>
          <p:cNvSpPr>
            <a:spLocks noChangeArrowheads="1"/>
          </p:cNvSpPr>
          <p:nvPr/>
        </p:nvSpPr>
        <p:spPr bwMode="auto">
          <a:xfrm>
            <a:off x="3124200" y="2286000"/>
            <a:ext cx="2362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Person::licenseAge=18</a:t>
            </a:r>
          </a:p>
        </p:txBody>
      </p:sp>
      <p:sp>
        <p:nvSpPr>
          <p:cNvPr id="319542" name="Rectangle 54"/>
          <p:cNvSpPr>
            <a:spLocks noChangeArrowheads="1"/>
          </p:cNvSpPr>
          <p:nvPr/>
        </p:nvSpPr>
        <p:spPr bwMode="auto">
          <a:xfrm>
            <a:off x="3124200" y="2286000"/>
            <a:ext cx="2362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Person::licenseAge=21</a:t>
            </a:r>
          </a:p>
        </p:txBody>
      </p:sp>
      <p:graphicFrame>
        <p:nvGraphicFramePr>
          <p:cNvPr id="20" name="Group 38"/>
          <p:cNvGraphicFramePr>
            <a:graphicFrameLocks noGrp="1"/>
          </p:cNvGraphicFramePr>
          <p:nvPr/>
        </p:nvGraphicFramePr>
        <p:xfrm>
          <a:off x="7239000" y="1660525"/>
          <a:ext cx="1676400" cy="1005840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licenseAge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Gogo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age=14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19513" name="Line 25"/>
          <p:cNvSpPr>
            <a:spLocks noChangeShapeType="1"/>
          </p:cNvSpPr>
          <p:nvPr/>
        </p:nvSpPr>
        <p:spPr bwMode="auto">
          <a:xfrm flipH="1">
            <a:off x="5257800" y="1828800"/>
            <a:ext cx="3429000" cy="4572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3048000" y="4572000"/>
            <a:ext cx="1143000" cy="762000"/>
          </a:xfrm>
          <a:prstGeom prst="wedgeRectCallout">
            <a:avLst>
              <a:gd name="adj1" fmla="val -128296"/>
              <a:gd name="adj2" fmla="val 5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שימוש במשתנה הסטטי</a:t>
            </a:r>
          </a:p>
        </p:txBody>
      </p:sp>
      <p:sp>
        <p:nvSpPr>
          <p:cNvPr id="319539" name="Line 51"/>
          <p:cNvSpPr>
            <a:spLocks noChangeShapeType="1"/>
          </p:cNvSpPr>
          <p:nvPr/>
        </p:nvSpPr>
        <p:spPr bwMode="auto">
          <a:xfrm flipV="1">
            <a:off x="3886200" y="2667000"/>
            <a:ext cx="1447800" cy="29718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0850" y="304800"/>
            <a:ext cx="4227513" cy="6540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28600"/>
            <a:ext cx="4240213" cy="15573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1" name="Rectangular Callout 20"/>
          <p:cNvSpPr/>
          <p:nvPr/>
        </p:nvSpPr>
        <p:spPr>
          <a:xfrm>
            <a:off x="1219200" y="228600"/>
            <a:ext cx="1524000" cy="609600"/>
          </a:xfrm>
          <a:prstGeom prst="wedgeRectCallout">
            <a:avLst>
              <a:gd name="adj1" fmla="val -57550"/>
              <a:gd name="adj2" fmla="val 118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משתנה סטטי, 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מאותחל ל- 0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50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50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50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1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19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19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19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19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19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19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19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19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19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19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19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19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19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19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19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19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19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19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319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319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319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319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319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319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319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319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5" grpId="0" animBg="1"/>
      <p:bldP spid="319495" grpId="1" animBg="1"/>
      <p:bldP spid="319524" grpId="0" animBg="1"/>
      <p:bldP spid="319524" grpId="1" animBg="1"/>
      <p:bldP spid="319527" grpId="0" animBg="1"/>
      <p:bldP spid="319527" grpId="1" animBg="1"/>
      <p:bldP spid="319528" grpId="0" animBg="1"/>
      <p:bldP spid="319528" grpId="1" animBg="1"/>
      <p:bldP spid="319540" grpId="0" animBg="1"/>
      <p:bldP spid="319540" grpId="1" animBg="1"/>
      <p:bldP spid="319541" grpId="0" animBg="1"/>
      <p:bldP spid="319541" grpId="1" animBg="1"/>
      <p:bldP spid="319542" grpId="0" animBg="1"/>
      <p:bldP spid="319542" grpId="1" animBg="1"/>
      <p:bldP spid="319513" grpId="0" animBg="1"/>
      <p:bldP spid="319513" grpId="1" animBg="1"/>
      <p:bldP spid="22" grpId="0" animBg="1"/>
      <p:bldP spid="319539" grpId="0" animBg="1"/>
      <p:bldP spid="319539" grpId="1" animBg="1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משתנה סטטי כקבוע במחלקה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יתכן ונרצה שהמשתנה יהיה קבוע, משמע  שלא ניתן לשנותו</a:t>
            </a: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קבוע זה יהיה משותף לכל האובייקטים מטיפוס המחלקה ולכן נרצה שהוא יהיה חלק מהמחלקה (למשל </a:t>
            </a:r>
            <a:r>
              <a:rPr lang="en-US" smtClean="0">
                <a:latin typeface="Arial" charset="0"/>
                <a:cs typeface="Arial" charset="0"/>
              </a:rPr>
              <a:t>ADULT_AGE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מאחר וקבוע זה משותף לכל האובייקטים עליו להיות </a:t>
            </a:r>
            <a:r>
              <a:rPr lang="en-US" smtClean="0">
                <a:latin typeface="Arial" charset="0"/>
                <a:cs typeface="Arial" charset="0"/>
              </a:rPr>
              <a:t>static</a:t>
            </a:r>
            <a:endParaRPr lang="he-IL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מאחר והוא קבוע ולא נרצה שישנו אותו נגדיר אותו כ- </a:t>
            </a:r>
            <a:r>
              <a:rPr lang="en-US" smtClean="0">
                <a:latin typeface="Arial" charset="0"/>
                <a:cs typeface="Arial" charset="0"/>
              </a:rPr>
              <a:t>final</a:t>
            </a:r>
            <a:endParaRPr lang="he-IL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מאחר ולא ניתן לשנות את ערכו ניתן להגדיר קבוע זה כ- </a:t>
            </a:r>
            <a:r>
              <a:rPr lang="en-US" smtClean="0">
                <a:latin typeface="Arial" charset="0"/>
                <a:cs typeface="Arial" charset="0"/>
              </a:rPr>
              <a:t>public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מאחר ומשתנה סטטי נוצר לפני יצירת אפילו אובייקט אחד,  והוא </a:t>
            </a:r>
            <a:r>
              <a:rPr lang="en-US" smtClean="0">
                <a:latin typeface="Arial" charset="0"/>
                <a:cs typeface="Arial" charset="0"/>
              </a:rPr>
              <a:t>public</a:t>
            </a:r>
            <a:r>
              <a:rPr lang="he-IL" smtClean="0">
                <a:latin typeface="Arial" charset="0"/>
                <a:cs typeface="Arial" charset="0"/>
              </a:rPr>
              <a:t> ניתן לגשת אליו רק עם שם המחלקה</a:t>
            </a:r>
          </a:p>
          <a:p>
            <a:pPr lvl="1" eaLnBrk="1" hangingPunct="1"/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מקובל להגדיר קבועים באותיות גדולות (ראו המלצה זו כמחייבת!)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 למשתנה סטטי כקבוע במחלקה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4633913" cy="53911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533400" y="1600200"/>
            <a:ext cx="44196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2133600" y="4800600"/>
            <a:ext cx="1219200" cy="304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211638" cy="28956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6629400" y="2667000"/>
            <a:ext cx="1981200" cy="304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5029200"/>
            <a:ext cx="4689475" cy="12954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מנגנון ההרצה של תוכנית בשפת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על כל מחשב יותקן </a:t>
            </a:r>
            <a:r>
              <a:rPr lang="en-US" smtClean="0">
                <a:latin typeface="Arial" charset="0"/>
                <a:cs typeface="Arial" charset="0"/>
              </a:rPr>
              <a:t>Java Virtual Machine</a:t>
            </a:r>
            <a:r>
              <a:rPr lang="he-IL" smtClean="0">
                <a:latin typeface="Arial" charset="0"/>
                <a:cs typeface="Arial" charset="0"/>
              </a:rPr>
              <a:t> (</a:t>
            </a:r>
            <a:r>
              <a:rPr lang="en-US" smtClean="0">
                <a:latin typeface="Arial" charset="0"/>
                <a:cs typeface="Arial" charset="0"/>
              </a:rPr>
              <a:t>JVM</a:t>
            </a:r>
            <a:r>
              <a:rPr lang="he-IL" smtClean="0">
                <a:latin typeface="Arial" charset="0"/>
                <a:cs typeface="Arial" charset="0"/>
              </a:rPr>
              <a:t>) שידע לפרש את ה- </a:t>
            </a:r>
            <a:r>
              <a:rPr lang="en-US" smtClean="0">
                <a:latin typeface="Arial" charset="0"/>
                <a:cs typeface="Arial" charset="0"/>
              </a:rPr>
              <a:t>bytecode</a:t>
            </a:r>
            <a:r>
              <a:rPr lang="he-IL" smtClean="0">
                <a:latin typeface="Arial" charset="0"/>
                <a:cs typeface="Arial" charset="0"/>
              </a:rPr>
              <a:t> לשפת המכונה הספציפית למערכת ההפעלה עליה הוא יושב.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נקרא גם </a:t>
            </a:r>
            <a:r>
              <a:rPr lang="en-US" smtClean="0">
                <a:latin typeface="Arial" charset="0"/>
                <a:cs typeface="Arial" charset="0"/>
              </a:rPr>
              <a:t>interpeter</a:t>
            </a:r>
            <a:endParaRPr lang="he-IL" smtClean="0">
              <a:latin typeface="Arial" charset="0"/>
              <a:cs typeface="Arial" charset="0"/>
            </a:endParaRPr>
          </a:p>
          <a:p>
            <a:pPr lvl="1"/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כלומר, כמתכנתי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נכתוב קוד אחיד, אבל ה- </a:t>
            </a:r>
            <a:r>
              <a:rPr lang="en-US" smtClean="0">
                <a:latin typeface="Arial" charset="0"/>
                <a:cs typeface="Arial" charset="0"/>
              </a:rPr>
              <a:t>JVM</a:t>
            </a:r>
            <a:r>
              <a:rPr lang="he-IL" smtClean="0">
                <a:latin typeface="Arial" charset="0"/>
                <a:cs typeface="Arial" charset="0"/>
              </a:rPr>
              <a:t> הוא זה שישתנה ממערכת הפעלה אחת לאחרת.</a:t>
            </a:r>
          </a:p>
          <a:p>
            <a:pPr marL="546100" lvl="2" indent="-273050">
              <a:spcBef>
                <a:spcPts val="575"/>
              </a:spcBef>
              <a:buClr>
                <a:schemeClr val="accent1"/>
              </a:buClr>
            </a:pPr>
            <a:r>
              <a:rPr lang="he-IL" smtClean="0">
                <a:latin typeface="Arial" charset="0"/>
                <a:cs typeface="Arial" charset="0"/>
              </a:rPr>
              <a:t>לכן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הינה שפה ניידת שניתן להעביר בקלות את התוכניות שנכתבו בה ממערכת הפעלה אחת לאחרת.</a:t>
            </a:r>
          </a:p>
          <a:p>
            <a:pPr marL="546100" lvl="2" indent="-273050">
              <a:spcBef>
                <a:spcPts val="575"/>
              </a:spcBef>
              <a:buClr>
                <a:schemeClr val="accent1"/>
              </a:buClr>
            </a:pPr>
            <a:r>
              <a:rPr lang="he-IL" smtClean="0">
                <a:latin typeface="Arial" charset="0"/>
                <a:cs typeface="Arial" charset="0"/>
              </a:rPr>
              <a:t>לכן לא יווצר קובץ </a:t>
            </a:r>
            <a:r>
              <a:rPr lang="en-US" smtClean="0">
                <a:latin typeface="Arial" charset="0"/>
                <a:cs typeface="Arial" charset="0"/>
              </a:rPr>
              <a:t>EXE</a:t>
            </a:r>
            <a:r>
              <a:rPr lang="he-IL" smtClean="0">
                <a:latin typeface="Arial" charset="0"/>
                <a:cs typeface="Arial" charset="0"/>
              </a:rPr>
              <a:t> כמו תוצר של תוכנית ב-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++, אלא יווצר קובץ עם סיומת </a:t>
            </a:r>
            <a:r>
              <a:rPr lang="en-US" smtClean="0">
                <a:latin typeface="Arial" charset="0"/>
                <a:cs typeface="Arial" charset="0"/>
              </a:rPr>
              <a:t>class</a:t>
            </a:r>
            <a:r>
              <a:rPr lang="he-IL" smtClean="0">
                <a:latin typeface="Arial" charset="0"/>
                <a:cs typeface="Arial" charset="0"/>
              </a:rPr>
              <a:t> שאותו נריץ באמצעות ה- </a:t>
            </a:r>
            <a:r>
              <a:rPr lang="en-US" smtClean="0">
                <a:latin typeface="Arial" charset="0"/>
                <a:cs typeface="Arial" charset="0"/>
              </a:rPr>
              <a:t>JVM</a:t>
            </a:r>
            <a:r>
              <a:rPr lang="he-IL" smtClean="0">
                <a:latin typeface="Arial" charset="0"/>
                <a:cs typeface="Arial" charset="0"/>
              </a:rPr>
              <a:t> שעל מערכת ההפעלה. כלומר, הקובץ מורץ בתיווך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ולא ע"י מערכת ההפעלה ישירות.</a:t>
            </a:r>
          </a:p>
          <a:p>
            <a:pPr marL="546100" lvl="2" indent="-273050">
              <a:spcBef>
                <a:spcPts val="575"/>
              </a:spcBef>
              <a:buClr>
                <a:schemeClr val="accent1"/>
              </a:buClr>
            </a:pPr>
            <a:r>
              <a:rPr lang="en-US" smtClean="0">
                <a:latin typeface="Arial" charset="0"/>
                <a:cs typeface="Arial" charset="0"/>
              </a:rPr>
              <a:t>Write Once-Run Anywhere (WORA)</a:t>
            </a:r>
            <a:endParaRPr lang="he-IL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611188" y="6427788"/>
            <a:ext cx="1658937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93A3783-E48B-4154-819D-FD37AE91C2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5"/>
          <p:cNvGraphicFramePr>
            <a:graphicFrameLocks noGrp="1"/>
          </p:cNvGraphicFramePr>
          <p:nvPr/>
        </p:nvGraphicFramePr>
        <p:xfrm>
          <a:off x="6705600" y="3911600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3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יצירת </a:t>
            </a:r>
            <a:r>
              <a:rPr lang="en-US" smtClean="0">
                <a:latin typeface="Arial" charset="0"/>
                <a:cs typeface="Arial" charset="0"/>
              </a:rPr>
              <a:t>ID</a:t>
            </a:r>
            <a:r>
              <a:rPr lang="he-IL" smtClean="0">
                <a:latin typeface="Arial" charset="0"/>
                <a:cs typeface="Arial" charset="0"/>
              </a:rPr>
              <a:t> אוטומטי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-76200" y="1519238"/>
            <a:ext cx="57912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public </a:t>
            </a:r>
            <a:r>
              <a:rPr lang="en-US" sz="1400" noProof="1"/>
              <a:t>class Person   {</a:t>
            </a:r>
          </a:p>
          <a:p>
            <a:r>
              <a:rPr lang="en-US" sz="1400" noProof="1"/>
              <a:t>        private static int counter;</a:t>
            </a:r>
          </a:p>
          <a:p>
            <a:r>
              <a:rPr lang="en-US" sz="1400" noProof="1"/>
              <a:t>        private string name;</a:t>
            </a:r>
          </a:p>
          <a:p>
            <a:r>
              <a:rPr lang="en-US" sz="1400" noProof="1"/>
              <a:t>        private int age;</a:t>
            </a:r>
          </a:p>
          <a:p>
            <a:r>
              <a:rPr lang="en-US" sz="1400" noProof="1"/>
              <a:t>        private int id;</a:t>
            </a:r>
          </a:p>
          <a:p>
            <a:endParaRPr lang="en-US" sz="1400" noProof="1"/>
          </a:p>
          <a:p>
            <a:r>
              <a:rPr lang="en-US" sz="1400" noProof="1"/>
              <a:t>        public Person(string name, int age)  {</a:t>
            </a:r>
          </a:p>
          <a:p>
            <a:r>
              <a:rPr lang="en-US" sz="1400" noProof="1"/>
              <a:t>            this.name = name;</a:t>
            </a:r>
          </a:p>
          <a:p>
            <a:r>
              <a:rPr lang="en-US" sz="1400" noProof="1"/>
              <a:t>            this.age = age;</a:t>
            </a:r>
          </a:p>
          <a:p>
            <a:r>
              <a:rPr lang="en-US" sz="1400" noProof="1"/>
              <a:t>            id =</a:t>
            </a:r>
          </a:p>
          <a:p>
            <a:r>
              <a:rPr lang="en-US" sz="1400" noProof="1"/>
              <a:t>        }</a:t>
            </a:r>
          </a:p>
          <a:p>
            <a:endParaRPr lang="en-US" sz="1400" noProof="1"/>
          </a:p>
          <a:p>
            <a:r>
              <a:rPr lang="en-US" sz="1400" noProof="1"/>
              <a:t>        public int getNumOfPersons()    {</a:t>
            </a:r>
          </a:p>
          <a:p>
            <a:r>
              <a:rPr lang="en-US" sz="1400" noProof="1"/>
              <a:t>            return counter;</a:t>
            </a:r>
          </a:p>
          <a:p>
            <a:r>
              <a:rPr lang="en-US" sz="1400" noProof="1"/>
              <a:t>        }</a:t>
            </a:r>
          </a:p>
          <a:p>
            <a:endParaRPr lang="en-US" sz="1400" noProof="1"/>
          </a:p>
          <a:p>
            <a:r>
              <a:rPr lang="en-US" sz="1400" noProof="1"/>
              <a:t>        public string toString()    {</a:t>
            </a:r>
          </a:p>
          <a:p>
            <a:r>
              <a:rPr lang="en-US" sz="1400" noProof="1"/>
              <a:t>            string str = "";</a:t>
            </a:r>
          </a:p>
          <a:p>
            <a:r>
              <a:rPr lang="en-US" sz="1400" noProof="1"/>
              <a:t>            str += "Id:  " + id;</a:t>
            </a:r>
          </a:p>
          <a:p>
            <a:r>
              <a:rPr lang="en-US" sz="1400" noProof="1"/>
              <a:t>            str += "\tName:  " + name;</a:t>
            </a:r>
          </a:p>
          <a:p>
            <a:r>
              <a:rPr lang="en-US" sz="1400" noProof="1"/>
              <a:t>            str += "\tAge:  " + age;</a:t>
            </a:r>
          </a:p>
          <a:p>
            <a:r>
              <a:rPr lang="en-US" sz="1400" noProof="1"/>
              <a:t>            return str;</a:t>
            </a:r>
          </a:p>
          <a:p>
            <a:r>
              <a:rPr lang="en-US" sz="1400" noProof="1"/>
              <a:t>        }</a:t>
            </a:r>
          </a:p>
          <a:p>
            <a:r>
              <a:rPr lang="en-US" sz="1400" noProof="1"/>
              <a:t>    } </a:t>
            </a:r>
            <a:r>
              <a:rPr lang="en-US" sz="1400" noProof="1">
                <a:solidFill>
                  <a:srgbClr val="009900"/>
                </a:solidFill>
              </a:rPr>
              <a:t>// class Person</a:t>
            </a:r>
            <a:endParaRPr lang="en-US" sz="1400">
              <a:solidFill>
                <a:srgbClr val="009900"/>
              </a:solidFill>
            </a:endParaRP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2971800" y="914400"/>
            <a:ext cx="7467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 </a:t>
            </a:r>
            <a:r>
              <a:rPr lang="en-US" sz="1400" noProof="1"/>
              <a:t>static void main(String[] args)     {</a:t>
            </a:r>
          </a:p>
          <a:p>
            <a:r>
              <a:rPr lang="en-US" sz="1400" noProof="1"/>
              <a:t>            Person p1 = new Person("Gogo", 14);</a:t>
            </a:r>
          </a:p>
          <a:p>
            <a:r>
              <a:rPr lang="en-US" sz="1400" noProof="1"/>
              <a:t>            System.out.println(                                             </a:t>
            </a:r>
          </a:p>
          <a:p>
            <a:r>
              <a:rPr lang="en-US" sz="1400" noProof="1"/>
              <a:t>                                 +  “ persons have been created”);</a:t>
            </a:r>
          </a:p>
          <a:p>
            <a:r>
              <a:rPr lang="en-US" sz="1400" noProof="1"/>
              <a:t>            Person p2 = new Person("Momo", 23);</a:t>
            </a:r>
          </a:p>
          <a:p>
            <a:r>
              <a:rPr lang="en-US" sz="1400" noProof="1"/>
              <a:t>            System.out.println(                                      </a:t>
            </a:r>
          </a:p>
          <a:p>
            <a:r>
              <a:rPr lang="en-US" sz="1400" noProof="1"/>
              <a:t>                                 + “ persons have been created“);</a:t>
            </a:r>
          </a:p>
          <a:p>
            <a:r>
              <a:rPr lang="en-US" sz="1400" noProof="1"/>
              <a:t>            System.out.println(p1.toString());</a:t>
            </a:r>
          </a:p>
          <a:p>
            <a:r>
              <a:rPr lang="en-US" sz="1400" noProof="1"/>
              <a:t>            System.out.println(p2.toString());</a:t>
            </a:r>
          </a:p>
          <a:p>
            <a:r>
              <a:rPr lang="en-US" sz="1400" noProof="1"/>
              <a:t>            System.out.println(p2.getNumOfPersons() </a:t>
            </a:r>
          </a:p>
          <a:p>
            <a:r>
              <a:rPr lang="en-US" sz="1400" noProof="1"/>
              <a:t>                                 + “ persons have been created“);        </a:t>
            </a:r>
            <a:endParaRPr lang="en-US" sz="1400"/>
          </a:p>
          <a:p>
            <a:r>
              <a:rPr lang="en-US" sz="1400"/>
              <a:t>        </a:t>
            </a:r>
            <a:r>
              <a:rPr lang="en-US" sz="1400" noProof="1"/>
              <a:t>} </a:t>
            </a:r>
            <a:r>
              <a:rPr lang="en-US" sz="1400" noProof="1">
                <a:solidFill>
                  <a:srgbClr val="009900"/>
                </a:solidFill>
              </a:rPr>
              <a:t>// main</a:t>
            </a:r>
            <a:endParaRPr lang="en-US" sz="1400">
              <a:solidFill>
                <a:srgbClr val="009900"/>
              </a:solidFill>
            </a:endParaRPr>
          </a:p>
        </p:txBody>
      </p:sp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6858000" y="3357563"/>
            <a:ext cx="1981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Person::counter=0</a:t>
            </a:r>
          </a:p>
        </p:txBody>
      </p:sp>
      <p:sp>
        <p:nvSpPr>
          <p:cNvPr id="320538" name="Line 26"/>
          <p:cNvSpPr>
            <a:spLocks noChangeShapeType="1"/>
          </p:cNvSpPr>
          <p:nvPr/>
        </p:nvSpPr>
        <p:spPr bwMode="auto">
          <a:xfrm>
            <a:off x="4343400" y="1371600"/>
            <a:ext cx="2362200" cy="2509838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0539" name="Text Box 27"/>
          <p:cNvSpPr txBox="1">
            <a:spLocks noChangeArrowheads="1"/>
          </p:cNvSpPr>
          <p:nvPr/>
        </p:nvSpPr>
        <p:spPr bwMode="auto">
          <a:xfrm>
            <a:off x="1905000" y="263525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“Gogo” 14</a:t>
            </a:r>
          </a:p>
        </p:txBody>
      </p:sp>
      <p:graphicFrame>
        <p:nvGraphicFramePr>
          <p:cNvPr id="320568" name="Group 56"/>
          <p:cNvGraphicFramePr>
            <a:graphicFrameLocks noGrp="1"/>
          </p:cNvGraphicFramePr>
          <p:nvPr/>
        </p:nvGraphicFramePr>
        <p:xfrm>
          <a:off x="6705600" y="3881438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581" name="Group 69"/>
          <p:cNvGraphicFramePr>
            <a:graphicFrameLocks noGrp="1"/>
          </p:cNvGraphicFramePr>
          <p:nvPr/>
        </p:nvGraphicFramePr>
        <p:xfrm>
          <a:off x="6705600" y="3881438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0594" name="Text Box 82"/>
          <p:cNvSpPr txBox="1">
            <a:spLocks noChangeArrowheads="1"/>
          </p:cNvSpPr>
          <p:nvPr/>
        </p:nvSpPr>
        <p:spPr bwMode="auto">
          <a:xfrm>
            <a:off x="838200" y="3425825"/>
            <a:ext cx="2895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++counter;</a:t>
            </a:r>
          </a:p>
        </p:txBody>
      </p:sp>
      <p:sp>
        <p:nvSpPr>
          <p:cNvPr id="320595" name="Rectangle 83"/>
          <p:cNvSpPr>
            <a:spLocks noChangeArrowheads="1"/>
          </p:cNvSpPr>
          <p:nvPr/>
        </p:nvSpPr>
        <p:spPr bwMode="auto">
          <a:xfrm>
            <a:off x="6858000" y="3357563"/>
            <a:ext cx="1981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Person::counter=1</a:t>
            </a:r>
          </a:p>
        </p:txBody>
      </p:sp>
      <p:graphicFrame>
        <p:nvGraphicFramePr>
          <p:cNvPr id="320597" name="Group 85"/>
          <p:cNvGraphicFramePr>
            <a:graphicFrameLocks noGrp="1"/>
          </p:cNvGraphicFramePr>
          <p:nvPr/>
        </p:nvGraphicFramePr>
        <p:xfrm>
          <a:off x="6705600" y="3881438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0540" name="Line 28"/>
          <p:cNvSpPr>
            <a:spLocks noChangeShapeType="1"/>
          </p:cNvSpPr>
          <p:nvPr/>
        </p:nvSpPr>
        <p:spPr bwMode="auto">
          <a:xfrm flipV="1">
            <a:off x="7772400" y="3738563"/>
            <a:ext cx="914400" cy="3000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0609" name="Text Box 97"/>
          <p:cNvSpPr txBox="1">
            <a:spLocks noChangeArrowheads="1"/>
          </p:cNvSpPr>
          <p:nvPr/>
        </p:nvSpPr>
        <p:spPr bwMode="auto">
          <a:xfrm>
            <a:off x="5181600" y="2012950"/>
            <a:ext cx="35052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noProof="1"/>
              <a:t>p1.getNumOfPersons()</a:t>
            </a:r>
            <a:endParaRPr lang="en-US" sz="1400"/>
          </a:p>
        </p:txBody>
      </p:sp>
      <p:sp>
        <p:nvSpPr>
          <p:cNvPr id="320610" name="Text Box 98"/>
          <p:cNvSpPr txBox="1">
            <a:spLocks noChangeArrowheads="1"/>
          </p:cNvSpPr>
          <p:nvPr/>
        </p:nvSpPr>
        <p:spPr bwMode="auto">
          <a:xfrm>
            <a:off x="5181600" y="1328738"/>
            <a:ext cx="3505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noProof="1"/>
              <a:t>p1.getNumOfPersons()</a:t>
            </a:r>
            <a:endParaRPr lang="en-US" sz="1400"/>
          </a:p>
        </p:txBody>
      </p:sp>
      <p:graphicFrame>
        <p:nvGraphicFramePr>
          <p:cNvPr id="320625" name="Group 113"/>
          <p:cNvGraphicFramePr>
            <a:graphicFrameLocks noGrp="1"/>
          </p:cNvGraphicFramePr>
          <p:nvPr/>
        </p:nvGraphicFramePr>
        <p:xfrm>
          <a:off x="4267200" y="3683000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0638" name="Line 126"/>
          <p:cNvSpPr>
            <a:spLocks noChangeShapeType="1"/>
          </p:cNvSpPr>
          <p:nvPr/>
        </p:nvSpPr>
        <p:spPr bwMode="auto">
          <a:xfrm>
            <a:off x="4267200" y="2057400"/>
            <a:ext cx="762000" cy="1600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0639" name="Text Box 127"/>
          <p:cNvSpPr txBox="1">
            <a:spLocks noChangeArrowheads="1"/>
          </p:cNvSpPr>
          <p:nvPr/>
        </p:nvSpPr>
        <p:spPr bwMode="auto">
          <a:xfrm>
            <a:off x="1905000" y="263525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“Momo” 23</a:t>
            </a:r>
          </a:p>
        </p:txBody>
      </p:sp>
      <p:graphicFrame>
        <p:nvGraphicFramePr>
          <p:cNvPr id="320641" name="Group 129"/>
          <p:cNvGraphicFramePr>
            <a:graphicFrameLocks noGrp="1"/>
          </p:cNvGraphicFramePr>
          <p:nvPr/>
        </p:nvGraphicFramePr>
        <p:xfrm>
          <a:off x="4267200" y="3683000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654" name="Group 142"/>
          <p:cNvGraphicFramePr>
            <a:graphicFrameLocks noGrp="1"/>
          </p:cNvGraphicFramePr>
          <p:nvPr/>
        </p:nvGraphicFramePr>
        <p:xfrm>
          <a:off x="4267200" y="3683000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0666" name="Rectangle 154"/>
          <p:cNvSpPr>
            <a:spLocks noChangeArrowheads="1"/>
          </p:cNvSpPr>
          <p:nvPr/>
        </p:nvSpPr>
        <p:spPr bwMode="auto">
          <a:xfrm>
            <a:off x="6858000" y="3357563"/>
            <a:ext cx="1981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Person::counter=2</a:t>
            </a:r>
          </a:p>
        </p:txBody>
      </p:sp>
      <p:graphicFrame>
        <p:nvGraphicFramePr>
          <p:cNvPr id="320668" name="Group 156"/>
          <p:cNvGraphicFramePr>
            <a:graphicFrameLocks noGrp="1"/>
          </p:cNvGraphicFramePr>
          <p:nvPr/>
        </p:nvGraphicFramePr>
        <p:xfrm>
          <a:off x="4267200" y="3687763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0637" name="Line 125"/>
          <p:cNvSpPr>
            <a:spLocks noChangeShapeType="1"/>
          </p:cNvSpPr>
          <p:nvPr/>
        </p:nvSpPr>
        <p:spPr bwMode="auto">
          <a:xfrm flipV="1">
            <a:off x="5257800" y="3352800"/>
            <a:ext cx="1600200" cy="4572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5148263"/>
            <a:ext cx="4708525" cy="155733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2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2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2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2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2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2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206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206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206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32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2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2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2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2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2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2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2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2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0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20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2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2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32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2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2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2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20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20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2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2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2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2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2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2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2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2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8" dur="500"/>
                                        <p:tgtEl>
                                          <p:spTgt spid="320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206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206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206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320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320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320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320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320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320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320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320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320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320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320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320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3205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3205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3205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4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7" dur="500"/>
                                        <p:tgtEl>
                                          <p:spTgt spid="320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0" dur="500"/>
                                        <p:tgtEl>
                                          <p:spTgt spid="320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3" dur="500"/>
                                        <p:tgtEl>
                                          <p:spTgt spid="320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6" dur="500"/>
                                        <p:tgtEl>
                                          <p:spTgt spid="320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9" dur="500"/>
                                        <p:tgtEl>
                                          <p:spTgt spid="320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2" dur="500"/>
                                        <p:tgtEl>
                                          <p:spTgt spid="320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5" dur="500"/>
                                        <p:tgtEl>
                                          <p:spTgt spid="320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8" dur="500"/>
                                        <p:tgtEl>
                                          <p:spTgt spid="320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1" dur="500"/>
                                        <p:tgtEl>
                                          <p:spTgt spid="320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4" dur="500"/>
                                        <p:tgtEl>
                                          <p:spTgt spid="320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7" dur="500"/>
                                        <p:tgtEl>
                                          <p:spTgt spid="320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0" dur="500"/>
                                        <p:tgtEl>
                                          <p:spTgt spid="320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3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0" grpId="0" animBg="1"/>
      <p:bldP spid="320520" grpId="1" animBg="1"/>
      <p:bldP spid="320538" grpId="0" animBg="1"/>
      <p:bldP spid="320538" grpId="1" animBg="1"/>
      <p:bldP spid="320539" grpId="0"/>
      <p:bldP spid="320539" grpId="1"/>
      <p:bldP spid="320594" grpId="0"/>
      <p:bldP spid="320594" grpId="1"/>
      <p:bldP spid="320595" grpId="0" animBg="1"/>
      <p:bldP spid="320595" grpId="1" animBg="1"/>
      <p:bldP spid="320540" grpId="0" animBg="1"/>
      <p:bldP spid="320540" grpId="1" animBg="1"/>
      <p:bldP spid="320609" grpId="0"/>
      <p:bldP spid="320610" grpId="0"/>
      <p:bldP spid="320638" grpId="0" animBg="1"/>
      <p:bldP spid="320638" grpId="1" animBg="1"/>
      <p:bldP spid="320639" grpId="0"/>
      <p:bldP spid="320639" grpId="1"/>
      <p:bldP spid="320666" grpId="0" animBg="1"/>
      <p:bldP spid="320666" grpId="1" animBg="1"/>
      <p:bldP spid="320637" grpId="0" animBg="1"/>
      <p:bldP spid="32063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שיטות סטטיות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שיטה סטטית היא שיטה הנכתבת בתוך מחלקה, אך אין צורך לייצר אובייקט על מנת להפעיל אותה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נכתוב שיטה כסטטית במקרה בו אינה מתבססת על נתוניו של אובייקט מסוים, אך קשורה לוגית למחלקה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שיטה סטטית יכולה לגשת למשתנים סטטיים, אך לא למשתנים רגילים (משתני מופע)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שיטה רגילה יכולה לגשת למשתנים סטטיים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קריאה לשיטה מתבצעת באמצעות שם המחלקה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היתרון: ניתן לקרוא לשיטה עוד לפני שנוצר אפילו אובייקט אחד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3987800" cy="436086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429000"/>
            <a:ext cx="4724400" cy="15382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04800"/>
            <a:ext cx="5334000" cy="30114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414" name="Rectangle 2"/>
          <p:cNvSpPr>
            <a:spLocks noGrp="1"/>
          </p:cNvSpPr>
          <p:nvPr>
            <p:ph type="title"/>
          </p:nvPr>
        </p:nvSpPr>
        <p:spPr>
          <a:xfrm>
            <a:off x="349696" y="989856"/>
            <a:ext cx="8686800" cy="1143000"/>
          </a:xfrm>
        </p:spPr>
        <p:txBody>
          <a:bodyPr/>
          <a:lstStyle/>
          <a:p>
            <a:pPr algn="l" eaLnBrk="1" hangingPunct="1"/>
            <a:r>
              <a:rPr lang="he-IL" sz="3600" dirty="0" smtClean="0">
                <a:latin typeface="Arial" charset="0"/>
                <a:cs typeface="Arial" charset="0"/>
              </a:rPr>
              <a:t>דוגמא: </a:t>
            </a:r>
            <a:br>
              <a:rPr lang="he-IL" sz="3600" dirty="0" smtClean="0">
                <a:latin typeface="Arial" charset="0"/>
                <a:cs typeface="Arial" charset="0"/>
              </a:rPr>
            </a:br>
            <a:r>
              <a:rPr lang="he-IL" sz="3600" dirty="0" smtClean="0">
                <a:latin typeface="Arial" charset="0"/>
                <a:cs typeface="Arial" charset="0"/>
              </a:rPr>
              <a:t>החזרת מספר </a:t>
            </a:r>
            <a:br>
              <a:rPr lang="he-IL" sz="3600" dirty="0" smtClean="0">
                <a:latin typeface="Arial" charset="0"/>
                <a:cs typeface="Arial" charset="0"/>
              </a:rPr>
            </a:br>
            <a:r>
              <a:rPr lang="he-IL" sz="3600" dirty="0" smtClean="0">
                <a:latin typeface="Arial" charset="0"/>
                <a:cs typeface="Arial" charset="0"/>
              </a:rPr>
              <a:t>האנשים שנוצרו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514600" y="4267200"/>
            <a:ext cx="1524000" cy="381000"/>
          </a:xfrm>
          <a:prstGeom prst="wedgeRectCallout">
            <a:avLst>
              <a:gd name="adj1" fmla="val -117151"/>
              <a:gd name="adj2" fmla="val 6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שיטה סטטית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6553200" y="152400"/>
            <a:ext cx="2362200" cy="533400"/>
          </a:xfrm>
          <a:prstGeom prst="wedgeRectCallout">
            <a:avLst>
              <a:gd name="adj1" fmla="val -57809"/>
              <a:gd name="adj2" fmla="val 67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קריאה לשיטה הסטטית בעזרת שם המחלקה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6553200" y="2514600"/>
            <a:ext cx="2362200" cy="533400"/>
          </a:xfrm>
          <a:prstGeom prst="wedgeRectCallout">
            <a:avLst>
              <a:gd name="adj1" fmla="val -68209"/>
              <a:gd name="adj2" fmla="val -98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קריאה לשיטה הסטטית בעזרת אובייקט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מחלקות הנותנות שירותים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ישנן מחלקות שרק נותנות שירותים, כלומר יש להן אוסף שיטות ללא תכונות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במחלקה כזו כל השיטות הן סטטיות, שכן אם אין תכונות, אין משמעות לאובייקט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יתכן ומחלקה זו גם תכיל אוסף של קבועים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למשל, המחלקה </a:t>
            </a:r>
            <a:r>
              <a:rPr lang="en-US" dirty="0" smtClean="0">
                <a:latin typeface="Arial" charset="0"/>
                <a:cs typeface="Arial" charset="0"/>
              </a:rPr>
              <a:t>Math</a:t>
            </a:r>
            <a:endParaRPr lang="he-IL" dirty="0" smtClean="0"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המחלקה </a:t>
            </a:r>
            <a:r>
              <a:rPr lang="en-US" smtClean="0">
                <a:latin typeface="Arial" charset="0"/>
                <a:cs typeface="Arial" charset="0"/>
              </a:rPr>
              <a:t>Math</a:t>
            </a:r>
          </a:p>
        </p:txBody>
      </p:sp>
      <p:sp>
        <p:nvSpPr>
          <p:cNvPr id="1945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המחלקה </a:t>
            </a:r>
            <a:r>
              <a:rPr lang="en-US" smtClean="0">
                <a:latin typeface="Arial" charset="0"/>
                <a:cs typeface="Arial" charset="0"/>
              </a:rPr>
              <a:t>Math</a:t>
            </a:r>
            <a:r>
              <a:rPr lang="he-IL" smtClean="0">
                <a:latin typeface="Arial" charset="0"/>
                <a:cs typeface="Arial" charset="0"/>
              </a:rPr>
              <a:t> מכילה שיטות מתמטיות, שכולן סטטיות וכן משתנים סטטיים</a:t>
            </a: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דוגמאות: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הקבועים </a:t>
            </a:r>
            <a:r>
              <a:rPr lang="en-US" smtClean="0">
                <a:latin typeface="Arial" charset="0"/>
                <a:cs typeface="Arial" charset="0"/>
              </a:rPr>
              <a:t>E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PI</a:t>
            </a:r>
            <a:endParaRPr lang="he-IL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השיטות:</a:t>
            </a:r>
          </a:p>
          <a:p>
            <a:pPr lvl="2" eaLnBrk="1" hangingPunct="1"/>
            <a:r>
              <a:rPr lang="en-US" smtClean="0">
                <a:latin typeface="Arial" charset="0"/>
                <a:cs typeface="Arial" charset="0"/>
              </a:rPr>
              <a:t>Abs</a:t>
            </a:r>
          </a:p>
          <a:p>
            <a:pPr lvl="2" eaLnBrk="1" hangingPunct="1"/>
            <a:r>
              <a:rPr lang="en-US" smtClean="0">
                <a:latin typeface="Arial" charset="0"/>
                <a:cs typeface="Arial" charset="0"/>
              </a:rPr>
              <a:t>Cos</a:t>
            </a:r>
            <a:endParaRPr lang="he-IL" smtClean="0">
              <a:latin typeface="Arial" charset="0"/>
              <a:cs typeface="Arial" charset="0"/>
            </a:endParaRPr>
          </a:p>
          <a:p>
            <a:pPr lvl="2" eaLnBrk="1" hangingPunct="1"/>
            <a:r>
              <a:rPr lang="en-US" smtClean="0">
                <a:latin typeface="Arial" charset="0"/>
                <a:cs typeface="Arial" charset="0"/>
              </a:rPr>
              <a:t>Pow</a:t>
            </a:r>
          </a:p>
          <a:p>
            <a:pPr lvl="2" eaLnBrk="1" hangingPunct="1"/>
            <a:r>
              <a:rPr lang="en-US" smtClean="0">
                <a:latin typeface="Arial" charset="0"/>
                <a:cs typeface="Arial" charset="0"/>
              </a:rPr>
              <a:t>Sqrt</a:t>
            </a:r>
            <a:endParaRPr lang="he-IL" smtClean="0">
              <a:latin typeface="Arial" charset="0"/>
              <a:cs typeface="Arial" charset="0"/>
            </a:endParaRPr>
          </a:p>
          <a:p>
            <a:pPr lvl="2" eaLnBrk="1" hangingPunct="1"/>
            <a:r>
              <a:rPr lang="he-IL" smtClean="0">
                <a:latin typeface="Arial" charset="0"/>
                <a:cs typeface="Arial" charset="0"/>
              </a:rPr>
              <a:t>ועוד רבות, מומלץ להסתכל!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המחלקה </a:t>
            </a:r>
            <a:r>
              <a:rPr lang="en-US" smtClean="0">
                <a:latin typeface="Arial" charset="0"/>
                <a:cs typeface="Arial" charset="0"/>
              </a:rPr>
              <a:t>Math</a:t>
            </a:r>
            <a:r>
              <a:rPr lang="he-IL" smtClean="0">
                <a:latin typeface="Arial" charset="0"/>
                <a:cs typeface="Arial" charset="0"/>
              </a:rPr>
              <a:t> – דוגמת שימוש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99500" cy="19716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962400"/>
            <a:ext cx="8305800" cy="9271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קבלת מספרים אקראיים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6575425" cy="19192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891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3200400"/>
            <a:ext cx="2887663" cy="3405188"/>
          </a:xfrm>
          <a:ln>
            <a:solidFill>
              <a:srgbClr val="0070C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886200" y="32004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השיטה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random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מחזירה מספר עשרוני בטווח 1-0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2209800"/>
            <a:ext cx="1676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קבלת מספרים אקראיים בטווח מסויים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נכפיל את הערך המוחזר בכמות המספרים שנרצה בטווח, ונעשה </a:t>
            </a:r>
            <a:r>
              <a:rPr lang="en-US" smtClean="0">
                <a:latin typeface="Arial" charset="0"/>
                <a:cs typeface="Arial" charset="0"/>
              </a:rPr>
              <a:t>casting</a:t>
            </a:r>
            <a:r>
              <a:rPr lang="he-IL" smtClean="0">
                <a:latin typeface="Arial" charset="0"/>
                <a:cs typeface="Arial" charset="0"/>
              </a:rPr>
              <a:t> ל- </a:t>
            </a:r>
            <a:r>
              <a:rPr lang="en-US" smtClean="0">
                <a:latin typeface="Arial" charset="0"/>
                <a:cs typeface="Arial" charset="0"/>
              </a:rPr>
              <a:t>int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7461250" cy="3048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84788"/>
            <a:ext cx="2274888" cy="14208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733800" y="2819400"/>
            <a:ext cx="2438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33800" y="3733800"/>
            <a:ext cx="2514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4724400"/>
            <a:ext cx="3048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726488" cy="3657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המחלקה </a:t>
            </a:r>
            <a:r>
              <a:rPr lang="en-US" smtClean="0">
                <a:latin typeface="Arial" charset="0"/>
                <a:cs typeface="Arial" charset="0"/>
              </a:rPr>
              <a:t>Random</a:t>
            </a: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105400"/>
            <a:ext cx="6162675" cy="14398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715000" y="11430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אובייקט מהמחלקה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Random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 מגריל ערכים בהתפלגות נורמלית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0" y="2514600"/>
            <a:ext cx="1295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505200"/>
            <a:ext cx="1524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495800"/>
            <a:ext cx="1524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946150"/>
            <a:ext cx="3886200" cy="2730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מהו </a:t>
            </a:r>
            <a:r>
              <a:rPr lang="en-US" smtClean="0">
                <a:latin typeface="Arial" charset="0"/>
                <a:cs typeface="Arial" charset="0"/>
              </a:rPr>
              <a:t>enum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enum</a:t>
            </a:r>
            <a:r>
              <a:rPr lang="he-IL" smtClean="0">
                <a:latin typeface="Arial" charset="0"/>
                <a:cs typeface="Arial" charset="0"/>
              </a:rPr>
              <a:t> הינה דרך להגדרת טיפוס חדש שערכיו יהיו מקבוצת קבועים בעלי קשר לוגי שיוגדרו עבורו</a:t>
            </a:r>
          </a:p>
          <a:p>
            <a:r>
              <a:rPr lang="he-IL" smtClean="0">
                <a:latin typeface="Arial" charset="0"/>
                <a:cs typeface="Arial" charset="0"/>
              </a:rPr>
              <a:t>קבועים אלו יהיו מספרים סידורים החל מ- 0</a:t>
            </a:r>
          </a:p>
          <a:p>
            <a:r>
              <a:rPr lang="he-IL" smtClean="0">
                <a:latin typeface="Arial" charset="0"/>
                <a:cs typeface="Arial" charset="0"/>
              </a:rPr>
              <a:t>ניתן להגדיר משתנה מטיפוס קבוצה זו וערכו יהיה רק מקבוצת הקבועים שהוגדרו בקבוצה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תהליך כתיבה והרצה של תוכנית ב-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611188" y="6356350"/>
            <a:ext cx="1658937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A0956F-B886-4130-8B16-D4FD962299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123728" y="1341438"/>
            <a:ext cx="2411761" cy="647700"/>
          </a:xfrm>
          <a:prstGeom prst="wedgeRectCallout">
            <a:avLst>
              <a:gd name="adj1" fmla="val 100499"/>
              <a:gd name="adj2" fmla="val -3647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נכתב בעורך טקסטואלי כלשהו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123728" y="2133600"/>
            <a:ext cx="2411760" cy="790575"/>
          </a:xfrm>
          <a:prstGeom prst="wedgeRectCallout">
            <a:avLst>
              <a:gd name="adj1" fmla="val 116354"/>
              <a:gd name="adj2" fmla="val -3494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מקומפל ל-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byte code</a:t>
            </a: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באמצעות קומפיילר של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2124075" y="3429000"/>
            <a:ext cx="2446338" cy="792163"/>
          </a:xfrm>
          <a:prstGeom prst="wedgeRectCallout">
            <a:avLst>
              <a:gd name="adj1" fmla="val 90847"/>
              <a:gd name="adj2" fmla="val -3494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ה-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JVM</a:t>
            </a: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יפרש את הפקודות שב-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byte code</a:t>
            </a: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למערכת ההפעלה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44" name="Group 17"/>
          <p:cNvGrpSpPr>
            <a:grpSpLocks/>
          </p:cNvGrpSpPr>
          <p:nvPr/>
        </p:nvGrpSpPr>
        <p:grpSpPr bwMode="auto">
          <a:xfrm>
            <a:off x="5508625" y="1412875"/>
            <a:ext cx="2592388" cy="4752975"/>
            <a:chOff x="3779912" y="1340768"/>
            <a:chExt cx="2592288" cy="4752528"/>
          </a:xfrm>
        </p:grpSpPr>
        <p:sp>
          <p:nvSpPr>
            <p:cNvPr id="6" name="Rectangle 5"/>
            <p:cNvSpPr/>
            <p:nvPr/>
          </p:nvSpPr>
          <p:spPr>
            <a:xfrm>
              <a:off x="3779912" y="5445657"/>
              <a:ext cx="2592288" cy="64763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>
                <a:defRPr/>
              </a:pPr>
              <a:r>
                <a:rPr lang="he-IL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חומרת המחשב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79912" y="4437690"/>
              <a:ext cx="2592288" cy="64763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>
                <a:defRPr/>
              </a:pPr>
              <a:r>
                <a:rPr lang="he-IL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מערכת ההפעלה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79912" y="3429722"/>
              <a:ext cx="2592288" cy="64763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>
                <a:defRPr/>
              </a:pP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9912" y="2348736"/>
              <a:ext cx="2592288" cy="64763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>
                <a:defRPr/>
              </a:pP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 Byte Code</a:t>
              </a:r>
              <a:endPara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 rtl="1">
                <a:defRPr/>
              </a:pPr>
              <a:r>
                <a:rPr lang="he-IL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(קובץ עם סיומת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class</a:t>
              </a:r>
              <a:r>
                <a:rPr lang="he-IL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79912" y="1340768"/>
              <a:ext cx="2592288" cy="64763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>
                <a:defRPr/>
              </a:pPr>
              <a:r>
                <a:rPr lang="he-IL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קובץ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JAVA</a:t>
              </a:r>
            </a:p>
          </p:txBody>
        </p:sp>
        <p:cxnSp>
          <p:nvCxnSpPr>
            <p:cNvPr id="14" name="Straight Arrow Connector 13"/>
            <p:cNvCxnSpPr>
              <a:stCxn id="10" idx="2"/>
              <a:endCxn id="9" idx="0"/>
            </p:cNvCxnSpPr>
            <p:nvPr/>
          </p:nvCxnSpPr>
          <p:spPr>
            <a:xfrm rot="5400000">
              <a:off x="4895892" y="2169365"/>
              <a:ext cx="360328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2"/>
              <a:endCxn id="8" idx="0"/>
            </p:cNvCxnSpPr>
            <p:nvPr/>
          </p:nvCxnSpPr>
          <p:spPr>
            <a:xfrm rot="5400000">
              <a:off x="4860176" y="3213048"/>
              <a:ext cx="431759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  <a:endCxn id="7" idx="0"/>
            </p:cNvCxnSpPr>
            <p:nvPr/>
          </p:nvCxnSpPr>
          <p:spPr>
            <a:xfrm rot="5400000">
              <a:off x="4895891" y="4256732"/>
              <a:ext cx="360329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2"/>
              <a:endCxn id="6" idx="0"/>
            </p:cNvCxnSpPr>
            <p:nvPr/>
          </p:nvCxnSpPr>
          <p:spPr>
            <a:xfrm rot="5400000">
              <a:off x="4895892" y="5264699"/>
              <a:ext cx="360328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29663" cy="41148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7162800" y="228600"/>
            <a:ext cx="1828800" cy="838200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0"/>
            <a:ext cx="3200400" cy="210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685800"/>
            <a:ext cx="37338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1676400"/>
            <a:ext cx="2667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5600" y="2057400"/>
            <a:ext cx="1143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2057400"/>
            <a:ext cx="762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43000" y="2667000"/>
            <a:ext cx="36576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2200" y="3657600"/>
            <a:ext cx="24384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5562600" y="990600"/>
            <a:ext cx="3276600" cy="304800"/>
          </a:xfrm>
          <a:prstGeom prst="wedgeRectCallout">
            <a:avLst>
              <a:gd name="adj1" fmla="val -83185"/>
              <a:gd name="adj2" fmla="val -79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  <a:cs typeface="Arial" charset="0"/>
              </a:rPr>
              <a:t>הגדרת קבוצת קבועים ע"י </a:t>
            </a:r>
            <a:r>
              <a:rPr lang="en-US" b="1" dirty="0" err="1">
                <a:latin typeface="Arial" charset="0"/>
                <a:cs typeface="Arial" charset="0"/>
              </a:rPr>
              <a:t>enum</a:t>
            </a:r>
            <a:endParaRPr lang="he-IL" b="1" dirty="0">
              <a:latin typeface="Arial" charset="0"/>
              <a:cs typeface="Arial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410200" y="1371600"/>
            <a:ext cx="3429000" cy="304800"/>
          </a:xfrm>
          <a:prstGeom prst="wedgeRectCallout">
            <a:avLst>
              <a:gd name="adj1" fmla="val -96917"/>
              <a:gd name="adj2" fmla="val 63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  <a:cs typeface="Arial" charset="0"/>
              </a:rPr>
              <a:t>מתן ערך למשתנה מטיפוס הקבוצה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5715000" y="1752600"/>
            <a:ext cx="3124200" cy="304800"/>
          </a:xfrm>
          <a:prstGeom prst="wedgeRectCallout">
            <a:avLst>
              <a:gd name="adj1" fmla="val -103569"/>
              <a:gd name="adj2" fmla="val 54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  <a:cs typeface="Arial" charset="0"/>
              </a:rPr>
              <a:t>קבלת הערך המספרי של הקבוע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6553200" y="2133600"/>
            <a:ext cx="2286000" cy="304800"/>
          </a:xfrm>
          <a:prstGeom prst="wedgeRectCallout">
            <a:avLst>
              <a:gd name="adj1" fmla="val -76893"/>
              <a:gd name="adj2" fmla="val -3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  <a:cs typeface="Arial" charset="0"/>
              </a:rPr>
              <a:t>קבלת השם של הקבוע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486400" y="2514600"/>
            <a:ext cx="3352800" cy="304800"/>
          </a:xfrm>
          <a:prstGeom prst="wedgeRectCallout">
            <a:avLst>
              <a:gd name="adj1" fmla="val -71601"/>
              <a:gd name="adj2" fmla="val 1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  <a:cs typeface="Arial" charset="0"/>
              </a:rPr>
              <a:t>קבלת מערך עם כל איברי הקבוצה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114800" y="4267200"/>
            <a:ext cx="4724400" cy="685800"/>
          </a:xfrm>
          <a:prstGeom prst="wedgeRectCallout">
            <a:avLst>
              <a:gd name="adj1" fmla="val -87200"/>
              <a:gd name="adj2" fmla="val -102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  <a:cs typeface="Arial" charset="0"/>
              </a:rPr>
              <a:t>קליטת ערך למשתנה באמצעות קבלת שם הקבוע.</a:t>
            </a:r>
          </a:p>
          <a:p>
            <a:pPr algn="ctr" rtl="1">
              <a:defRPr/>
            </a:pPr>
            <a:r>
              <a:rPr lang="he-IL" b="1" dirty="0">
                <a:latin typeface="Arial" charset="0"/>
                <a:cs typeface="Arial" charset="0"/>
              </a:rPr>
              <a:t>אם יוכנס ערך שאינו בקבוצה תיזרק חריגה.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7A4850B-4665-49E0-B0A0-81AF26CED174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הגדרת </a:t>
            </a:r>
            <a:r>
              <a:rPr lang="en-US" smtClean="0">
                <a:latin typeface="Arial" charset="0"/>
                <a:cs typeface="Arial" charset="0"/>
              </a:rPr>
              <a:t>enum</a:t>
            </a:r>
            <a:r>
              <a:rPr lang="he-IL" smtClean="0">
                <a:latin typeface="Arial" charset="0"/>
                <a:cs typeface="Arial" charset="0"/>
              </a:rPr>
              <a:t> בתוך מחלקה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6715125" cy="389731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181600"/>
            <a:ext cx="8401050" cy="9302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248400"/>
            <a:ext cx="6838950" cy="3048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5257800" y="4572000"/>
            <a:ext cx="3657600" cy="685800"/>
          </a:xfrm>
          <a:prstGeom prst="wedgeRectCallout">
            <a:avLst>
              <a:gd name="adj1" fmla="val -66629"/>
              <a:gd name="adj2" fmla="val 80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  <a:cs typeface="Arial" charset="0"/>
              </a:rPr>
              <a:t>שימוש בקבוע </a:t>
            </a:r>
            <a:r>
              <a:rPr lang="en-US" b="1" dirty="0" err="1">
                <a:latin typeface="Arial" charset="0"/>
                <a:cs typeface="Arial" charset="0"/>
              </a:rPr>
              <a:t>enum</a:t>
            </a:r>
            <a:r>
              <a:rPr lang="he-IL" b="1" dirty="0">
                <a:latin typeface="Arial" charset="0"/>
                <a:cs typeface="Arial" charset="0"/>
              </a:rPr>
              <a:t> שהוגדר בתוך מחלקה יהיה עם קידומת שם המחלקה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800" y="5410200"/>
            <a:ext cx="1905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5410200"/>
            <a:ext cx="22098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2257B-CAEC-4053-B46B-D57A7B9D37E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3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הכלת מחלקות</a:t>
            </a:r>
            <a:endParaRPr smtClean="0">
              <a:latin typeface="Arial" charset="0"/>
              <a:cs typeface="Arial" charset="0"/>
            </a:endParaRP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הכלת מחלקות: מוטיבציה וכיצד זה עובד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כאשר יש מחלקה שאחד השדות שלה הוא מחלקה אחרת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דוגמא: </a:t>
            </a:r>
          </a:p>
          <a:p>
            <a:pPr lvl="2" eaLnBrk="1" hangingPunct="1"/>
            <a:r>
              <a:rPr lang="he-IL" smtClean="0">
                <a:latin typeface="Arial" charset="0"/>
                <a:cs typeface="Arial" charset="0"/>
              </a:rPr>
              <a:t>נתוני המחלקה "עיגול" יהיו "נקודה" המיצגת את המרכז ואורך הרדיוס</a:t>
            </a:r>
          </a:p>
          <a:p>
            <a:pPr lvl="2" eaLnBrk="1" hangingPunct="1"/>
            <a:r>
              <a:rPr lang="he-IL" smtClean="0">
                <a:latin typeface="Arial" charset="0"/>
                <a:cs typeface="Arial" charset="0"/>
              </a:rPr>
              <a:t>נתוני המחלקה "נקודה" הן קאורידנטת ה- </a:t>
            </a:r>
            <a:r>
              <a:rPr lang="en-US" smtClean="0">
                <a:latin typeface="Arial" charset="0"/>
                <a:cs typeface="Arial" charset="0"/>
              </a:rPr>
              <a:t>x</a:t>
            </a:r>
            <a:r>
              <a:rPr lang="he-IL" smtClean="0">
                <a:latin typeface="Arial" charset="0"/>
                <a:cs typeface="Arial" charset="0"/>
              </a:rPr>
              <a:t> וקאורדינטת ה- </a:t>
            </a:r>
            <a:r>
              <a:rPr lang="en-US" smtClean="0">
                <a:latin typeface="Arial" charset="0"/>
                <a:cs typeface="Arial" charset="0"/>
              </a:rPr>
              <a:t>y</a:t>
            </a:r>
            <a:endParaRPr lang="he-IL" smtClean="0">
              <a:latin typeface="Arial" charset="0"/>
              <a:cs typeface="Arial" charset="0"/>
            </a:endParaRPr>
          </a:p>
          <a:p>
            <a:pPr lvl="2" eaLnBrk="1" hangingPunct="1"/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כאשר אובייקט מכיל אובייקט אחר, הוא למעשה מכיל הפניה לאובייקט המוכל (אלא אם המוכל נוצר ע"י </a:t>
            </a:r>
            <a:r>
              <a:rPr lang="en-US" smtClean="0">
                <a:latin typeface="Arial" charset="0"/>
                <a:cs typeface="Arial" charset="0"/>
              </a:rPr>
              <a:t>new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תזכורת: העברת אובייקטים לשיטה היא </a:t>
            </a:r>
            <a:r>
              <a:rPr lang="en-US" smtClean="0">
                <a:latin typeface="Arial" charset="0"/>
                <a:cs typeface="Arial" charset="0"/>
              </a:rPr>
              <a:t>by ref</a:t>
            </a:r>
            <a:r>
              <a:rPr lang="he-IL" smtClean="0">
                <a:latin typeface="Arial" charset="0"/>
                <a:cs typeface="Arial" charset="0"/>
              </a:rPr>
              <a:t>, כלומר מועברת הפניה לאובייקט ולא העתק שלו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7A4850B-4665-49E0-B0A0-81AF26CED174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roup 47"/>
          <p:cNvGraphicFramePr>
            <a:graphicFrameLocks noGrp="1"/>
          </p:cNvGraphicFramePr>
          <p:nvPr/>
        </p:nvGraphicFramePr>
        <p:xfrm>
          <a:off x="3657600" y="16002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5546" name="Rectang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686800" cy="1143000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הרצת </a:t>
            </a:r>
            <a:br>
              <a:rPr lang="he-IL" smtClean="0">
                <a:latin typeface="Arial" charset="0"/>
                <a:cs typeface="Arial" charset="0"/>
              </a:rPr>
            </a:br>
            <a:r>
              <a:rPr lang="he-IL" smtClean="0">
                <a:latin typeface="Arial" charset="0"/>
                <a:cs typeface="Arial" charset="0"/>
              </a:rPr>
              <a:t>הקוד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-152400" y="1524000"/>
            <a:ext cx="443547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    public   </a:t>
            </a:r>
            <a:r>
              <a:rPr lang="en-US" sz="1200" noProof="1"/>
              <a:t>class Point</a:t>
            </a:r>
          </a:p>
          <a:p>
            <a:r>
              <a:rPr lang="en-US" sz="1200" noProof="1"/>
              <a:t>    {</a:t>
            </a:r>
          </a:p>
          <a:p>
            <a:r>
              <a:rPr lang="en-US" sz="1200" noProof="1"/>
              <a:t>        private int x, y;</a:t>
            </a:r>
          </a:p>
          <a:p>
            <a:endParaRPr lang="en-US" sz="1200" noProof="1"/>
          </a:p>
          <a:p>
            <a:r>
              <a:rPr lang="en-US" sz="1200" noProof="1"/>
              <a:t>        public Point(Point other) </a:t>
            </a:r>
          </a:p>
          <a:p>
            <a:r>
              <a:rPr lang="en-US" sz="1200" noProof="1"/>
              <a:t>        {</a:t>
            </a:r>
          </a:p>
          <a:p>
            <a:r>
              <a:rPr lang="en-US" sz="1200" noProof="1"/>
              <a:t>            x = other.x;</a:t>
            </a:r>
          </a:p>
          <a:p>
            <a:r>
              <a:rPr lang="en-US" sz="1200" noProof="1"/>
              <a:t>            y = other.y;</a:t>
            </a:r>
          </a:p>
          <a:p>
            <a:r>
              <a:rPr lang="en-US" sz="1200" noProof="1"/>
              <a:t>        }</a:t>
            </a:r>
          </a:p>
          <a:p>
            <a:endParaRPr lang="en-US" sz="1200" noProof="1"/>
          </a:p>
          <a:p>
            <a:r>
              <a:rPr lang="en-US" sz="1200" noProof="1"/>
              <a:t>        public Point(int   x, int  y)</a:t>
            </a:r>
          </a:p>
          <a:p>
            <a:r>
              <a:rPr lang="en-US" sz="1200" noProof="1"/>
              <a:t>        {</a:t>
            </a:r>
          </a:p>
          <a:p>
            <a:r>
              <a:rPr lang="en-US" sz="1200" noProof="1"/>
              <a:t>            this.x = x;</a:t>
            </a:r>
          </a:p>
          <a:p>
            <a:r>
              <a:rPr lang="en-US" sz="1200" noProof="1"/>
              <a:t>            this.y = y;</a:t>
            </a:r>
          </a:p>
          <a:p>
            <a:r>
              <a:rPr lang="en-US" sz="1200" noProof="1"/>
              <a:t>        }</a:t>
            </a:r>
          </a:p>
          <a:p>
            <a:endParaRPr lang="en-US" sz="1200" noProof="1"/>
          </a:p>
          <a:p>
            <a:r>
              <a:rPr lang="en-US" sz="1200" noProof="1"/>
              <a:t>        public String toString()</a:t>
            </a:r>
          </a:p>
          <a:p>
            <a:r>
              <a:rPr lang="en-US" sz="1200" noProof="1"/>
              <a:t>        {</a:t>
            </a:r>
          </a:p>
          <a:p>
            <a:r>
              <a:rPr lang="en-US" sz="1200" noProof="1"/>
              <a:t>            return "(" + x + ", " + y + ")";</a:t>
            </a:r>
          </a:p>
          <a:p>
            <a:r>
              <a:rPr lang="en-US" sz="1200" noProof="1"/>
              <a:t>        }</a:t>
            </a:r>
          </a:p>
          <a:p>
            <a:endParaRPr lang="en-US" sz="1200" noProof="1"/>
          </a:p>
          <a:p>
            <a:r>
              <a:rPr lang="en-US" sz="1200" noProof="1"/>
              <a:t>        public void setX(int newX)</a:t>
            </a:r>
          </a:p>
          <a:p>
            <a:r>
              <a:rPr lang="en-US" sz="1200" noProof="1"/>
              <a:t>        public int getX() { return x; }</a:t>
            </a:r>
          </a:p>
          <a:p>
            <a:endParaRPr lang="en-US" sz="1200" noProof="1"/>
          </a:p>
          <a:p>
            <a:r>
              <a:rPr lang="en-US" sz="1200" noProof="1"/>
              <a:t>        public void setY(int newY) { y = newY; }</a:t>
            </a:r>
          </a:p>
          <a:p>
            <a:r>
              <a:rPr lang="en-US" sz="1200" noProof="1"/>
              <a:t>        public int getY() { return y; }</a:t>
            </a:r>
          </a:p>
          <a:p>
            <a:r>
              <a:rPr lang="en-US" sz="1200" noProof="1"/>
              <a:t>    } </a:t>
            </a:r>
            <a:r>
              <a:rPr lang="en-US" sz="1200" noProof="1">
                <a:solidFill>
                  <a:srgbClr val="009900"/>
                </a:solidFill>
              </a:rPr>
              <a:t>// class Point</a:t>
            </a:r>
            <a:endParaRPr lang="en-US" sz="1200">
              <a:solidFill>
                <a:srgbClr val="009900"/>
              </a:solidFill>
            </a:endParaRP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2743200" y="2384425"/>
            <a:ext cx="4724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    public  </a:t>
            </a:r>
            <a:r>
              <a:rPr lang="en-US" sz="1200" noProof="1"/>
              <a:t>class Circle</a:t>
            </a:r>
          </a:p>
          <a:p>
            <a:r>
              <a:rPr lang="en-US" sz="1200" noProof="1"/>
              <a:t>    {</a:t>
            </a:r>
          </a:p>
          <a:p>
            <a:r>
              <a:rPr lang="en-US" sz="1200" noProof="1"/>
              <a:t>        private Point center;</a:t>
            </a:r>
          </a:p>
          <a:p>
            <a:r>
              <a:rPr lang="en-US" sz="1200" noProof="1"/>
              <a:t>        private  int  radius;</a:t>
            </a:r>
          </a:p>
          <a:p>
            <a:endParaRPr lang="en-US" sz="1200" noProof="1"/>
          </a:p>
          <a:p>
            <a:r>
              <a:rPr lang="en-US" sz="1200" noProof="1"/>
              <a:t>        public Circle(Point  p, int  radius)</a:t>
            </a:r>
          </a:p>
          <a:p>
            <a:r>
              <a:rPr lang="en-US" sz="1200" noProof="1"/>
              <a:t>        {</a:t>
            </a:r>
          </a:p>
          <a:p>
            <a:r>
              <a:rPr lang="en-US" sz="1200" noProof="1"/>
              <a:t>            center = p</a:t>
            </a:r>
            <a:r>
              <a:rPr lang="en-US" sz="1200"/>
              <a:t>;</a:t>
            </a:r>
            <a:endParaRPr lang="en-US" sz="1200" noProof="1"/>
          </a:p>
          <a:p>
            <a:r>
              <a:rPr lang="en-US" sz="1200" noProof="1"/>
              <a:t>            this.radius = radius;</a:t>
            </a:r>
            <a:endParaRPr lang="en-US" sz="1200"/>
          </a:p>
          <a:p>
            <a:r>
              <a:rPr lang="en-US" sz="1200"/>
              <a:t>        </a:t>
            </a:r>
            <a:r>
              <a:rPr lang="en-US" sz="1200" noProof="1"/>
              <a:t>}</a:t>
            </a:r>
          </a:p>
          <a:p>
            <a:endParaRPr lang="en-US" sz="1200" noProof="1"/>
          </a:p>
          <a:p>
            <a:r>
              <a:rPr lang="en-US" sz="1200" noProof="1"/>
              <a:t>        public String toString()</a:t>
            </a:r>
          </a:p>
          <a:p>
            <a:r>
              <a:rPr lang="en-US" sz="1200" noProof="1"/>
              <a:t>        {</a:t>
            </a:r>
          </a:p>
          <a:p>
            <a:r>
              <a:rPr lang="en-US" sz="1200" noProof="1"/>
              <a:t>            String str = "";</a:t>
            </a:r>
          </a:p>
          <a:p>
            <a:r>
              <a:rPr lang="en-US" sz="1200" noProof="1"/>
              <a:t>            str += “Center:" + </a:t>
            </a:r>
            <a:r>
              <a:rPr lang="en-US" sz="1200"/>
              <a:t>                               </a:t>
            </a:r>
            <a:r>
              <a:rPr lang="en-US" sz="1200" noProof="1"/>
              <a:t>;</a:t>
            </a:r>
          </a:p>
          <a:p>
            <a:r>
              <a:rPr lang="en-US" sz="1200" noProof="1"/>
              <a:t>            str += “  Radius:" + </a:t>
            </a:r>
            <a:r>
              <a:rPr lang="en-US" sz="1200"/>
              <a:t> radius </a:t>
            </a:r>
            <a:r>
              <a:rPr lang="en-US" sz="1200" noProof="1"/>
              <a:t> + "\n";</a:t>
            </a:r>
          </a:p>
          <a:p>
            <a:r>
              <a:rPr lang="en-US" sz="1200" noProof="1"/>
              <a:t>            return str;</a:t>
            </a:r>
          </a:p>
          <a:p>
            <a:r>
              <a:rPr lang="en-US" sz="1200" noProof="1"/>
              <a:t>        }</a:t>
            </a:r>
          </a:p>
          <a:p>
            <a:r>
              <a:rPr lang="en-US" sz="1200" noProof="1"/>
              <a:t>    }</a:t>
            </a:r>
            <a:r>
              <a:rPr lang="en-US" sz="1200"/>
              <a:t> </a:t>
            </a:r>
            <a:r>
              <a:rPr lang="en-US" sz="1200">
                <a:solidFill>
                  <a:srgbClr val="009900"/>
                </a:solidFill>
              </a:rPr>
              <a:t>// class Circle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5181600" y="1524000"/>
            <a:ext cx="4419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        public  </a:t>
            </a:r>
            <a:r>
              <a:rPr lang="en-US" sz="1200" noProof="1"/>
              <a:t>static void main(String[] args)</a:t>
            </a:r>
          </a:p>
          <a:p>
            <a:r>
              <a:rPr lang="en-US" sz="1200" noProof="1"/>
              <a:t>        {</a:t>
            </a:r>
          </a:p>
          <a:p>
            <a:r>
              <a:rPr lang="en-US" sz="1200" noProof="1"/>
              <a:t>            Point   p1 = new Point(1, 1);</a:t>
            </a:r>
          </a:p>
          <a:p>
            <a:r>
              <a:rPr lang="en-US" sz="1200" noProof="1"/>
              <a:t>            Circle  c = new Circle(p1, 5);</a:t>
            </a:r>
          </a:p>
          <a:p>
            <a:endParaRPr lang="en-US" sz="1200" noProof="1"/>
          </a:p>
          <a:p>
            <a:r>
              <a:rPr lang="en-US" sz="1200" noProof="1"/>
              <a:t>            System.out.print(“c is      </a:t>
            </a:r>
            <a:r>
              <a:rPr lang="en-US" sz="1200" noProof="1">
                <a:sym typeface="Wingdings" pitchFamily="2" charset="2"/>
              </a:rPr>
              <a:t></a:t>
            </a:r>
            <a:r>
              <a:rPr lang="en-US" sz="1200" noProof="1"/>
              <a:t> " +</a:t>
            </a:r>
            <a:r>
              <a:rPr lang="en-US" sz="1200"/>
              <a:t>                        </a:t>
            </a:r>
            <a:r>
              <a:rPr lang="en-US" sz="1200" noProof="1"/>
              <a:t>);</a:t>
            </a:r>
          </a:p>
          <a:p>
            <a:endParaRPr lang="en-US" sz="1200" noProof="1"/>
          </a:p>
          <a:p>
            <a:r>
              <a:rPr lang="en-US" sz="1200" noProof="1"/>
              <a:t>            p</a:t>
            </a:r>
            <a:r>
              <a:rPr lang="he-IL" sz="1200"/>
              <a:t>1</a:t>
            </a:r>
            <a:r>
              <a:rPr lang="en-US" sz="1200" noProof="1"/>
              <a:t>.setX(0);</a:t>
            </a:r>
          </a:p>
          <a:p>
            <a:r>
              <a:rPr lang="en-US" sz="1200" noProof="1"/>
              <a:t>            System.out.println(“c is now </a:t>
            </a:r>
            <a:r>
              <a:rPr lang="en-US" sz="1200" noProof="1">
                <a:sym typeface="Wingdings" pitchFamily="2" charset="2"/>
              </a:rPr>
              <a:t></a:t>
            </a:r>
            <a:r>
              <a:rPr lang="en-US" sz="1200" noProof="1"/>
              <a:t> " + c.toString());</a:t>
            </a:r>
          </a:p>
          <a:p>
            <a:r>
              <a:rPr lang="en-US" sz="1200" noProof="1"/>
              <a:t>            </a:t>
            </a:r>
          </a:p>
          <a:p>
            <a:r>
              <a:rPr lang="en-US" sz="1200" noProof="1"/>
              <a:t>        } </a:t>
            </a:r>
            <a:r>
              <a:rPr lang="en-US" sz="1200" noProof="1">
                <a:solidFill>
                  <a:srgbClr val="009900"/>
                </a:solidFill>
              </a:rPr>
              <a:t>// main</a:t>
            </a:r>
            <a:endParaRPr lang="en-US" sz="1200">
              <a:solidFill>
                <a:srgbClr val="009900"/>
              </a:solidFill>
            </a:endParaRPr>
          </a:p>
        </p:txBody>
      </p:sp>
      <p:sp>
        <p:nvSpPr>
          <p:cNvPr id="65550" name="Line 6"/>
          <p:cNvSpPr>
            <a:spLocks noChangeShapeType="1"/>
          </p:cNvSpPr>
          <p:nvPr/>
        </p:nvSpPr>
        <p:spPr bwMode="auto">
          <a:xfrm>
            <a:off x="2971800" y="15240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35" name="Line 7"/>
          <p:cNvSpPr>
            <a:spLocks noChangeShapeType="1"/>
          </p:cNvSpPr>
          <p:nvPr/>
        </p:nvSpPr>
        <p:spPr bwMode="auto">
          <a:xfrm flipV="1">
            <a:off x="5486400" y="1524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52" name="Line 24"/>
          <p:cNvSpPr>
            <a:spLocks noChangeShapeType="1"/>
          </p:cNvSpPr>
          <p:nvPr/>
        </p:nvSpPr>
        <p:spPr bwMode="auto">
          <a:xfrm flipH="1" flipV="1">
            <a:off x="4267200" y="1676400"/>
            <a:ext cx="2057400" cy="304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838200" y="31242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1    1</a:t>
            </a:r>
          </a:p>
        </p:txBody>
      </p:sp>
      <p:graphicFrame>
        <p:nvGraphicFramePr>
          <p:cNvPr id="304157" name="Group 29"/>
          <p:cNvGraphicFramePr>
            <a:graphicFrameLocks noGrp="1"/>
          </p:cNvGraphicFramePr>
          <p:nvPr/>
        </p:nvGraphicFramePr>
        <p:xfrm>
          <a:off x="3657600" y="16002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175" name="Group 47"/>
          <p:cNvGraphicFramePr>
            <a:graphicFrameLocks noGrp="1"/>
          </p:cNvGraphicFramePr>
          <p:nvPr/>
        </p:nvGraphicFramePr>
        <p:xfrm>
          <a:off x="3657600" y="16002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238" name="Group 110"/>
          <p:cNvGraphicFramePr>
            <a:graphicFrameLocks noGrp="1"/>
          </p:cNvGraphicFramePr>
          <p:nvPr/>
        </p:nvGraphicFramePr>
        <p:xfrm>
          <a:off x="7010400" y="3886200"/>
          <a:ext cx="1254125" cy="685800"/>
        </p:xfrm>
        <a:graphic>
          <a:graphicData uri="http://schemas.openxmlformats.org/drawingml/2006/table">
            <a:tbl>
              <a:tblPr/>
              <a:tblGrid>
                <a:gridCol w="12541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center 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radius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04239" name="Line 111"/>
          <p:cNvSpPr>
            <a:spLocks noChangeShapeType="1"/>
          </p:cNvSpPr>
          <p:nvPr/>
        </p:nvSpPr>
        <p:spPr bwMode="auto">
          <a:xfrm>
            <a:off x="6400800" y="2286000"/>
            <a:ext cx="762000" cy="1600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240" name="Line 112"/>
          <p:cNvSpPr>
            <a:spLocks noChangeShapeType="1"/>
          </p:cNvSpPr>
          <p:nvPr/>
        </p:nvSpPr>
        <p:spPr bwMode="auto">
          <a:xfrm flipH="1" flipV="1">
            <a:off x="4191000" y="2286000"/>
            <a:ext cx="304800" cy="1066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271" name="Text Box 143"/>
          <p:cNvSpPr txBox="1">
            <a:spLocks noChangeArrowheads="1"/>
          </p:cNvSpPr>
          <p:nvPr/>
        </p:nvSpPr>
        <p:spPr bwMode="auto">
          <a:xfrm>
            <a:off x="7924800" y="243840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c.toString()   </a:t>
            </a:r>
          </a:p>
        </p:txBody>
      </p:sp>
      <p:sp>
        <p:nvSpPr>
          <p:cNvPr id="304272" name="Text Box 144"/>
          <p:cNvSpPr txBox="1">
            <a:spLocks noChangeArrowheads="1"/>
          </p:cNvSpPr>
          <p:nvPr/>
        </p:nvSpPr>
        <p:spPr bwMode="auto">
          <a:xfrm>
            <a:off x="4876800" y="5494338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str=“”</a:t>
            </a:r>
          </a:p>
        </p:txBody>
      </p:sp>
      <p:sp>
        <p:nvSpPr>
          <p:cNvPr id="304273" name="Text Box 145"/>
          <p:cNvSpPr txBox="1">
            <a:spLocks noChangeArrowheads="1"/>
          </p:cNvSpPr>
          <p:nvPr/>
        </p:nvSpPr>
        <p:spPr bwMode="auto">
          <a:xfrm>
            <a:off x="4648200" y="4906963"/>
            <a:ext cx="1981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center.toString()</a:t>
            </a:r>
          </a:p>
        </p:txBody>
      </p:sp>
      <p:sp>
        <p:nvSpPr>
          <p:cNvPr id="304274" name="Text Box 146"/>
          <p:cNvSpPr txBox="1">
            <a:spLocks noChangeArrowheads="1"/>
          </p:cNvSpPr>
          <p:nvPr/>
        </p:nvSpPr>
        <p:spPr bwMode="auto">
          <a:xfrm>
            <a:off x="4876800" y="5562600"/>
            <a:ext cx="35052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str=“Center:    (1,1)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        radius:    5”</a:t>
            </a:r>
          </a:p>
        </p:txBody>
      </p:sp>
      <p:sp>
        <p:nvSpPr>
          <p:cNvPr id="304276" name="Text Box 148"/>
          <p:cNvSpPr txBox="1">
            <a:spLocks noChangeArrowheads="1"/>
          </p:cNvSpPr>
          <p:nvPr/>
        </p:nvSpPr>
        <p:spPr bwMode="auto">
          <a:xfrm>
            <a:off x="4876800" y="5500688"/>
            <a:ext cx="350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str=“Center:    (1,1)”</a:t>
            </a:r>
          </a:p>
        </p:txBody>
      </p:sp>
      <p:sp>
        <p:nvSpPr>
          <p:cNvPr id="304277" name="Text Box 149"/>
          <p:cNvSpPr txBox="1">
            <a:spLocks noChangeArrowheads="1"/>
          </p:cNvSpPr>
          <p:nvPr/>
        </p:nvSpPr>
        <p:spPr bwMode="auto">
          <a:xfrm>
            <a:off x="2057400" y="53641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{ x = newX;}</a:t>
            </a:r>
          </a:p>
        </p:txBody>
      </p:sp>
      <p:sp>
        <p:nvSpPr>
          <p:cNvPr id="304278" name="Text Box 150"/>
          <p:cNvSpPr txBox="1">
            <a:spLocks noChangeArrowheads="1"/>
          </p:cNvSpPr>
          <p:nvPr/>
        </p:nvSpPr>
        <p:spPr bwMode="auto">
          <a:xfrm>
            <a:off x="1524000" y="5105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40" name="Group 110"/>
          <p:cNvGraphicFramePr>
            <a:graphicFrameLocks noGrp="1"/>
          </p:cNvGraphicFramePr>
          <p:nvPr/>
        </p:nvGraphicFramePr>
        <p:xfrm>
          <a:off x="7010400" y="3886200"/>
          <a:ext cx="1254125" cy="685800"/>
        </p:xfrm>
        <a:graphic>
          <a:graphicData uri="http://schemas.openxmlformats.org/drawingml/2006/table">
            <a:tbl>
              <a:tblPr/>
              <a:tblGrid>
                <a:gridCol w="12541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center  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radius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252" name="Group 124"/>
          <p:cNvGraphicFramePr>
            <a:graphicFrameLocks noGrp="1"/>
          </p:cNvGraphicFramePr>
          <p:nvPr/>
        </p:nvGraphicFramePr>
        <p:xfrm>
          <a:off x="7010400" y="3886200"/>
          <a:ext cx="1254125" cy="685800"/>
        </p:xfrm>
        <a:graphic>
          <a:graphicData uri="http://schemas.openxmlformats.org/drawingml/2006/table">
            <a:tbl>
              <a:tblPr/>
              <a:tblGrid>
                <a:gridCol w="12541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center  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radius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04260" name="Line 132"/>
          <p:cNvSpPr>
            <a:spLocks noChangeShapeType="1"/>
          </p:cNvSpPr>
          <p:nvPr/>
        </p:nvSpPr>
        <p:spPr bwMode="auto">
          <a:xfrm flipH="1" flipV="1">
            <a:off x="4267200" y="2286000"/>
            <a:ext cx="3733800" cy="17526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1" name="Group 47"/>
          <p:cNvGraphicFramePr>
            <a:graphicFrameLocks noGrp="1"/>
          </p:cNvGraphicFramePr>
          <p:nvPr/>
        </p:nvGraphicFramePr>
        <p:xfrm>
          <a:off x="3657600" y="16002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2" name="Text Box 150"/>
          <p:cNvSpPr txBox="1">
            <a:spLocks noChangeArrowheads="1"/>
          </p:cNvSpPr>
          <p:nvPr/>
        </p:nvSpPr>
        <p:spPr bwMode="auto">
          <a:xfrm>
            <a:off x="4953000" y="3124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6831013" cy="8382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5614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CFA117A-23BD-422A-96CE-109D905AF041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0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0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04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04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04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04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04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04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04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04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04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04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04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04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4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4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04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04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04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304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04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04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04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0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0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0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04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04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04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0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04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04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04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4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4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04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04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04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304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0427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0427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0427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304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04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04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04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04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04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30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30427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0427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0427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04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04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04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041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041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041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304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304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304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0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304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304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04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304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30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304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04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04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04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304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04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04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304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304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304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304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3041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3041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3041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30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30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30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30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3" dur="500"/>
                                        <p:tgtEl>
                                          <p:spTgt spid="304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304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304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304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304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304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304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8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304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4" dur="500"/>
                                        <p:tgtEl>
                                          <p:spTgt spid="304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7" dur="500"/>
                                        <p:tgtEl>
                                          <p:spTgt spid="304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0" dur="500"/>
                                        <p:tgtEl>
                                          <p:spTgt spid="304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3" dur="500"/>
                                        <p:tgtEl>
                                          <p:spTgt spid="304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6" dur="500"/>
                                        <p:tgtEl>
                                          <p:spTgt spid="304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9" dur="500"/>
                                        <p:tgtEl>
                                          <p:spTgt spid="304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2" dur="500"/>
                                        <p:tgtEl>
                                          <p:spTgt spid="304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 animBg="1"/>
      <p:bldP spid="304152" grpId="0" animBg="1"/>
      <p:bldP spid="304152" grpId="1" animBg="1"/>
      <p:bldP spid="304153" grpId="0"/>
      <p:bldP spid="304153" grpId="1"/>
      <p:bldP spid="304239" grpId="0" animBg="1"/>
      <p:bldP spid="304239" grpId="1" animBg="1"/>
      <p:bldP spid="304240" grpId="0" animBg="1"/>
      <p:bldP spid="304240" grpId="1" animBg="1"/>
      <p:bldP spid="304240" grpId="2" animBg="1"/>
      <p:bldP spid="304271" grpId="0"/>
      <p:bldP spid="304272" grpId="0"/>
      <p:bldP spid="304272" grpId="1"/>
      <p:bldP spid="304273" grpId="0"/>
      <p:bldP spid="304274" grpId="0"/>
      <p:bldP spid="304274" grpId="1"/>
      <p:bldP spid="304276" grpId="0"/>
      <p:bldP spid="304276" grpId="1"/>
      <p:bldP spid="304278" grpId="0"/>
      <p:bldP spid="304278" grpId="1"/>
      <p:bldP spid="304260" grpId="0" animBg="1"/>
      <p:bldP spid="304260" grpId="1" animBg="1"/>
      <p:bldP spid="42" grpId="0"/>
      <p:bldP spid="42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הקוד </a:t>
            </a:r>
            <a:r>
              <a:rPr lang="he-IL" sz="3600" smtClean="0">
                <a:latin typeface="Arial" charset="0"/>
                <a:cs typeface="Arial" charset="0"/>
              </a:rPr>
              <a:t>(בלי אנימציה)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8913"/>
            <a:ext cx="3962400" cy="644048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2913" y="990600"/>
            <a:ext cx="4738687" cy="31178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2825" y="4114800"/>
            <a:ext cx="5438775" cy="22669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6566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B003B4-DFFA-4B8E-8680-EEE7B6A8FD05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הבעיה: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ראינו שהאובייקט מכיל הצבעה לאובייקט המוכל</a:t>
            </a: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כלומר, שינוי באובייקט המוכל מה-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r>
              <a:rPr lang="he-IL" smtClean="0">
                <a:latin typeface="Arial" charset="0"/>
                <a:cs typeface="Arial" charset="0"/>
              </a:rPr>
              <a:t> גורר שינוי באובייקט</a:t>
            </a: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לא בהכרח נרצה שינוי זה או נהייה מודעים לו (בתור כותבי המחלקה אנחנו לא יודעים כיצד ישתמשו במחלקה שלנו, ונרצה להגן עליה)</a:t>
            </a: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הפתרון: במחלקה נחזיק </a:t>
            </a:r>
            <a:r>
              <a:rPr lang="he-IL" b="1" smtClean="0">
                <a:latin typeface="Arial" charset="0"/>
                <a:cs typeface="Arial" charset="0"/>
              </a:rPr>
              <a:t>העתק </a:t>
            </a:r>
            <a:r>
              <a:rPr lang="he-IL" smtClean="0">
                <a:latin typeface="Arial" charset="0"/>
                <a:cs typeface="Arial" charset="0"/>
              </a:rPr>
              <a:t>של האובייקט המוכל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7C3816-7698-4992-A7D3-00F48E49B872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roup 47"/>
          <p:cNvGraphicFramePr>
            <a:graphicFrameLocks noGrp="1"/>
          </p:cNvGraphicFramePr>
          <p:nvPr/>
        </p:nvGraphicFramePr>
        <p:xfrm>
          <a:off x="3657600" y="16002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8618" name="Rectang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686800" cy="1143000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הרצת </a:t>
            </a:r>
            <a:br>
              <a:rPr lang="he-IL" smtClean="0">
                <a:latin typeface="Arial" charset="0"/>
                <a:cs typeface="Arial" charset="0"/>
              </a:rPr>
            </a:br>
            <a:r>
              <a:rPr lang="he-IL" smtClean="0">
                <a:latin typeface="Arial" charset="0"/>
                <a:cs typeface="Arial" charset="0"/>
              </a:rPr>
              <a:t>הקוד המתוקן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-152400" y="1524000"/>
            <a:ext cx="443547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    public  </a:t>
            </a:r>
            <a:r>
              <a:rPr lang="en-US" sz="1200" noProof="1"/>
              <a:t>class Point</a:t>
            </a:r>
          </a:p>
          <a:p>
            <a:r>
              <a:rPr lang="en-US" sz="1200" noProof="1"/>
              <a:t>    {</a:t>
            </a:r>
          </a:p>
          <a:p>
            <a:r>
              <a:rPr lang="en-US" sz="1200" noProof="1"/>
              <a:t>        private int x, y;</a:t>
            </a:r>
          </a:p>
          <a:p>
            <a:endParaRPr lang="en-US" sz="1200" noProof="1"/>
          </a:p>
          <a:p>
            <a:r>
              <a:rPr lang="en-US" sz="1200" noProof="1"/>
              <a:t>        public Point(Point other) </a:t>
            </a:r>
          </a:p>
          <a:p>
            <a:r>
              <a:rPr lang="en-US" sz="1200" noProof="1"/>
              <a:t>        {</a:t>
            </a:r>
          </a:p>
          <a:p>
            <a:r>
              <a:rPr lang="en-US" sz="1200" noProof="1"/>
              <a:t>            x = other.x;</a:t>
            </a:r>
          </a:p>
          <a:p>
            <a:r>
              <a:rPr lang="en-US" sz="1200" noProof="1"/>
              <a:t>            y = other.y;</a:t>
            </a:r>
          </a:p>
          <a:p>
            <a:r>
              <a:rPr lang="en-US" sz="1200" noProof="1"/>
              <a:t>        }</a:t>
            </a:r>
          </a:p>
          <a:p>
            <a:endParaRPr lang="en-US" sz="1200" noProof="1"/>
          </a:p>
          <a:p>
            <a:r>
              <a:rPr lang="en-US" sz="1200" noProof="1"/>
              <a:t>        public Point(int   x, int  y)</a:t>
            </a:r>
          </a:p>
          <a:p>
            <a:r>
              <a:rPr lang="en-US" sz="1200" noProof="1"/>
              <a:t>        {</a:t>
            </a:r>
          </a:p>
          <a:p>
            <a:r>
              <a:rPr lang="en-US" sz="1200" noProof="1"/>
              <a:t>            this.x = x;</a:t>
            </a:r>
          </a:p>
          <a:p>
            <a:r>
              <a:rPr lang="en-US" sz="1200" noProof="1"/>
              <a:t>            this.y = y;</a:t>
            </a:r>
          </a:p>
          <a:p>
            <a:r>
              <a:rPr lang="en-US" sz="1200" noProof="1"/>
              <a:t>        }</a:t>
            </a:r>
          </a:p>
          <a:p>
            <a:endParaRPr lang="en-US" sz="1200" noProof="1"/>
          </a:p>
          <a:p>
            <a:r>
              <a:rPr lang="en-US" sz="1200" noProof="1"/>
              <a:t>        public String toString()</a:t>
            </a:r>
          </a:p>
          <a:p>
            <a:r>
              <a:rPr lang="en-US" sz="1200" noProof="1"/>
              <a:t>        {</a:t>
            </a:r>
          </a:p>
          <a:p>
            <a:r>
              <a:rPr lang="en-US" sz="1200" noProof="1"/>
              <a:t>            return "(" + x + ", " + y + ")";</a:t>
            </a:r>
          </a:p>
          <a:p>
            <a:r>
              <a:rPr lang="en-US" sz="1200" noProof="1"/>
              <a:t>        }</a:t>
            </a:r>
          </a:p>
          <a:p>
            <a:endParaRPr lang="en-US" sz="1200" noProof="1"/>
          </a:p>
          <a:p>
            <a:r>
              <a:rPr lang="en-US" sz="1200" noProof="1"/>
              <a:t>        public void setX(int newX)</a:t>
            </a:r>
          </a:p>
          <a:p>
            <a:r>
              <a:rPr lang="en-US" sz="1200" noProof="1"/>
              <a:t>        public int getX() { return x; }</a:t>
            </a:r>
          </a:p>
          <a:p>
            <a:endParaRPr lang="en-US" sz="1200" noProof="1"/>
          </a:p>
          <a:p>
            <a:r>
              <a:rPr lang="en-US" sz="1200" noProof="1"/>
              <a:t>        public void setY(int newY) { y = newY; }</a:t>
            </a:r>
          </a:p>
          <a:p>
            <a:r>
              <a:rPr lang="en-US" sz="1200" noProof="1"/>
              <a:t>        public int getY() { return y; }</a:t>
            </a:r>
          </a:p>
          <a:p>
            <a:r>
              <a:rPr lang="en-US" sz="1200" noProof="1"/>
              <a:t>    } </a:t>
            </a:r>
            <a:r>
              <a:rPr lang="en-US" sz="1200" noProof="1">
                <a:solidFill>
                  <a:srgbClr val="009900"/>
                </a:solidFill>
              </a:rPr>
              <a:t>// class Point</a:t>
            </a:r>
            <a:endParaRPr lang="en-US" sz="1200">
              <a:solidFill>
                <a:srgbClr val="009900"/>
              </a:solidFill>
            </a:endParaRP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2743200" y="2384425"/>
            <a:ext cx="4724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    public  </a:t>
            </a:r>
            <a:r>
              <a:rPr lang="en-US" sz="1200" noProof="1"/>
              <a:t>class Circle</a:t>
            </a:r>
          </a:p>
          <a:p>
            <a:r>
              <a:rPr lang="en-US" sz="1200" noProof="1"/>
              <a:t>    {</a:t>
            </a:r>
          </a:p>
          <a:p>
            <a:r>
              <a:rPr lang="en-US" sz="1200" noProof="1"/>
              <a:t>        private Point center;</a:t>
            </a:r>
          </a:p>
          <a:p>
            <a:r>
              <a:rPr lang="en-US" sz="1200" noProof="1"/>
              <a:t>        private  int  radius;</a:t>
            </a:r>
          </a:p>
          <a:p>
            <a:endParaRPr lang="en-US" sz="1200" noProof="1"/>
          </a:p>
          <a:p>
            <a:r>
              <a:rPr lang="en-US" sz="1200" noProof="1"/>
              <a:t>        public Circle(Point  p, int  radius)</a:t>
            </a:r>
          </a:p>
          <a:p>
            <a:r>
              <a:rPr lang="en-US" sz="1200" noProof="1"/>
              <a:t>        {</a:t>
            </a:r>
          </a:p>
          <a:p>
            <a:r>
              <a:rPr lang="en-US" sz="1200" noProof="1"/>
              <a:t>            center = </a:t>
            </a:r>
            <a:r>
              <a:rPr lang="en-US" sz="1200" b="1" noProof="1"/>
              <a:t>new</a:t>
            </a:r>
            <a:r>
              <a:rPr lang="en-US" sz="1200" noProof="1"/>
              <a:t> Point(p)</a:t>
            </a:r>
            <a:r>
              <a:rPr lang="en-US" sz="1200"/>
              <a:t>;</a:t>
            </a:r>
            <a:endParaRPr lang="en-US" sz="1200" noProof="1"/>
          </a:p>
          <a:p>
            <a:r>
              <a:rPr lang="en-US" sz="1200" noProof="1"/>
              <a:t>            this.radius = radius;</a:t>
            </a:r>
            <a:endParaRPr lang="en-US" sz="1200"/>
          </a:p>
          <a:p>
            <a:r>
              <a:rPr lang="en-US" sz="1200"/>
              <a:t>        </a:t>
            </a:r>
            <a:r>
              <a:rPr lang="en-US" sz="1200" noProof="1"/>
              <a:t>}</a:t>
            </a:r>
          </a:p>
          <a:p>
            <a:endParaRPr lang="en-US" sz="1200" noProof="1"/>
          </a:p>
          <a:p>
            <a:r>
              <a:rPr lang="en-US" sz="1200" noProof="1"/>
              <a:t>        public String toString()</a:t>
            </a:r>
          </a:p>
          <a:p>
            <a:r>
              <a:rPr lang="en-US" sz="1200" noProof="1"/>
              <a:t>        {</a:t>
            </a:r>
          </a:p>
          <a:p>
            <a:r>
              <a:rPr lang="en-US" sz="1200" noProof="1"/>
              <a:t>            String str = "";</a:t>
            </a:r>
          </a:p>
          <a:p>
            <a:r>
              <a:rPr lang="en-US" sz="1200" noProof="1"/>
              <a:t>            str += “Center:" + </a:t>
            </a:r>
            <a:r>
              <a:rPr lang="en-US" sz="1200"/>
              <a:t>                               </a:t>
            </a:r>
            <a:r>
              <a:rPr lang="en-US" sz="1200" noProof="1"/>
              <a:t>;</a:t>
            </a:r>
          </a:p>
          <a:p>
            <a:r>
              <a:rPr lang="en-US" sz="1200" noProof="1"/>
              <a:t>            str += “  Radius:" + </a:t>
            </a:r>
            <a:r>
              <a:rPr lang="en-US" sz="1200"/>
              <a:t> radius </a:t>
            </a:r>
            <a:r>
              <a:rPr lang="en-US" sz="1200" noProof="1"/>
              <a:t> + "\n";</a:t>
            </a:r>
          </a:p>
          <a:p>
            <a:r>
              <a:rPr lang="en-US" sz="1200" noProof="1"/>
              <a:t>            return str;</a:t>
            </a:r>
          </a:p>
          <a:p>
            <a:r>
              <a:rPr lang="en-US" sz="1200" noProof="1"/>
              <a:t>        }</a:t>
            </a:r>
          </a:p>
          <a:p>
            <a:r>
              <a:rPr lang="en-US" sz="1200" noProof="1"/>
              <a:t>    }</a:t>
            </a:r>
            <a:r>
              <a:rPr lang="en-US" sz="1200"/>
              <a:t> </a:t>
            </a:r>
            <a:r>
              <a:rPr lang="en-US" sz="1200">
                <a:solidFill>
                  <a:srgbClr val="009900"/>
                </a:solidFill>
              </a:rPr>
              <a:t>// class Circle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5181600" y="1524000"/>
            <a:ext cx="4419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        public  </a:t>
            </a:r>
            <a:r>
              <a:rPr lang="en-US" sz="1200" noProof="1"/>
              <a:t>static void main(String[] args)</a:t>
            </a:r>
          </a:p>
          <a:p>
            <a:r>
              <a:rPr lang="en-US" sz="1200" noProof="1"/>
              <a:t>        {</a:t>
            </a:r>
          </a:p>
          <a:p>
            <a:r>
              <a:rPr lang="en-US" sz="1200" noProof="1"/>
              <a:t>            Point   p1 = new Point(1, 1);</a:t>
            </a:r>
          </a:p>
          <a:p>
            <a:r>
              <a:rPr lang="en-US" sz="1200" noProof="1"/>
              <a:t>            Circle  c = new Circle(p1, 5);</a:t>
            </a:r>
          </a:p>
          <a:p>
            <a:endParaRPr lang="en-US" sz="1200" noProof="1"/>
          </a:p>
          <a:p>
            <a:r>
              <a:rPr lang="en-US" sz="1200" noProof="1"/>
              <a:t>            System.out.print(“c is      </a:t>
            </a:r>
            <a:r>
              <a:rPr lang="en-US" sz="1200" noProof="1">
                <a:sym typeface="Wingdings" pitchFamily="2" charset="2"/>
              </a:rPr>
              <a:t></a:t>
            </a:r>
            <a:r>
              <a:rPr lang="en-US" sz="1200" noProof="1"/>
              <a:t> " +</a:t>
            </a:r>
            <a:r>
              <a:rPr lang="en-US" sz="1200"/>
              <a:t>                        </a:t>
            </a:r>
            <a:r>
              <a:rPr lang="en-US" sz="1200" noProof="1"/>
              <a:t>);</a:t>
            </a:r>
          </a:p>
          <a:p>
            <a:endParaRPr lang="en-US" sz="1200" noProof="1"/>
          </a:p>
          <a:p>
            <a:r>
              <a:rPr lang="en-US" sz="1200" noProof="1"/>
              <a:t>            p</a:t>
            </a:r>
            <a:r>
              <a:rPr lang="he-IL" sz="1200"/>
              <a:t>1</a:t>
            </a:r>
            <a:r>
              <a:rPr lang="en-US" sz="1200" noProof="1"/>
              <a:t>.setX(0);</a:t>
            </a:r>
          </a:p>
          <a:p>
            <a:r>
              <a:rPr lang="en-US" sz="1200" noProof="1"/>
              <a:t>            System.out.println(“c is now </a:t>
            </a:r>
            <a:r>
              <a:rPr lang="en-US" sz="1200" noProof="1">
                <a:sym typeface="Wingdings" pitchFamily="2" charset="2"/>
              </a:rPr>
              <a:t></a:t>
            </a:r>
            <a:r>
              <a:rPr lang="en-US" sz="1200" noProof="1"/>
              <a:t> " + c.toString());</a:t>
            </a:r>
          </a:p>
          <a:p>
            <a:r>
              <a:rPr lang="en-US" sz="1200" noProof="1"/>
              <a:t>            </a:t>
            </a:r>
          </a:p>
          <a:p>
            <a:r>
              <a:rPr lang="en-US" sz="1200" noProof="1"/>
              <a:t>        } </a:t>
            </a:r>
            <a:r>
              <a:rPr lang="en-US" sz="1200" noProof="1">
                <a:solidFill>
                  <a:srgbClr val="009900"/>
                </a:solidFill>
              </a:rPr>
              <a:t>// main</a:t>
            </a:r>
            <a:endParaRPr lang="en-US" sz="1200">
              <a:solidFill>
                <a:srgbClr val="009900"/>
              </a:solidFill>
            </a:endParaRPr>
          </a:p>
        </p:txBody>
      </p:sp>
      <p:sp>
        <p:nvSpPr>
          <p:cNvPr id="68622" name="Line 6"/>
          <p:cNvSpPr>
            <a:spLocks noChangeShapeType="1"/>
          </p:cNvSpPr>
          <p:nvPr/>
        </p:nvSpPr>
        <p:spPr bwMode="auto">
          <a:xfrm>
            <a:off x="2971800" y="15240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35" name="Line 7"/>
          <p:cNvSpPr>
            <a:spLocks noChangeShapeType="1"/>
          </p:cNvSpPr>
          <p:nvPr/>
        </p:nvSpPr>
        <p:spPr bwMode="auto">
          <a:xfrm flipV="1">
            <a:off x="5486400" y="1524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152" name="Line 24"/>
          <p:cNvSpPr>
            <a:spLocks noChangeShapeType="1"/>
          </p:cNvSpPr>
          <p:nvPr/>
        </p:nvSpPr>
        <p:spPr bwMode="auto">
          <a:xfrm flipH="1" flipV="1">
            <a:off x="4267200" y="1676400"/>
            <a:ext cx="2057400" cy="304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838200" y="31242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1    1</a:t>
            </a:r>
          </a:p>
        </p:txBody>
      </p:sp>
      <p:graphicFrame>
        <p:nvGraphicFramePr>
          <p:cNvPr id="304157" name="Group 29"/>
          <p:cNvGraphicFramePr>
            <a:graphicFrameLocks noGrp="1"/>
          </p:cNvGraphicFramePr>
          <p:nvPr/>
        </p:nvGraphicFramePr>
        <p:xfrm>
          <a:off x="3657600" y="16002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175" name="Group 47"/>
          <p:cNvGraphicFramePr>
            <a:graphicFrameLocks noGrp="1"/>
          </p:cNvGraphicFramePr>
          <p:nvPr/>
        </p:nvGraphicFramePr>
        <p:xfrm>
          <a:off x="3657600" y="16002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238" name="Group 110"/>
          <p:cNvGraphicFramePr>
            <a:graphicFrameLocks noGrp="1"/>
          </p:cNvGraphicFramePr>
          <p:nvPr/>
        </p:nvGraphicFramePr>
        <p:xfrm>
          <a:off x="7010400" y="3886200"/>
          <a:ext cx="1254125" cy="685800"/>
        </p:xfrm>
        <a:graphic>
          <a:graphicData uri="http://schemas.openxmlformats.org/drawingml/2006/table">
            <a:tbl>
              <a:tblPr/>
              <a:tblGrid>
                <a:gridCol w="12541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center 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radius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04239" name="Line 111"/>
          <p:cNvSpPr>
            <a:spLocks noChangeShapeType="1"/>
          </p:cNvSpPr>
          <p:nvPr/>
        </p:nvSpPr>
        <p:spPr bwMode="auto">
          <a:xfrm>
            <a:off x="6400800" y="2286000"/>
            <a:ext cx="762000" cy="1600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240" name="Line 112"/>
          <p:cNvSpPr>
            <a:spLocks noChangeShapeType="1"/>
          </p:cNvSpPr>
          <p:nvPr/>
        </p:nvSpPr>
        <p:spPr bwMode="auto">
          <a:xfrm flipH="1" flipV="1">
            <a:off x="4191000" y="2286000"/>
            <a:ext cx="304800" cy="1066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52" name="Text Box 143"/>
          <p:cNvSpPr txBox="1">
            <a:spLocks noChangeArrowheads="1"/>
          </p:cNvSpPr>
          <p:nvPr/>
        </p:nvSpPr>
        <p:spPr bwMode="auto">
          <a:xfrm>
            <a:off x="7924800" y="243840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c.toString()   </a:t>
            </a:r>
          </a:p>
        </p:txBody>
      </p:sp>
      <p:sp>
        <p:nvSpPr>
          <p:cNvPr id="68653" name="Text Box 145"/>
          <p:cNvSpPr txBox="1">
            <a:spLocks noChangeArrowheads="1"/>
          </p:cNvSpPr>
          <p:nvPr/>
        </p:nvSpPr>
        <p:spPr bwMode="auto">
          <a:xfrm>
            <a:off x="4648200" y="4906963"/>
            <a:ext cx="1981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center.toString()</a:t>
            </a:r>
          </a:p>
        </p:txBody>
      </p:sp>
      <p:sp>
        <p:nvSpPr>
          <p:cNvPr id="304277" name="Text Box 149"/>
          <p:cNvSpPr txBox="1">
            <a:spLocks noChangeArrowheads="1"/>
          </p:cNvSpPr>
          <p:nvPr/>
        </p:nvSpPr>
        <p:spPr bwMode="auto">
          <a:xfrm>
            <a:off x="1905000" y="53641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{ x = newX;}</a:t>
            </a:r>
          </a:p>
        </p:txBody>
      </p:sp>
      <p:sp>
        <p:nvSpPr>
          <p:cNvPr id="304278" name="Text Box 150"/>
          <p:cNvSpPr txBox="1">
            <a:spLocks noChangeArrowheads="1"/>
          </p:cNvSpPr>
          <p:nvPr/>
        </p:nvSpPr>
        <p:spPr bwMode="auto">
          <a:xfrm>
            <a:off x="1524000" y="5105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40" name="Group 110"/>
          <p:cNvGraphicFramePr>
            <a:graphicFrameLocks noGrp="1"/>
          </p:cNvGraphicFramePr>
          <p:nvPr/>
        </p:nvGraphicFramePr>
        <p:xfrm>
          <a:off x="7010400" y="3886200"/>
          <a:ext cx="1254125" cy="685800"/>
        </p:xfrm>
        <a:graphic>
          <a:graphicData uri="http://schemas.openxmlformats.org/drawingml/2006/table">
            <a:tbl>
              <a:tblPr/>
              <a:tblGrid>
                <a:gridCol w="12541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center  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radius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252" name="Group 124"/>
          <p:cNvGraphicFramePr>
            <a:graphicFrameLocks noGrp="1"/>
          </p:cNvGraphicFramePr>
          <p:nvPr/>
        </p:nvGraphicFramePr>
        <p:xfrm>
          <a:off x="7010400" y="3886200"/>
          <a:ext cx="1254125" cy="685800"/>
        </p:xfrm>
        <a:graphic>
          <a:graphicData uri="http://schemas.openxmlformats.org/drawingml/2006/table">
            <a:tbl>
              <a:tblPr/>
              <a:tblGrid>
                <a:gridCol w="12541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center  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radius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04260" name="Line 132"/>
          <p:cNvSpPr>
            <a:spLocks noChangeShapeType="1"/>
          </p:cNvSpPr>
          <p:nvPr/>
        </p:nvSpPr>
        <p:spPr bwMode="auto">
          <a:xfrm flipH="1" flipV="1">
            <a:off x="6248400" y="3733800"/>
            <a:ext cx="1752600" cy="3048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1" name="Group 47"/>
          <p:cNvGraphicFramePr>
            <a:graphicFrameLocks noGrp="1"/>
          </p:cNvGraphicFramePr>
          <p:nvPr/>
        </p:nvGraphicFramePr>
        <p:xfrm>
          <a:off x="3657600" y="16002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2" name="Text Box 150"/>
          <p:cNvSpPr txBox="1">
            <a:spLocks noChangeArrowheads="1"/>
          </p:cNvSpPr>
          <p:nvPr/>
        </p:nvSpPr>
        <p:spPr bwMode="auto">
          <a:xfrm>
            <a:off x="4953000" y="3124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30" name="Group 47"/>
          <p:cNvGraphicFramePr>
            <a:graphicFrameLocks noGrp="1"/>
          </p:cNvGraphicFramePr>
          <p:nvPr/>
        </p:nvGraphicFramePr>
        <p:xfrm>
          <a:off x="5680075" y="37338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1" name="Line 111"/>
          <p:cNvSpPr>
            <a:spLocks noChangeShapeType="1"/>
          </p:cNvSpPr>
          <p:nvPr/>
        </p:nvSpPr>
        <p:spPr bwMode="auto">
          <a:xfrm flipV="1">
            <a:off x="1905000" y="1600200"/>
            <a:ext cx="1752600" cy="838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2" name="Group 47"/>
          <p:cNvGraphicFramePr>
            <a:graphicFrameLocks noGrp="1"/>
          </p:cNvGraphicFramePr>
          <p:nvPr/>
        </p:nvGraphicFramePr>
        <p:xfrm>
          <a:off x="5680075" y="37338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5638800" cy="6365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4" name="Oval 33"/>
          <p:cNvSpPr/>
          <p:nvPr/>
        </p:nvSpPr>
        <p:spPr>
          <a:xfrm>
            <a:off x="3886200" y="3733800"/>
            <a:ext cx="381000" cy="152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8701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F8097E-8FC2-4865-9556-193125F48896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0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0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0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04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04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04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04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04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04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04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04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04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04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04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04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4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4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04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04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04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304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04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04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04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0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0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0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04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04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04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0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04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04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04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04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04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04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04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04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04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04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04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04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04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04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04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04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04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04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04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04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304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04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304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04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304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304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04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041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041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3041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30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0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30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30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5" dur="500"/>
                                        <p:tgtEl>
                                          <p:spTgt spid="304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304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304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304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304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304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304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0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3" dur="500"/>
                                        <p:tgtEl>
                                          <p:spTgt spid="304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6" dur="500"/>
                                        <p:tgtEl>
                                          <p:spTgt spid="304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9" dur="500"/>
                                        <p:tgtEl>
                                          <p:spTgt spid="304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2" dur="500"/>
                                        <p:tgtEl>
                                          <p:spTgt spid="304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5" dur="500"/>
                                        <p:tgtEl>
                                          <p:spTgt spid="304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8" dur="500"/>
                                        <p:tgtEl>
                                          <p:spTgt spid="304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1" dur="500"/>
                                        <p:tgtEl>
                                          <p:spTgt spid="304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4" dur="500"/>
                                        <p:tgtEl>
                                          <p:spTgt spid="304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 animBg="1"/>
      <p:bldP spid="304152" grpId="0" animBg="1"/>
      <p:bldP spid="304152" grpId="1" animBg="1"/>
      <p:bldP spid="304153" grpId="0"/>
      <p:bldP spid="304153" grpId="1"/>
      <p:bldP spid="304239" grpId="0" animBg="1"/>
      <p:bldP spid="304239" grpId="1" animBg="1"/>
      <p:bldP spid="304240" grpId="0" animBg="1"/>
      <p:bldP spid="304240" grpId="1" animBg="1"/>
      <p:bldP spid="304240" grpId="2" animBg="1"/>
      <p:bldP spid="304278" grpId="0"/>
      <p:bldP spid="304278" grpId="1"/>
      <p:bldP spid="304260" grpId="0" animBg="1"/>
      <p:bldP spid="304260" grpId="1" animBg="1"/>
      <p:bldP spid="42" grpId="0"/>
      <p:bldP spid="42" grpId="1"/>
      <p:bldP spid="31" grpId="0" animBg="1"/>
      <p:bldP spid="31" grpId="1" animBg="1"/>
      <p:bldP spid="34" grpId="0" animBg="1"/>
      <p:bldP spid="34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נוסיף מימוש </a:t>
            </a:r>
            <a:r>
              <a:rPr lang="en-US" smtClean="0">
                <a:latin typeface="Arial" charset="0"/>
                <a:cs typeface="Arial" charset="0"/>
              </a:rPr>
              <a:t>set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get</a:t>
            </a:r>
            <a:r>
              <a:rPr lang="he-IL" smtClean="0">
                <a:latin typeface="Arial" charset="0"/>
                <a:cs typeface="Arial" charset="0"/>
              </a:rPr>
              <a:t> למרכז המעגל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03325"/>
            <a:ext cx="6629400" cy="5426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143000" y="4343400"/>
            <a:ext cx="4648200" cy="2057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AutoShape 481"/>
          <p:cNvSpPr>
            <a:spLocks noChangeArrowheads="1"/>
          </p:cNvSpPr>
          <p:nvPr/>
        </p:nvSpPr>
        <p:spPr bwMode="auto">
          <a:xfrm>
            <a:off x="6019800" y="4800600"/>
            <a:ext cx="2286000" cy="609600"/>
          </a:xfrm>
          <a:prstGeom prst="wedgeRectCallout">
            <a:avLst>
              <a:gd name="adj1" fmla="val -124060"/>
              <a:gd name="adj2" fmla="val -469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זוהי השמה פשוטה, כלומר רק שינוי הפניות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AutoShape 481"/>
          <p:cNvSpPr>
            <a:spLocks noChangeArrowheads="1"/>
          </p:cNvSpPr>
          <p:nvPr/>
        </p:nvSpPr>
        <p:spPr bwMode="auto">
          <a:xfrm>
            <a:off x="6019800" y="5791200"/>
            <a:ext cx="2286000" cy="381000"/>
          </a:xfrm>
          <a:prstGeom prst="wedgeRectCallout">
            <a:avLst>
              <a:gd name="adj1" fmla="val -152120"/>
              <a:gd name="adj2" fmla="val 1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החזרת הפניה לתכונה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963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72A2A5-8963-426C-9AC4-3DBBA5B34E1C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"/>
            <a:ext cx="6851650" cy="42116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724400"/>
            <a:ext cx="3790950" cy="18526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0660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685800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הבעייתיות במימוש </a:t>
            </a:r>
            <a:r>
              <a:rPr lang="en-US" smtClean="0">
                <a:latin typeface="Arial" charset="0"/>
                <a:cs typeface="Arial" charset="0"/>
              </a:rPr>
              <a:t>set</a:t>
            </a:r>
            <a:r>
              <a:rPr lang="he-IL" smtClean="0">
                <a:latin typeface="Arial" charset="0"/>
                <a:cs typeface="Arial" charset="0"/>
              </a:rPr>
              <a:t> הנ"ל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V="1">
            <a:off x="4572000" y="990600"/>
            <a:ext cx="2667000" cy="2286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1"/>
          <p:cNvSpPr>
            <a:spLocks noChangeShapeType="1"/>
          </p:cNvSpPr>
          <p:nvPr/>
        </p:nvSpPr>
        <p:spPr bwMode="auto">
          <a:xfrm>
            <a:off x="4800600" y="1524000"/>
            <a:ext cx="2438400" cy="3810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" name="Group 124"/>
          <p:cNvGraphicFramePr>
            <a:graphicFrameLocks noGrp="1"/>
          </p:cNvGraphicFramePr>
          <p:nvPr/>
        </p:nvGraphicFramePr>
        <p:xfrm>
          <a:off x="7239000" y="1905000"/>
          <a:ext cx="1254125" cy="685800"/>
        </p:xfrm>
        <a:graphic>
          <a:graphicData uri="http://schemas.openxmlformats.org/drawingml/2006/table">
            <a:tbl>
              <a:tblPr/>
              <a:tblGrid>
                <a:gridCol w="12541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center  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radius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Line 132"/>
          <p:cNvSpPr>
            <a:spLocks noChangeShapeType="1"/>
          </p:cNvSpPr>
          <p:nvPr/>
        </p:nvSpPr>
        <p:spPr bwMode="auto">
          <a:xfrm flipH="1">
            <a:off x="7772400" y="2057400"/>
            <a:ext cx="533400" cy="6858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" name="Group 47"/>
          <p:cNvGraphicFramePr>
            <a:graphicFrameLocks noGrp="1"/>
          </p:cNvGraphicFramePr>
          <p:nvPr/>
        </p:nvGraphicFramePr>
        <p:xfrm>
          <a:off x="7239000" y="9906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47"/>
          <p:cNvGraphicFramePr>
            <a:graphicFrameLocks noGrp="1"/>
          </p:cNvGraphicFramePr>
          <p:nvPr/>
        </p:nvGraphicFramePr>
        <p:xfrm>
          <a:off x="7239000" y="27432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4572000" y="2438400"/>
            <a:ext cx="2667000" cy="11430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" name="Group 47"/>
          <p:cNvGraphicFramePr>
            <a:graphicFrameLocks noGrp="1"/>
          </p:cNvGraphicFramePr>
          <p:nvPr/>
        </p:nvGraphicFramePr>
        <p:xfrm>
          <a:off x="7239000" y="35814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" name="Line 132"/>
          <p:cNvSpPr>
            <a:spLocks noChangeShapeType="1"/>
          </p:cNvSpPr>
          <p:nvPr/>
        </p:nvSpPr>
        <p:spPr bwMode="auto">
          <a:xfrm flipH="1">
            <a:off x="7772400" y="2057400"/>
            <a:ext cx="533400" cy="15240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00600" y="4953000"/>
            <a:ext cx="3505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u="sng" dirty="0">
                <a:latin typeface="Arial" pitchFamily="34" charset="0"/>
                <a:cs typeface="Arial" pitchFamily="34" charset="0"/>
              </a:rPr>
              <a:t>הבעייתיות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: יש הפניה למשתנה שהוגדר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והאובייקט אינו שולט בתכונה שלו באופן בלעדי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1600" y="1143000"/>
            <a:ext cx="32004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1371600"/>
            <a:ext cx="34290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71600" y="1600200"/>
            <a:ext cx="55626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71600" y="1828800"/>
            <a:ext cx="55626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71600" y="2362200"/>
            <a:ext cx="32004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71600" y="2590800"/>
            <a:ext cx="19812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71600" y="2819400"/>
            <a:ext cx="55626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1600" y="3048000"/>
            <a:ext cx="55626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3505200"/>
            <a:ext cx="12954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71600" y="3733800"/>
            <a:ext cx="55626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71600" y="3962400"/>
            <a:ext cx="55626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0" name="Group 47"/>
          <p:cNvGraphicFramePr>
            <a:graphicFrameLocks noGrp="1"/>
          </p:cNvGraphicFramePr>
          <p:nvPr/>
        </p:nvGraphicFramePr>
        <p:xfrm>
          <a:off x="7239000" y="35814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0718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138F2C2-83C8-4B8E-A726-86BE8EF8FAE1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2" grpId="1" animBg="1"/>
      <p:bldP spid="15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JRE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JDK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JRE</a:t>
            </a:r>
            <a:r>
              <a:rPr lang="he-IL" smtClean="0">
                <a:latin typeface="Arial" charset="0"/>
                <a:cs typeface="Arial" charset="0"/>
              </a:rPr>
              <a:t> – </a:t>
            </a:r>
            <a:r>
              <a:rPr lang="en-US" smtClean="0">
                <a:latin typeface="Arial" charset="0"/>
                <a:cs typeface="Arial" charset="0"/>
              </a:rPr>
              <a:t>Java Runtime Environment</a:t>
            </a:r>
            <a:r>
              <a:rPr lang="he-IL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מספקת ספריות סטנדרטיות ו- </a:t>
            </a:r>
            <a:r>
              <a:rPr lang="en-US" smtClean="0">
                <a:latin typeface="Arial" charset="0"/>
                <a:cs typeface="Arial" charset="0"/>
              </a:rPr>
              <a:t>JVM</a:t>
            </a:r>
            <a:r>
              <a:rPr lang="he-IL" smtClean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כלומר, לכל מערכת הפעלה יהיה </a:t>
            </a:r>
            <a:r>
              <a:rPr lang="en-US" smtClean="0">
                <a:latin typeface="Arial" charset="0"/>
                <a:cs typeface="Arial" charset="0"/>
              </a:rPr>
              <a:t>JRE</a:t>
            </a:r>
            <a:r>
              <a:rPr lang="he-IL" smtClean="0">
                <a:latin typeface="Arial" charset="0"/>
                <a:cs typeface="Arial" charset="0"/>
              </a:rPr>
              <a:t> שמותאם עבורה.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ללא התקנה של </a:t>
            </a:r>
            <a:r>
              <a:rPr lang="en-US" smtClean="0">
                <a:latin typeface="Arial" charset="0"/>
                <a:cs typeface="Arial" charset="0"/>
              </a:rPr>
              <a:t>JRE</a:t>
            </a:r>
            <a:r>
              <a:rPr lang="he-IL" smtClean="0">
                <a:latin typeface="Arial" charset="0"/>
                <a:cs typeface="Arial" charset="0"/>
              </a:rPr>
              <a:t> במחשב לא ניתן להריץ אפליקציות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.</a:t>
            </a:r>
          </a:p>
          <a:p>
            <a:pPr lvl="2"/>
            <a:r>
              <a:rPr lang="he-IL" smtClean="0">
                <a:latin typeface="Arial" charset="0"/>
                <a:cs typeface="Arial" charset="0"/>
              </a:rPr>
              <a:t>מאוד יתכן שהוא כבר מותקן אצלכם במחשב בגלל כל מיני תוכנות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שדרשו את התקנתו</a:t>
            </a:r>
            <a:endParaRPr lang="en-US" smtClean="0">
              <a:latin typeface="Arial" charset="0"/>
              <a:cs typeface="Arial" charset="0"/>
            </a:endParaRP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JRE</a:t>
            </a:r>
            <a:r>
              <a:rPr lang="he-IL" smtClean="0">
                <a:latin typeface="Arial" charset="0"/>
                <a:cs typeface="Arial" charset="0"/>
              </a:rPr>
              <a:t> שונים יכולים לספק </a:t>
            </a:r>
            <a:r>
              <a:rPr lang="en-US" smtClean="0">
                <a:latin typeface="Arial" charset="0"/>
                <a:cs typeface="Arial" charset="0"/>
              </a:rPr>
              <a:t>JVM</a:t>
            </a:r>
            <a:r>
              <a:rPr lang="he-IL" smtClean="0">
                <a:latin typeface="Arial" charset="0"/>
                <a:cs typeface="Arial" charset="0"/>
              </a:rPr>
              <a:t> שיכולים להיבדל למשל בדברים הבאים:</a:t>
            </a:r>
          </a:p>
          <a:p>
            <a:pPr lvl="2"/>
            <a:r>
              <a:rPr lang="he-IL" smtClean="0">
                <a:latin typeface="Arial" charset="0"/>
                <a:cs typeface="Arial" charset="0"/>
              </a:rPr>
              <a:t>אלגוריתם שחרורי הזיכרון (ה- </a:t>
            </a:r>
            <a:r>
              <a:rPr lang="en-US" smtClean="0">
                <a:latin typeface="Arial" charset="0"/>
                <a:cs typeface="Arial" charset="0"/>
              </a:rPr>
              <a:t>Garbage Collector</a:t>
            </a:r>
            <a:r>
              <a:rPr lang="he-IL" smtClean="0">
                <a:latin typeface="Arial" charset="0"/>
                <a:cs typeface="Arial" charset="0"/>
              </a:rPr>
              <a:t>), יהיה פירוט בהמשך</a:t>
            </a:r>
          </a:p>
          <a:p>
            <a:pPr lvl="2"/>
            <a:r>
              <a:rPr lang="he-IL" smtClean="0">
                <a:latin typeface="Arial" charset="0"/>
                <a:cs typeface="Arial" charset="0"/>
              </a:rPr>
              <a:t>אלגוריתם תיעדוף הרצת התהליכים במחשב</a:t>
            </a:r>
            <a:endParaRPr lang="en-US" smtClean="0">
              <a:latin typeface="Arial" charset="0"/>
              <a:cs typeface="Arial" charset="0"/>
            </a:endParaRPr>
          </a:p>
          <a:p>
            <a:pPr lvl="3"/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JDK</a:t>
            </a:r>
            <a:r>
              <a:rPr lang="he-IL" smtClean="0">
                <a:latin typeface="Arial" charset="0"/>
                <a:cs typeface="Arial" charset="0"/>
              </a:rPr>
              <a:t> – </a:t>
            </a:r>
            <a:r>
              <a:rPr lang="en-US" smtClean="0">
                <a:latin typeface="Arial" charset="0"/>
                <a:cs typeface="Arial" charset="0"/>
              </a:rPr>
              <a:t>Java Development Kit</a:t>
            </a:r>
            <a:r>
              <a:rPr lang="he-IL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מכילה בתוכה </a:t>
            </a:r>
            <a:r>
              <a:rPr lang="en-US" smtClean="0">
                <a:latin typeface="Arial" charset="0"/>
                <a:cs typeface="Arial" charset="0"/>
              </a:rPr>
              <a:t>JRE</a:t>
            </a:r>
            <a:endParaRPr lang="he-IL" smtClean="0">
              <a:latin typeface="Arial" charset="0"/>
              <a:cs typeface="Arial" charset="0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כוללת כלי קומפילציה ודיבגר, למשל </a:t>
            </a:r>
            <a:r>
              <a:rPr lang="en-US" smtClean="0">
                <a:latin typeface="Arial" charset="0"/>
                <a:cs typeface="Arial" charset="0"/>
              </a:rPr>
              <a:t>Eclipse, NetBeans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B1E9C92-6D74-44C0-8DBD-37EF57AA3C4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הפתרון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כמו ב- </a:t>
            </a:r>
            <a:r>
              <a:rPr lang="en-US" smtClean="0">
                <a:latin typeface="Arial" charset="0"/>
                <a:cs typeface="Arial" charset="0"/>
              </a:rPr>
              <a:t>copy c’tor</a:t>
            </a:r>
            <a:r>
              <a:rPr lang="he-IL" smtClean="0">
                <a:latin typeface="Arial" charset="0"/>
                <a:cs typeface="Arial" charset="0"/>
              </a:rPr>
              <a:t>, גם בשיטה </a:t>
            </a:r>
            <a:r>
              <a:rPr lang="en-US" smtClean="0">
                <a:latin typeface="Arial" charset="0"/>
                <a:cs typeface="Arial" charset="0"/>
              </a:rPr>
              <a:t>set</a:t>
            </a:r>
            <a:r>
              <a:rPr lang="he-IL" smtClean="0">
                <a:latin typeface="Arial" charset="0"/>
                <a:cs typeface="Arial" charset="0"/>
              </a:rPr>
              <a:t> נייצר אובייקט חדש ע"י </a:t>
            </a:r>
            <a:r>
              <a:rPr lang="en-US" smtClean="0">
                <a:latin typeface="Arial" charset="0"/>
                <a:cs typeface="Arial" charset="0"/>
              </a:rPr>
              <a:t>new</a:t>
            </a:r>
            <a:r>
              <a:rPr lang="he-IL" smtClean="0">
                <a:latin typeface="Arial" charset="0"/>
                <a:cs typeface="Arial" charset="0"/>
              </a:rPr>
              <a:t> ולא נסתפק בהשמה פשוטה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84388"/>
            <a:ext cx="5562600" cy="45704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724400"/>
            <a:ext cx="41148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68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A581676-5363-46A9-BC33-1DA349BB91BB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7119938" cy="4181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89500"/>
            <a:ext cx="3990975" cy="17399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2708" name="Title 1"/>
          <p:cNvSpPr>
            <a:spLocks noGrp="1"/>
          </p:cNvSpPr>
          <p:nvPr>
            <p:ph type="title"/>
          </p:nvPr>
        </p:nvSpPr>
        <p:spPr>
          <a:xfrm>
            <a:off x="3733800" y="228600"/>
            <a:ext cx="51816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בשיטת ה- </a:t>
            </a:r>
            <a:r>
              <a:rPr lang="en-US" smtClean="0">
                <a:latin typeface="Arial" charset="0"/>
                <a:cs typeface="Arial" charset="0"/>
              </a:rPr>
              <a:t>get</a:t>
            </a: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 flipV="1">
            <a:off x="4876800" y="990600"/>
            <a:ext cx="2819400" cy="3810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" name="Group 124"/>
          <p:cNvGraphicFramePr>
            <a:graphicFrameLocks noGrp="1"/>
          </p:cNvGraphicFramePr>
          <p:nvPr/>
        </p:nvGraphicFramePr>
        <p:xfrm>
          <a:off x="7661275" y="1905000"/>
          <a:ext cx="1254125" cy="685800"/>
        </p:xfrm>
        <a:graphic>
          <a:graphicData uri="http://schemas.openxmlformats.org/drawingml/2006/table">
            <a:tbl>
              <a:tblPr/>
              <a:tblGrid>
                <a:gridCol w="12541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center  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radius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Line 132"/>
          <p:cNvSpPr>
            <a:spLocks noChangeShapeType="1"/>
          </p:cNvSpPr>
          <p:nvPr/>
        </p:nvSpPr>
        <p:spPr bwMode="auto">
          <a:xfrm flipH="1">
            <a:off x="8194675" y="2057400"/>
            <a:ext cx="533400" cy="6858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" name="Group 47"/>
          <p:cNvGraphicFramePr>
            <a:graphicFrameLocks noGrp="1"/>
          </p:cNvGraphicFramePr>
          <p:nvPr/>
        </p:nvGraphicFramePr>
        <p:xfrm>
          <a:off x="7661275" y="9906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47"/>
          <p:cNvGraphicFramePr>
            <a:graphicFrameLocks noGrp="1"/>
          </p:cNvGraphicFramePr>
          <p:nvPr/>
        </p:nvGraphicFramePr>
        <p:xfrm>
          <a:off x="7696200" y="27432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105400" y="1600200"/>
            <a:ext cx="2590800" cy="304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1295400"/>
            <a:ext cx="3343275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0" y="1524000"/>
            <a:ext cx="35814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0" y="1752600"/>
            <a:ext cx="57912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0" y="2514600"/>
            <a:ext cx="32004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2743200"/>
            <a:ext cx="13716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4000" y="1981200"/>
            <a:ext cx="57912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4000" y="3048000"/>
            <a:ext cx="57912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0" y="3276600"/>
            <a:ext cx="57912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0" y="3810000"/>
            <a:ext cx="28194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0" y="4038600"/>
            <a:ext cx="57912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724400" y="2667000"/>
            <a:ext cx="2971800" cy="76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" name="Group 47"/>
          <p:cNvGraphicFramePr>
            <a:graphicFrameLocks noGrp="1"/>
          </p:cNvGraphicFramePr>
          <p:nvPr/>
        </p:nvGraphicFramePr>
        <p:xfrm>
          <a:off x="7696200" y="27432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47"/>
          <p:cNvGraphicFramePr>
            <a:graphicFrameLocks noGrp="1"/>
          </p:cNvGraphicFramePr>
          <p:nvPr/>
        </p:nvGraphicFramePr>
        <p:xfrm>
          <a:off x="7696200" y="2743200"/>
          <a:ext cx="568325" cy="685800"/>
        </p:xfrm>
        <a:graphic>
          <a:graphicData uri="http://schemas.openxmlformats.org/drawingml/2006/table">
            <a:tbl>
              <a:tblPr/>
              <a:tblGrid>
                <a:gridCol w="568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2763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D7C9B94-6DA4-48A4-9CCE-EC9110880CF0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הבעייתיות ב- </a:t>
            </a:r>
            <a:r>
              <a:rPr lang="en-US" smtClean="0">
                <a:latin typeface="Arial" charset="0"/>
                <a:cs typeface="Arial" charset="0"/>
              </a:rPr>
              <a:t>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u="sng" smtClean="0">
                <a:latin typeface="Arial" charset="0"/>
                <a:cs typeface="Arial" charset="0"/>
              </a:rPr>
              <a:t>המקרה</a:t>
            </a:r>
            <a:r>
              <a:rPr lang="he-IL" smtClean="0">
                <a:latin typeface="Arial" charset="0"/>
                <a:cs typeface="Arial" charset="0"/>
              </a:rPr>
              <a:t>: כאשר מחזירים את התכונה, למעשה מחזירים הפניה לתכונה שבתוך האובייקט</a:t>
            </a: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u="sng" smtClean="0">
                <a:latin typeface="Arial" charset="0"/>
                <a:cs typeface="Arial" charset="0"/>
              </a:rPr>
              <a:t>הבעייתיות</a:t>
            </a:r>
            <a:r>
              <a:rPr lang="he-IL" smtClean="0">
                <a:latin typeface="Arial" charset="0"/>
                <a:cs typeface="Arial" charset="0"/>
              </a:rPr>
              <a:t>: מי שמקבל הפניה זו מקבל גישה ישירה לתכונה באובייקט, וכך האובייקט לא שולט על התכונה באופן בלעדי</a:t>
            </a:r>
          </a:p>
          <a:p>
            <a:endParaRPr lang="he-IL" u="sng" smtClean="0">
              <a:latin typeface="Arial" charset="0"/>
              <a:cs typeface="Arial" charset="0"/>
            </a:endParaRPr>
          </a:p>
          <a:p>
            <a:r>
              <a:rPr lang="he-IL" u="sng" smtClean="0">
                <a:latin typeface="Arial" charset="0"/>
                <a:cs typeface="Arial" charset="0"/>
              </a:rPr>
              <a:t>פתרון</a:t>
            </a:r>
            <a:r>
              <a:rPr lang="he-IL" smtClean="0">
                <a:latin typeface="Arial" charset="0"/>
                <a:cs typeface="Arial" charset="0"/>
              </a:rPr>
              <a:t>: להחזיר העתק של התכונה</a:t>
            </a:r>
          </a:p>
        </p:txBody>
      </p:sp>
      <p:sp>
        <p:nvSpPr>
          <p:cNvPr id="73732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5994EF-0564-4D6F-94C2-0677B9AC8401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החזרת העתק ב- </a:t>
            </a:r>
            <a:r>
              <a:rPr lang="en-US" smtClean="0">
                <a:latin typeface="Arial" charset="0"/>
                <a:cs typeface="Arial" charset="0"/>
              </a:rPr>
              <a:t>get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</a:t>
            </a:r>
            <a:r>
              <a:rPr lang="en-US" smtClean="0">
                <a:latin typeface="Arial" charset="0"/>
                <a:cs typeface="Arial" charset="0"/>
              </a:rPr>
              <a:t>get</a:t>
            </a:r>
            <a:r>
              <a:rPr lang="he-IL" smtClean="0">
                <a:latin typeface="Arial" charset="0"/>
                <a:cs typeface="Arial" charset="0"/>
              </a:rPr>
              <a:t> תחזיר העתק של האובייקט המוכל, ובכך תמנע האפשרות של עדכון האובייקטים המוכלים שלא דרך האובייקט המפעיל</a:t>
            </a: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u="sng" smtClean="0">
                <a:latin typeface="Arial" charset="0"/>
                <a:cs typeface="Arial" charset="0"/>
              </a:rPr>
              <a:t>הבעייתיות</a:t>
            </a:r>
            <a:r>
              <a:rPr lang="he-IL" smtClean="0">
                <a:latin typeface="Arial" charset="0"/>
                <a:cs typeface="Arial" charset="0"/>
              </a:rPr>
              <a:t>: אין דרך לשנות את התכונות של האובייקט המוכל</a:t>
            </a:r>
          </a:p>
          <a:p>
            <a:pPr lvl="1"/>
            <a:r>
              <a:rPr lang="he-IL" u="sng" smtClean="0">
                <a:latin typeface="Arial" charset="0"/>
                <a:cs typeface="Arial" charset="0"/>
              </a:rPr>
              <a:t>פתרון 1:</a:t>
            </a:r>
            <a:r>
              <a:rPr lang="he-IL" smtClean="0">
                <a:latin typeface="Arial" charset="0"/>
                <a:cs typeface="Arial" charset="0"/>
              </a:rPr>
              <a:t> נכתוב במחלקה המכילה שיטות שכל אחת תעדכן תכונה אחרת באובייקט המוכל</a:t>
            </a:r>
          </a:p>
          <a:p>
            <a:pPr lvl="1"/>
            <a:r>
              <a:rPr lang="he-IL" u="sng" smtClean="0">
                <a:latin typeface="Arial" charset="0"/>
                <a:cs typeface="Arial" charset="0"/>
              </a:rPr>
              <a:t>פתרון 2:</a:t>
            </a:r>
            <a:r>
              <a:rPr lang="he-IL" smtClean="0">
                <a:latin typeface="Arial" charset="0"/>
                <a:cs typeface="Arial" charset="0"/>
              </a:rPr>
              <a:t>עדכון תכונה אחת באובייקט המוכל תגרור החלפת האובייקט המוכל כולו</a:t>
            </a:r>
            <a:endParaRPr lang="en-US" u="sng" smtClean="0">
              <a:latin typeface="Arial" charset="0"/>
              <a:cs typeface="Arial" charset="0"/>
            </a:endParaRPr>
          </a:p>
        </p:txBody>
      </p:sp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50" y="2514600"/>
            <a:ext cx="5429250" cy="121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475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68F40C0-D74A-46B2-B491-5550385A4F70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he-IL" sz="3200" smtClean="0">
                <a:latin typeface="Arial" charset="0"/>
                <a:cs typeface="Arial" charset="0"/>
              </a:rPr>
              <a:t>מימוש פתרון 1: כתיבת שיטות המעדכנות את תכונות האובייקט המוכל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pic>
        <p:nvPicPr>
          <p:cNvPr id="757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5934075" cy="5562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90600" y="4495800"/>
            <a:ext cx="4191000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3505200"/>
            <a:ext cx="41910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utoShape 481"/>
          <p:cNvSpPr>
            <a:spLocks noChangeArrowheads="1"/>
          </p:cNvSpPr>
          <p:nvPr/>
        </p:nvSpPr>
        <p:spPr bwMode="auto">
          <a:xfrm>
            <a:off x="5410200" y="3657600"/>
            <a:ext cx="3505200" cy="1752600"/>
          </a:xfrm>
          <a:prstGeom prst="wedgeRectCallout">
            <a:avLst>
              <a:gd name="adj1" fmla="val -57480"/>
              <a:gd name="adj2" fmla="val -25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 rtl="1">
              <a:defRPr/>
            </a:pPr>
            <a:r>
              <a:rPr lang="he-IL" b="1" dirty="0">
                <a:solidFill>
                  <a:schemeClr val="bg1"/>
                </a:solidFill>
              </a:rPr>
              <a:t>הבעייתיות בפתרון זה:</a:t>
            </a:r>
          </a:p>
          <a:p>
            <a:pPr marL="342900" indent="-342900" algn="r" rtl="1">
              <a:buFont typeface="+mj-lt"/>
              <a:buAutoNum type="arabicPeriod"/>
              <a:defRPr/>
            </a:pPr>
            <a:r>
              <a:rPr lang="he-IL" b="1" dirty="0">
                <a:solidFill>
                  <a:schemeClr val="bg1"/>
                </a:solidFill>
              </a:rPr>
              <a:t>אם יש הרבה שדות במחלקה המוכלת, צריך לכתוב הרבה "שיטות מעטפת" שכאלו.</a:t>
            </a:r>
          </a:p>
          <a:p>
            <a:pPr marL="342900" indent="-342900" algn="r" rtl="1">
              <a:buFont typeface="+mj-lt"/>
              <a:buAutoNum type="arabicPeriod"/>
              <a:defRPr/>
            </a:pPr>
            <a:r>
              <a:rPr lang="he-IL" b="1" dirty="0">
                <a:solidFill>
                  <a:schemeClr val="bg1"/>
                </a:solidFill>
              </a:rPr>
              <a:t>הוספת תכונה במחלקה המוכלת תגרור עדכון במחלקה המכילה.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5783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06E9CEB-93B7-4F55-A7F1-36F2DE5DF0AA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השימוש ב-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r>
              <a:rPr lang="he-IL" smtClean="0">
                <a:latin typeface="Arial" charset="0"/>
                <a:cs typeface="Arial" charset="0"/>
              </a:rPr>
              <a:t> בפתרון 1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705600" cy="36861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680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68863"/>
            <a:ext cx="3962400" cy="17605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3962400"/>
            <a:ext cx="2209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utoShape 481"/>
          <p:cNvSpPr>
            <a:spLocks noChangeArrowheads="1"/>
          </p:cNvSpPr>
          <p:nvPr/>
        </p:nvSpPr>
        <p:spPr bwMode="auto">
          <a:xfrm>
            <a:off x="4267200" y="2667000"/>
            <a:ext cx="2743200" cy="381000"/>
          </a:xfrm>
          <a:prstGeom prst="wedgeRectCallout">
            <a:avLst>
              <a:gd name="adj1" fmla="val -127134"/>
              <a:gd name="adj2" fmla="val 439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הפעם האובייקט המוכל מוגן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AutoShape 481"/>
          <p:cNvSpPr>
            <a:spLocks noChangeArrowheads="1"/>
          </p:cNvSpPr>
          <p:nvPr/>
        </p:nvSpPr>
        <p:spPr bwMode="auto">
          <a:xfrm>
            <a:off x="4419600" y="3810000"/>
            <a:ext cx="2590800" cy="381000"/>
          </a:xfrm>
          <a:prstGeom prst="wedgeRectCallout">
            <a:avLst>
              <a:gd name="adj1" fmla="val -104481"/>
              <a:gd name="adj2" fmla="val -9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השימוש ב- </a:t>
            </a:r>
            <a:r>
              <a:rPr lang="en-US" b="1">
                <a:solidFill>
                  <a:schemeClr val="bg1"/>
                </a:solidFill>
              </a:rPr>
              <a:t>main</a:t>
            </a:r>
            <a:r>
              <a:rPr lang="he-IL" b="1">
                <a:solidFill>
                  <a:schemeClr val="bg1"/>
                </a:solidFill>
              </a:rPr>
              <a:t> פשוט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200" y="4876800"/>
            <a:ext cx="388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בפתרון זה השימוש ב-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פשוט אבל תחזוקת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הקוד במחלקות בעייתית...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9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DF79C1-AE16-4F42-83B1-2D485BF0F804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מימוש פתרון 2: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5730875" cy="5715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3505200"/>
            <a:ext cx="3657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utoShape 481"/>
          <p:cNvSpPr>
            <a:spLocks noChangeArrowheads="1"/>
          </p:cNvSpPr>
          <p:nvPr/>
        </p:nvSpPr>
        <p:spPr bwMode="auto">
          <a:xfrm>
            <a:off x="5029200" y="3657600"/>
            <a:ext cx="3886200" cy="381000"/>
          </a:xfrm>
          <a:prstGeom prst="wedgeRectCallout">
            <a:avLst>
              <a:gd name="adj1" fmla="val -67662"/>
              <a:gd name="adj2" fmla="val -885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רק מחזירים העתק של האובייקט המוכל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7830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D7E538-7990-40ED-8CFF-EE5222525645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940550" cy="37433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8851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השימוש ב-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r>
              <a:rPr lang="he-IL" smtClean="0">
                <a:latin typeface="Arial" charset="0"/>
                <a:cs typeface="Arial" charset="0"/>
              </a:rPr>
              <a:t> בפתרון 2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88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68863"/>
            <a:ext cx="3962400" cy="17605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3962400"/>
            <a:ext cx="2209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utoShape 481"/>
          <p:cNvSpPr>
            <a:spLocks noChangeArrowheads="1"/>
          </p:cNvSpPr>
          <p:nvPr/>
        </p:nvSpPr>
        <p:spPr bwMode="auto">
          <a:xfrm>
            <a:off x="4267200" y="2514600"/>
            <a:ext cx="4267200" cy="609600"/>
          </a:xfrm>
          <a:prstGeom prst="wedgeRectCallout">
            <a:avLst>
              <a:gd name="adj1" fmla="val -80759"/>
              <a:gd name="adj2" fmla="val 81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קבלת העתק של האובייקט המוכל ועדכונו ב- </a:t>
            </a:r>
            <a:r>
              <a:rPr lang="en-US" b="1">
                <a:solidFill>
                  <a:schemeClr val="bg1"/>
                </a:solidFill>
              </a:rPr>
              <a:t>main</a:t>
            </a:r>
            <a:r>
              <a:rPr lang="he-IL" b="1">
                <a:solidFill>
                  <a:schemeClr val="bg1"/>
                </a:solidFill>
              </a:rPr>
              <a:t>. עדיין אין שינוי במחלקה המכילה.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AutoShape 481"/>
          <p:cNvSpPr>
            <a:spLocks noChangeArrowheads="1"/>
          </p:cNvSpPr>
          <p:nvPr/>
        </p:nvSpPr>
        <p:spPr bwMode="auto">
          <a:xfrm>
            <a:off x="4191000" y="3733800"/>
            <a:ext cx="4267200" cy="381000"/>
          </a:xfrm>
          <a:prstGeom prst="wedgeRectCallout">
            <a:avLst>
              <a:gd name="adj1" fmla="val -78894"/>
              <a:gd name="adj2" fmla="val 4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עדכון כל האובייקט המוכל במחלקה המכילה.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200" y="4876800"/>
            <a:ext cx="36480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בפתרון זה השימוש ב-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יותר מורכב אבל המימוש במחלקה פשוט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...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7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219A4E-B292-4D83-9232-4EFC66ED79F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הבעייתיות ב- </a:t>
            </a:r>
            <a:r>
              <a:rPr lang="en-US" smtClean="0">
                <a:latin typeface="Arial" charset="0"/>
                <a:cs typeface="Arial" charset="0"/>
              </a:rPr>
              <a:t>get</a:t>
            </a:r>
            <a:r>
              <a:rPr lang="he-IL" smtClean="0">
                <a:latin typeface="Arial" charset="0"/>
                <a:cs typeface="Arial" charset="0"/>
              </a:rPr>
              <a:t> (2)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אף אחד מהפתרונות הנ"ל אינו מושלם..</a:t>
            </a:r>
          </a:p>
          <a:p>
            <a:r>
              <a:rPr lang="en-US" smtClean="0">
                <a:latin typeface="Arial" charset="0"/>
                <a:cs typeface="Arial" charset="0"/>
              </a:rPr>
              <a:t>Loose-Loose</a:t>
            </a:r>
            <a:r>
              <a:rPr lang="he-IL" smtClean="0">
                <a:latin typeface="Arial" charset="0"/>
                <a:cs typeface="Arial" charset="0"/>
              </a:rPr>
              <a:t>..</a:t>
            </a: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נעדיף את הפתרון המקורי: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החזרת הפניה לאובייקט המוכל:</a:t>
            </a:r>
          </a:p>
          <a:p>
            <a:pPr lvl="2"/>
            <a:r>
              <a:rPr lang="he-IL" smtClean="0">
                <a:latin typeface="Arial" charset="0"/>
                <a:cs typeface="Arial" charset="0"/>
              </a:rPr>
              <a:t>"נספוג" את הסכנה שהמשתמש ב-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r>
              <a:rPr lang="he-IL" smtClean="0">
                <a:latin typeface="Arial" charset="0"/>
                <a:cs typeface="Arial" charset="0"/>
              </a:rPr>
              <a:t> יוכל לעדכן את ההפניה ובכך את האובייקט המוכל</a:t>
            </a:r>
          </a:p>
          <a:p>
            <a:pPr lvl="2"/>
            <a:r>
              <a:rPr lang="he-IL" smtClean="0">
                <a:latin typeface="Arial" charset="0"/>
                <a:cs typeface="Arial" charset="0"/>
              </a:rPr>
              <a:t>כך לא יהיה צורך לעדכן את המחלקה המכילה כל פעם שתתווסף תכונה לאובייקט המוכל</a:t>
            </a:r>
          </a:p>
          <a:p>
            <a:pPr lvl="2"/>
            <a:r>
              <a:rPr lang="he-IL" smtClean="0">
                <a:latin typeface="Arial" charset="0"/>
                <a:cs typeface="Arial" charset="0"/>
              </a:rPr>
              <a:t>השימוש ב- </a:t>
            </a:r>
            <a:r>
              <a:rPr lang="en-US" smtClean="0">
                <a:latin typeface="Arial" charset="0"/>
                <a:cs typeface="Arial" charset="0"/>
              </a:rPr>
              <a:t>main </a:t>
            </a:r>
            <a:r>
              <a:rPr lang="he-IL" smtClean="0">
                <a:latin typeface="Arial" charset="0"/>
                <a:cs typeface="Arial" charset="0"/>
              </a:rPr>
              <a:t> פשוט וקריא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9876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0A61548-77E8-4F5A-BD6F-AA9A76EC90F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המימוש הנבחר, כפי שהוצג בהתחלה</a:t>
            </a:r>
            <a:endParaRPr lang="en-US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7119938" cy="4181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47800" y="3048000"/>
            <a:ext cx="32004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267200"/>
            <a:ext cx="2743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utoShape 481"/>
          <p:cNvSpPr>
            <a:spLocks noChangeArrowheads="1"/>
          </p:cNvSpPr>
          <p:nvPr/>
        </p:nvSpPr>
        <p:spPr bwMode="auto">
          <a:xfrm>
            <a:off x="5105400" y="2971800"/>
            <a:ext cx="3810000" cy="381000"/>
          </a:xfrm>
          <a:prstGeom prst="wedgeRectCallout">
            <a:avLst>
              <a:gd name="adj1" fmla="val -63921"/>
              <a:gd name="adj2" fmla="val -31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נספוג את הסכנה הטמונה בשימוש זה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AutoShape 481"/>
          <p:cNvSpPr>
            <a:spLocks noChangeArrowheads="1"/>
          </p:cNvSpPr>
          <p:nvPr/>
        </p:nvSpPr>
        <p:spPr bwMode="auto">
          <a:xfrm>
            <a:off x="4572000" y="4800600"/>
            <a:ext cx="4343400" cy="609600"/>
          </a:xfrm>
          <a:prstGeom prst="wedgeRectCallout">
            <a:avLst>
              <a:gd name="adj1" fmla="val -56875"/>
              <a:gd name="adj2" fmla="val -135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נהנה מהאפשרות לעדכן את האובייקט המוכל בצורה זו, בה ברור מי האובייקט עליו פועלים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0904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3E4E910-A766-4BCC-BA02-C49780FF9E4F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רכיבי ה- </a:t>
            </a:r>
            <a:r>
              <a:rPr lang="en-US" smtClean="0">
                <a:latin typeface="Arial" charset="0"/>
                <a:cs typeface="Arial" charset="0"/>
              </a:rPr>
              <a:t>JRE</a:t>
            </a:r>
            <a:r>
              <a:rPr lang="he-IL" smtClean="0">
                <a:latin typeface="Arial" charset="0"/>
                <a:cs typeface="Arial" charset="0"/>
              </a:rPr>
              <a:t> וה- </a:t>
            </a:r>
            <a:r>
              <a:rPr lang="en-US" smtClean="0">
                <a:latin typeface="Arial" charset="0"/>
                <a:cs typeface="Arial" charset="0"/>
              </a:rPr>
              <a:t>JDK</a:t>
            </a:r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25" y="1052513"/>
            <a:ext cx="8747125" cy="45370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835150" y="6022975"/>
            <a:ext cx="70580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תמונה זו לקוחה מהדף הרשמי של </a:t>
            </a:r>
            <a:r>
              <a:rPr lang="en-US"/>
              <a:t>JAVA</a:t>
            </a:r>
            <a:r>
              <a:rPr lang="he-IL"/>
              <a:t> בויקיפדיה:</a:t>
            </a:r>
          </a:p>
          <a:p>
            <a:pPr algn="r" rtl="1"/>
            <a:r>
              <a:rPr lang="en-US">
                <a:solidFill>
                  <a:srgbClr val="002060"/>
                </a:solidFill>
                <a:hlinkClick r:id="rId3"/>
              </a:rPr>
              <a:t>http://en.wikipedia.org/wiki/Java_%28software_platform%29</a:t>
            </a:r>
            <a:endParaRPr lang="he-IL">
              <a:solidFill>
                <a:srgbClr val="002060"/>
              </a:solidFill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65B77C1-ABA8-436D-993C-7E7B3DDA366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דוגמת הכתובת ובית הספר (1)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77913"/>
            <a:ext cx="6019800" cy="562768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1924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B5E97-866F-4ACB-A1B6-8BD70535BA3A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דוגמת הכתובת ובית הספר (2)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89013"/>
            <a:ext cx="7086600" cy="571658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838200" y="2362200"/>
            <a:ext cx="3657600" cy="533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990600" y="3581400"/>
            <a:ext cx="27432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1143000" y="4419600"/>
            <a:ext cx="32766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2951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F03888-6996-4E60-B951-4EC0DAE3109B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103"/>
          <p:cNvGraphicFramePr>
            <a:graphicFrameLocks noGrp="1"/>
          </p:cNvGraphicFramePr>
          <p:nvPr/>
        </p:nvGraphicFramePr>
        <p:xfrm>
          <a:off x="6781800" y="1143000"/>
          <a:ext cx="1600200" cy="1219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street=“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Balfur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city=“Tel-Aviv”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number=10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3980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דוגמת הכתובת ובית הספר – </a:t>
            </a:r>
            <a:r>
              <a:rPr lang="he-IL" sz="3600" smtClean="0">
                <a:latin typeface="Arial" charset="0"/>
                <a:cs typeface="Arial" charset="0"/>
              </a:rPr>
              <a:t>ה- </a:t>
            </a:r>
            <a:r>
              <a:rPr lang="en-US" sz="3600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3133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-381000" y="1570038"/>
            <a:ext cx="7693025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Arial" charset="0"/>
                <a:cs typeface="Arial" charset="0"/>
              </a:rPr>
              <a:t>        public </a:t>
            </a:r>
            <a:r>
              <a:rPr lang="en-US" sz="1600" noProof="1" smtClean="0">
                <a:latin typeface="Arial" charset="0"/>
                <a:cs typeface="Arial" charset="0"/>
              </a:rPr>
              <a:t>static void main(String[] args)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Address a1= new Address("Balfur", "Tel-Aviv", 10);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Address </a:t>
            </a:r>
            <a:r>
              <a:rPr lang="en-US" sz="1600" smtClean="0">
                <a:latin typeface="Arial" charset="0"/>
                <a:cs typeface="Arial" charset="0"/>
              </a:rPr>
              <a:t>a2</a:t>
            </a:r>
            <a:r>
              <a:rPr lang="en-US" sz="1600" noProof="1" smtClean="0">
                <a:latin typeface="Arial" charset="0"/>
                <a:cs typeface="Arial" charset="0"/>
              </a:rPr>
              <a:t>= new Address("Geula", "Tel-Aviv", 20);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	</a:t>
            </a:r>
            <a:r>
              <a:rPr lang="en-US" sz="1600" smtClean="0">
                <a:latin typeface="Arial" charset="0"/>
                <a:cs typeface="Arial" charset="0"/>
              </a:rPr>
              <a:t>  </a:t>
            </a:r>
            <a:r>
              <a:rPr lang="en-US" sz="1600" noProof="1" smtClean="0">
                <a:latin typeface="Arial" charset="0"/>
                <a:cs typeface="Arial" charset="0"/>
              </a:rPr>
              <a:t>     Student stud1 = new Student("Dani", a2, a1);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	</a:t>
            </a:r>
            <a:r>
              <a:rPr lang="en-US" sz="1600" smtClean="0">
                <a:latin typeface="Arial" charset="0"/>
                <a:cs typeface="Arial" charset="0"/>
              </a:rPr>
              <a:t>   </a:t>
            </a:r>
            <a:r>
              <a:rPr lang="en-US" sz="1600" noProof="1" smtClean="0">
                <a:latin typeface="Arial" charset="0"/>
                <a:cs typeface="Arial" charset="0"/>
              </a:rPr>
              <a:t>    </a:t>
            </a:r>
            <a:r>
              <a:rPr lang="en-US" sz="1600" smtClean="0">
                <a:latin typeface="Arial" charset="0"/>
                <a:cs typeface="Arial" charset="0"/>
              </a:rPr>
              <a:t>a2</a:t>
            </a:r>
            <a:r>
              <a:rPr lang="en-US" sz="1600" noProof="1" smtClean="0">
                <a:latin typeface="Arial" charset="0"/>
                <a:cs typeface="Arial" charset="0"/>
              </a:rPr>
              <a:t>.setHouseNumber(8);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	</a:t>
            </a:r>
            <a:r>
              <a:rPr lang="en-US" sz="1600" smtClean="0">
                <a:latin typeface="Arial" charset="0"/>
                <a:cs typeface="Arial" charset="0"/>
              </a:rPr>
              <a:t>   </a:t>
            </a:r>
            <a:r>
              <a:rPr lang="en-US" sz="1600" noProof="1" smtClean="0">
                <a:latin typeface="Arial" charset="0"/>
                <a:cs typeface="Arial" charset="0"/>
              </a:rPr>
              <a:t>    Student stud2 = new Student("Anat", a2, a1);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System.out.println(stud1.toString());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System.out.println(stud2.toString());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		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	</a:t>
            </a:r>
            <a:r>
              <a:rPr lang="en-US" sz="1600" smtClean="0">
                <a:latin typeface="Arial" charset="0"/>
                <a:cs typeface="Arial" charset="0"/>
              </a:rPr>
              <a:t> </a:t>
            </a:r>
            <a:r>
              <a:rPr lang="en-US" sz="1600" noProof="1" smtClean="0">
                <a:latin typeface="Arial" charset="0"/>
                <a:cs typeface="Arial" charset="0"/>
              </a:rPr>
              <a:t>      a1.setHouseNumber(90);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System.out.println("After changing the school address:");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System.out.println(stud1.toString());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    System.out.println(stud2.toString());    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>
                <a:latin typeface="Arial" charset="0"/>
                <a:cs typeface="Arial" charset="0"/>
              </a:rPr>
              <a:t>        } </a:t>
            </a:r>
            <a:r>
              <a:rPr lang="en-US" sz="1600" noProof="1" smtClean="0">
                <a:solidFill>
                  <a:srgbClr val="009900"/>
                </a:solidFill>
                <a:latin typeface="Arial" charset="0"/>
                <a:cs typeface="Arial" charset="0"/>
              </a:rPr>
              <a:t>// main</a:t>
            </a:r>
            <a:endParaRPr lang="en-US" sz="1600" smtClean="0">
              <a:solidFill>
                <a:srgbClr val="009900"/>
              </a:solidFill>
              <a:latin typeface="Arial" charset="0"/>
              <a:cs typeface="Arial" charset="0"/>
            </a:endParaRPr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 flipV="1">
            <a:off x="1295400" y="1143000"/>
            <a:ext cx="5486400" cy="9906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13363" name="Group 19"/>
          <p:cNvGraphicFramePr>
            <a:graphicFrameLocks noGrp="1"/>
          </p:cNvGraphicFramePr>
          <p:nvPr/>
        </p:nvGraphicFramePr>
        <p:xfrm>
          <a:off x="6781800" y="2438400"/>
          <a:ext cx="1600200" cy="1219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street=“Geula”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city=“Tel-Aviv”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number=20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13373" name="Line 29"/>
          <p:cNvSpPr>
            <a:spLocks noChangeShapeType="1"/>
          </p:cNvSpPr>
          <p:nvPr/>
        </p:nvSpPr>
        <p:spPr bwMode="auto">
          <a:xfrm flipV="1">
            <a:off x="2057400" y="2438400"/>
            <a:ext cx="4724400" cy="76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13388" name="Group 44"/>
          <p:cNvGraphicFramePr>
            <a:graphicFrameLocks noGrp="1"/>
          </p:cNvGraphicFramePr>
          <p:nvPr/>
        </p:nvGraphicFramePr>
        <p:xfrm>
          <a:off x="4495800" y="3810000"/>
          <a:ext cx="1752600" cy="1219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Dani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homeAddress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schoolAddress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13384" name="Line 40"/>
          <p:cNvSpPr>
            <a:spLocks noChangeShapeType="1"/>
          </p:cNvSpPr>
          <p:nvPr/>
        </p:nvSpPr>
        <p:spPr bwMode="auto">
          <a:xfrm>
            <a:off x="1371600" y="2819400"/>
            <a:ext cx="4267200" cy="9906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3389" name="Line 45"/>
          <p:cNvSpPr>
            <a:spLocks noChangeShapeType="1"/>
          </p:cNvSpPr>
          <p:nvPr/>
        </p:nvSpPr>
        <p:spPr bwMode="auto">
          <a:xfrm flipV="1">
            <a:off x="6248400" y="1143000"/>
            <a:ext cx="533400" cy="36576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13390" name="Group 46"/>
          <p:cNvGraphicFramePr>
            <a:graphicFrameLocks noGrp="1"/>
          </p:cNvGraphicFramePr>
          <p:nvPr/>
        </p:nvGraphicFramePr>
        <p:xfrm>
          <a:off x="6781800" y="3733800"/>
          <a:ext cx="1600200" cy="1219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street=“Geula”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city=“Tel-Aviv”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number=20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13400" name="Line 56"/>
          <p:cNvSpPr>
            <a:spLocks noChangeShapeType="1"/>
          </p:cNvSpPr>
          <p:nvPr/>
        </p:nvSpPr>
        <p:spPr bwMode="auto">
          <a:xfrm flipV="1">
            <a:off x="6248400" y="3733800"/>
            <a:ext cx="533400" cy="6858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13402" name="Group 58"/>
          <p:cNvGraphicFramePr>
            <a:graphicFrameLocks noGrp="1"/>
          </p:cNvGraphicFramePr>
          <p:nvPr/>
        </p:nvGraphicFramePr>
        <p:xfrm>
          <a:off x="6781800" y="2438400"/>
          <a:ext cx="1600200" cy="1219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street=“Geula”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city=“Tel-Aviv”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number=8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424" name="Group 80"/>
          <p:cNvGraphicFramePr>
            <a:graphicFrameLocks noGrp="1"/>
          </p:cNvGraphicFramePr>
          <p:nvPr/>
        </p:nvGraphicFramePr>
        <p:xfrm>
          <a:off x="4495800" y="5334000"/>
          <a:ext cx="1752600" cy="1219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Anat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homeAddress=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schoolAddress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13434" name="Line 90"/>
          <p:cNvSpPr>
            <a:spLocks noChangeShapeType="1"/>
          </p:cNvSpPr>
          <p:nvPr/>
        </p:nvSpPr>
        <p:spPr bwMode="auto">
          <a:xfrm>
            <a:off x="1371600" y="3581400"/>
            <a:ext cx="4343400" cy="17526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3435" name="Line 91"/>
          <p:cNvSpPr>
            <a:spLocks noChangeShapeType="1"/>
          </p:cNvSpPr>
          <p:nvPr/>
        </p:nvSpPr>
        <p:spPr bwMode="auto">
          <a:xfrm flipV="1">
            <a:off x="6324600" y="5105400"/>
            <a:ext cx="457200" cy="8477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13436" name="Group 92"/>
          <p:cNvGraphicFramePr>
            <a:graphicFrameLocks noGrp="1"/>
          </p:cNvGraphicFramePr>
          <p:nvPr/>
        </p:nvGraphicFramePr>
        <p:xfrm>
          <a:off x="6781800" y="5105400"/>
          <a:ext cx="1600200" cy="1219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street=“Geula”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city=“Tel-Aviv”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number=8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13446" name="Line 102"/>
          <p:cNvSpPr>
            <a:spLocks noChangeShapeType="1"/>
          </p:cNvSpPr>
          <p:nvPr/>
        </p:nvSpPr>
        <p:spPr bwMode="auto">
          <a:xfrm flipV="1">
            <a:off x="6248400" y="1219200"/>
            <a:ext cx="533400" cy="51054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13447" name="Group 103"/>
          <p:cNvGraphicFramePr>
            <a:graphicFrameLocks noGrp="1"/>
          </p:cNvGraphicFramePr>
          <p:nvPr/>
        </p:nvGraphicFramePr>
        <p:xfrm>
          <a:off x="6781800" y="1143000"/>
          <a:ext cx="1600200" cy="1219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street=“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Balfur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city=“Tel-Aviv”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number=90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4060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DEBB-CD13-4AF1-B7ED-CF34BEB999D5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3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1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1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1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3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3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13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13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13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13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13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13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62" grpId="0" animBg="1"/>
      <p:bldP spid="313373" grpId="0" animBg="1"/>
      <p:bldP spid="313384" grpId="0" animBg="1"/>
      <p:bldP spid="313389" grpId="0" animBg="1"/>
      <p:bldP spid="313400" grpId="0" animBg="1"/>
      <p:bldP spid="313434" grpId="0" animBg="1"/>
      <p:bldP spid="313435" grpId="0" animBg="1"/>
      <p:bldP spid="31344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725" y="1219200"/>
            <a:ext cx="5527675" cy="52578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4995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דוגמת הכתובת ובית הספר – </a:t>
            </a:r>
            <a:r>
              <a:rPr lang="he-IL" sz="3600" smtClean="0">
                <a:latin typeface="Arial" charset="0"/>
                <a:cs typeface="Arial" charset="0"/>
              </a:rPr>
              <a:t>הפלט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84996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85E0EA9-D6D6-4176-BE00-4FD17A57D08D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אובייקט מוכל: </a:t>
            </a:r>
            <a:r>
              <a:rPr lang="he-IL" sz="3600" smtClean="0">
                <a:latin typeface="Arial" charset="0"/>
                <a:cs typeface="Arial" charset="0"/>
              </a:rPr>
              <a:t>מתי נחזיק העתק ייחודי ומתי הפניה לאובייקט אחר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6019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ננתח את המערכת הבאה המנהלת את כוח-האדם בחברה:</a:t>
            </a:r>
          </a:p>
          <a:p>
            <a:pPr lvl="1"/>
            <a:endParaRPr lang="he-IL" smtClean="0">
              <a:latin typeface="Arial" charset="0"/>
              <a:cs typeface="Arial" charset="0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במחלקת ה- </a:t>
            </a:r>
            <a:r>
              <a:rPr lang="en-US" smtClean="0">
                <a:latin typeface="Arial" charset="0"/>
                <a:cs typeface="Arial" charset="0"/>
              </a:rPr>
              <a:t>HR</a:t>
            </a:r>
            <a:r>
              <a:rPr lang="he-IL" smtClean="0">
                <a:latin typeface="Arial" charset="0"/>
                <a:cs typeface="Arial" charset="0"/>
              </a:rPr>
              <a:t> יש נתונים על כל העובדים בחברה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בכל אגף יש נתונים על העובדים השייכים אליו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HR</a:t>
            </a:r>
            <a:r>
              <a:rPr lang="he-IL" smtClean="0">
                <a:latin typeface="Arial" charset="0"/>
                <a:cs typeface="Arial" charset="0"/>
              </a:rPr>
              <a:t> אינה מקושרת למשרד הפנים, ולכן יהיה צורך לעדכן אותה בכל שינוי בנתוניו של עובד כלשהו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HR</a:t>
            </a:r>
            <a:r>
              <a:rPr lang="he-IL" smtClean="0">
                <a:latin typeface="Arial" charset="0"/>
                <a:cs typeface="Arial" charset="0"/>
              </a:rPr>
              <a:t> באופן בלעדי אחראית על שינוי משכורות העובדים בחברה</a:t>
            </a:r>
          </a:p>
        </p:txBody>
      </p:sp>
      <p:sp>
        <p:nvSpPr>
          <p:cNvPr id="86020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E8E9A1-4678-4C10-91E9-0B73A61DD37B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אובייקט מוכל: </a:t>
            </a:r>
            <a:r>
              <a:rPr lang="he-IL" sz="3600" smtClean="0">
                <a:latin typeface="Arial" charset="0"/>
                <a:cs typeface="Arial" charset="0"/>
              </a:rPr>
              <a:t>מתי נחזיק העתק ייחודי ומתי הפניה לאובייקט אחר (2)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מחלקת ה- </a:t>
            </a:r>
            <a:r>
              <a:rPr lang="en-US" smtClean="0">
                <a:latin typeface="Arial" charset="0"/>
                <a:cs typeface="Arial" charset="0"/>
              </a:rPr>
              <a:t>HR</a:t>
            </a:r>
            <a:r>
              <a:rPr lang="he-IL" smtClean="0">
                <a:latin typeface="Arial" charset="0"/>
                <a:cs typeface="Arial" charset="0"/>
              </a:rPr>
              <a:t> מחזיקה את נתוני העובדים באופן ייחודי, כלומר אין אליהם הפניה ממקור חיצוני למערכת (למשל 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שינוי נתוני העובד במשרד הפנים (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r>
              <a:rPr lang="he-IL" smtClean="0">
                <a:latin typeface="Arial" charset="0"/>
                <a:cs typeface="Arial" charset="0"/>
              </a:rPr>
              <a:t>) ידרוש עדכון גם ב- </a:t>
            </a:r>
            <a:r>
              <a:rPr lang="en-US" smtClean="0">
                <a:latin typeface="Arial" charset="0"/>
                <a:cs typeface="Arial" charset="0"/>
              </a:rPr>
              <a:t>HR</a:t>
            </a:r>
            <a:endParaRPr lang="he-IL" smtClean="0">
              <a:latin typeface="Arial" charset="0"/>
              <a:cs typeface="Arial" charset="0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כך גם ה- </a:t>
            </a:r>
            <a:r>
              <a:rPr lang="en-US" smtClean="0">
                <a:latin typeface="Arial" charset="0"/>
                <a:cs typeface="Arial" charset="0"/>
              </a:rPr>
              <a:t>HR</a:t>
            </a:r>
            <a:r>
              <a:rPr lang="he-IL" smtClean="0">
                <a:latin typeface="Arial" charset="0"/>
                <a:cs typeface="Arial" charset="0"/>
              </a:rPr>
              <a:t> מגנה על הנתונים הספציפיים לה, כגון משכורת העובד. לא נרצה שב-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r>
              <a:rPr lang="he-IL" smtClean="0">
                <a:latin typeface="Arial" charset="0"/>
                <a:cs typeface="Arial" charset="0"/>
              </a:rPr>
              <a:t> ניתן יהיה לשנות ערך זה ללא בקרה או ללא בקשה מפורשת מה- </a:t>
            </a:r>
            <a:r>
              <a:rPr lang="en-US" smtClean="0">
                <a:latin typeface="Arial" charset="0"/>
                <a:cs typeface="Arial" charset="0"/>
              </a:rPr>
              <a:t>HR</a:t>
            </a:r>
            <a:endParaRPr lang="he-IL" smtClean="0">
              <a:latin typeface="Arial" charset="0"/>
              <a:cs typeface="Arial" charset="0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לעומת זאת, מאחר וכל נתוני העובדים נשמרים ב- </a:t>
            </a:r>
            <a:r>
              <a:rPr lang="en-US" smtClean="0">
                <a:latin typeface="Arial" charset="0"/>
                <a:cs typeface="Arial" charset="0"/>
              </a:rPr>
              <a:t>HR</a:t>
            </a:r>
            <a:r>
              <a:rPr lang="he-IL" smtClean="0">
                <a:latin typeface="Arial" charset="0"/>
                <a:cs typeface="Arial" charset="0"/>
              </a:rPr>
              <a:t>, מספיק שכל אגף בחברה תחזיק הפניה לעובדים המשוייכים אליו, מתוך מאגר העובדים המוחזק ע"י ה- </a:t>
            </a:r>
            <a:r>
              <a:rPr lang="en-US" smtClean="0">
                <a:latin typeface="Arial" charset="0"/>
                <a:cs typeface="Arial" charset="0"/>
              </a:rPr>
              <a:t>HR</a:t>
            </a:r>
            <a:r>
              <a:rPr lang="he-IL" smtClean="0">
                <a:latin typeface="Arial" charset="0"/>
                <a:cs typeface="Arial" charset="0"/>
              </a:rPr>
              <a:t>. שינוי בנתוני עובד ב- </a:t>
            </a:r>
            <a:r>
              <a:rPr lang="en-US" smtClean="0">
                <a:latin typeface="Arial" charset="0"/>
                <a:cs typeface="Arial" charset="0"/>
              </a:rPr>
              <a:t>HR</a:t>
            </a:r>
            <a:r>
              <a:rPr lang="he-IL" smtClean="0">
                <a:latin typeface="Arial" charset="0"/>
                <a:cs typeface="Arial" charset="0"/>
              </a:rPr>
              <a:t> תעדכן מיידית בנתוניו באגף, ולהיפך.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7044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27B8855-8362-481C-ABF1-C57A44C7B689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3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הורשה</a:t>
            </a:r>
            <a:endParaRPr smtClean="0">
              <a:latin typeface="Arial" charset="0"/>
              <a:cs typeface="Arial" charset="0"/>
            </a:endParaRPr>
          </a:p>
        </p:txBody>
      </p:sp>
      <p:sp>
        <p:nvSpPr>
          <p:cNvPr id="8806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הורשה ב- </a:t>
            </a:r>
            <a:r>
              <a:rPr lang="en-US" smtClean="0">
                <a:latin typeface="Arial" charset="0"/>
                <a:cs typeface="Arial" charset="0"/>
              </a:rPr>
              <a:t>JAVA </a:t>
            </a:r>
            <a:r>
              <a:rPr lang="he-IL" smtClean="0">
                <a:latin typeface="Arial" charset="0"/>
                <a:cs typeface="Arial" charset="0"/>
              </a:rPr>
              <a:t>  לעומת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9091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בשפת 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he-IL" dirty="0" smtClean="0">
                <a:latin typeface="Arial" charset="0"/>
                <a:cs typeface="Arial" charset="0"/>
              </a:rPr>
              <a:t>++ ניתן היה לרשת מכמה מחלקות (למשל "כלבתול" ירש גם מכלב וגם מחתול)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he-IL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בשפת </a:t>
            </a:r>
            <a:r>
              <a:rPr lang="en-US" dirty="0" smtClean="0">
                <a:latin typeface="Arial" charset="0"/>
                <a:cs typeface="Arial" charset="0"/>
              </a:rPr>
              <a:t>JAVA </a:t>
            </a:r>
            <a:r>
              <a:rPr lang="he-IL" dirty="0" smtClean="0">
                <a:latin typeface="Arial" charset="0"/>
                <a:cs typeface="Arial" charset="0"/>
              </a:rPr>
              <a:t> ניתן לרשת ממחלקה אחת בלבד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he-IL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he-IL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Wingdings 2" pitchFamily="18" charset="2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89092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C97615-67BF-40EC-9DE7-4FA1CDA97680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733800" y="1763713"/>
          <a:ext cx="525780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2514981" imgH="1986534" progId="Visio.Drawing.11">
                  <p:embed/>
                </p:oleObj>
              </mc:Choice>
              <mc:Fallback>
                <p:oleObj name="Visio" r:id="rId3" imgW="2514981" imgH="198653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63713"/>
                        <a:ext cx="5257800" cy="415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דוגמא: </a:t>
            </a:r>
            <a:r>
              <a:rPr lang="en-US" sz="3600" smtClean="0">
                <a:latin typeface="Arial" charset="0"/>
                <a:cs typeface="Arial" charset="0"/>
              </a:rPr>
              <a:t>Person</a:t>
            </a:r>
            <a:r>
              <a:rPr lang="he-IL" sz="3600" smtClean="0">
                <a:latin typeface="Arial" charset="0"/>
                <a:cs typeface="Arial" charset="0"/>
              </a:rPr>
              <a:t> ו- </a:t>
            </a:r>
            <a:r>
              <a:rPr lang="en-US" sz="3600" smtClean="0">
                <a:latin typeface="Arial" charset="0"/>
                <a:cs typeface="Arial" charset="0"/>
              </a:rPr>
              <a:t>Student</a:t>
            </a:r>
            <a:r>
              <a:rPr lang="he-IL" sz="3600" smtClean="0">
                <a:latin typeface="Arial" charset="0"/>
                <a:cs typeface="Arial" charset="0"/>
              </a:rPr>
              <a:t/>
            </a:r>
            <a:br>
              <a:rPr lang="he-IL" sz="3600" smtClean="0">
                <a:latin typeface="Arial" charset="0"/>
                <a:cs typeface="Arial" charset="0"/>
              </a:rPr>
            </a:br>
            <a:r>
              <a:rPr lang="he-IL" sz="3600" smtClean="0">
                <a:latin typeface="Arial" charset="0"/>
                <a:cs typeface="Arial" charset="0"/>
              </a:rPr>
              <a:t>תרשים </a:t>
            </a:r>
            <a:r>
              <a:rPr lang="en-US" sz="3200" smtClean="0">
                <a:latin typeface="Arial" charset="0"/>
                <a:cs typeface="Arial" charset="0"/>
              </a:rPr>
              <a:t>UML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1676400" y="3352800"/>
            <a:ext cx="1905000" cy="381000"/>
          </a:xfrm>
          <a:prstGeom prst="wedgeRectCallout">
            <a:avLst>
              <a:gd name="adj1" fmla="val 189440"/>
              <a:gd name="adj2" fmla="val 320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סימון של הורשה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295400" y="1828800"/>
            <a:ext cx="2286000" cy="381000"/>
          </a:xfrm>
          <a:prstGeom prst="wedgeRectCallout">
            <a:avLst>
              <a:gd name="adj1" fmla="val 93963"/>
              <a:gd name="adj2" fmla="val 73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- הוא סימון ל- </a:t>
            </a:r>
            <a:r>
              <a:rPr lang="en-US" b="1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295400" y="2590800"/>
            <a:ext cx="2286000" cy="381000"/>
          </a:xfrm>
          <a:prstGeom prst="wedgeRectCallout">
            <a:avLst>
              <a:gd name="adj1" fmla="val 93560"/>
              <a:gd name="adj2" fmla="val 103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+ הוא סימון ל- </a:t>
            </a:r>
            <a:r>
              <a:rPr lang="en-US" b="1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52400" y="5562600"/>
            <a:ext cx="3352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המחלקה שיורשים מנה נקראת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"בסיס" </a:t>
            </a:r>
            <a:r>
              <a:rPr lang="en-US" b="1">
                <a:solidFill>
                  <a:schemeClr val="bg1"/>
                </a:solidFill>
              </a:rPr>
              <a:t>(base class)</a:t>
            </a:r>
            <a:endParaRPr lang="he-IL" b="1">
              <a:solidFill>
                <a:schemeClr val="bg1"/>
              </a:solidFill>
            </a:endParaRP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והמחלקה היורשת נקראת </a:t>
            </a:r>
            <a:r>
              <a:rPr lang="en-US" b="1">
                <a:solidFill>
                  <a:schemeClr val="bg1"/>
                </a:solidFill>
              </a:rPr>
              <a:t>derived</a:t>
            </a:r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>
            <a:off x="152400" y="4114800"/>
            <a:ext cx="3429000" cy="685800"/>
          </a:xfrm>
          <a:prstGeom prst="wedgeRectCallout">
            <a:avLst>
              <a:gd name="adj1" fmla="val 58565"/>
              <a:gd name="adj2" fmla="val 803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b="1">
                <a:solidFill>
                  <a:schemeClr val="bg1"/>
                </a:solidFill>
              </a:rPr>
              <a:t>Student </a:t>
            </a:r>
            <a:r>
              <a:rPr lang="he-IL" b="1">
                <a:solidFill>
                  <a:schemeClr val="bg1"/>
                </a:solidFill>
              </a:rPr>
              <a:t> דורס את המימוש של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שמומש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1034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EC8DBAC-3226-4FBC-8C8B-D4DF01E93FFF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/>
      <p:bldP spid="90119" grpId="0" animBg="1"/>
      <p:bldP spid="90120" grpId="0" animBg="1"/>
      <p:bldP spid="90121" grpId="0" animBg="1"/>
      <p:bldP spid="9012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30675" cy="47259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562225"/>
            <a:ext cx="5738813" cy="38385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0116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תחביר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>
            <a:off x="6858000" y="1981200"/>
            <a:ext cx="1676400" cy="381000"/>
          </a:xfrm>
          <a:prstGeom prst="wedgeRectCallout">
            <a:avLst>
              <a:gd name="adj1" fmla="val -112134"/>
              <a:gd name="adj2" fmla="val 88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תחביר ההורשה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5410200" y="2743200"/>
            <a:ext cx="838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2895600" y="1219200"/>
            <a:ext cx="76200" cy="609600"/>
          </a:xfrm>
          <a:prstGeom prst="rightBracket">
            <a:avLst>
              <a:gd name="adj" fmla="val 66667"/>
            </a:avLst>
          </a:prstGeom>
          <a:noFill/>
          <a:ln w="412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5243" name="AutoShape 11"/>
          <p:cNvSpPr>
            <a:spLocks/>
          </p:cNvSpPr>
          <p:nvPr/>
        </p:nvSpPr>
        <p:spPr bwMode="auto">
          <a:xfrm>
            <a:off x="4038600" y="3429000"/>
            <a:ext cx="76200" cy="381000"/>
          </a:xfrm>
          <a:prstGeom prst="leftBracket">
            <a:avLst>
              <a:gd name="adj" fmla="val 58333"/>
            </a:avLst>
          </a:prstGeom>
          <a:noFill/>
          <a:ln w="444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2971800" y="1524000"/>
            <a:ext cx="1066800" cy="2057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3124200" y="16002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שיכפול!!!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5251" name="AutoShape 19"/>
          <p:cNvSpPr>
            <a:spLocks noChangeArrowheads="1"/>
          </p:cNvSpPr>
          <p:nvPr/>
        </p:nvSpPr>
        <p:spPr bwMode="auto">
          <a:xfrm>
            <a:off x="6477000" y="3962400"/>
            <a:ext cx="1371600" cy="381000"/>
          </a:xfrm>
          <a:prstGeom prst="wedgeRectCallout">
            <a:avLst>
              <a:gd name="adj1" fmla="val -101694"/>
              <a:gd name="adj2" fmla="val 895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דריסת שיטה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0124" name="Rectangle 20"/>
          <p:cNvSpPr>
            <a:spLocks noChangeArrowheads="1"/>
          </p:cNvSpPr>
          <p:nvPr/>
        </p:nvSpPr>
        <p:spPr bwMode="auto">
          <a:xfrm>
            <a:off x="3429000" y="228600"/>
            <a:ext cx="3810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/>
            <a:r>
              <a:rPr lang="he-IL" b="1" u="sng"/>
              <a:t>שימו לב:</a:t>
            </a:r>
            <a:r>
              <a:rPr lang="he-IL" b="1"/>
              <a:t> קוד בשקף זה אינו מתקמפל!!</a:t>
            </a:r>
          </a:p>
          <a:p>
            <a:pPr rtl="1"/>
            <a:r>
              <a:rPr lang="he-IL" b="1"/>
              <a:t>השינויים הדרושים יוסברו בהמשך </a:t>
            </a:r>
            <a:r>
              <a:rPr lang="en-US" b="1">
                <a:sym typeface="Wingdings" pitchFamily="2" charset="2"/>
              </a:rPr>
              <a:t></a:t>
            </a:r>
            <a:endParaRPr lang="en-US" b="1"/>
          </a:p>
        </p:txBody>
      </p:sp>
      <p:sp>
        <p:nvSpPr>
          <p:cNvPr id="31" name="AutoShape 8"/>
          <p:cNvSpPr>
            <a:spLocks/>
          </p:cNvSpPr>
          <p:nvPr/>
        </p:nvSpPr>
        <p:spPr bwMode="auto">
          <a:xfrm>
            <a:off x="3124200" y="2286000"/>
            <a:ext cx="76200" cy="609600"/>
          </a:xfrm>
          <a:prstGeom prst="rightBracket">
            <a:avLst>
              <a:gd name="adj" fmla="val 66667"/>
            </a:avLst>
          </a:prstGeom>
          <a:noFill/>
          <a:ln w="412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2" name="AutoShape 11"/>
          <p:cNvSpPr>
            <a:spLocks/>
          </p:cNvSpPr>
          <p:nvPr/>
        </p:nvSpPr>
        <p:spPr bwMode="auto">
          <a:xfrm>
            <a:off x="4038600" y="4724400"/>
            <a:ext cx="76200" cy="381000"/>
          </a:xfrm>
          <a:prstGeom prst="leftBracket">
            <a:avLst>
              <a:gd name="adj" fmla="val 58333"/>
            </a:avLst>
          </a:prstGeom>
          <a:noFill/>
          <a:ln w="444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3200400" y="2819400"/>
            <a:ext cx="838200" cy="2057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667000" y="35052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שיכפול!!!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0129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63FFC27-03BC-475F-9542-8A92EF5BCB11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/>
      <p:bldP spid="95239" grpId="0" animBg="1"/>
      <p:bldP spid="95240" grpId="0" animBg="1"/>
      <p:bldP spid="95243" grpId="0" animBg="1"/>
      <p:bldP spid="95244" grpId="0" animBg="1"/>
      <p:bldP spid="95245" grpId="0" animBg="1"/>
      <p:bldP spid="95251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ערכות פיתוח ל-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(</a:t>
            </a:r>
            <a:r>
              <a:rPr lang="en-US" smtClean="0">
                <a:latin typeface="Arial" charset="0"/>
                <a:cs typeface="Arial" charset="0"/>
              </a:rPr>
              <a:t>editions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JAVA SE</a:t>
            </a:r>
            <a:r>
              <a:rPr lang="he-IL" smtClean="0">
                <a:latin typeface="Arial" charset="0"/>
                <a:cs typeface="Arial" charset="0"/>
              </a:rPr>
              <a:t> (</a:t>
            </a:r>
            <a:r>
              <a:rPr lang="en-US" smtClean="0">
                <a:latin typeface="Arial" charset="0"/>
                <a:cs typeface="Arial" charset="0"/>
              </a:rPr>
              <a:t>Standard Edition</a:t>
            </a:r>
            <a:r>
              <a:rPr lang="he-IL" smtClean="0">
                <a:latin typeface="Arial" charset="0"/>
                <a:cs typeface="Arial" charset="0"/>
              </a:rPr>
              <a:t>):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פיתוח אפליקציות שולחניות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מכילה ספריות ל- </a:t>
            </a:r>
            <a:r>
              <a:rPr lang="en-US" smtClean="0">
                <a:latin typeface="Arial" charset="0"/>
                <a:cs typeface="Arial" charset="0"/>
              </a:rPr>
              <a:t>GUI</a:t>
            </a:r>
            <a:r>
              <a:rPr lang="he-IL" smtClean="0">
                <a:latin typeface="Arial" charset="0"/>
                <a:cs typeface="Arial" charset="0"/>
              </a:rPr>
              <a:t>, תקשורת ,</a:t>
            </a:r>
            <a:r>
              <a:rPr lang="en-US" smtClean="0">
                <a:latin typeface="Arial" charset="0"/>
                <a:cs typeface="Arial" charset="0"/>
              </a:rPr>
              <a:t>DB</a:t>
            </a:r>
            <a:r>
              <a:rPr lang="he-IL" smtClean="0">
                <a:latin typeface="Arial" charset="0"/>
                <a:cs typeface="Arial" charset="0"/>
              </a:rPr>
              <a:t> וכד' – אוסף ספריות סטנדרטי</a:t>
            </a:r>
          </a:p>
          <a:p>
            <a:pPr lvl="1"/>
            <a:endParaRPr lang="he-IL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JAVA EE</a:t>
            </a:r>
            <a:r>
              <a:rPr lang="he-IL" smtClean="0">
                <a:latin typeface="Arial" charset="0"/>
                <a:cs typeface="Arial" charset="0"/>
              </a:rPr>
              <a:t> (</a:t>
            </a:r>
            <a:r>
              <a:rPr lang="en-US" smtClean="0">
                <a:latin typeface="Arial" charset="0"/>
                <a:cs typeface="Arial" charset="0"/>
              </a:rPr>
              <a:t>Enterprise Edition</a:t>
            </a:r>
            <a:r>
              <a:rPr lang="he-IL" smtClean="0">
                <a:latin typeface="Arial" charset="0"/>
                <a:cs typeface="Arial" charset="0"/>
              </a:rPr>
              <a:t>):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מכילה ספריות לעבודה של שרתים, תכנות מבוזר, אבטחה </a:t>
            </a:r>
            <a:r>
              <a:rPr lang="en-US" smtClean="0">
                <a:latin typeface="Arial" charset="0"/>
                <a:cs typeface="Arial" charset="0"/>
              </a:rPr>
              <a:t>email</a:t>
            </a:r>
            <a:r>
              <a:rPr lang="he-IL" smtClean="0">
                <a:latin typeface="Arial" charset="0"/>
                <a:cs typeface="Arial" charset="0"/>
              </a:rPr>
              <a:t> ועוד</a:t>
            </a:r>
          </a:p>
          <a:p>
            <a:pPr lvl="1"/>
            <a:endParaRPr lang="he-IL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JAVA ME</a:t>
            </a:r>
            <a:r>
              <a:rPr lang="he-IL" smtClean="0">
                <a:latin typeface="Arial" charset="0"/>
                <a:cs typeface="Arial" charset="0"/>
              </a:rPr>
              <a:t> (</a:t>
            </a:r>
            <a:r>
              <a:rPr lang="en-US" smtClean="0">
                <a:latin typeface="Arial" charset="0"/>
                <a:cs typeface="Arial" charset="0"/>
              </a:rPr>
              <a:t>Micro Edition</a:t>
            </a:r>
            <a:r>
              <a:rPr lang="he-IL" smtClean="0">
                <a:latin typeface="Arial" charset="0"/>
                <a:cs typeface="Arial" charset="0"/>
              </a:rPr>
              <a:t>):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מותאמת לעבודה עם מעבדים קטנים, למשל פלאפונים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בעבר היה נהוג לקרוא לגרסאות אלו </a:t>
            </a:r>
            <a:r>
              <a:rPr lang="en-US" smtClean="0">
                <a:latin typeface="Arial" charset="0"/>
                <a:cs typeface="Arial" charset="0"/>
              </a:rPr>
              <a:t>J2?E</a:t>
            </a:r>
            <a:r>
              <a:rPr lang="he-IL" smtClean="0">
                <a:latin typeface="Arial" charset="0"/>
                <a:cs typeface="Arial" charset="0"/>
              </a:rPr>
              <a:t> מאחר והן התבססו על גרסא 2 של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, אבל היום נהוג להשתמש בשמות הנ"ל.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9750" y="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031AF9E-02DD-4888-9BC9-EDD9C88DA0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דריסת שיטות וקריאה לשיטה מהבסיס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מאחר ו- </a:t>
            </a:r>
            <a:r>
              <a:rPr lang="en-US" smtClean="0">
                <a:latin typeface="Arial" charset="0"/>
                <a:cs typeface="Arial" charset="0"/>
              </a:rPr>
              <a:t>Student</a:t>
            </a:r>
            <a:r>
              <a:rPr lang="he-IL" smtClean="0">
                <a:latin typeface="Arial" charset="0"/>
                <a:cs typeface="Arial" charset="0"/>
              </a:rPr>
              <a:t> רוצה לספק את השירות </a:t>
            </a:r>
            <a:r>
              <a:rPr lang="en-US" smtClean="0">
                <a:latin typeface="Arial" charset="0"/>
                <a:cs typeface="Arial" charset="0"/>
              </a:rPr>
              <a:t>toString</a:t>
            </a:r>
            <a:r>
              <a:rPr lang="he-IL" smtClean="0">
                <a:latin typeface="Arial" charset="0"/>
                <a:cs typeface="Arial" charset="0"/>
              </a:rPr>
              <a:t> טיפה שונה מהבסיס, עליו לממש את השיטה בעצמו – </a:t>
            </a:r>
            <a:r>
              <a:rPr lang="en-US" smtClean="0">
                <a:latin typeface="Arial" charset="0"/>
                <a:cs typeface="Arial" charset="0"/>
              </a:rPr>
              <a:t>method overriding</a:t>
            </a:r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נרצה במחלקה </a:t>
            </a:r>
            <a:r>
              <a:rPr lang="en-US" smtClean="0">
                <a:latin typeface="Arial" charset="0"/>
                <a:cs typeface="Arial" charset="0"/>
              </a:rPr>
              <a:t> Student</a:t>
            </a:r>
            <a:r>
              <a:rPr lang="he-IL" smtClean="0">
                <a:latin typeface="Arial" charset="0"/>
                <a:cs typeface="Arial" charset="0"/>
              </a:rPr>
              <a:t>לקרוא לתוכן השיטה </a:t>
            </a:r>
            <a:r>
              <a:rPr lang="en-US" smtClean="0">
                <a:latin typeface="Arial" charset="0"/>
                <a:cs typeface="Arial" charset="0"/>
              </a:rPr>
              <a:t>toString</a:t>
            </a:r>
            <a:r>
              <a:rPr lang="he-IL" smtClean="0">
                <a:latin typeface="Arial" charset="0"/>
                <a:cs typeface="Arial" charset="0"/>
              </a:rPr>
              <a:t> הממומשת בבסיס, ועליה להוסיף את הממוצע, כדי להמנע משיכפול הקוד</a:t>
            </a:r>
          </a:p>
          <a:p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91140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BF661BC-BCD7-48D5-A1F1-640BFD5D400F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440363" cy="14478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2163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דריסת שיטות וקריאה לשיטה מהבסיס (2)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164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המימוש החדש של </a:t>
            </a:r>
            <a:r>
              <a:rPr lang="en-US" smtClean="0">
                <a:latin typeface="Arial" charset="0"/>
                <a:cs typeface="Arial" charset="0"/>
              </a:rPr>
              <a:t>toString</a:t>
            </a:r>
            <a:r>
              <a:rPr lang="he-IL" smtClean="0">
                <a:latin typeface="Arial" charset="0"/>
                <a:cs typeface="Arial" charset="0"/>
              </a:rPr>
              <a:t>  ב- </a:t>
            </a:r>
            <a:r>
              <a:rPr lang="en-US" smtClean="0">
                <a:latin typeface="Arial" charset="0"/>
                <a:cs typeface="Arial" charset="0"/>
              </a:rPr>
              <a:t>Student</a:t>
            </a:r>
            <a:r>
              <a:rPr lang="he-IL" smtClean="0">
                <a:latin typeface="Arial" charset="0"/>
                <a:cs typeface="Arial" charset="0"/>
              </a:rPr>
              <a:t> יראה כך:</a:t>
            </a:r>
          </a:p>
          <a:p>
            <a:pPr algn="l" rtl="0"/>
            <a:endParaRPr lang="he-IL" smtClean="0">
              <a:latin typeface="Arial" charset="0"/>
              <a:cs typeface="Arial" charset="0"/>
            </a:endParaRPr>
          </a:p>
          <a:p>
            <a:pPr algn="l" rtl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</a:t>
            </a:r>
            <a:endParaRPr lang="en-US" sz="2000" smtClean="0">
              <a:latin typeface="Arial" charset="0"/>
              <a:cs typeface="Arial" charset="0"/>
            </a:endParaRP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4191000" y="3429000"/>
            <a:ext cx="2590800" cy="457200"/>
          </a:xfrm>
          <a:prstGeom prst="wedgeRectCallout">
            <a:avLst>
              <a:gd name="adj1" fmla="val -76162"/>
              <a:gd name="adj2" fmla="val -151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של הבסיס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990600" y="4221088"/>
            <a:ext cx="3962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כל שינוי במימוש של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במחלקה </a:t>
            </a:r>
            <a:r>
              <a:rPr lang="en-US" b="1">
                <a:solidFill>
                  <a:schemeClr val="bg1"/>
                </a:solidFill>
              </a:rPr>
              <a:t>Person</a:t>
            </a:r>
            <a:r>
              <a:rPr lang="he-IL" b="1">
                <a:solidFill>
                  <a:schemeClr val="bg1"/>
                </a:solidFill>
              </a:rPr>
              <a:t> ישפיע גם על </a:t>
            </a:r>
            <a:r>
              <a:rPr lang="en-US" b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92168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9101235-1C96-48A2-B9C8-E63D1672694E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90600" y="5178896"/>
            <a:ext cx="4191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ניתן לדרוס אך ורק שיטות הנגישות מהבסיס, </a:t>
            </a:r>
          </a:p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כלומר המוגדרות  כ- 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he-IL" b="1" dirty="0" smtClean="0">
                <a:solidFill>
                  <a:schemeClr val="bg1"/>
                </a:solidFill>
              </a:rPr>
              <a:t>.</a:t>
            </a:r>
          </a:p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אחרת זוהי למעשה יצירת שיטה חדשה.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/>
      <p:bldP spid="97287" grpId="0" animBg="1"/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7391400" cy="28067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3187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לשימוש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8309" name="AutoShape 5"/>
          <p:cNvSpPr>
            <a:spLocks/>
          </p:cNvSpPr>
          <p:nvPr/>
        </p:nvSpPr>
        <p:spPr bwMode="auto">
          <a:xfrm>
            <a:off x="7239000" y="2286000"/>
            <a:ext cx="152400" cy="533400"/>
          </a:xfrm>
          <a:prstGeom prst="rightBrace">
            <a:avLst>
              <a:gd name="adj1" fmla="val 7500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6096000" y="1447800"/>
            <a:ext cx="2590800" cy="609600"/>
          </a:xfrm>
          <a:prstGeom prst="wedgeRectCallout">
            <a:avLst>
              <a:gd name="adj1" fmla="val -6847"/>
              <a:gd name="adj2" fmla="val 83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</a:t>
            </a:r>
            <a:r>
              <a:rPr lang="en-US" b="1">
                <a:solidFill>
                  <a:schemeClr val="bg1"/>
                </a:solidFill>
              </a:rPr>
              <a:t>getName</a:t>
            </a:r>
            <a:r>
              <a:rPr lang="he-IL" b="1">
                <a:solidFill>
                  <a:schemeClr val="bg1"/>
                </a:solidFill>
              </a:rPr>
              <a:t> הממומשת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6248400" y="3657600"/>
            <a:ext cx="2590800" cy="609600"/>
          </a:xfrm>
          <a:prstGeom prst="wedgeRectCallout">
            <a:avLst>
              <a:gd name="adj1" fmla="val -19102"/>
              <a:gd name="adj2" fmla="val -108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הממומשת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3505200" y="3657600"/>
            <a:ext cx="2590800" cy="609600"/>
          </a:xfrm>
          <a:prstGeom prst="wedgeRectCallout">
            <a:avLst>
              <a:gd name="adj1" fmla="val 52361"/>
              <a:gd name="adj2" fmla="val -630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הממומשת ב- </a:t>
            </a:r>
            <a:r>
              <a:rPr lang="en-US" b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52400" y="4419600"/>
            <a:ext cx="518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הקומפיילר יודע איזה מימוש לבצע לפי האובייקט שנוצר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953000"/>
            <a:ext cx="8489950" cy="119062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3195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2CF53B5-2015-402C-A854-A3782FDDB033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1" grpId="0" animBg="1"/>
      <p:bldP spid="98312" grpId="0" animBg="1"/>
      <p:bldP spid="9831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מעבר בבנאים בהורשה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כאשר יוצרים אובייקט עוברים בבנאי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כאשר יוצרים אובייקט מטיפוס מחלקה שיש לה בסיס, צריך לעבור קודם בבנאי של הבסיס, כדי לבצע איתחול של חלק הבסיס, ורק לאחר מכן עוברים בבנאי של  המחלקה היורשת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he-IL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מבחינת התחביר, בבנאי של המחלקה היורשת יש לקרוא לאחד הבנאים של מחלקת הבסיס בצורה מפורשת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באם לא קראנו לאחד מבנאי הבסיס, הקומפיילר ינסה לעבור בבנאי שלא מקבל פרמטרים, ותתקבל שגיאת קומפילציה במידה ואינו קיים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ניתן במקום קריאה לבנאי הבסיס לקרוא לבנאי אחר במחלקה (באמצעות </a:t>
            </a:r>
            <a:r>
              <a:rPr lang="en-US" smtClean="0">
                <a:latin typeface="Arial" charset="0"/>
                <a:cs typeface="Arial" charset="0"/>
              </a:rPr>
              <a:t>this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בסופו של דבר, לפני כניסה לגוף הבנאי תבוצע הקריאה לאבא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4213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D60693-8667-4E4E-AAC0-58F24B65CFC9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52800"/>
            <a:ext cx="7693025" cy="19050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5235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קריאה לבנאי הבסיס - תחביר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1752600" y="2057400"/>
            <a:ext cx="4876800" cy="990600"/>
          </a:xfrm>
          <a:prstGeom prst="wedgeRectCallout">
            <a:avLst>
              <a:gd name="adj1" fmla="val -57944"/>
              <a:gd name="adj2" fmla="val 1203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לבנאי של הבסיס המקבל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כפרמטר ראשון </a:t>
            </a:r>
            <a:r>
              <a:rPr lang="en-US" b="1">
                <a:solidFill>
                  <a:schemeClr val="bg1"/>
                </a:solidFill>
              </a:rPr>
              <a:t>int</a:t>
            </a:r>
            <a:r>
              <a:rPr lang="he-IL" b="1">
                <a:solidFill>
                  <a:schemeClr val="bg1"/>
                </a:solidFill>
              </a:rPr>
              <a:t> וכפרמטר שני </a:t>
            </a:r>
            <a:r>
              <a:rPr lang="en-US" b="1">
                <a:solidFill>
                  <a:schemeClr val="bg1"/>
                </a:solidFill>
              </a:rPr>
              <a:t>string</a:t>
            </a:r>
            <a:r>
              <a:rPr lang="he-IL" b="1">
                <a:solidFill>
                  <a:schemeClr val="bg1"/>
                </a:solidFill>
              </a:rPr>
              <a:t>.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אם לא קיים בנאי כזה תתקבל שגיאת קומפילציה. 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4191000" y="4191000"/>
            <a:ext cx="4648200" cy="381000"/>
          </a:xfrm>
          <a:prstGeom prst="wedgeRectCallout">
            <a:avLst>
              <a:gd name="adj1" fmla="val -63824"/>
              <a:gd name="adj2" fmla="val -490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מיותר מאחר ואתחול זה מבוצע בבנאי של בסיס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5238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E4F89F-5A1F-4219-AA10-5AFBE8282504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 animBg="1"/>
      <p:bldP spid="9933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4495800" y="1420813"/>
            <a:ext cx="7924800" cy="5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       public </a:t>
            </a:r>
            <a:r>
              <a:rPr lang="en-US" noProof="1"/>
              <a:t>class B  extends  A </a:t>
            </a:r>
            <a:r>
              <a:rPr lang="en-US" noProof="1" smtClean="0"/>
              <a:t>  {</a:t>
            </a:r>
          </a:p>
          <a:p>
            <a:pPr>
              <a:lnSpc>
                <a:spcPct val="85000"/>
              </a:lnSpc>
            </a:pPr>
            <a:endParaRPr lang="en-US" noProof="1"/>
          </a:p>
          <a:p>
            <a:pPr>
              <a:lnSpc>
                <a:spcPct val="85000"/>
              </a:lnSpc>
            </a:pPr>
            <a:r>
              <a:rPr lang="en-US" noProof="1"/>
              <a:t>            public B(int n)  </a:t>
            </a:r>
            <a:r>
              <a:rPr lang="en-US" noProof="1" smtClean="0"/>
              <a:t>   {</a:t>
            </a:r>
          </a:p>
          <a:p>
            <a:pPr>
              <a:lnSpc>
                <a:spcPct val="85000"/>
              </a:lnSpc>
            </a:pPr>
            <a:r>
              <a:rPr lang="en-US" noProof="1" smtClean="0"/>
              <a:t>	</a:t>
            </a:r>
          </a:p>
          <a:p>
            <a:pPr>
              <a:lnSpc>
                <a:spcPct val="85000"/>
              </a:lnSpc>
            </a:pPr>
            <a:endParaRPr lang="en-US" noProof="1"/>
          </a:p>
          <a:p>
            <a:pPr>
              <a:lnSpc>
                <a:spcPct val="85000"/>
              </a:lnSpc>
            </a:pPr>
            <a:r>
              <a:rPr lang="en-US" noProof="1"/>
              <a:t>                System.out.println("In B::B(int)"); </a:t>
            </a:r>
          </a:p>
          <a:p>
            <a:pPr>
              <a:lnSpc>
                <a:spcPct val="85000"/>
              </a:lnSpc>
            </a:pPr>
            <a:r>
              <a:rPr lang="en-US" noProof="1"/>
              <a:t>            }</a:t>
            </a:r>
          </a:p>
          <a:p>
            <a:pPr>
              <a:lnSpc>
                <a:spcPct val="85000"/>
              </a:lnSpc>
            </a:pPr>
            <a:endParaRPr lang="he-IL" dirty="0"/>
          </a:p>
          <a:p>
            <a:pPr>
              <a:lnSpc>
                <a:spcPct val="85000"/>
              </a:lnSpc>
            </a:pPr>
            <a:endParaRPr lang="he-IL" dirty="0"/>
          </a:p>
          <a:p>
            <a:pPr>
              <a:lnSpc>
                <a:spcPct val="85000"/>
              </a:lnSpc>
            </a:pPr>
            <a:endParaRPr lang="he-IL" dirty="0"/>
          </a:p>
          <a:p>
            <a:pPr>
              <a:lnSpc>
                <a:spcPct val="85000"/>
              </a:lnSpc>
            </a:pPr>
            <a:endParaRPr lang="he-IL" dirty="0"/>
          </a:p>
          <a:p>
            <a:pPr>
              <a:lnSpc>
                <a:spcPct val="85000"/>
              </a:lnSpc>
            </a:pPr>
            <a:endParaRPr lang="he-IL" noProof="1"/>
          </a:p>
          <a:p>
            <a:pPr>
              <a:lnSpc>
                <a:spcPct val="85000"/>
              </a:lnSpc>
            </a:pPr>
            <a:r>
              <a:rPr lang="en-US" noProof="1"/>
              <a:t>            public B()    </a:t>
            </a:r>
            <a:r>
              <a:rPr lang="en-US" noProof="1" smtClean="0"/>
              <a:t> </a:t>
            </a:r>
            <a:r>
              <a:rPr lang="en-US" noProof="1"/>
              <a:t>{</a:t>
            </a:r>
          </a:p>
          <a:p>
            <a:pPr>
              <a:lnSpc>
                <a:spcPct val="85000"/>
              </a:lnSpc>
            </a:pPr>
            <a:r>
              <a:rPr lang="en-US" noProof="1"/>
              <a:t>                System.out.println("In B::B");</a:t>
            </a:r>
          </a:p>
          <a:p>
            <a:pPr>
              <a:lnSpc>
                <a:spcPct val="85000"/>
              </a:lnSpc>
            </a:pPr>
            <a:r>
              <a:rPr lang="en-US" noProof="1"/>
              <a:t>            }</a:t>
            </a:r>
          </a:p>
          <a:p>
            <a:pPr>
              <a:lnSpc>
                <a:spcPct val="85000"/>
              </a:lnSpc>
            </a:pPr>
            <a:r>
              <a:rPr lang="en-US" noProof="1"/>
              <a:t>        }</a:t>
            </a:r>
          </a:p>
          <a:p>
            <a:pPr>
              <a:lnSpc>
                <a:spcPct val="85000"/>
              </a:lnSpc>
            </a:pPr>
            <a:endParaRPr lang="en-US" noProof="1"/>
          </a:p>
          <a:p>
            <a:pPr>
              <a:lnSpc>
                <a:spcPct val="85000"/>
              </a:lnSpc>
            </a:pPr>
            <a:r>
              <a:rPr lang="en-US" noProof="1"/>
              <a:t>        public static void main(String[] args)   {</a:t>
            </a:r>
          </a:p>
          <a:p>
            <a:pPr>
              <a:lnSpc>
                <a:spcPct val="85000"/>
              </a:lnSpc>
            </a:pPr>
            <a:r>
              <a:rPr lang="en-US" noProof="1"/>
              <a:t>            B b1 = new B(3);</a:t>
            </a:r>
          </a:p>
          <a:p>
            <a:pPr>
              <a:lnSpc>
                <a:spcPct val="85000"/>
              </a:lnSpc>
            </a:pPr>
            <a:r>
              <a:rPr lang="en-US" noProof="1"/>
              <a:t>            B b2 = new B();</a:t>
            </a:r>
          </a:p>
          <a:p>
            <a:pPr>
              <a:lnSpc>
                <a:spcPct val="85000"/>
              </a:lnSpc>
            </a:pPr>
            <a:r>
              <a:rPr lang="en-US" noProof="1"/>
              <a:t>        }</a:t>
            </a:r>
            <a:endParaRPr lang="en-US" dirty="0"/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מעבר בין בנאים בהורשה - 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-457200" y="990600"/>
            <a:ext cx="7924800" cy="409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        public </a:t>
            </a:r>
            <a:r>
              <a:rPr lang="en-US" noProof="1"/>
              <a:t>class </a:t>
            </a:r>
            <a:r>
              <a:rPr lang="en-US" noProof="1" smtClean="0"/>
              <a:t>A  {</a:t>
            </a:r>
          </a:p>
          <a:p>
            <a:pPr>
              <a:lnSpc>
                <a:spcPct val="85000"/>
              </a:lnSpc>
            </a:pPr>
            <a:endParaRPr lang="en-US" noProof="1"/>
          </a:p>
          <a:p>
            <a:pPr>
              <a:lnSpc>
                <a:spcPct val="85000"/>
              </a:lnSpc>
            </a:pPr>
            <a:r>
              <a:rPr lang="en-US" noProof="1"/>
              <a:t>            private int x;</a:t>
            </a:r>
          </a:p>
          <a:p>
            <a:pPr>
              <a:lnSpc>
                <a:spcPct val="85000"/>
              </a:lnSpc>
            </a:pPr>
            <a:endParaRPr lang="en-US" noProof="1"/>
          </a:p>
          <a:p>
            <a:pPr>
              <a:lnSpc>
                <a:spcPct val="85000"/>
              </a:lnSpc>
            </a:pPr>
            <a:r>
              <a:rPr lang="en-US" noProof="1"/>
              <a:t>            public A()   </a:t>
            </a:r>
            <a:r>
              <a:rPr lang="en-US" noProof="1" smtClean="0"/>
              <a:t>{</a:t>
            </a:r>
            <a:endParaRPr lang="en-US" noProof="1"/>
          </a:p>
          <a:p>
            <a:pPr>
              <a:lnSpc>
                <a:spcPct val="85000"/>
              </a:lnSpc>
            </a:pPr>
            <a:endParaRPr lang="en-US" noProof="1"/>
          </a:p>
          <a:p>
            <a:pPr>
              <a:lnSpc>
                <a:spcPct val="85000"/>
              </a:lnSpc>
            </a:pPr>
            <a:endParaRPr lang="en-US" noProof="1"/>
          </a:p>
          <a:p>
            <a:pPr>
              <a:lnSpc>
                <a:spcPct val="85000"/>
              </a:lnSpc>
            </a:pPr>
            <a:r>
              <a:rPr lang="en-US" noProof="1"/>
              <a:t>                System.out.println("In A::A, x=“ + x); </a:t>
            </a:r>
          </a:p>
          <a:p>
            <a:pPr>
              <a:lnSpc>
                <a:spcPct val="85000"/>
              </a:lnSpc>
            </a:pPr>
            <a:r>
              <a:rPr lang="en-US" noProof="1"/>
              <a:t>            }</a:t>
            </a:r>
          </a:p>
          <a:p>
            <a:pPr>
              <a:lnSpc>
                <a:spcPct val="85000"/>
              </a:lnSpc>
            </a:pPr>
            <a:endParaRPr lang="en-US" noProof="1"/>
          </a:p>
          <a:p>
            <a:pPr>
              <a:lnSpc>
                <a:spcPct val="85000"/>
              </a:lnSpc>
            </a:pPr>
            <a:r>
              <a:rPr lang="en-US" noProof="1"/>
              <a:t>            public A(int x) </a:t>
            </a:r>
            <a:r>
              <a:rPr lang="en-US" noProof="1" smtClean="0"/>
              <a:t> </a:t>
            </a:r>
            <a:r>
              <a:rPr lang="en-US" noProof="1"/>
              <a:t>{</a:t>
            </a:r>
          </a:p>
          <a:p>
            <a:pPr>
              <a:lnSpc>
                <a:spcPct val="85000"/>
              </a:lnSpc>
            </a:pPr>
            <a:r>
              <a:rPr lang="en-US" noProof="1"/>
              <a:t>                this.x = x;</a:t>
            </a:r>
          </a:p>
          <a:p>
            <a:pPr>
              <a:lnSpc>
                <a:spcPct val="85000"/>
              </a:lnSpc>
            </a:pPr>
            <a:r>
              <a:rPr lang="en-US" noProof="1"/>
              <a:t>                System.out.println("In A::A(int), x=“ +x);</a:t>
            </a:r>
          </a:p>
          <a:p>
            <a:pPr>
              <a:lnSpc>
                <a:spcPct val="85000"/>
              </a:lnSpc>
            </a:pPr>
            <a:r>
              <a:rPr lang="en-US" noProof="1"/>
              <a:t>            }</a:t>
            </a:r>
          </a:p>
          <a:p>
            <a:pPr>
              <a:lnSpc>
                <a:spcPct val="85000"/>
              </a:lnSpc>
            </a:pPr>
            <a:r>
              <a:rPr lang="en-US" noProof="1"/>
              <a:t>        }</a:t>
            </a:r>
          </a:p>
          <a:p>
            <a:pPr>
              <a:lnSpc>
                <a:spcPct val="85000"/>
              </a:lnSpc>
            </a:pPr>
            <a:endParaRPr lang="en-US" noProof="1"/>
          </a:p>
          <a:p>
            <a:pPr>
              <a:lnSpc>
                <a:spcPct val="85000"/>
              </a:lnSpc>
            </a:pPr>
            <a:r>
              <a:rPr lang="en-US" noProof="1"/>
              <a:t>        </a:t>
            </a:r>
            <a:endParaRPr lang="en-US" dirty="0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486400" y="2333625"/>
            <a:ext cx="13716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noProof="1"/>
              <a:t>super(n);</a:t>
            </a:r>
            <a:endParaRPr 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H="1">
            <a:off x="4648200" y="5867400"/>
            <a:ext cx="914400" cy="60325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1652" name="Group 36"/>
          <p:cNvGraphicFramePr>
            <a:graphicFrameLocks noGrp="1"/>
          </p:cNvGraphicFramePr>
          <p:nvPr/>
        </p:nvGraphicFramePr>
        <p:xfrm>
          <a:off x="4114800" y="5699125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1631" name="Line 15"/>
          <p:cNvSpPr>
            <a:spLocks noChangeShapeType="1"/>
          </p:cNvSpPr>
          <p:nvPr/>
        </p:nvSpPr>
        <p:spPr bwMode="auto">
          <a:xfrm flipH="1">
            <a:off x="4495800" y="6096000"/>
            <a:ext cx="1066800" cy="365125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1632" name="Group 16"/>
          <p:cNvGraphicFramePr>
            <a:graphicFrameLocks noGrp="1"/>
          </p:cNvGraphicFramePr>
          <p:nvPr/>
        </p:nvGraphicFramePr>
        <p:xfrm>
          <a:off x="4117975" y="5699125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38" name="Group 22"/>
          <p:cNvGraphicFramePr>
            <a:graphicFrameLocks noGrp="1"/>
          </p:cNvGraphicFramePr>
          <p:nvPr/>
        </p:nvGraphicFramePr>
        <p:xfrm>
          <a:off x="3962400" y="6308725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44" name="Group 28"/>
          <p:cNvGraphicFramePr>
            <a:graphicFrameLocks noGrp="1"/>
          </p:cNvGraphicFramePr>
          <p:nvPr/>
        </p:nvGraphicFramePr>
        <p:xfrm>
          <a:off x="3962400" y="6308725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1650" name="Text Box 34"/>
          <p:cNvSpPr txBox="1">
            <a:spLocks noChangeArrowheads="1"/>
          </p:cNvSpPr>
          <p:nvPr/>
        </p:nvSpPr>
        <p:spPr bwMode="auto">
          <a:xfrm>
            <a:off x="1447800" y="308292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1651" name="Text Box 35"/>
          <p:cNvSpPr txBox="1">
            <a:spLocks noChangeArrowheads="1"/>
          </p:cNvSpPr>
          <p:nvPr/>
        </p:nvSpPr>
        <p:spPr bwMode="auto">
          <a:xfrm>
            <a:off x="1447800" y="306863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1653" name="Text Box 37"/>
          <p:cNvSpPr txBox="1">
            <a:spLocks noChangeArrowheads="1"/>
          </p:cNvSpPr>
          <p:nvPr/>
        </p:nvSpPr>
        <p:spPr bwMode="auto">
          <a:xfrm>
            <a:off x="6400800" y="1674813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1654" name="Text Box 38"/>
          <p:cNvSpPr txBox="1">
            <a:spLocks noChangeArrowheads="1"/>
          </p:cNvSpPr>
          <p:nvPr/>
        </p:nvSpPr>
        <p:spPr bwMode="auto">
          <a:xfrm>
            <a:off x="533400" y="2320925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this(5);</a:t>
            </a:r>
            <a:endParaRPr lang="en-US"/>
          </a:p>
        </p:txBody>
      </p:sp>
      <p:sp>
        <p:nvSpPr>
          <p:cNvPr id="111656" name="Rectangle 40"/>
          <p:cNvSpPr>
            <a:spLocks noChangeArrowheads="1"/>
          </p:cNvSpPr>
          <p:nvPr/>
        </p:nvSpPr>
        <p:spPr bwMode="auto">
          <a:xfrm>
            <a:off x="5410200" y="3424238"/>
            <a:ext cx="3429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נשים לב למעבר בבנאי הבסיס,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למרות שלא ציינו זאת באופן מפורש!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602163"/>
            <a:ext cx="3378200" cy="202723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6294" name="Footer Placeholder 4"/>
          <p:cNvSpPr txBox="1">
            <a:spLocks/>
          </p:cNvSpPr>
          <p:nvPr/>
        </p:nvSpPr>
        <p:spPr bwMode="auto">
          <a:xfrm>
            <a:off x="7308850" y="635635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18E650-856C-4B7C-8B43-A1B497C81E85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16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116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116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116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116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116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116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116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116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11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11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11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1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1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1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1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1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1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116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116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116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116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116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116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5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8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1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/>
      <p:bldP spid="111624" grpId="0" animBg="1"/>
      <p:bldP spid="111624" grpId="1" animBg="1"/>
      <p:bldP spid="111631" grpId="0" animBg="1"/>
      <p:bldP spid="111631" grpId="1" animBg="1"/>
      <p:bldP spid="111650" grpId="0"/>
      <p:bldP spid="111650" grpId="1"/>
      <p:bldP spid="111651" grpId="0"/>
      <p:bldP spid="111651" grpId="1"/>
      <p:bldP spid="111653" grpId="0"/>
      <p:bldP spid="111653" grpId="1"/>
      <p:bldP spid="111654" grpId="0"/>
      <p:bldP spid="11165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מחלקות ו- </a:t>
            </a:r>
            <a:r>
              <a:rPr lang="en-US" smtClean="0">
                <a:latin typeface="Arial" charset="0"/>
                <a:cs typeface="Arial" charset="0"/>
              </a:rPr>
              <a:t>final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כאשר מחלקה מוגדרת כ- </a:t>
            </a:r>
            <a:r>
              <a:rPr lang="en-US" smtClean="0">
                <a:latin typeface="Arial" charset="0"/>
                <a:cs typeface="Arial" charset="0"/>
              </a:rPr>
              <a:t>final </a:t>
            </a:r>
            <a:r>
              <a:rPr lang="he-IL" smtClean="0">
                <a:latin typeface="Arial" charset="0"/>
                <a:cs typeface="Arial" charset="0"/>
              </a:rPr>
              <a:t> לא ניתן לרשת ממנה</a:t>
            </a: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כאשר שיטה מוגדרת כ- </a:t>
            </a:r>
            <a:r>
              <a:rPr lang="en-US" smtClean="0">
                <a:latin typeface="Arial" charset="0"/>
                <a:cs typeface="Arial" charset="0"/>
              </a:rPr>
              <a:t>final</a:t>
            </a:r>
            <a:r>
              <a:rPr lang="he-IL" smtClean="0">
                <a:latin typeface="Arial" charset="0"/>
                <a:cs typeface="Arial" charset="0"/>
              </a:rPr>
              <a:t> לא ניתן לדרוס אותה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5AD972-43CF-41A8-BD48-61DAC5673AF5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97285" name="Footer Placeholder 4"/>
          <p:cNvSpPr txBox="1">
            <a:spLocks/>
          </p:cNvSpPr>
          <p:nvPr/>
        </p:nvSpPr>
        <p:spPr bwMode="auto">
          <a:xfrm>
            <a:off x="611188" y="0"/>
            <a:ext cx="1658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972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2205038"/>
            <a:ext cx="5614988" cy="519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728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557338"/>
            <a:ext cx="2563813" cy="1339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457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3644900"/>
            <a:ext cx="3887788" cy="2779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457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838" y="5589588"/>
            <a:ext cx="5167312" cy="4714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5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הרשאות</a:t>
            </a:r>
            <a:endParaRPr smtClean="0">
              <a:latin typeface="Arial" charset="0"/>
              <a:cs typeface="Arial" charset="0"/>
            </a:endParaRPr>
          </a:p>
        </p:txBody>
      </p:sp>
      <p:sp>
        <p:nvSpPr>
          <p:cNvPr id="9830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הרשאות ו- </a:t>
            </a:r>
            <a:r>
              <a:rPr lang="en-US" smtClean="0">
                <a:latin typeface="Arial" charset="0"/>
                <a:cs typeface="Arial" charset="0"/>
              </a:rPr>
              <a:t>package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בשפת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 היו 3 סוגי הרשאות: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public</a:t>
            </a:r>
            <a:r>
              <a:rPr lang="he-IL" smtClean="0">
                <a:latin typeface="Arial" charset="0"/>
                <a:cs typeface="Arial" charset="0"/>
              </a:rPr>
              <a:t> – נגישות מכל מקום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private</a:t>
            </a:r>
            <a:r>
              <a:rPr lang="he-IL" smtClean="0">
                <a:latin typeface="Arial" charset="0"/>
                <a:cs typeface="Arial" charset="0"/>
              </a:rPr>
              <a:t> – נגישות מתוך המחלקה בלבד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protected</a:t>
            </a:r>
            <a:r>
              <a:rPr lang="he-IL" smtClean="0">
                <a:latin typeface="Arial" charset="0"/>
                <a:cs typeface="Arial" charset="0"/>
              </a:rPr>
              <a:t> – נגישות מהמחלקה ומהיורשים</a:t>
            </a:r>
          </a:p>
          <a:p>
            <a:pPr lvl="1"/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בשפת </a:t>
            </a:r>
            <a:r>
              <a:rPr lang="en-US" smtClean="0">
                <a:latin typeface="Arial" charset="0"/>
                <a:cs typeface="Arial" charset="0"/>
              </a:rPr>
              <a:t>JAVA </a:t>
            </a:r>
            <a:r>
              <a:rPr lang="he-IL" smtClean="0">
                <a:latin typeface="Arial" charset="0"/>
                <a:cs typeface="Arial" charset="0"/>
              </a:rPr>
              <a:t>  ההרשאה </a:t>
            </a:r>
            <a:r>
              <a:rPr lang="en-US" smtClean="0">
                <a:latin typeface="Arial" charset="0"/>
                <a:cs typeface="Arial" charset="0"/>
              </a:rPr>
              <a:t>protected</a:t>
            </a:r>
            <a:r>
              <a:rPr lang="he-IL" smtClean="0">
                <a:latin typeface="Arial" charset="0"/>
                <a:cs typeface="Arial" charset="0"/>
              </a:rPr>
              <a:t> מתנהגת טיפה שונה: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נגישה מכל מקום ב- </a:t>
            </a:r>
            <a:r>
              <a:rPr lang="en-US" smtClean="0">
                <a:latin typeface="Arial" charset="0"/>
                <a:cs typeface="Arial" charset="0"/>
              </a:rPr>
              <a:t>package</a:t>
            </a:r>
            <a:r>
              <a:rPr lang="he-IL" smtClean="0">
                <a:latin typeface="Arial" charset="0"/>
                <a:cs typeface="Arial" charset="0"/>
              </a:rPr>
              <a:t> (לרוב הקוד נמצא ב- </a:t>
            </a:r>
            <a:r>
              <a:rPr lang="en-US" smtClean="0">
                <a:latin typeface="Arial" charset="0"/>
                <a:cs typeface="Arial" charset="0"/>
              </a:rPr>
              <a:t>default package</a:t>
            </a:r>
            <a:r>
              <a:rPr lang="he-IL" smtClean="0">
                <a:latin typeface="Arial" charset="0"/>
                <a:cs typeface="Arial" charset="0"/>
              </a:rPr>
              <a:t> ולכן נראה לנו כי הרשאה זו דומה ל- </a:t>
            </a:r>
            <a:r>
              <a:rPr lang="en-US" smtClean="0">
                <a:latin typeface="Arial" charset="0"/>
                <a:cs typeface="Arial" charset="0"/>
              </a:rPr>
              <a:t>public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</a:p>
          <a:p>
            <a:pPr lvl="1"/>
            <a:endParaRPr lang="he-IL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Package</a:t>
            </a:r>
            <a:r>
              <a:rPr lang="he-IL" smtClean="0">
                <a:latin typeface="Arial" charset="0"/>
                <a:cs typeface="Arial" charset="0"/>
              </a:rPr>
              <a:t> היא תת-ספריה המכילה קבצים. שם ה- </a:t>
            </a:r>
            <a:r>
              <a:rPr lang="en-US" smtClean="0">
                <a:latin typeface="Arial" charset="0"/>
                <a:cs typeface="Arial" charset="0"/>
              </a:rPr>
              <a:t>package</a:t>
            </a:r>
            <a:r>
              <a:rPr lang="he-IL" smtClean="0">
                <a:latin typeface="Arial" charset="0"/>
                <a:cs typeface="Arial" charset="0"/>
              </a:rPr>
              <a:t> יהיה כמו שם הספריה. </a:t>
            </a:r>
            <a:endParaRPr lang="en-US" smtClean="0">
              <a:latin typeface="Arial" charset="0"/>
              <a:cs typeface="Arial" charset="0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מקביל ל- </a:t>
            </a:r>
            <a:r>
              <a:rPr lang="en-US" smtClean="0">
                <a:latin typeface="Arial" charset="0"/>
                <a:cs typeface="Arial" charset="0"/>
              </a:rPr>
              <a:t>namespace</a:t>
            </a:r>
            <a:r>
              <a:rPr lang="he-IL" smtClean="0">
                <a:latin typeface="Arial" charset="0"/>
                <a:cs typeface="Arial" charset="0"/>
              </a:rPr>
              <a:t> ב-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++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93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308850" y="6356350"/>
            <a:ext cx="1658938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59D77E7-4095-427B-8F02-06C8BF8E77F8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package</a:t>
            </a:r>
          </a:p>
        </p:txBody>
      </p:sp>
      <p:pic>
        <p:nvPicPr>
          <p:cNvPr id="1003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484313"/>
            <a:ext cx="3076575" cy="190976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557338"/>
            <a:ext cx="2595563" cy="6731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3716338"/>
            <a:ext cx="5248275" cy="281781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850" y="2420938"/>
            <a:ext cx="2582863" cy="112712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2771775" y="476250"/>
            <a:ext cx="3671888" cy="936625"/>
          </a:xfrm>
          <a:prstGeom prst="wedgeRectCallout">
            <a:avLst>
              <a:gd name="adj1" fmla="val -53165"/>
              <a:gd name="adj2" fmla="val 16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כאשר מחלקה מוגדרת בתוך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שאינו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default 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יש לציין זאת בראש הקובץ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716463" y="3573463"/>
            <a:ext cx="4103687" cy="719137"/>
          </a:xfrm>
          <a:prstGeom prst="wedgeRectCallout">
            <a:avLst>
              <a:gd name="adj1" fmla="val -96391"/>
              <a:gd name="adj2" fmla="val -13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יש לייבא את המחלקה המוגדרת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האחר כדי שה-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יכיר אותו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924425" y="4941888"/>
            <a:ext cx="3959225" cy="790575"/>
          </a:xfrm>
          <a:prstGeom prst="wedgeRectCallout">
            <a:avLst>
              <a:gd name="adj1" fmla="val -109141"/>
              <a:gd name="adj2" fmla="val -13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והמחלקות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נמצאות באותו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 יכול לגשת ישירות לתכונות של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635500" y="5876925"/>
            <a:ext cx="4257675" cy="792163"/>
          </a:xfrm>
          <a:prstGeom prst="wedgeRectCallout">
            <a:avLst>
              <a:gd name="adj1" fmla="val -98635"/>
              <a:gd name="adj2" fmla="val -40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והמחלקות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</a:t>
            </a:r>
            <a:r>
              <a:rPr lang="he-IL" b="1" u="sng" dirty="0">
                <a:latin typeface="Arial" pitchFamily="34" charset="0"/>
                <a:cs typeface="Arial" pitchFamily="34" charset="0"/>
              </a:rPr>
              <a:t>אינן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נמצאות באותו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 </a:t>
            </a:r>
            <a:r>
              <a:rPr lang="he-IL" b="1" u="sng" dirty="0">
                <a:latin typeface="Arial" pitchFamily="34" charset="0"/>
                <a:cs typeface="Arial" pitchFamily="34" charset="0"/>
              </a:rPr>
              <a:t>אינו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יכול לגשת ישירות לתכונות של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0036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611188" y="19050"/>
            <a:ext cx="1658937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7A259A-D624-4DC0-8695-049D8C231896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9656</TotalTime>
  <Words>7300</Words>
  <Application>Microsoft Office PowerPoint</Application>
  <PresentationFormat>On-screen Show (4:3)</PresentationFormat>
  <Paragraphs>1482</Paragraphs>
  <Slides>159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159</vt:i4>
      </vt:variant>
    </vt:vector>
  </HeadingPairs>
  <TitlesOfParts>
    <vt:vector size="161" baseType="lpstr">
      <vt:lpstr>Equity</vt:lpstr>
      <vt:lpstr>Visio</vt:lpstr>
      <vt:lpstr>תכנות מכוון עצמים ושפת JAVA מ- C++ ל- JAVA</vt:lpstr>
      <vt:lpstr>ביחידה זו נלמד:</vt:lpstr>
      <vt:lpstr>רקע לשפת JAVA</vt:lpstr>
      <vt:lpstr>מנגנון הקומפילציה של שפת JAVA</vt:lpstr>
      <vt:lpstr>מנגנון ההרצה של תוכנית בשפת JAVA</vt:lpstr>
      <vt:lpstr>תהליך כתיבה והרצה של תוכנית ב- JAVA</vt:lpstr>
      <vt:lpstr>JRE ו- JDK</vt:lpstr>
      <vt:lpstr>רכיבי ה- JRE וה- JDK</vt:lpstr>
      <vt:lpstr>ערכות פיתוח ל- JAVA (editions)</vt:lpstr>
      <vt:lpstr>קלט פלט</vt:lpstr>
      <vt:lpstr>דוגמא לתוכנית בשפת JAVA</vt:lpstr>
      <vt:lpstr>תוכניות המדפיסה למסך</vt:lpstr>
      <vt:lpstr>קבלת קלט מהמשתמש </vt:lpstr>
      <vt:lpstr>דוגמא לניסיון המרה שיכשל</vt:lpstr>
      <vt:lpstr>קליטת מחרוזות</vt:lpstr>
      <vt:lpstr>קליטת מחרוזת עם רווחים</vt:lpstr>
      <vt:lpstr>קליטת מחרוזת עם רווחים</vt:lpstr>
      <vt:lpstr>הפתרון</vt:lpstr>
      <vt:lpstr>הגדרת קבועים</vt:lpstr>
      <vt:lpstr>פונקציות</vt:lpstr>
      <vt:lpstr>ניהול הזיכרון ב- JAVA</vt:lpstr>
      <vt:lpstr>העברת פרמטרים by reference</vt:lpstr>
      <vt:lpstr>דוגמאת swap (החלפת ערכי 2 משתנים)</vt:lpstr>
      <vt:lpstr>ניהול הזיכרון</vt:lpstr>
      <vt:lpstr>העברת אובייקטים לפונקציות או שיטות</vt:lpstr>
      <vt:lpstr>דוגמא</vt:lpstr>
      <vt:lpstr>דוגמא: העברת אוביקט לפונקציה</vt:lpstr>
      <vt:lpstr>טיפוסי מעטפת לטיפוסים הבסיסיים</vt:lpstr>
      <vt:lpstr>שימוש במחלקת המעטפת</vt:lpstr>
      <vt:lpstr>קליטת נתונים: האובייקט BufferedReader</vt:lpstr>
      <vt:lpstr>קליטת נתונים: האובייקט BufferedReader</vt:lpstr>
      <vt:lpstr>מערכים</vt:lpstr>
      <vt:lpstr>מערכים</vt:lpstr>
      <vt:lpstr>הגדרת משתנים מטיפוס מערך</vt:lpstr>
      <vt:lpstr>מערך של אובייקטים</vt:lpstr>
      <vt:lpstr>המחלקה Arrays</vt:lpstr>
      <vt:lpstr>אבחנה בין העתקת מערך לבין העתקת הפניה</vt:lpstr>
      <vt:lpstr>כיצד עובדת השיטה Arrays.copyOf עבור אובייקטים?</vt:lpstr>
      <vt:lpstr>Arrays ואובייקטים – דוגמא נוספת</vt:lpstr>
      <vt:lpstr>this</vt:lpstr>
      <vt:lpstr>שימושים ב- this</vt:lpstr>
      <vt:lpstr>קריאה מבנאי אחד לאחר</vt:lpstr>
      <vt:lpstr>קריאה מבנאי אחד לאחר (2)</vt:lpstr>
      <vt:lpstr>קריאה מבנאי אחד לאחר (3)</vt:lpstr>
      <vt:lpstr>תזכורת:  תכונות ושיטות סטטיות</vt:lpstr>
      <vt:lpstr>תכונות סטטיות</vt:lpstr>
      <vt:lpstr>דוגמא:  Person</vt:lpstr>
      <vt:lpstr>משתנה סטטי כקבוע במחלקה</vt:lpstr>
      <vt:lpstr>דוגמא למשתנה סטטי כקבוע במחלקה</vt:lpstr>
      <vt:lpstr>יצירת ID אוטומטי</vt:lpstr>
      <vt:lpstr>שיטות סטטיות</vt:lpstr>
      <vt:lpstr>דוגמא:  החזרת מספר  האנשים שנוצרו</vt:lpstr>
      <vt:lpstr>מחלקות הנותנות שירותים</vt:lpstr>
      <vt:lpstr>המחלקה Math</vt:lpstr>
      <vt:lpstr>המחלקה Math – דוגמת שימוש</vt:lpstr>
      <vt:lpstr>קבלת מספרים אקראיים</vt:lpstr>
      <vt:lpstr>קבלת מספרים אקראיים בטווח מסויים</vt:lpstr>
      <vt:lpstr>המחלקה Random</vt:lpstr>
      <vt:lpstr>מהו enum</vt:lpstr>
      <vt:lpstr>דוגמא</vt:lpstr>
      <vt:lpstr>הגדרת enum בתוך מחלקה</vt:lpstr>
      <vt:lpstr>הכלת מחלקות</vt:lpstr>
      <vt:lpstr>הכלת מחלקות: מוטיבציה וכיצד זה עובד</vt:lpstr>
      <vt:lpstr>הרצת  הקוד</vt:lpstr>
      <vt:lpstr>הקוד (בלי אנימציה)</vt:lpstr>
      <vt:lpstr>הבעיה:</vt:lpstr>
      <vt:lpstr>הרצת  הקוד המתוקן</vt:lpstr>
      <vt:lpstr>נוסיף מימוש set ו- get למרכז המעגל</vt:lpstr>
      <vt:lpstr>הבעייתיות במימוש set הנ"ל</vt:lpstr>
      <vt:lpstr>הפתרון</vt:lpstr>
      <vt:lpstr>שימוש בשיטת ה- get</vt:lpstr>
      <vt:lpstr>הבעייתיות ב- get</vt:lpstr>
      <vt:lpstr>החזרת העתק ב- get</vt:lpstr>
      <vt:lpstr>מימוש פתרון 1: כתיבת שיטות המעדכנות את תכונות האובייקט המוכל</vt:lpstr>
      <vt:lpstr>השימוש ב- main בפתרון 1</vt:lpstr>
      <vt:lpstr>מימוש פתרון 2:</vt:lpstr>
      <vt:lpstr>השימוש ב- main בפתרון 2</vt:lpstr>
      <vt:lpstr>הבעייתיות ב- get (2)</vt:lpstr>
      <vt:lpstr>המימוש הנבחר, כפי שהוצג בהתחלה</vt:lpstr>
      <vt:lpstr>דוגמת הכתובת ובית הספר (1)</vt:lpstr>
      <vt:lpstr>דוגמת הכתובת ובית הספר (2)</vt:lpstr>
      <vt:lpstr>דוגמת הכתובת ובית הספר – ה- main</vt:lpstr>
      <vt:lpstr>דוגמת הכתובת ובית הספר – הפלט</vt:lpstr>
      <vt:lpstr>אובייקט מוכל: מתי נחזיק העתק ייחודי ומתי הפניה לאובייקט אחר</vt:lpstr>
      <vt:lpstr>אובייקט מוכל: מתי נחזיק העתק ייחודי ומתי הפניה לאובייקט אחר (2)</vt:lpstr>
      <vt:lpstr>הורשה</vt:lpstr>
      <vt:lpstr>הורשה ב- JAVA   לעומת C++</vt:lpstr>
      <vt:lpstr>דוגמא: Person ו- Student תרשים UML</vt:lpstr>
      <vt:lpstr>תחביר</vt:lpstr>
      <vt:lpstr>דריסת שיטות וקריאה לשיטה מהבסיס</vt:lpstr>
      <vt:lpstr>דריסת שיטות וקריאה לשיטה מהבסיס (2)</vt:lpstr>
      <vt:lpstr>דוגמא לשימוש</vt:lpstr>
      <vt:lpstr>מעבר בבנאים בהורשה</vt:lpstr>
      <vt:lpstr>קריאה לבנאי הבסיס - תחביר</vt:lpstr>
      <vt:lpstr>מעבר בין בנאים בהורשה - דוגמא</vt:lpstr>
      <vt:lpstr>מחלקות ו- final</vt:lpstr>
      <vt:lpstr>הרשאות</vt:lpstr>
      <vt:lpstr>הרשאות ו- package</vt:lpstr>
      <vt:lpstr>package</vt:lpstr>
      <vt:lpstr>יבוא מה- default package</vt:lpstr>
      <vt:lpstr>ההרשאה default</vt:lpstr>
      <vt:lpstr>סיכום הרשאות</vt:lpstr>
      <vt:lpstr>פולימורפיזם</vt:lpstr>
      <vt:lpstr>המחלקות בהן נשתמש</vt:lpstr>
      <vt:lpstr>יצירת אובייקט יורש מהפניה לבסיס</vt:lpstr>
      <vt:lpstr>תזכורת: הקוד</vt:lpstr>
      <vt:lpstr>המילה השמורה instanceof</vt:lpstr>
      <vt:lpstr>דוגמא לשליחת אובייקט נורש לשיטה המקבלת בסיס, ושימוש ב- instanceof</vt:lpstr>
      <vt:lpstr>דוגמא למערך משולב</vt:lpstr>
      <vt:lpstr>מהו פולימורפיזם?</vt:lpstr>
      <vt:lpstr>דוגמא</vt:lpstr>
      <vt:lpstr>קישור דינאמי</vt:lpstr>
      <vt:lpstr>קישור סטטי</vt:lpstr>
      <vt:lpstr>מחלקה אבסטרקטית</vt:lpstr>
      <vt:lpstr>דוגמא: המחלקה Animal ויורשיה</vt:lpstr>
      <vt:lpstr>דוגמאת המחלקה Animal ויורשיה: ה- Animal</vt:lpstr>
      <vt:lpstr>דוגמאת המחלקה Animal ויורשיה: ה- Horse</vt:lpstr>
      <vt:lpstr>דוגמאת המחלקה Animal ויורשיה: ה- Cat</vt:lpstr>
      <vt:lpstr>דוגמאת המחלקה Animal ויורשיה: ה- StreetCat</vt:lpstr>
      <vt:lpstr>דוגמאת המחלקה Animal ויורשיה: ה- SiamiCat</vt:lpstr>
      <vt:lpstr>דוגמאת המחלקה Animal ויורשיה: ה- Fish</vt:lpstr>
      <vt:lpstr>דוגמאת המחלקה Animal ויורשיה: ה- main</vt:lpstr>
      <vt:lpstr>דוגמאת המחלקה Animal ויורשיה: ה- main עם פניה לפונקציה שרק ביורשים</vt:lpstr>
      <vt:lpstr>טיפול בחריגות - Exceptions</vt:lpstr>
      <vt:lpstr>דוגמא: חלוקת 2 מספרים (ללא טיפול בחריגות)</vt:lpstr>
      <vt:lpstr>טיפול ללא שימוש בחריגות</vt:lpstr>
      <vt:lpstr>טיפול בחריגות - המנגנון</vt:lpstr>
      <vt:lpstr>דוגמא: חלוקת 2 מספרים</vt:lpstr>
      <vt:lpstr>דוגמא: חלוקת 2 מספרים (הפלט)</vt:lpstr>
      <vt:lpstr>דוגמא לטיפול בחריגה</vt:lpstr>
      <vt:lpstr>סוגי exception מוכרים</vt:lpstr>
      <vt:lpstr>תפיסת Exception במקום תפיסת כל סוג בנפרד</vt:lpstr>
      <vt:lpstr>תפיסת Exception כללי - דוגמא</vt:lpstr>
      <vt:lpstr>היררכית החריגות</vt:lpstr>
      <vt:lpstr>בלוק finally</vt:lpstr>
      <vt:lpstr>בלוק finally - דוגמא</vt:lpstr>
      <vt:lpstr>בלוק finally – דוגמא עם return</vt:lpstr>
      <vt:lpstr>גלגול חריגות</vt:lpstr>
      <vt:lpstr>גלגול חריגות (2)</vt:lpstr>
      <vt:lpstr>הצהרה על זריקת חריגה</vt:lpstr>
      <vt:lpstr>מי מטפל בחריגה</vt:lpstr>
      <vt:lpstr>זריקת exception עם הןדעה המותאמת-אישית</vt:lpstr>
      <vt:lpstr>PowerPoint Presentation</vt:lpstr>
      <vt:lpstr>ה- main</vt:lpstr>
      <vt:lpstr>דוגמא לתוכנית מורכבת</vt:lpstr>
      <vt:lpstr>דוגמא נוספת: אפיית עוגה (ללא חריגות)</vt:lpstr>
      <vt:lpstr>אפיית עוגה</vt:lpstr>
      <vt:lpstr>כעת השיטות יזרקו חריגות</vt:lpstr>
      <vt:lpstr>כעת ה- main יתעסק בלוגיקה ובשגיאות בנפרד..</vt:lpstr>
      <vt:lpstr>מחלקות חריגות מותאמות לעולם הבעיה</vt:lpstr>
      <vt:lpstr>מחלקות חריגות מותאמות לעולם הבעיה</vt:lpstr>
      <vt:lpstr>מחלקות חריגות מותאמות לעולם הבעיה</vt:lpstr>
      <vt:lpstr>סיכום ההבדלים בין C++ ל- JAVA</vt:lpstr>
      <vt:lpstr>השוואה בין C++ ל- JAVA - כללי</vt:lpstr>
      <vt:lpstr>השוואה בין C++ ל- JAVA – מחלקות</vt:lpstr>
      <vt:lpstr>השוואה בין C++ ל- JAVA – מחלקות</vt:lpstr>
      <vt:lpstr>השוואה בין C++ ל- JAVA - האובייקטים</vt:lpstr>
      <vt:lpstr>השוואה בין C++ ל- JAVA - הורשה</vt:lpstr>
      <vt:lpstr>ביחידה זו למדנו:</vt:lpstr>
    </vt:vector>
  </TitlesOfParts>
  <Company>KerenK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מכוון עצמים ושפת JAVA</dc:title>
  <dc:creator>Keren</dc:creator>
  <cp:lastModifiedBy>Ori Menashe</cp:lastModifiedBy>
  <cp:revision>253</cp:revision>
  <dcterms:created xsi:type="dcterms:W3CDTF">2010-10-16T15:19:56Z</dcterms:created>
  <dcterms:modified xsi:type="dcterms:W3CDTF">2013-08-11T05:20:27Z</dcterms:modified>
</cp:coreProperties>
</file>