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8" r:id="rId4"/>
    <p:sldId id="262" r:id="rId5"/>
    <p:sldId id="259" r:id="rId6"/>
    <p:sldId id="278" r:id="rId7"/>
    <p:sldId id="279" r:id="rId8"/>
    <p:sldId id="280" r:id="rId9"/>
    <p:sldId id="281" r:id="rId10"/>
    <p:sldId id="265" r:id="rId11"/>
    <p:sldId id="266" r:id="rId12"/>
    <p:sldId id="272" r:id="rId13"/>
    <p:sldId id="273" r:id="rId14"/>
    <p:sldId id="267" r:id="rId15"/>
    <p:sldId id="274" r:id="rId16"/>
    <p:sldId id="275" r:id="rId17"/>
    <p:sldId id="277" r:id="rId18"/>
    <p:sldId id="260" r:id="rId19"/>
    <p:sldId id="268" r:id="rId20"/>
    <p:sldId id="269" r:id="rId21"/>
    <p:sldId id="28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546A"/>
    <a:srgbClr val="FFC000"/>
    <a:srgbClr val="D17B5C"/>
    <a:srgbClr val="A5A5A5"/>
    <a:srgbClr val="B98A82"/>
    <a:srgbClr val="ED7D31"/>
    <a:srgbClr val="BDBDBD"/>
    <a:srgbClr val="7F7F7F"/>
    <a:srgbClr val="8A8686"/>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p:scale>
          <a:sx n="75" d="100"/>
          <a:sy n="75" d="100"/>
        </p:scale>
        <p:origin x="87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E81DE9-4F79-41C8-8D56-28056262272E}" type="doc">
      <dgm:prSet loTypeId="urn:microsoft.com/office/officeart/2009/layout/CircleArrowProcess" loCatId="process" qsTypeId="urn:microsoft.com/office/officeart/2005/8/quickstyle/simple1" qsCatId="simple" csTypeId="urn:microsoft.com/office/officeart/2005/8/colors/colorful1" csCatId="colorful" phldr="1"/>
      <dgm:spPr/>
      <dgm:t>
        <a:bodyPr/>
        <a:lstStyle/>
        <a:p>
          <a:pPr rtl="1"/>
          <a:endParaRPr lang="he-IL"/>
        </a:p>
      </dgm:t>
    </dgm:pt>
    <dgm:pt modelId="{B9180F23-005F-47B3-BCBB-218800DA2D28}">
      <dgm:prSet phldrT="[טקסט]"/>
      <dgm:spPr/>
      <dgm:t>
        <a:bodyPr/>
        <a:lstStyle/>
        <a:p>
          <a:r>
            <a:rPr lang="he-IL" dirty="0">
              <a:latin typeface="Tahoma" panose="020B0604030504040204" pitchFamily="34" charset="0"/>
              <a:ea typeface="Tahoma" panose="020B0604030504040204" pitchFamily="34" charset="0"/>
              <a:cs typeface="Tahoma" panose="020B0604030504040204" pitchFamily="34" charset="0"/>
            </a:rPr>
            <a:t>תהליך העבודה</a:t>
          </a:r>
        </a:p>
      </dgm:t>
    </dgm:pt>
    <dgm:pt modelId="{7F5F7579-F6AE-4723-8BD3-0878B89E4621}" type="parTrans" cxnId="{39990381-4C85-43B2-94A0-00A5BEAD80E6}">
      <dgm:prSet/>
      <dgm:spPr/>
      <dgm:t>
        <a:bodyPr/>
        <a:lstStyle/>
        <a:p>
          <a:pPr rtl="1"/>
          <a:endParaRPr lang="he-IL"/>
        </a:p>
      </dgm:t>
    </dgm:pt>
    <dgm:pt modelId="{7AA6480F-8E69-4870-B3B6-6DD39381A088}" type="sibTrans" cxnId="{39990381-4C85-43B2-94A0-00A5BEAD80E6}">
      <dgm:prSet/>
      <dgm:spPr/>
      <dgm:t>
        <a:bodyPr/>
        <a:lstStyle/>
        <a:p>
          <a:pPr rtl="1"/>
          <a:endParaRPr lang="he-IL"/>
        </a:p>
      </dgm:t>
    </dgm:pt>
    <dgm:pt modelId="{F316C075-FBD0-4C64-B41E-703FBBA30D69}">
      <dgm:prSet/>
      <dgm:spPr/>
      <dgm:t>
        <a:bodyPr/>
        <a:lstStyle/>
        <a:p>
          <a:r>
            <a:rPr lang="he-IL" dirty="0">
              <a:latin typeface="Tahoma" panose="020B0604030504040204" pitchFamily="34" charset="0"/>
              <a:ea typeface="Tahoma" panose="020B0604030504040204" pitchFamily="34" charset="0"/>
              <a:cs typeface="Tahoma" panose="020B0604030504040204" pitchFamily="34" charset="0"/>
            </a:rPr>
            <a:t>נספחים</a:t>
          </a:r>
        </a:p>
      </dgm:t>
    </dgm:pt>
    <dgm:pt modelId="{CF95329A-9269-4C80-95D5-102658CB00CF}" type="parTrans" cxnId="{214BAD34-1F9F-496E-98EE-255A277C4C77}">
      <dgm:prSet/>
      <dgm:spPr/>
      <dgm:t>
        <a:bodyPr/>
        <a:lstStyle/>
        <a:p>
          <a:pPr rtl="1"/>
          <a:endParaRPr lang="he-IL"/>
        </a:p>
      </dgm:t>
    </dgm:pt>
    <dgm:pt modelId="{E32D00E7-DF86-45FD-AE17-7114DC3D553E}" type="sibTrans" cxnId="{214BAD34-1F9F-496E-98EE-255A277C4C77}">
      <dgm:prSet/>
      <dgm:spPr/>
      <dgm:t>
        <a:bodyPr/>
        <a:lstStyle/>
        <a:p>
          <a:pPr rtl="1"/>
          <a:endParaRPr lang="he-IL"/>
        </a:p>
      </dgm:t>
    </dgm:pt>
    <dgm:pt modelId="{57452539-42AF-48BB-A71E-03F297029998}">
      <dgm:prSet phldrT="[טקסט]"/>
      <dgm:spPr/>
      <dgm:t>
        <a:bodyPr/>
        <a:lstStyle/>
        <a:p>
          <a:r>
            <a:rPr lang="he-IL" dirty="0">
              <a:latin typeface="Tahoma" panose="020B0604030504040204" pitchFamily="34" charset="0"/>
              <a:ea typeface="Tahoma" panose="020B0604030504040204" pitchFamily="34" charset="0"/>
              <a:cs typeface="Tahoma" panose="020B0604030504040204" pitchFamily="34" charset="0"/>
            </a:rPr>
            <a:t>ממצאים והמלצות לשימוש במשתנים</a:t>
          </a:r>
        </a:p>
      </dgm:t>
    </dgm:pt>
    <dgm:pt modelId="{77C75D16-E1CF-40A3-B9DB-9D64D02BAF42}" type="parTrans" cxnId="{8F532142-4325-4EEF-A49E-9D3403803FAD}">
      <dgm:prSet/>
      <dgm:spPr/>
      <dgm:t>
        <a:bodyPr/>
        <a:lstStyle/>
        <a:p>
          <a:pPr rtl="1"/>
          <a:endParaRPr lang="he-IL"/>
        </a:p>
      </dgm:t>
    </dgm:pt>
    <dgm:pt modelId="{9C7CDFD9-61A9-44C4-B6E0-A8326FF95AE0}" type="sibTrans" cxnId="{8F532142-4325-4EEF-A49E-9D3403803FAD}">
      <dgm:prSet/>
      <dgm:spPr/>
      <dgm:t>
        <a:bodyPr/>
        <a:lstStyle/>
        <a:p>
          <a:pPr rtl="1"/>
          <a:endParaRPr lang="he-IL"/>
        </a:p>
      </dgm:t>
    </dgm:pt>
    <dgm:pt modelId="{CB944F33-8904-4761-A574-5542D6A23239}" type="pres">
      <dgm:prSet presAssocID="{8AE81DE9-4F79-41C8-8D56-28056262272E}" presName="Name0" presStyleCnt="0">
        <dgm:presLayoutVars>
          <dgm:chMax val="7"/>
          <dgm:chPref val="7"/>
          <dgm:dir/>
          <dgm:animLvl val="lvl"/>
        </dgm:presLayoutVars>
      </dgm:prSet>
      <dgm:spPr/>
    </dgm:pt>
    <dgm:pt modelId="{6C450E64-0B3A-41CF-80F4-68A1EE8CF4A9}" type="pres">
      <dgm:prSet presAssocID="{B9180F23-005F-47B3-BCBB-218800DA2D28}" presName="Accent1" presStyleCnt="0"/>
      <dgm:spPr/>
    </dgm:pt>
    <dgm:pt modelId="{69742D3A-357D-4E43-B79D-060A72A60986}" type="pres">
      <dgm:prSet presAssocID="{B9180F23-005F-47B3-BCBB-218800DA2D28}" presName="Accent" presStyleLbl="node1" presStyleIdx="0" presStyleCnt="3"/>
      <dgm:spPr/>
    </dgm:pt>
    <dgm:pt modelId="{EBBA795B-A946-47D2-BC02-3F54D1E6CACB}" type="pres">
      <dgm:prSet presAssocID="{B9180F23-005F-47B3-BCBB-218800DA2D28}" presName="Parent1" presStyleLbl="revTx" presStyleIdx="0" presStyleCnt="3">
        <dgm:presLayoutVars>
          <dgm:chMax val="1"/>
          <dgm:chPref val="1"/>
          <dgm:bulletEnabled val="1"/>
        </dgm:presLayoutVars>
      </dgm:prSet>
      <dgm:spPr/>
    </dgm:pt>
    <dgm:pt modelId="{5D39D622-76BA-4720-8374-AE11C06EB982}" type="pres">
      <dgm:prSet presAssocID="{57452539-42AF-48BB-A71E-03F297029998}" presName="Accent2" presStyleCnt="0"/>
      <dgm:spPr/>
    </dgm:pt>
    <dgm:pt modelId="{492DBC46-5AF0-4BA1-962E-D2AB6D12F61C}" type="pres">
      <dgm:prSet presAssocID="{57452539-42AF-48BB-A71E-03F297029998}" presName="Accent" presStyleLbl="node1" presStyleIdx="1" presStyleCnt="3"/>
      <dgm:spPr/>
    </dgm:pt>
    <dgm:pt modelId="{32BEA07E-140A-4ED7-8BDE-34E6719EFACA}" type="pres">
      <dgm:prSet presAssocID="{57452539-42AF-48BB-A71E-03F297029998}" presName="Parent2" presStyleLbl="revTx" presStyleIdx="1" presStyleCnt="3">
        <dgm:presLayoutVars>
          <dgm:chMax val="1"/>
          <dgm:chPref val="1"/>
          <dgm:bulletEnabled val="1"/>
        </dgm:presLayoutVars>
      </dgm:prSet>
      <dgm:spPr/>
    </dgm:pt>
    <dgm:pt modelId="{CC034A8D-A052-404D-A7B7-63AC1C675900}" type="pres">
      <dgm:prSet presAssocID="{F316C075-FBD0-4C64-B41E-703FBBA30D69}" presName="Accent3" presStyleCnt="0"/>
      <dgm:spPr/>
    </dgm:pt>
    <dgm:pt modelId="{47EA6A4A-7DDE-42A1-A088-C733715D9B05}" type="pres">
      <dgm:prSet presAssocID="{F316C075-FBD0-4C64-B41E-703FBBA30D69}" presName="Accent" presStyleLbl="node1" presStyleIdx="2" presStyleCnt="3"/>
      <dgm:spPr/>
    </dgm:pt>
    <dgm:pt modelId="{A0705FC2-E584-4C49-9F17-6A5EDDA887D7}" type="pres">
      <dgm:prSet presAssocID="{F316C075-FBD0-4C64-B41E-703FBBA30D69}" presName="Parent3" presStyleLbl="revTx" presStyleIdx="2" presStyleCnt="3">
        <dgm:presLayoutVars>
          <dgm:chMax val="1"/>
          <dgm:chPref val="1"/>
          <dgm:bulletEnabled val="1"/>
        </dgm:presLayoutVars>
      </dgm:prSet>
      <dgm:spPr/>
    </dgm:pt>
  </dgm:ptLst>
  <dgm:cxnLst>
    <dgm:cxn modelId="{214BAD34-1F9F-496E-98EE-255A277C4C77}" srcId="{8AE81DE9-4F79-41C8-8D56-28056262272E}" destId="{F316C075-FBD0-4C64-B41E-703FBBA30D69}" srcOrd="2" destOrd="0" parTransId="{CF95329A-9269-4C80-95D5-102658CB00CF}" sibTransId="{E32D00E7-DF86-45FD-AE17-7114DC3D553E}"/>
    <dgm:cxn modelId="{8F532142-4325-4EEF-A49E-9D3403803FAD}" srcId="{8AE81DE9-4F79-41C8-8D56-28056262272E}" destId="{57452539-42AF-48BB-A71E-03F297029998}" srcOrd="1" destOrd="0" parTransId="{77C75D16-E1CF-40A3-B9DB-9D64D02BAF42}" sibTransId="{9C7CDFD9-61A9-44C4-B6E0-A8326FF95AE0}"/>
    <dgm:cxn modelId="{5FA97A6D-C091-49FE-8F39-C07EDB1D8CA5}" type="presOf" srcId="{B9180F23-005F-47B3-BCBB-218800DA2D28}" destId="{EBBA795B-A946-47D2-BC02-3F54D1E6CACB}" srcOrd="0" destOrd="0" presId="urn:microsoft.com/office/officeart/2009/layout/CircleArrowProcess"/>
    <dgm:cxn modelId="{3FAA1B78-6C71-4BC4-91DF-A2DEE477E738}" type="presOf" srcId="{F316C075-FBD0-4C64-B41E-703FBBA30D69}" destId="{A0705FC2-E584-4C49-9F17-6A5EDDA887D7}" srcOrd="0" destOrd="0" presId="urn:microsoft.com/office/officeart/2009/layout/CircleArrowProcess"/>
    <dgm:cxn modelId="{39990381-4C85-43B2-94A0-00A5BEAD80E6}" srcId="{8AE81DE9-4F79-41C8-8D56-28056262272E}" destId="{B9180F23-005F-47B3-BCBB-218800DA2D28}" srcOrd="0" destOrd="0" parTransId="{7F5F7579-F6AE-4723-8BD3-0878B89E4621}" sibTransId="{7AA6480F-8E69-4870-B3B6-6DD39381A088}"/>
    <dgm:cxn modelId="{636A4E8D-330B-46DC-8588-BE5C044699E9}" type="presOf" srcId="{57452539-42AF-48BB-A71E-03F297029998}" destId="{32BEA07E-140A-4ED7-8BDE-34E6719EFACA}" srcOrd="0" destOrd="0" presId="urn:microsoft.com/office/officeart/2009/layout/CircleArrowProcess"/>
    <dgm:cxn modelId="{2207A4D6-A2DB-434B-A95B-D86DE8C7F2BF}" type="presOf" srcId="{8AE81DE9-4F79-41C8-8D56-28056262272E}" destId="{CB944F33-8904-4761-A574-5542D6A23239}" srcOrd="0" destOrd="0" presId="urn:microsoft.com/office/officeart/2009/layout/CircleArrowProcess"/>
    <dgm:cxn modelId="{918F5D69-7631-4A4B-A12B-47D0AF7DF809}" type="presParOf" srcId="{CB944F33-8904-4761-A574-5542D6A23239}" destId="{6C450E64-0B3A-41CF-80F4-68A1EE8CF4A9}" srcOrd="0" destOrd="0" presId="urn:microsoft.com/office/officeart/2009/layout/CircleArrowProcess"/>
    <dgm:cxn modelId="{F2E246DF-3E95-4860-A906-E633BEB72366}" type="presParOf" srcId="{6C450E64-0B3A-41CF-80F4-68A1EE8CF4A9}" destId="{69742D3A-357D-4E43-B79D-060A72A60986}" srcOrd="0" destOrd="0" presId="urn:microsoft.com/office/officeart/2009/layout/CircleArrowProcess"/>
    <dgm:cxn modelId="{BFA40463-E9B5-4D86-B0F7-764A6A6E5104}" type="presParOf" srcId="{CB944F33-8904-4761-A574-5542D6A23239}" destId="{EBBA795B-A946-47D2-BC02-3F54D1E6CACB}" srcOrd="1" destOrd="0" presId="urn:microsoft.com/office/officeart/2009/layout/CircleArrowProcess"/>
    <dgm:cxn modelId="{D216F51A-AFB5-452B-880D-627378CAC10C}" type="presParOf" srcId="{CB944F33-8904-4761-A574-5542D6A23239}" destId="{5D39D622-76BA-4720-8374-AE11C06EB982}" srcOrd="2" destOrd="0" presId="urn:microsoft.com/office/officeart/2009/layout/CircleArrowProcess"/>
    <dgm:cxn modelId="{4A011905-A82E-4C22-A60E-226C45C24A98}" type="presParOf" srcId="{5D39D622-76BA-4720-8374-AE11C06EB982}" destId="{492DBC46-5AF0-4BA1-962E-D2AB6D12F61C}" srcOrd="0" destOrd="0" presId="urn:microsoft.com/office/officeart/2009/layout/CircleArrowProcess"/>
    <dgm:cxn modelId="{E3C2CD54-7E56-4A66-A50F-373D4392214E}" type="presParOf" srcId="{CB944F33-8904-4761-A574-5542D6A23239}" destId="{32BEA07E-140A-4ED7-8BDE-34E6719EFACA}" srcOrd="3" destOrd="0" presId="urn:microsoft.com/office/officeart/2009/layout/CircleArrowProcess"/>
    <dgm:cxn modelId="{12356E7B-EECA-459B-B879-C60BBE1BB4AF}" type="presParOf" srcId="{CB944F33-8904-4761-A574-5542D6A23239}" destId="{CC034A8D-A052-404D-A7B7-63AC1C675900}" srcOrd="4" destOrd="0" presId="urn:microsoft.com/office/officeart/2009/layout/CircleArrowProcess"/>
    <dgm:cxn modelId="{7A3E62E7-08A9-4954-87EC-793D42FCFBF0}" type="presParOf" srcId="{CC034A8D-A052-404D-A7B7-63AC1C675900}" destId="{47EA6A4A-7DDE-42A1-A088-C733715D9B05}" srcOrd="0" destOrd="0" presId="urn:microsoft.com/office/officeart/2009/layout/CircleArrowProcess"/>
    <dgm:cxn modelId="{1BD14E64-CFF3-439A-8065-FECF2C656770}" type="presParOf" srcId="{CB944F33-8904-4761-A574-5542D6A23239}" destId="{A0705FC2-E584-4C49-9F17-6A5EDDA887D7}"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9BEFE2-B5EE-4114-A2DB-D04B8A0945E6}" type="doc">
      <dgm:prSet loTypeId="urn:microsoft.com/office/officeart/2005/8/layout/hList1" loCatId="list" qsTypeId="urn:microsoft.com/office/officeart/2005/8/quickstyle/simple1" qsCatId="simple" csTypeId="urn:microsoft.com/office/officeart/2005/8/colors/colorful3" csCatId="colorful" phldr="1"/>
      <dgm:spPr/>
      <dgm:t>
        <a:bodyPr/>
        <a:lstStyle/>
        <a:p>
          <a:pPr rtl="1"/>
          <a:endParaRPr lang="he-IL"/>
        </a:p>
      </dgm:t>
    </dgm:pt>
    <dgm:pt modelId="{51BEB82A-873A-4DBC-AD82-5CA150A07011}">
      <dgm:prSet phldrT="[טקסט]" custT="1"/>
      <dgm:spPr/>
      <dgm:t>
        <a:bodyPr/>
        <a:lstStyle/>
        <a:p>
          <a:pPr rtl="1"/>
          <a:r>
            <a:rPr lang="he-IL" sz="1800" dirty="0">
              <a:latin typeface="Tahoma" panose="020B0604030504040204" pitchFamily="34" charset="0"/>
              <a:ea typeface="Tahoma" panose="020B0604030504040204" pitchFamily="34" charset="0"/>
              <a:cs typeface="Tahoma" panose="020B0604030504040204" pitchFamily="34" charset="0"/>
            </a:rPr>
            <a:t>דמוגרפיה</a:t>
          </a:r>
        </a:p>
      </dgm:t>
    </dgm:pt>
    <dgm:pt modelId="{EBBCFF5F-2EF0-4440-83CB-B5F52512D847}" type="parTrans" cxnId="{DBFE15A7-4E2F-45E7-9F26-BCACA7E24FC5}">
      <dgm:prSet/>
      <dgm:spPr/>
      <dgm:t>
        <a:bodyPr/>
        <a:lstStyle/>
        <a:p>
          <a:pPr rtl="1"/>
          <a:endParaRPr lang="he-IL" sz="1400"/>
        </a:p>
      </dgm:t>
    </dgm:pt>
    <dgm:pt modelId="{675C117F-FBD9-4C9F-92BB-4EAF9C017117}" type="sibTrans" cxnId="{DBFE15A7-4E2F-45E7-9F26-BCACA7E24FC5}">
      <dgm:prSet/>
      <dgm:spPr/>
      <dgm:t>
        <a:bodyPr/>
        <a:lstStyle/>
        <a:p>
          <a:pPr rtl="1"/>
          <a:endParaRPr lang="he-IL" sz="1400"/>
        </a:p>
      </dgm:t>
    </dgm:pt>
    <dgm:pt modelId="{10B05450-365B-4320-8CA6-58E90398985B}">
      <dgm:prSet phldrT="[טקסט]" custT="1"/>
      <dgm:spPr/>
      <dgm:t>
        <a:bodyPr/>
        <a:lstStyle/>
        <a:p>
          <a:pPr rtl="1"/>
          <a:r>
            <a:rPr lang="he-IL" sz="1800" dirty="0">
              <a:latin typeface="Tahoma" panose="020B0604030504040204" pitchFamily="34" charset="0"/>
              <a:ea typeface="Tahoma" panose="020B0604030504040204" pitchFamily="34" charset="0"/>
              <a:cs typeface="Tahoma" panose="020B0604030504040204" pitchFamily="34" charset="0"/>
            </a:rPr>
            <a:t>מגדר</a:t>
          </a:r>
        </a:p>
      </dgm:t>
    </dgm:pt>
    <dgm:pt modelId="{BD9D002B-1261-4D11-B35C-50D8380ED749}" type="parTrans" cxnId="{BE35FAFF-C514-4FB1-99DA-936EA14A7DF8}">
      <dgm:prSet/>
      <dgm:spPr/>
      <dgm:t>
        <a:bodyPr/>
        <a:lstStyle/>
        <a:p>
          <a:pPr rtl="1"/>
          <a:endParaRPr lang="he-IL" sz="1400"/>
        </a:p>
      </dgm:t>
    </dgm:pt>
    <dgm:pt modelId="{6E674F3F-EB63-4637-8903-FF0F56999BB8}" type="sibTrans" cxnId="{BE35FAFF-C514-4FB1-99DA-936EA14A7DF8}">
      <dgm:prSet/>
      <dgm:spPr/>
      <dgm:t>
        <a:bodyPr/>
        <a:lstStyle/>
        <a:p>
          <a:pPr rtl="1"/>
          <a:endParaRPr lang="he-IL" sz="1400"/>
        </a:p>
      </dgm:t>
    </dgm:pt>
    <dgm:pt modelId="{ECE0BB6F-B202-426F-844E-A3A11E38AAA4}">
      <dgm:prSet phldrT="[טקסט]" custT="1"/>
      <dgm:spPr/>
      <dgm:t>
        <a:bodyPr/>
        <a:lstStyle/>
        <a:p>
          <a:pPr rtl="1"/>
          <a:r>
            <a:rPr lang="he-IL" sz="1800" dirty="0">
              <a:latin typeface="Tahoma" panose="020B0604030504040204" pitchFamily="34" charset="0"/>
              <a:ea typeface="Tahoma" panose="020B0604030504040204" pitchFamily="34" charset="0"/>
              <a:cs typeface="Tahoma" panose="020B0604030504040204" pitchFamily="34" charset="0"/>
            </a:rPr>
            <a:t>דיאגנוזה</a:t>
          </a:r>
        </a:p>
      </dgm:t>
    </dgm:pt>
    <dgm:pt modelId="{06AFC546-9615-43CD-9754-C399D290A059}" type="parTrans" cxnId="{B0E8EC59-8642-4CDA-A092-5B57344314DD}">
      <dgm:prSet/>
      <dgm:spPr/>
      <dgm:t>
        <a:bodyPr/>
        <a:lstStyle/>
        <a:p>
          <a:pPr rtl="1"/>
          <a:endParaRPr lang="he-IL" sz="1400"/>
        </a:p>
      </dgm:t>
    </dgm:pt>
    <dgm:pt modelId="{28D7CBDF-2A3F-4A03-9CA0-11DC95FE8D8F}" type="sibTrans" cxnId="{B0E8EC59-8642-4CDA-A092-5B57344314DD}">
      <dgm:prSet/>
      <dgm:spPr/>
      <dgm:t>
        <a:bodyPr/>
        <a:lstStyle/>
        <a:p>
          <a:pPr rtl="1"/>
          <a:endParaRPr lang="he-IL" sz="1400"/>
        </a:p>
      </dgm:t>
    </dgm:pt>
    <dgm:pt modelId="{C337820E-6469-4F35-8206-8A8C2B251C5C}">
      <dgm:prSet phldrT="[טקסט]" custT="1"/>
      <dgm:spPr/>
      <dgm:t>
        <a:bodyPr/>
        <a:lstStyle/>
        <a:p>
          <a:pPr rtl="1"/>
          <a:r>
            <a:rPr lang="he-IL" sz="2000" dirty="0">
              <a:latin typeface="Tahoma" panose="020B0604030504040204" pitchFamily="34" charset="0"/>
              <a:ea typeface="Tahoma" panose="020B0604030504040204" pitchFamily="34" charset="0"/>
              <a:cs typeface="Tahoma" panose="020B0604030504040204" pitchFamily="34" charset="0"/>
            </a:rPr>
            <a:t>דיאגנוזה </a:t>
          </a:r>
          <a:r>
            <a:rPr lang="he-IL" sz="1400" dirty="0">
              <a:latin typeface="Tahoma" panose="020B0604030504040204" pitchFamily="34" charset="0"/>
              <a:ea typeface="Tahoma" panose="020B0604030504040204" pitchFamily="34" charset="0"/>
              <a:cs typeface="Tahoma" panose="020B0604030504040204" pitchFamily="34" charset="0"/>
            </a:rPr>
            <a:t>(שם לא קוד)</a:t>
          </a:r>
        </a:p>
      </dgm:t>
    </dgm:pt>
    <dgm:pt modelId="{5F0EB88C-AC7A-4DB0-8F23-70DFDEDFB866}" type="parTrans" cxnId="{535C868C-64A7-4AE6-8792-2EBF4A108032}">
      <dgm:prSet/>
      <dgm:spPr/>
      <dgm:t>
        <a:bodyPr/>
        <a:lstStyle/>
        <a:p>
          <a:pPr rtl="1"/>
          <a:endParaRPr lang="he-IL" sz="1400"/>
        </a:p>
      </dgm:t>
    </dgm:pt>
    <dgm:pt modelId="{A98E63F1-ADBB-49EC-8AF5-BD110244AF01}" type="sibTrans" cxnId="{535C868C-64A7-4AE6-8792-2EBF4A108032}">
      <dgm:prSet/>
      <dgm:spPr/>
      <dgm:t>
        <a:bodyPr/>
        <a:lstStyle/>
        <a:p>
          <a:pPr rtl="1"/>
          <a:endParaRPr lang="he-IL" sz="1400"/>
        </a:p>
      </dgm:t>
    </dgm:pt>
    <dgm:pt modelId="{E55ABBA3-1E0B-454F-9934-9A467A827CFD}">
      <dgm:prSet phldrT="[טקסט]" custT="1"/>
      <dgm:spPr>
        <a:solidFill>
          <a:srgbClr val="ED7D31"/>
        </a:solidFill>
        <a:ln>
          <a:solidFill>
            <a:srgbClr val="ED7D31"/>
          </a:solidFill>
        </a:ln>
      </dgm:spPr>
      <dgm:t>
        <a:bodyPr/>
        <a:lstStyle/>
        <a:p>
          <a:pPr rtl="1"/>
          <a:r>
            <a:rPr lang="he-IL" sz="1800" dirty="0">
              <a:latin typeface="Tahoma" panose="020B0604030504040204" pitchFamily="34" charset="0"/>
              <a:ea typeface="Tahoma" panose="020B0604030504040204" pitchFamily="34" charset="0"/>
              <a:cs typeface="Tahoma" panose="020B0604030504040204" pitchFamily="34" charset="0"/>
            </a:rPr>
            <a:t>בדיקות מעבדה</a:t>
          </a:r>
        </a:p>
      </dgm:t>
    </dgm:pt>
    <dgm:pt modelId="{971E0B1F-C9B0-408B-BE38-04669D028546}" type="parTrans" cxnId="{3A480DD5-02E2-4359-937A-934175956EB9}">
      <dgm:prSet/>
      <dgm:spPr/>
      <dgm:t>
        <a:bodyPr/>
        <a:lstStyle/>
        <a:p>
          <a:pPr rtl="1"/>
          <a:endParaRPr lang="he-IL" sz="1400"/>
        </a:p>
      </dgm:t>
    </dgm:pt>
    <dgm:pt modelId="{665DE291-1038-4B15-994E-554D210CD835}" type="sibTrans" cxnId="{3A480DD5-02E2-4359-937A-934175956EB9}">
      <dgm:prSet/>
      <dgm:spPr/>
      <dgm:t>
        <a:bodyPr/>
        <a:lstStyle/>
        <a:p>
          <a:pPr rtl="1"/>
          <a:endParaRPr lang="he-IL" sz="1400"/>
        </a:p>
      </dgm:t>
    </dgm:pt>
    <dgm:pt modelId="{D1996075-A3EC-424E-AB26-A5C824DF6753}">
      <dgm:prSet phldrT="[טקסט]" custT="1"/>
      <dgm:spPr/>
      <dgm:t>
        <a:bodyPr/>
        <a:lstStyle/>
        <a:p>
          <a:pPr rtl="1"/>
          <a:r>
            <a:rPr lang="he-IL" sz="1800" dirty="0">
              <a:latin typeface="Tahoma" panose="020B0604030504040204" pitchFamily="34" charset="0"/>
              <a:ea typeface="Tahoma" panose="020B0604030504040204" pitchFamily="34" charset="0"/>
              <a:cs typeface="Tahoma" panose="020B0604030504040204" pitchFamily="34" charset="0"/>
            </a:rPr>
            <a:t>סוג הבדיקה</a:t>
          </a:r>
        </a:p>
      </dgm:t>
    </dgm:pt>
    <dgm:pt modelId="{47C4A103-D561-4971-84C1-666D007E66D7}" type="parTrans" cxnId="{17B555D3-4FDE-4A6A-9ACD-DEE43FCCFE29}">
      <dgm:prSet/>
      <dgm:spPr/>
      <dgm:t>
        <a:bodyPr/>
        <a:lstStyle/>
        <a:p>
          <a:pPr rtl="1"/>
          <a:endParaRPr lang="he-IL" sz="1400"/>
        </a:p>
      </dgm:t>
    </dgm:pt>
    <dgm:pt modelId="{DAF62542-9B56-4E0E-BFD5-0B42DA4A7480}" type="sibTrans" cxnId="{17B555D3-4FDE-4A6A-9ACD-DEE43FCCFE29}">
      <dgm:prSet/>
      <dgm:spPr/>
      <dgm:t>
        <a:bodyPr/>
        <a:lstStyle/>
        <a:p>
          <a:pPr rtl="1"/>
          <a:endParaRPr lang="he-IL" sz="1400"/>
        </a:p>
      </dgm:t>
    </dgm:pt>
    <dgm:pt modelId="{5644298C-7731-4434-896F-475040E6285E}">
      <dgm:prSet phldrT="[טקסט]" custT="1"/>
      <dgm:spPr/>
      <dgm:t>
        <a:bodyPr/>
        <a:lstStyle/>
        <a:p>
          <a:pPr rtl="1"/>
          <a:r>
            <a:rPr lang="he-IL" sz="1800" dirty="0">
              <a:latin typeface="Tahoma" panose="020B0604030504040204" pitchFamily="34" charset="0"/>
              <a:ea typeface="Tahoma" panose="020B0604030504040204" pitchFamily="34" charset="0"/>
              <a:cs typeface="Tahoma" panose="020B0604030504040204" pitchFamily="34" charset="0"/>
            </a:rPr>
            <a:t>ערכי בדיקה</a:t>
          </a:r>
        </a:p>
      </dgm:t>
    </dgm:pt>
    <dgm:pt modelId="{E5E1B420-49C7-4503-86E1-962E9EE00B10}" type="parTrans" cxnId="{FDB0BD7B-85E3-442F-8921-51F13B58F25C}">
      <dgm:prSet/>
      <dgm:spPr/>
      <dgm:t>
        <a:bodyPr/>
        <a:lstStyle/>
        <a:p>
          <a:pPr rtl="1"/>
          <a:endParaRPr lang="he-IL" sz="1400"/>
        </a:p>
      </dgm:t>
    </dgm:pt>
    <dgm:pt modelId="{25472DF0-3BB9-46E2-8977-6755F748BC28}" type="sibTrans" cxnId="{FDB0BD7B-85E3-442F-8921-51F13B58F25C}">
      <dgm:prSet/>
      <dgm:spPr/>
      <dgm:t>
        <a:bodyPr/>
        <a:lstStyle/>
        <a:p>
          <a:pPr rtl="1"/>
          <a:endParaRPr lang="he-IL" sz="1400"/>
        </a:p>
      </dgm:t>
    </dgm:pt>
    <dgm:pt modelId="{3D35608E-2C05-425D-AD97-D6AE2ACB2649}">
      <dgm:prSet phldrT="[טקסט]" custT="1"/>
      <dgm:spPr/>
      <dgm:t>
        <a:bodyPr/>
        <a:lstStyle/>
        <a:p>
          <a:pPr rtl="1"/>
          <a:r>
            <a:rPr lang="he-IL" sz="1800" dirty="0">
              <a:latin typeface="Tahoma" panose="020B0604030504040204" pitchFamily="34" charset="0"/>
              <a:ea typeface="Tahoma" panose="020B0604030504040204" pitchFamily="34" charset="0"/>
              <a:cs typeface="Tahoma" panose="020B0604030504040204" pitchFamily="34" charset="0"/>
            </a:rPr>
            <a:t>אתניות</a:t>
          </a:r>
        </a:p>
      </dgm:t>
    </dgm:pt>
    <dgm:pt modelId="{F98C3FB9-0F4D-4DDC-B432-43F6805E3345}" type="parTrans" cxnId="{582A5C74-7FE0-4062-8752-E543F38BDE55}">
      <dgm:prSet/>
      <dgm:spPr/>
      <dgm:t>
        <a:bodyPr/>
        <a:lstStyle/>
        <a:p>
          <a:pPr rtl="1"/>
          <a:endParaRPr lang="he-IL" sz="1400"/>
        </a:p>
      </dgm:t>
    </dgm:pt>
    <dgm:pt modelId="{E39E41FF-220B-46DE-A262-997DF353B1D1}" type="sibTrans" cxnId="{582A5C74-7FE0-4062-8752-E543F38BDE55}">
      <dgm:prSet/>
      <dgm:spPr/>
      <dgm:t>
        <a:bodyPr/>
        <a:lstStyle/>
        <a:p>
          <a:pPr rtl="1"/>
          <a:endParaRPr lang="he-IL" sz="1400"/>
        </a:p>
      </dgm:t>
    </dgm:pt>
    <dgm:pt modelId="{2A18A61E-52C0-4EE6-9186-47FF887031C8}">
      <dgm:prSet phldrT="[טקסט]" custT="1"/>
      <dgm:spPr/>
      <dgm:t>
        <a:bodyPr/>
        <a:lstStyle/>
        <a:p>
          <a:pPr rtl="1"/>
          <a:r>
            <a:rPr lang="he-IL" sz="1800" dirty="0">
              <a:latin typeface="Tahoma" panose="020B0604030504040204" pitchFamily="34" charset="0"/>
              <a:ea typeface="Tahoma" panose="020B0604030504040204" pitchFamily="34" charset="0"/>
              <a:cs typeface="Tahoma" panose="020B0604030504040204" pitchFamily="34" charset="0"/>
            </a:rPr>
            <a:t>גיל </a:t>
          </a:r>
          <a:r>
            <a:rPr lang="he-IL" sz="1400" dirty="0">
              <a:latin typeface="Tahoma" panose="020B0604030504040204" pitchFamily="34" charset="0"/>
              <a:ea typeface="Tahoma" panose="020B0604030504040204" pitchFamily="34" charset="0"/>
              <a:cs typeface="Tahoma" panose="020B0604030504040204" pitchFamily="34" charset="0"/>
            </a:rPr>
            <a:t>(נוצר ידנית)</a:t>
          </a:r>
          <a:endParaRPr lang="he-IL" sz="1800" dirty="0">
            <a:latin typeface="Tahoma" panose="020B0604030504040204" pitchFamily="34" charset="0"/>
            <a:ea typeface="Tahoma" panose="020B0604030504040204" pitchFamily="34" charset="0"/>
            <a:cs typeface="Tahoma" panose="020B0604030504040204" pitchFamily="34" charset="0"/>
          </a:endParaRPr>
        </a:p>
      </dgm:t>
    </dgm:pt>
    <dgm:pt modelId="{05D837CB-D8F5-400E-AF72-3DA17C4D2795}" type="parTrans" cxnId="{072816A5-637C-4553-A479-504A3A58361A}">
      <dgm:prSet/>
      <dgm:spPr/>
      <dgm:t>
        <a:bodyPr/>
        <a:lstStyle/>
        <a:p>
          <a:pPr rtl="1"/>
          <a:endParaRPr lang="he-IL" sz="1400"/>
        </a:p>
      </dgm:t>
    </dgm:pt>
    <dgm:pt modelId="{2880D3F9-7E62-4719-801E-9294B51E40D9}" type="sibTrans" cxnId="{072816A5-637C-4553-A479-504A3A58361A}">
      <dgm:prSet/>
      <dgm:spPr/>
      <dgm:t>
        <a:bodyPr/>
        <a:lstStyle/>
        <a:p>
          <a:pPr rtl="1"/>
          <a:endParaRPr lang="he-IL" sz="1400"/>
        </a:p>
      </dgm:t>
    </dgm:pt>
    <dgm:pt modelId="{8F00C565-885F-4B60-AAA1-B88D1D9C6711}">
      <dgm:prSet phldrT="[טקסט]" custT="1"/>
      <dgm:spPr/>
      <dgm:t>
        <a:bodyPr/>
        <a:lstStyle/>
        <a:p>
          <a:pPr rtl="1"/>
          <a:r>
            <a:rPr lang="he-IL" sz="1800" dirty="0">
              <a:latin typeface="Tahoma" panose="020B0604030504040204" pitchFamily="34" charset="0"/>
              <a:ea typeface="Tahoma" panose="020B0604030504040204" pitchFamily="34" charset="0"/>
              <a:cs typeface="Tahoma" panose="020B0604030504040204" pitchFamily="34" charset="0"/>
            </a:rPr>
            <a:t>סימנים חיוניים</a:t>
          </a:r>
        </a:p>
      </dgm:t>
    </dgm:pt>
    <dgm:pt modelId="{BFD37DFC-90F5-4E52-8939-9BB64ED6CFC3}" type="parTrans" cxnId="{3E1EDC6E-F646-45B8-982B-80CBF76C833D}">
      <dgm:prSet/>
      <dgm:spPr/>
      <dgm:t>
        <a:bodyPr/>
        <a:lstStyle/>
        <a:p>
          <a:pPr rtl="1"/>
          <a:endParaRPr lang="he-IL" sz="1400"/>
        </a:p>
      </dgm:t>
    </dgm:pt>
    <dgm:pt modelId="{C8FBE3AB-EBD2-469E-9BEA-8ED7374CFAC5}" type="sibTrans" cxnId="{3E1EDC6E-F646-45B8-982B-80CBF76C833D}">
      <dgm:prSet/>
      <dgm:spPr/>
      <dgm:t>
        <a:bodyPr/>
        <a:lstStyle/>
        <a:p>
          <a:pPr rtl="1"/>
          <a:endParaRPr lang="he-IL" sz="1400"/>
        </a:p>
      </dgm:t>
    </dgm:pt>
    <dgm:pt modelId="{CC3DA744-00AA-4328-B4A8-603187AB1D38}">
      <dgm:prSet phldrT="[טקסט]" custT="1"/>
      <dgm:spPr/>
      <dgm:t>
        <a:bodyPr/>
        <a:lstStyle/>
        <a:p>
          <a:pPr rtl="1"/>
          <a:r>
            <a:rPr lang="he-IL" sz="1800" dirty="0">
              <a:latin typeface="Tahoma" panose="020B0604030504040204" pitchFamily="34" charset="0"/>
              <a:ea typeface="Tahoma" panose="020B0604030504040204" pitchFamily="34" charset="0"/>
              <a:cs typeface="Tahoma" panose="020B0604030504040204" pitchFamily="34" charset="0"/>
            </a:rPr>
            <a:t>התחלה וסוף הבדיקה</a:t>
          </a:r>
        </a:p>
      </dgm:t>
    </dgm:pt>
    <dgm:pt modelId="{8B4288B0-BE7C-4233-917E-A05988221B09}" type="parTrans" cxnId="{1EFF9D4E-CA36-4F12-971B-96A2008DD4F1}">
      <dgm:prSet/>
      <dgm:spPr/>
      <dgm:t>
        <a:bodyPr/>
        <a:lstStyle/>
        <a:p>
          <a:pPr rtl="1"/>
          <a:endParaRPr lang="he-IL" sz="1400"/>
        </a:p>
      </dgm:t>
    </dgm:pt>
    <dgm:pt modelId="{D09972BC-4072-4A45-A6D0-5CF0FFA1E623}" type="sibTrans" cxnId="{1EFF9D4E-CA36-4F12-971B-96A2008DD4F1}">
      <dgm:prSet/>
      <dgm:spPr/>
      <dgm:t>
        <a:bodyPr/>
        <a:lstStyle/>
        <a:p>
          <a:pPr rtl="1"/>
          <a:endParaRPr lang="he-IL" sz="1400"/>
        </a:p>
      </dgm:t>
    </dgm:pt>
    <dgm:pt modelId="{81D8C6E6-4313-41CA-96FB-84A22233250B}">
      <dgm:prSet phldrT="[טקסט]" custT="1"/>
      <dgm:spPr/>
      <dgm:t>
        <a:bodyPr/>
        <a:lstStyle/>
        <a:p>
          <a:pPr rtl="1"/>
          <a:r>
            <a:rPr lang="he-IL" sz="1800" dirty="0">
              <a:latin typeface="Tahoma" panose="020B0604030504040204" pitchFamily="34" charset="0"/>
              <a:ea typeface="Tahoma" panose="020B0604030504040204" pitchFamily="34" charset="0"/>
              <a:cs typeface="Tahoma" panose="020B0604030504040204" pitchFamily="34" charset="0"/>
            </a:rPr>
            <a:t>ערכי הבדיקה</a:t>
          </a:r>
        </a:p>
      </dgm:t>
    </dgm:pt>
    <dgm:pt modelId="{6A6662D8-9639-4436-94C5-ABDAAC39231E}" type="parTrans" cxnId="{0EEE970D-A612-4C08-A339-FDE8087DA107}">
      <dgm:prSet/>
      <dgm:spPr/>
      <dgm:t>
        <a:bodyPr/>
        <a:lstStyle/>
        <a:p>
          <a:pPr rtl="1"/>
          <a:endParaRPr lang="he-IL" sz="1400"/>
        </a:p>
      </dgm:t>
    </dgm:pt>
    <dgm:pt modelId="{D490400E-394C-496E-82BF-B91139E365CD}" type="sibTrans" cxnId="{0EEE970D-A612-4C08-A339-FDE8087DA107}">
      <dgm:prSet/>
      <dgm:spPr/>
      <dgm:t>
        <a:bodyPr/>
        <a:lstStyle/>
        <a:p>
          <a:pPr rtl="1"/>
          <a:endParaRPr lang="he-IL" sz="1400"/>
        </a:p>
      </dgm:t>
    </dgm:pt>
    <dgm:pt modelId="{053A822B-C3A3-4D26-B849-6F15C762CA5F}" type="pres">
      <dgm:prSet presAssocID="{649BEFE2-B5EE-4114-A2DB-D04B8A0945E6}" presName="Name0" presStyleCnt="0">
        <dgm:presLayoutVars>
          <dgm:dir val="rev"/>
          <dgm:animLvl val="lvl"/>
          <dgm:resizeHandles val="exact"/>
        </dgm:presLayoutVars>
      </dgm:prSet>
      <dgm:spPr/>
    </dgm:pt>
    <dgm:pt modelId="{C5353843-7E49-4700-BBA5-F039DE984F3B}" type="pres">
      <dgm:prSet presAssocID="{51BEB82A-873A-4DBC-AD82-5CA150A07011}" presName="composite" presStyleCnt="0"/>
      <dgm:spPr/>
    </dgm:pt>
    <dgm:pt modelId="{B6C79C55-E7A0-474E-AFFB-4A7912267BD0}" type="pres">
      <dgm:prSet presAssocID="{51BEB82A-873A-4DBC-AD82-5CA150A07011}" presName="parTx" presStyleLbl="alignNode1" presStyleIdx="0" presStyleCnt="4">
        <dgm:presLayoutVars>
          <dgm:chMax val="0"/>
          <dgm:chPref val="0"/>
          <dgm:bulletEnabled val="1"/>
        </dgm:presLayoutVars>
      </dgm:prSet>
      <dgm:spPr/>
    </dgm:pt>
    <dgm:pt modelId="{646A76C2-6C78-4EEA-BF05-10D73AEBA156}" type="pres">
      <dgm:prSet presAssocID="{51BEB82A-873A-4DBC-AD82-5CA150A07011}" presName="desTx" presStyleLbl="alignAccFollowNode1" presStyleIdx="0" presStyleCnt="4">
        <dgm:presLayoutVars>
          <dgm:bulletEnabled val="1"/>
        </dgm:presLayoutVars>
      </dgm:prSet>
      <dgm:spPr/>
    </dgm:pt>
    <dgm:pt modelId="{6EA9BA50-EFDC-4573-90CB-02875A1B391A}" type="pres">
      <dgm:prSet presAssocID="{675C117F-FBD9-4C9F-92BB-4EAF9C017117}" presName="space" presStyleCnt="0"/>
      <dgm:spPr/>
    </dgm:pt>
    <dgm:pt modelId="{487A5004-88A8-4671-9109-473AAA301A5E}" type="pres">
      <dgm:prSet presAssocID="{ECE0BB6F-B202-426F-844E-A3A11E38AAA4}" presName="composite" presStyleCnt="0"/>
      <dgm:spPr/>
    </dgm:pt>
    <dgm:pt modelId="{782CCBF0-F210-4C1D-B18A-7B388EC78F2B}" type="pres">
      <dgm:prSet presAssocID="{ECE0BB6F-B202-426F-844E-A3A11E38AAA4}" presName="parTx" presStyleLbl="alignNode1" presStyleIdx="1" presStyleCnt="4">
        <dgm:presLayoutVars>
          <dgm:chMax val="0"/>
          <dgm:chPref val="0"/>
          <dgm:bulletEnabled val="1"/>
        </dgm:presLayoutVars>
      </dgm:prSet>
      <dgm:spPr/>
    </dgm:pt>
    <dgm:pt modelId="{939577EE-8977-4184-B7B1-6251C75F5EFF}" type="pres">
      <dgm:prSet presAssocID="{ECE0BB6F-B202-426F-844E-A3A11E38AAA4}" presName="desTx" presStyleLbl="alignAccFollowNode1" presStyleIdx="1" presStyleCnt="4">
        <dgm:presLayoutVars>
          <dgm:bulletEnabled val="1"/>
        </dgm:presLayoutVars>
      </dgm:prSet>
      <dgm:spPr/>
    </dgm:pt>
    <dgm:pt modelId="{356A6D1A-C6EA-4D4C-807B-8D1919E8ADAC}" type="pres">
      <dgm:prSet presAssocID="{28D7CBDF-2A3F-4A03-9CA0-11DC95FE8D8F}" presName="space" presStyleCnt="0"/>
      <dgm:spPr/>
    </dgm:pt>
    <dgm:pt modelId="{72AD0B2F-649B-48D3-98A8-19FFAAFCBAC4}" type="pres">
      <dgm:prSet presAssocID="{E55ABBA3-1E0B-454F-9934-9A467A827CFD}" presName="composite" presStyleCnt="0"/>
      <dgm:spPr/>
    </dgm:pt>
    <dgm:pt modelId="{C1B29B5A-C6CC-426A-B49D-BA023667B951}" type="pres">
      <dgm:prSet presAssocID="{E55ABBA3-1E0B-454F-9934-9A467A827CFD}" presName="parTx" presStyleLbl="alignNode1" presStyleIdx="2" presStyleCnt="4">
        <dgm:presLayoutVars>
          <dgm:chMax val="0"/>
          <dgm:chPref val="0"/>
          <dgm:bulletEnabled val="1"/>
        </dgm:presLayoutVars>
      </dgm:prSet>
      <dgm:spPr/>
    </dgm:pt>
    <dgm:pt modelId="{98111580-B7DF-4336-825B-F39AEB790380}" type="pres">
      <dgm:prSet presAssocID="{E55ABBA3-1E0B-454F-9934-9A467A827CFD}" presName="desTx" presStyleLbl="alignAccFollowNode1" presStyleIdx="2" presStyleCnt="4">
        <dgm:presLayoutVars>
          <dgm:bulletEnabled val="1"/>
        </dgm:presLayoutVars>
      </dgm:prSet>
      <dgm:spPr/>
    </dgm:pt>
    <dgm:pt modelId="{B4CFBCA9-63D8-44B4-B042-EECBCA4BBA2E}" type="pres">
      <dgm:prSet presAssocID="{665DE291-1038-4B15-994E-554D210CD835}" presName="space" presStyleCnt="0"/>
      <dgm:spPr/>
    </dgm:pt>
    <dgm:pt modelId="{7828F23D-E5FE-41A4-A6E1-DF2DB8C9E087}" type="pres">
      <dgm:prSet presAssocID="{8F00C565-885F-4B60-AAA1-B88D1D9C6711}" presName="composite" presStyleCnt="0"/>
      <dgm:spPr/>
    </dgm:pt>
    <dgm:pt modelId="{BE03BB51-74F7-4AD8-BE37-0166BA44CAFF}" type="pres">
      <dgm:prSet presAssocID="{8F00C565-885F-4B60-AAA1-B88D1D9C6711}" presName="parTx" presStyleLbl="alignNode1" presStyleIdx="3" presStyleCnt="4">
        <dgm:presLayoutVars>
          <dgm:chMax val="0"/>
          <dgm:chPref val="0"/>
          <dgm:bulletEnabled val="1"/>
        </dgm:presLayoutVars>
      </dgm:prSet>
      <dgm:spPr/>
    </dgm:pt>
    <dgm:pt modelId="{AE026768-AF45-4D0D-83B8-E1C4F205B349}" type="pres">
      <dgm:prSet presAssocID="{8F00C565-885F-4B60-AAA1-B88D1D9C6711}" presName="desTx" presStyleLbl="alignAccFollowNode1" presStyleIdx="3" presStyleCnt="4">
        <dgm:presLayoutVars>
          <dgm:bulletEnabled val="1"/>
        </dgm:presLayoutVars>
      </dgm:prSet>
      <dgm:spPr/>
    </dgm:pt>
  </dgm:ptLst>
  <dgm:cxnLst>
    <dgm:cxn modelId="{0EEE970D-A612-4C08-A339-FDE8087DA107}" srcId="{8F00C565-885F-4B60-AAA1-B88D1D9C6711}" destId="{81D8C6E6-4313-41CA-96FB-84A22233250B}" srcOrd="1" destOrd="0" parTransId="{6A6662D8-9639-4436-94C5-ABDAAC39231E}" sibTransId="{D490400E-394C-496E-82BF-B91139E365CD}"/>
    <dgm:cxn modelId="{066FD82E-4934-4608-8240-8244F7F297C4}" type="presOf" srcId="{51BEB82A-873A-4DBC-AD82-5CA150A07011}" destId="{B6C79C55-E7A0-474E-AFFB-4A7912267BD0}" srcOrd="0" destOrd="0" presId="urn:microsoft.com/office/officeart/2005/8/layout/hList1"/>
    <dgm:cxn modelId="{5C001833-DC13-4AAA-9E78-25D979CD285C}" type="presOf" srcId="{649BEFE2-B5EE-4114-A2DB-D04B8A0945E6}" destId="{053A822B-C3A3-4D26-B849-6F15C762CA5F}" srcOrd="0" destOrd="0" presId="urn:microsoft.com/office/officeart/2005/8/layout/hList1"/>
    <dgm:cxn modelId="{E8A9F340-F4FA-4D28-B6B0-70201086EAFB}" type="presOf" srcId="{C337820E-6469-4F35-8206-8A8C2B251C5C}" destId="{939577EE-8977-4184-B7B1-6251C75F5EFF}" srcOrd="0" destOrd="0" presId="urn:microsoft.com/office/officeart/2005/8/layout/hList1"/>
    <dgm:cxn modelId="{100CC54A-CD96-4410-A651-966B52DAF250}" type="presOf" srcId="{E55ABBA3-1E0B-454F-9934-9A467A827CFD}" destId="{C1B29B5A-C6CC-426A-B49D-BA023667B951}" srcOrd="0" destOrd="0" presId="urn:microsoft.com/office/officeart/2005/8/layout/hList1"/>
    <dgm:cxn modelId="{1EFF9D4E-CA36-4F12-971B-96A2008DD4F1}" srcId="{8F00C565-885F-4B60-AAA1-B88D1D9C6711}" destId="{CC3DA744-00AA-4328-B4A8-603187AB1D38}" srcOrd="0" destOrd="0" parTransId="{8B4288B0-BE7C-4233-917E-A05988221B09}" sibTransId="{D09972BC-4072-4A45-A6D0-5CF0FFA1E623}"/>
    <dgm:cxn modelId="{3E1EDC6E-F646-45B8-982B-80CBF76C833D}" srcId="{649BEFE2-B5EE-4114-A2DB-D04B8A0945E6}" destId="{8F00C565-885F-4B60-AAA1-B88D1D9C6711}" srcOrd="3" destOrd="0" parTransId="{BFD37DFC-90F5-4E52-8939-9BB64ED6CFC3}" sibTransId="{C8FBE3AB-EBD2-469E-9BEA-8ED7374CFAC5}"/>
    <dgm:cxn modelId="{582A5C74-7FE0-4062-8752-E543F38BDE55}" srcId="{51BEB82A-873A-4DBC-AD82-5CA150A07011}" destId="{3D35608E-2C05-425D-AD97-D6AE2ACB2649}" srcOrd="1" destOrd="0" parTransId="{F98C3FB9-0F4D-4DDC-B432-43F6805E3345}" sibTransId="{E39E41FF-220B-46DE-A262-997DF353B1D1}"/>
    <dgm:cxn modelId="{FB7E4876-B718-4F1D-B130-ED7970731730}" type="presOf" srcId="{5644298C-7731-4434-896F-475040E6285E}" destId="{98111580-B7DF-4336-825B-F39AEB790380}" srcOrd="0" destOrd="1" presId="urn:microsoft.com/office/officeart/2005/8/layout/hList1"/>
    <dgm:cxn modelId="{B0E8EC59-8642-4CDA-A092-5B57344314DD}" srcId="{649BEFE2-B5EE-4114-A2DB-D04B8A0945E6}" destId="{ECE0BB6F-B202-426F-844E-A3A11E38AAA4}" srcOrd="1" destOrd="0" parTransId="{06AFC546-9615-43CD-9754-C399D290A059}" sibTransId="{28D7CBDF-2A3F-4A03-9CA0-11DC95FE8D8F}"/>
    <dgm:cxn modelId="{FDB0BD7B-85E3-442F-8921-51F13B58F25C}" srcId="{E55ABBA3-1E0B-454F-9934-9A467A827CFD}" destId="{5644298C-7731-4434-896F-475040E6285E}" srcOrd="1" destOrd="0" parTransId="{E5E1B420-49C7-4503-86E1-962E9EE00B10}" sibTransId="{25472DF0-3BB9-46E2-8977-6755F748BC28}"/>
    <dgm:cxn modelId="{BE151A7D-1952-41D9-B124-E3B666B1AA28}" type="presOf" srcId="{CC3DA744-00AA-4328-B4A8-603187AB1D38}" destId="{AE026768-AF45-4D0D-83B8-E1C4F205B349}" srcOrd="0" destOrd="0" presId="urn:microsoft.com/office/officeart/2005/8/layout/hList1"/>
    <dgm:cxn modelId="{E755E883-4241-457F-8CF0-923A332513C3}" type="presOf" srcId="{D1996075-A3EC-424E-AB26-A5C824DF6753}" destId="{98111580-B7DF-4336-825B-F39AEB790380}" srcOrd="0" destOrd="0" presId="urn:microsoft.com/office/officeart/2005/8/layout/hList1"/>
    <dgm:cxn modelId="{2CBC968A-8606-410A-811E-50E0AB80589B}" type="presOf" srcId="{2A18A61E-52C0-4EE6-9186-47FF887031C8}" destId="{646A76C2-6C78-4EEA-BF05-10D73AEBA156}" srcOrd="0" destOrd="2" presId="urn:microsoft.com/office/officeart/2005/8/layout/hList1"/>
    <dgm:cxn modelId="{535C868C-64A7-4AE6-8792-2EBF4A108032}" srcId="{ECE0BB6F-B202-426F-844E-A3A11E38AAA4}" destId="{C337820E-6469-4F35-8206-8A8C2B251C5C}" srcOrd="0" destOrd="0" parTransId="{5F0EB88C-AC7A-4DB0-8F23-70DFDEDFB866}" sibTransId="{A98E63F1-ADBB-49EC-8AF5-BD110244AF01}"/>
    <dgm:cxn modelId="{B1343990-EAAB-4D0F-A38E-9307FA01BC29}" type="presOf" srcId="{10B05450-365B-4320-8CA6-58E90398985B}" destId="{646A76C2-6C78-4EEA-BF05-10D73AEBA156}" srcOrd="0" destOrd="0" presId="urn:microsoft.com/office/officeart/2005/8/layout/hList1"/>
    <dgm:cxn modelId="{71A5A097-40A8-42F0-9F4F-2AE69BFD06B9}" type="presOf" srcId="{ECE0BB6F-B202-426F-844E-A3A11E38AAA4}" destId="{782CCBF0-F210-4C1D-B18A-7B388EC78F2B}" srcOrd="0" destOrd="0" presId="urn:microsoft.com/office/officeart/2005/8/layout/hList1"/>
    <dgm:cxn modelId="{072816A5-637C-4553-A479-504A3A58361A}" srcId="{51BEB82A-873A-4DBC-AD82-5CA150A07011}" destId="{2A18A61E-52C0-4EE6-9186-47FF887031C8}" srcOrd="2" destOrd="0" parTransId="{05D837CB-D8F5-400E-AF72-3DA17C4D2795}" sibTransId="{2880D3F9-7E62-4719-801E-9294B51E40D9}"/>
    <dgm:cxn modelId="{DBFE15A7-4E2F-45E7-9F26-BCACA7E24FC5}" srcId="{649BEFE2-B5EE-4114-A2DB-D04B8A0945E6}" destId="{51BEB82A-873A-4DBC-AD82-5CA150A07011}" srcOrd="0" destOrd="0" parTransId="{EBBCFF5F-2EF0-4440-83CB-B5F52512D847}" sibTransId="{675C117F-FBD9-4C9F-92BB-4EAF9C017117}"/>
    <dgm:cxn modelId="{903D44AC-59BD-4082-A395-64B3D04C70FE}" type="presOf" srcId="{8F00C565-885F-4B60-AAA1-B88D1D9C6711}" destId="{BE03BB51-74F7-4AD8-BE37-0166BA44CAFF}" srcOrd="0" destOrd="0" presId="urn:microsoft.com/office/officeart/2005/8/layout/hList1"/>
    <dgm:cxn modelId="{17B555D3-4FDE-4A6A-9ACD-DEE43FCCFE29}" srcId="{E55ABBA3-1E0B-454F-9934-9A467A827CFD}" destId="{D1996075-A3EC-424E-AB26-A5C824DF6753}" srcOrd="0" destOrd="0" parTransId="{47C4A103-D561-4971-84C1-666D007E66D7}" sibTransId="{DAF62542-9B56-4E0E-BFD5-0B42DA4A7480}"/>
    <dgm:cxn modelId="{3A480DD5-02E2-4359-937A-934175956EB9}" srcId="{649BEFE2-B5EE-4114-A2DB-D04B8A0945E6}" destId="{E55ABBA3-1E0B-454F-9934-9A467A827CFD}" srcOrd="2" destOrd="0" parTransId="{971E0B1F-C9B0-408B-BE38-04669D028546}" sibTransId="{665DE291-1038-4B15-994E-554D210CD835}"/>
    <dgm:cxn modelId="{C9E199DA-2206-40D2-92E0-4F36827642DD}" type="presOf" srcId="{3D35608E-2C05-425D-AD97-D6AE2ACB2649}" destId="{646A76C2-6C78-4EEA-BF05-10D73AEBA156}" srcOrd="0" destOrd="1" presId="urn:microsoft.com/office/officeart/2005/8/layout/hList1"/>
    <dgm:cxn modelId="{429858FF-B618-4C5B-9F01-0CCAE575EFBC}" type="presOf" srcId="{81D8C6E6-4313-41CA-96FB-84A22233250B}" destId="{AE026768-AF45-4D0D-83B8-E1C4F205B349}" srcOrd="0" destOrd="1" presId="urn:microsoft.com/office/officeart/2005/8/layout/hList1"/>
    <dgm:cxn modelId="{BE35FAFF-C514-4FB1-99DA-936EA14A7DF8}" srcId="{51BEB82A-873A-4DBC-AD82-5CA150A07011}" destId="{10B05450-365B-4320-8CA6-58E90398985B}" srcOrd="0" destOrd="0" parTransId="{BD9D002B-1261-4D11-B35C-50D8380ED749}" sibTransId="{6E674F3F-EB63-4637-8903-FF0F56999BB8}"/>
    <dgm:cxn modelId="{7585BF5B-0B87-4BC1-98D2-533C64F0EE73}" type="presParOf" srcId="{053A822B-C3A3-4D26-B849-6F15C762CA5F}" destId="{C5353843-7E49-4700-BBA5-F039DE984F3B}" srcOrd="0" destOrd="0" presId="urn:microsoft.com/office/officeart/2005/8/layout/hList1"/>
    <dgm:cxn modelId="{17607154-3AFC-4E23-9E19-C180ACF72756}" type="presParOf" srcId="{C5353843-7E49-4700-BBA5-F039DE984F3B}" destId="{B6C79C55-E7A0-474E-AFFB-4A7912267BD0}" srcOrd="0" destOrd="0" presId="urn:microsoft.com/office/officeart/2005/8/layout/hList1"/>
    <dgm:cxn modelId="{FE26F634-8718-48FC-88F1-0042FEFBE401}" type="presParOf" srcId="{C5353843-7E49-4700-BBA5-F039DE984F3B}" destId="{646A76C2-6C78-4EEA-BF05-10D73AEBA156}" srcOrd="1" destOrd="0" presId="urn:microsoft.com/office/officeart/2005/8/layout/hList1"/>
    <dgm:cxn modelId="{0888A6C8-FAF8-4C98-9A51-E27A000E068E}" type="presParOf" srcId="{053A822B-C3A3-4D26-B849-6F15C762CA5F}" destId="{6EA9BA50-EFDC-4573-90CB-02875A1B391A}" srcOrd="1" destOrd="0" presId="urn:microsoft.com/office/officeart/2005/8/layout/hList1"/>
    <dgm:cxn modelId="{DADBAF42-19B1-4A8F-A76E-3F4C6D4C7B62}" type="presParOf" srcId="{053A822B-C3A3-4D26-B849-6F15C762CA5F}" destId="{487A5004-88A8-4671-9109-473AAA301A5E}" srcOrd="2" destOrd="0" presId="urn:microsoft.com/office/officeart/2005/8/layout/hList1"/>
    <dgm:cxn modelId="{E87C717E-7783-4DE2-A732-6EF7229C3C7C}" type="presParOf" srcId="{487A5004-88A8-4671-9109-473AAA301A5E}" destId="{782CCBF0-F210-4C1D-B18A-7B388EC78F2B}" srcOrd="0" destOrd="0" presId="urn:microsoft.com/office/officeart/2005/8/layout/hList1"/>
    <dgm:cxn modelId="{E6B05D32-E6E7-4C43-B1A1-0ED6CE4474E5}" type="presParOf" srcId="{487A5004-88A8-4671-9109-473AAA301A5E}" destId="{939577EE-8977-4184-B7B1-6251C75F5EFF}" srcOrd="1" destOrd="0" presId="urn:microsoft.com/office/officeart/2005/8/layout/hList1"/>
    <dgm:cxn modelId="{8F613E46-4C1A-4FFF-9AD8-B20964984FE5}" type="presParOf" srcId="{053A822B-C3A3-4D26-B849-6F15C762CA5F}" destId="{356A6D1A-C6EA-4D4C-807B-8D1919E8ADAC}" srcOrd="3" destOrd="0" presId="urn:microsoft.com/office/officeart/2005/8/layout/hList1"/>
    <dgm:cxn modelId="{D129D52F-465F-4003-89CD-11316C26A827}" type="presParOf" srcId="{053A822B-C3A3-4D26-B849-6F15C762CA5F}" destId="{72AD0B2F-649B-48D3-98A8-19FFAAFCBAC4}" srcOrd="4" destOrd="0" presId="urn:microsoft.com/office/officeart/2005/8/layout/hList1"/>
    <dgm:cxn modelId="{937253AE-709E-4C0A-8F27-12E0215B3661}" type="presParOf" srcId="{72AD0B2F-649B-48D3-98A8-19FFAAFCBAC4}" destId="{C1B29B5A-C6CC-426A-B49D-BA023667B951}" srcOrd="0" destOrd="0" presId="urn:microsoft.com/office/officeart/2005/8/layout/hList1"/>
    <dgm:cxn modelId="{18F90331-5256-4454-88E8-25C67B278FDA}" type="presParOf" srcId="{72AD0B2F-649B-48D3-98A8-19FFAAFCBAC4}" destId="{98111580-B7DF-4336-825B-F39AEB790380}" srcOrd="1" destOrd="0" presId="urn:microsoft.com/office/officeart/2005/8/layout/hList1"/>
    <dgm:cxn modelId="{C58436AF-A1A6-40BD-8558-ABD723E02C59}" type="presParOf" srcId="{053A822B-C3A3-4D26-B849-6F15C762CA5F}" destId="{B4CFBCA9-63D8-44B4-B042-EECBCA4BBA2E}" srcOrd="5" destOrd="0" presId="urn:microsoft.com/office/officeart/2005/8/layout/hList1"/>
    <dgm:cxn modelId="{8F99BC5E-78C0-4123-AB69-EDCBD85311C1}" type="presParOf" srcId="{053A822B-C3A3-4D26-B849-6F15C762CA5F}" destId="{7828F23D-E5FE-41A4-A6E1-DF2DB8C9E087}" srcOrd="6" destOrd="0" presId="urn:microsoft.com/office/officeart/2005/8/layout/hList1"/>
    <dgm:cxn modelId="{2B21648A-DF40-4746-987B-A5EDF5B6E943}" type="presParOf" srcId="{7828F23D-E5FE-41A4-A6E1-DF2DB8C9E087}" destId="{BE03BB51-74F7-4AD8-BE37-0166BA44CAFF}" srcOrd="0" destOrd="0" presId="urn:microsoft.com/office/officeart/2005/8/layout/hList1"/>
    <dgm:cxn modelId="{006A702D-D66C-494A-85CF-7759D0EE8C04}" type="presParOf" srcId="{7828F23D-E5FE-41A4-A6E1-DF2DB8C9E087}" destId="{AE026768-AF45-4D0D-83B8-E1C4F205B34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29C8C4-179D-4B52-AD61-6575784F12CC}" type="doc">
      <dgm:prSet loTypeId="urn:microsoft.com/office/officeart/2005/8/layout/process2" loCatId="process" qsTypeId="urn:microsoft.com/office/officeart/2005/8/quickstyle/simple1" qsCatId="simple" csTypeId="urn:microsoft.com/office/officeart/2005/8/colors/colorful2" csCatId="colorful" phldr="1"/>
      <dgm:spPr/>
    </dgm:pt>
    <dgm:pt modelId="{B9A759C1-9F77-4969-8DB2-E11BCF369368}">
      <dgm:prSet phldrT="[טקסט]"/>
      <dgm:spPr/>
      <dgm:t>
        <a:bodyPr/>
        <a:lstStyle/>
        <a:p>
          <a:pPr rtl="1"/>
          <a:r>
            <a:rPr lang="he-IL" dirty="0">
              <a:latin typeface="Tahoma" panose="020B0604030504040204" pitchFamily="34" charset="0"/>
              <a:ea typeface="Tahoma" panose="020B0604030504040204" pitchFamily="34" charset="0"/>
              <a:cs typeface="Tahoma" panose="020B0604030504040204" pitchFamily="34" charset="0"/>
            </a:rPr>
            <a:t>בחירת המחקר</a:t>
          </a:r>
        </a:p>
      </dgm:t>
    </dgm:pt>
    <dgm:pt modelId="{596E0ED9-2329-4CA0-9A6C-FB02F10EF187}" type="parTrans" cxnId="{46E6E2CB-E7E7-462C-96D6-C55F9B50A913}">
      <dgm:prSet/>
      <dgm:spPr/>
      <dgm:t>
        <a:bodyPr/>
        <a:lstStyle/>
        <a:p>
          <a:pPr rtl="1"/>
          <a:endParaRPr lang="he-IL"/>
        </a:p>
      </dgm:t>
    </dgm:pt>
    <dgm:pt modelId="{99F08419-D799-407F-814D-E455A49A8FA5}" type="sibTrans" cxnId="{46E6E2CB-E7E7-462C-96D6-C55F9B50A913}">
      <dgm:prSet/>
      <dgm:spPr/>
      <dgm:t>
        <a:bodyPr/>
        <a:lstStyle/>
        <a:p>
          <a:pPr rtl="1"/>
          <a:endParaRPr lang="he-IL"/>
        </a:p>
      </dgm:t>
    </dgm:pt>
    <dgm:pt modelId="{322D3670-1284-4C93-834E-2B81ED4197E9}">
      <dgm:prSet phldrT="[טקסט]"/>
      <dgm:spPr>
        <a:solidFill>
          <a:srgbClr val="D17B5C"/>
        </a:solidFill>
      </dgm:spPr>
      <dgm:t>
        <a:bodyPr/>
        <a:lstStyle/>
        <a:p>
          <a:pPr rtl="1"/>
          <a:r>
            <a:rPr lang="he-IL" dirty="0">
              <a:latin typeface="Tahoma" panose="020B0604030504040204" pitchFamily="34" charset="0"/>
              <a:ea typeface="Tahoma" panose="020B0604030504040204" pitchFamily="34" charset="0"/>
              <a:cs typeface="Tahoma" panose="020B0604030504040204" pitchFamily="34" charset="0"/>
            </a:rPr>
            <a:t>הכנת קובץ הנתונים</a:t>
          </a:r>
        </a:p>
      </dgm:t>
    </dgm:pt>
    <dgm:pt modelId="{17499269-AD54-48DB-988A-4CE287ED3534}" type="parTrans" cxnId="{E14FB226-B3A1-452C-82E9-BDF57948B0A5}">
      <dgm:prSet/>
      <dgm:spPr/>
      <dgm:t>
        <a:bodyPr/>
        <a:lstStyle/>
        <a:p>
          <a:pPr rtl="1"/>
          <a:endParaRPr lang="he-IL"/>
        </a:p>
      </dgm:t>
    </dgm:pt>
    <dgm:pt modelId="{B8B18EED-E468-4706-9BF2-62FEF74C6DBE}" type="sibTrans" cxnId="{E14FB226-B3A1-452C-82E9-BDF57948B0A5}">
      <dgm:prSet/>
      <dgm:spPr/>
      <dgm:t>
        <a:bodyPr/>
        <a:lstStyle/>
        <a:p>
          <a:pPr rtl="1"/>
          <a:endParaRPr lang="he-IL"/>
        </a:p>
      </dgm:t>
    </dgm:pt>
    <dgm:pt modelId="{79EE693F-1DBC-46CD-A022-F2CB5AF4E24C}" type="pres">
      <dgm:prSet presAssocID="{E529C8C4-179D-4B52-AD61-6575784F12CC}" presName="linearFlow" presStyleCnt="0">
        <dgm:presLayoutVars>
          <dgm:resizeHandles val="exact"/>
        </dgm:presLayoutVars>
      </dgm:prSet>
      <dgm:spPr/>
    </dgm:pt>
    <dgm:pt modelId="{050C2DEA-1F2A-4D8E-91DD-13FC48BBF4BA}" type="pres">
      <dgm:prSet presAssocID="{B9A759C1-9F77-4969-8DB2-E11BCF369368}" presName="node" presStyleLbl="node1" presStyleIdx="0" presStyleCnt="2">
        <dgm:presLayoutVars>
          <dgm:bulletEnabled val="1"/>
        </dgm:presLayoutVars>
      </dgm:prSet>
      <dgm:spPr/>
    </dgm:pt>
    <dgm:pt modelId="{E209AC28-F5AB-45AD-A612-087D7949690B}" type="pres">
      <dgm:prSet presAssocID="{99F08419-D799-407F-814D-E455A49A8FA5}" presName="sibTrans" presStyleLbl="sibTrans2D1" presStyleIdx="0" presStyleCnt="1"/>
      <dgm:spPr/>
    </dgm:pt>
    <dgm:pt modelId="{023F4D01-2B72-40E8-8A1F-6F62D4CD01C7}" type="pres">
      <dgm:prSet presAssocID="{99F08419-D799-407F-814D-E455A49A8FA5}" presName="connectorText" presStyleLbl="sibTrans2D1" presStyleIdx="0" presStyleCnt="1"/>
      <dgm:spPr/>
    </dgm:pt>
    <dgm:pt modelId="{C63B21E9-A62B-4FC5-B82C-6CB3A49CB000}" type="pres">
      <dgm:prSet presAssocID="{322D3670-1284-4C93-834E-2B81ED4197E9}" presName="node" presStyleLbl="node1" presStyleIdx="1" presStyleCnt="2">
        <dgm:presLayoutVars>
          <dgm:bulletEnabled val="1"/>
        </dgm:presLayoutVars>
      </dgm:prSet>
      <dgm:spPr/>
    </dgm:pt>
  </dgm:ptLst>
  <dgm:cxnLst>
    <dgm:cxn modelId="{53E0FA21-98E2-4702-A912-75672D0DB8CC}" type="presOf" srcId="{B9A759C1-9F77-4969-8DB2-E11BCF369368}" destId="{050C2DEA-1F2A-4D8E-91DD-13FC48BBF4BA}" srcOrd="0" destOrd="0" presId="urn:microsoft.com/office/officeart/2005/8/layout/process2"/>
    <dgm:cxn modelId="{51DC9C24-90B4-4C06-9D38-958E2F1B0713}" type="presOf" srcId="{99F08419-D799-407F-814D-E455A49A8FA5}" destId="{E209AC28-F5AB-45AD-A612-087D7949690B}" srcOrd="0" destOrd="0" presId="urn:microsoft.com/office/officeart/2005/8/layout/process2"/>
    <dgm:cxn modelId="{E14FB226-B3A1-452C-82E9-BDF57948B0A5}" srcId="{E529C8C4-179D-4B52-AD61-6575784F12CC}" destId="{322D3670-1284-4C93-834E-2B81ED4197E9}" srcOrd="1" destOrd="0" parTransId="{17499269-AD54-48DB-988A-4CE287ED3534}" sibTransId="{B8B18EED-E468-4706-9BF2-62FEF74C6DBE}"/>
    <dgm:cxn modelId="{1454A16F-98B9-43BC-8057-5952A7535BEF}" type="presOf" srcId="{99F08419-D799-407F-814D-E455A49A8FA5}" destId="{023F4D01-2B72-40E8-8A1F-6F62D4CD01C7}" srcOrd="1" destOrd="0" presId="urn:microsoft.com/office/officeart/2005/8/layout/process2"/>
    <dgm:cxn modelId="{254C057E-67D6-4E33-BA2C-FCF8C9195341}" type="presOf" srcId="{322D3670-1284-4C93-834E-2B81ED4197E9}" destId="{C63B21E9-A62B-4FC5-B82C-6CB3A49CB000}" srcOrd="0" destOrd="0" presId="urn:microsoft.com/office/officeart/2005/8/layout/process2"/>
    <dgm:cxn modelId="{46E6E2CB-E7E7-462C-96D6-C55F9B50A913}" srcId="{E529C8C4-179D-4B52-AD61-6575784F12CC}" destId="{B9A759C1-9F77-4969-8DB2-E11BCF369368}" srcOrd="0" destOrd="0" parTransId="{596E0ED9-2329-4CA0-9A6C-FB02F10EF187}" sibTransId="{99F08419-D799-407F-814D-E455A49A8FA5}"/>
    <dgm:cxn modelId="{76CD65E4-08B4-4B18-B8CA-222A6E998E21}" type="presOf" srcId="{E529C8C4-179D-4B52-AD61-6575784F12CC}" destId="{79EE693F-1DBC-46CD-A022-F2CB5AF4E24C}" srcOrd="0" destOrd="0" presId="urn:microsoft.com/office/officeart/2005/8/layout/process2"/>
    <dgm:cxn modelId="{B98C894C-AA24-473A-A660-9A60C2702536}" type="presParOf" srcId="{79EE693F-1DBC-46CD-A022-F2CB5AF4E24C}" destId="{050C2DEA-1F2A-4D8E-91DD-13FC48BBF4BA}" srcOrd="0" destOrd="0" presId="urn:microsoft.com/office/officeart/2005/8/layout/process2"/>
    <dgm:cxn modelId="{A01C21CA-D128-43CA-88EF-DE875299BD4F}" type="presParOf" srcId="{79EE693F-1DBC-46CD-A022-F2CB5AF4E24C}" destId="{E209AC28-F5AB-45AD-A612-087D7949690B}" srcOrd="1" destOrd="0" presId="urn:microsoft.com/office/officeart/2005/8/layout/process2"/>
    <dgm:cxn modelId="{A947A41D-B06E-43B7-BFCB-471B550A860D}" type="presParOf" srcId="{E209AC28-F5AB-45AD-A612-087D7949690B}" destId="{023F4D01-2B72-40E8-8A1F-6F62D4CD01C7}" srcOrd="0" destOrd="0" presId="urn:microsoft.com/office/officeart/2005/8/layout/process2"/>
    <dgm:cxn modelId="{30B3967A-F73A-48D2-9824-144BB8948176}" type="presParOf" srcId="{79EE693F-1DBC-46CD-A022-F2CB5AF4E24C}" destId="{C63B21E9-A62B-4FC5-B82C-6CB3A49CB000}" srcOrd="2"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29C8C4-179D-4B52-AD61-6575784F12CC}" type="doc">
      <dgm:prSet loTypeId="urn:microsoft.com/office/officeart/2005/8/layout/process2" loCatId="process" qsTypeId="urn:microsoft.com/office/officeart/2005/8/quickstyle/simple1" qsCatId="simple" csTypeId="urn:microsoft.com/office/officeart/2005/8/colors/colorful2" csCatId="colorful" phldr="1"/>
      <dgm:spPr/>
    </dgm:pt>
    <dgm:pt modelId="{EE2A71BC-658F-4423-8745-CCEA8F7490C6}">
      <dgm:prSet phldrT="[טקסט]"/>
      <dgm:spPr/>
      <dgm:t>
        <a:bodyPr/>
        <a:lstStyle/>
        <a:p>
          <a:pPr rtl="1"/>
          <a:r>
            <a:rPr lang="he-IL" dirty="0"/>
            <a:t>עיבוד מוקדם</a:t>
          </a:r>
        </a:p>
      </dgm:t>
    </dgm:pt>
    <dgm:pt modelId="{15ABFD67-3AA7-4D6A-A572-508C3012BA2B}" type="parTrans" cxnId="{53E99733-474D-4FA6-8733-643BE29A8E99}">
      <dgm:prSet/>
      <dgm:spPr/>
      <dgm:t>
        <a:bodyPr/>
        <a:lstStyle/>
        <a:p>
          <a:pPr rtl="1"/>
          <a:endParaRPr lang="he-IL"/>
        </a:p>
      </dgm:t>
    </dgm:pt>
    <dgm:pt modelId="{E775E198-5327-4A37-8176-2ACB79860ED1}" type="sibTrans" cxnId="{53E99733-474D-4FA6-8733-643BE29A8E99}">
      <dgm:prSet/>
      <dgm:spPr/>
      <dgm:t>
        <a:bodyPr/>
        <a:lstStyle/>
        <a:p>
          <a:pPr rtl="1"/>
          <a:endParaRPr lang="he-IL"/>
        </a:p>
      </dgm:t>
    </dgm:pt>
    <dgm:pt modelId="{682C8EAB-740E-41EE-B9B9-31CE57F86644}">
      <dgm:prSet phldrT="[טקסט]"/>
      <dgm:spPr/>
      <dgm:t>
        <a:bodyPr/>
        <a:lstStyle/>
        <a:p>
          <a:pPr rtl="1"/>
          <a:r>
            <a:rPr lang="he-IL" dirty="0"/>
            <a:t>ניתוח נתונים גישושי</a:t>
          </a:r>
        </a:p>
      </dgm:t>
    </dgm:pt>
    <dgm:pt modelId="{8D38167B-D5A1-4FCE-9C13-E37237AE0F94}" type="parTrans" cxnId="{F3477525-1838-44DD-AE20-11A2D7454203}">
      <dgm:prSet/>
      <dgm:spPr/>
      <dgm:t>
        <a:bodyPr/>
        <a:lstStyle/>
        <a:p>
          <a:pPr rtl="1"/>
          <a:endParaRPr lang="he-IL"/>
        </a:p>
      </dgm:t>
    </dgm:pt>
    <dgm:pt modelId="{1188F99B-8D72-4EB7-A47F-C23ADA25443F}" type="sibTrans" cxnId="{F3477525-1838-44DD-AE20-11A2D7454203}">
      <dgm:prSet/>
      <dgm:spPr/>
      <dgm:t>
        <a:bodyPr/>
        <a:lstStyle/>
        <a:p>
          <a:pPr rtl="1"/>
          <a:endParaRPr lang="he-IL"/>
        </a:p>
      </dgm:t>
    </dgm:pt>
    <dgm:pt modelId="{B9A759C1-9F77-4969-8DB2-E11BCF369368}">
      <dgm:prSet phldrT="[טקסט]"/>
      <dgm:spPr/>
      <dgm:t>
        <a:bodyPr/>
        <a:lstStyle/>
        <a:p>
          <a:pPr rtl="1"/>
          <a:r>
            <a:rPr lang="he-IL"/>
            <a:t> בחירת המחקר</a:t>
          </a:r>
          <a:endParaRPr lang="he-IL" dirty="0"/>
        </a:p>
      </dgm:t>
    </dgm:pt>
    <dgm:pt modelId="{99F08419-D799-407F-814D-E455A49A8FA5}" type="sibTrans" cxnId="{46E6E2CB-E7E7-462C-96D6-C55F9B50A913}">
      <dgm:prSet/>
      <dgm:spPr/>
      <dgm:t>
        <a:bodyPr/>
        <a:lstStyle/>
        <a:p>
          <a:pPr rtl="1"/>
          <a:endParaRPr lang="he-IL"/>
        </a:p>
      </dgm:t>
    </dgm:pt>
    <dgm:pt modelId="{596E0ED9-2329-4CA0-9A6C-FB02F10EF187}" type="parTrans" cxnId="{46E6E2CB-E7E7-462C-96D6-C55F9B50A913}">
      <dgm:prSet/>
      <dgm:spPr/>
      <dgm:t>
        <a:bodyPr/>
        <a:lstStyle/>
        <a:p>
          <a:pPr rtl="1"/>
          <a:endParaRPr lang="he-IL"/>
        </a:p>
      </dgm:t>
    </dgm:pt>
    <dgm:pt modelId="{322D3670-1284-4C93-834E-2B81ED4197E9}">
      <dgm:prSet phldrT="[טקסט]"/>
      <dgm:spPr/>
      <dgm:t>
        <a:bodyPr/>
        <a:lstStyle/>
        <a:p>
          <a:pPr rtl="1"/>
          <a:r>
            <a:rPr lang="he-IL"/>
            <a:t>בחירת משתנים ויצירת משתנה תוצאה</a:t>
          </a:r>
          <a:endParaRPr lang="he-IL" dirty="0"/>
        </a:p>
      </dgm:t>
    </dgm:pt>
    <dgm:pt modelId="{B8B18EED-E468-4706-9BF2-62FEF74C6DBE}" type="sibTrans" cxnId="{E14FB226-B3A1-452C-82E9-BDF57948B0A5}">
      <dgm:prSet/>
      <dgm:spPr/>
      <dgm:t>
        <a:bodyPr/>
        <a:lstStyle/>
        <a:p>
          <a:pPr rtl="1"/>
          <a:endParaRPr lang="he-IL"/>
        </a:p>
      </dgm:t>
    </dgm:pt>
    <dgm:pt modelId="{17499269-AD54-48DB-988A-4CE287ED3534}" type="parTrans" cxnId="{E14FB226-B3A1-452C-82E9-BDF57948B0A5}">
      <dgm:prSet/>
      <dgm:spPr/>
      <dgm:t>
        <a:bodyPr/>
        <a:lstStyle/>
        <a:p>
          <a:pPr rtl="1"/>
          <a:endParaRPr lang="he-IL"/>
        </a:p>
      </dgm:t>
    </dgm:pt>
    <dgm:pt modelId="{79EE693F-1DBC-46CD-A022-F2CB5AF4E24C}" type="pres">
      <dgm:prSet presAssocID="{E529C8C4-179D-4B52-AD61-6575784F12CC}" presName="linearFlow" presStyleCnt="0">
        <dgm:presLayoutVars>
          <dgm:resizeHandles val="exact"/>
        </dgm:presLayoutVars>
      </dgm:prSet>
      <dgm:spPr/>
    </dgm:pt>
    <dgm:pt modelId="{050C2DEA-1F2A-4D8E-91DD-13FC48BBF4BA}" type="pres">
      <dgm:prSet presAssocID="{B9A759C1-9F77-4969-8DB2-E11BCF369368}" presName="node" presStyleLbl="node1" presStyleIdx="0" presStyleCnt="4">
        <dgm:presLayoutVars>
          <dgm:bulletEnabled val="1"/>
        </dgm:presLayoutVars>
      </dgm:prSet>
      <dgm:spPr/>
    </dgm:pt>
    <dgm:pt modelId="{E209AC28-F5AB-45AD-A612-087D7949690B}" type="pres">
      <dgm:prSet presAssocID="{99F08419-D799-407F-814D-E455A49A8FA5}" presName="sibTrans" presStyleLbl="sibTrans2D1" presStyleIdx="0" presStyleCnt="3"/>
      <dgm:spPr/>
    </dgm:pt>
    <dgm:pt modelId="{023F4D01-2B72-40E8-8A1F-6F62D4CD01C7}" type="pres">
      <dgm:prSet presAssocID="{99F08419-D799-407F-814D-E455A49A8FA5}" presName="connectorText" presStyleLbl="sibTrans2D1" presStyleIdx="0" presStyleCnt="3"/>
      <dgm:spPr/>
    </dgm:pt>
    <dgm:pt modelId="{C63B21E9-A62B-4FC5-B82C-6CB3A49CB000}" type="pres">
      <dgm:prSet presAssocID="{322D3670-1284-4C93-834E-2B81ED4197E9}" presName="node" presStyleLbl="node1" presStyleIdx="1" presStyleCnt="4">
        <dgm:presLayoutVars>
          <dgm:bulletEnabled val="1"/>
        </dgm:presLayoutVars>
      </dgm:prSet>
      <dgm:spPr/>
    </dgm:pt>
    <dgm:pt modelId="{FA36BBD6-ABE2-423F-B83D-E7BA990CD958}" type="pres">
      <dgm:prSet presAssocID="{B8B18EED-E468-4706-9BF2-62FEF74C6DBE}" presName="sibTrans" presStyleLbl="sibTrans2D1" presStyleIdx="1" presStyleCnt="3"/>
      <dgm:spPr/>
    </dgm:pt>
    <dgm:pt modelId="{AFA1D7AD-C36C-4860-A706-FE804B1539EF}" type="pres">
      <dgm:prSet presAssocID="{B8B18EED-E468-4706-9BF2-62FEF74C6DBE}" presName="connectorText" presStyleLbl="sibTrans2D1" presStyleIdx="1" presStyleCnt="3"/>
      <dgm:spPr/>
    </dgm:pt>
    <dgm:pt modelId="{3C2F7E5B-20CF-41A0-984D-AEDE7CB6EF6F}" type="pres">
      <dgm:prSet presAssocID="{EE2A71BC-658F-4423-8745-CCEA8F7490C6}" presName="node" presStyleLbl="node1" presStyleIdx="2" presStyleCnt="4">
        <dgm:presLayoutVars>
          <dgm:bulletEnabled val="1"/>
        </dgm:presLayoutVars>
      </dgm:prSet>
      <dgm:spPr/>
    </dgm:pt>
    <dgm:pt modelId="{97293264-E851-4520-BA62-82058374C48A}" type="pres">
      <dgm:prSet presAssocID="{E775E198-5327-4A37-8176-2ACB79860ED1}" presName="sibTrans" presStyleLbl="sibTrans2D1" presStyleIdx="2" presStyleCnt="3"/>
      <dgm:spPr/>
    </dgm:pt>
    <dgm:pt modelId="{AB7B367E-AFF4-4EF1-9AD7-F568CDE23C65}" type="pres">
      <dgm:prSet presAssocID="{E775E198-5327-4A37-8176-2ACB79860ED1}" presName="connectorText" presStyleLbl="sibTrans2D1" presStyleIdx="2" presStyleCnt="3"/>
      <dgm:spPr/>
    </dgm:pt>
    <dgm:pt modelId="{03E1B73F-081C-4EB3-B30F-E84D8498581D}" type="pres">
      <dgm:prSet presAssocID="{682C8EAB-740E-41EE-B9B9-31CE57F86644}" presName="node" presStyleLbl="node1" presStyleIdx="3" presStyleCnt="4">
        <dgm:presLayoutVars>
          <dgm:bulletEnabled val="1"/>
        </dgm:presLayoutVars>
      </dgm:prSet>
      <dgm:spPr/>
    </dgm:pt>
  </dgm:ptLst>
  <dgm:cxnLst>
    <dgm:cxn modelId="{53E0FA21-98E2-4702-A912-75672D0DB8CC}" type="presOf" srcId="{B9A759C1-9F77-4969-8DB2-E11BCF369368}" destId="{050C2DEA-1F2A-4D8E-91DD-13FC48BBF4BA}" srcOrd="0" destOrd="0" presId="urn:microsoft.com/office/officeart/2005/8/layout/process2"/>
    <dgm:cxn modelId="{51DC9C24-90B4-4C06-9D38-958E2F1B0713}" type="presOf" srcId="{99F08419-D799-407F-814D-E455A49A8FA5}" destId="{E209AC28-F5AB-45AD-A612-087D7949690B}" srcOrd="0" destOrd="0" presId="urn:microsoft.com/office/officeart/2005/8/layout/process2"/>
    <dgm:cxn modelId="{F3477525-1838-44DD-AE20-11A2D7454203}" srcId="{E529C8C4-179D-4B52-AD61-6575784F12CC}" destId="{682C8EAB-740E-41EE-B9B9-31CE57F86644}" srcOrd="3" destOrd="0" parTransId="{8D38167B-D5A1-4FCE-9C13-E37237AE0F94}" sibTransId="{1188F99B-8D72-4EB7-A47F-C23ADA25443F}"/>
    <dgm:cxn modelId="{E14FB226-B3A1-452C-82E9-BDF57948B0A5}" srcId="{E529C8C4-179D-4B52-AD61-6575784F12CC}" destId="{322D3670-1284-4C93-834E-2B81ED4197E9}" srcOrd="1" destOrd="0" parTransId="{17499269-AD54-48DB-988A-4CE287ED3534}" sibTransId="{B8B18EED-E468-4706-9BF2-62FEF74C6DBE}"/>
    <dgm:cxn modelId="{8DDA2F2C-7C8C-4893-8786-020EED542D5D}" type="presOf" srcId="{B8B18EED-E468-4706-9BF2-62FEF74C6DBE}" destId="{FA36BBD6-ABE2-423F-B83D-E7BA990CD958}" srcOrd="0" destOrd="0" presId="urn:microsoft.com/office/officeart/2005/8/layout/process2"/>
    <dgm:cxn modelId="{53E99733-474D-4FA6-8733-643BE29A8E99}" srcId="{E529C8C4-179D-4B52-AD61-6575784F12CC}" destId="{EE2A71BC-658F-4423-8745-CCEA8F7490C6}" srcOrd="2" destOrd="0" parTransId="{15ABFD67-3AA7-4D6A-A572-508C3012BA2B}" sibTransId="{E775E198-5327-4A37-8176-2ACB79860ED1}"/>
    <dgm:cxn modelId="{0561BA4B-DD70-4B3F-8A3A-6F9987EF229F}" type="presOf" srcId="{B8B18EED-E468-4706-9BF2-62FEF74C6DBE}" destId="{AFA1D7AD-C36C-4860-A706-FE804B1539EF}" srcOrd="1" destOrd="0" presId="urn:microsoft.com/office/officeart/2005/8/layout/process2"/>
    <dgm:cxn modelId="{1454A16F-98B9-43BC-8057-5952A7535BEF}" type="presOf" srcId="{99F08419-D799-407F-814D-E455A49A8FA5}" destId="{023F4D01-2B72-40E8-8A1F-6F62D4CD01C7}" srcOrd="1" destOrd="0" presId="urn:microsoft.com/office/officeart/2005/8/layout/process2"/>
    <dgm:cxn modelId="{3DECAC5A-BC9D-4ED1-8969-9AD04F520EA1}" type="presOf" srcId="{EE2A71BC-658F-4423-8745-CCEA8F7490C6}" destId="{3C2F7E5B-20CF-41A0-984D-AEDE7CB6EF6F}" srcOrd="0" destOrd="0" presId="urn:microsoft.com/office/officeart/2005/8/layout/process2"/>
    <dgm:cxn modelId="{254C057E-67D6-4E33-BA2C-FCF8C9195341}" type="presOf" srcId="{322D3670-1284-4C93-834E-2B81ED4197E9}" destId="{C63B21E9-A62B-4FC5-B82C-6CB3A49CB000}" srcOrd="0" destOrd="0" presId="urn:microsoft.com/office/officeart/2005/8/layout/process2"/>
    <dgm:cxn modelId="{9ACF0E80-849B-4070-9101-CAB230FFEED1}" type="presOf" srcId="{E775E198-5327-4A37-8176-2ACB79860ED1}" destId="{97293264-E851-4520-BA62-82058374C48A}" srcOrd="0" destOrd="0" presId="urn:microsoft.com/office/officeart/2005/8/layout/process2"/>
    <dgm:cxn modelId="{572295B3-DBBC-4772-A03C-60492CB539FC}" type="presOf" srcId="{E775E198-5327-4A37-8176-2ACB79860ED1}" destId="{AB7B367E-AFF4-4EF1-9AD7-F568CDE23C65}" srcOrd="1" destOrd="0" presId="urn:microsoft.com/office/officeart/2005/8/layout/process2"/>
    <dgm:cxn modelId="{46E6E2CB-E7E7-462C-96D6-C55F9B50A913}" srcId="{E529C8C4-179D-4B52-AD61-6575784F12CC}" destId="{B9A759C1-9F77-4969-8DB2-E11BCF369368}" srcOrd="0" destOrd="0" parTransId="{596E0ED9-2329-4CA0-9A6C-FB02F10EF187}" sibTransId="{99F08419-D799-407F-814D-E455A49A8FA5}"/>
    <dgm:cxn modelId="{7D073CD8-54E7-40B2-B742-89635824BED4}" type="presOf" srcId="{682C8EAB-740E-41EE-B9B9-31CE57F86644}" destId="{03E1B73F-081C-4EB3-B30F-E84D8498581D}" srcOrd="0" destOrd="0" presId="urn:microsoft.com/office/officeart/2005/8/layout/process2"/>
    <dgm:cxn modelId="{76CD65E4-08B4-4B18-B8CA-222A6E998E21}" type="presOf" srcId="{E529C8C4-179D-4B52-AD61-6575784F12CC}" destId="{79EE693F-1DBC-46CD-A022-F2CB5AF4E24C}" srcOrd="0" destOrd="0" presId="urn:microsoft.com/office/officeart/2005/8/layout/process2"/>
    <dgm:cxn modelId="{B98C894C-AA24-473A-A660-9A60C2702536}" type="presParOf" srcId="{79EE693F-1DBC-46CD-A022-F2CB5AF4E24C}" destId="{050C2DEA-1F2A-4D8E-91DD-13FC48BBF4BA}" srcOrd="0" destOrd="0" presId="urn:microsoft.com/office/officeart/2005/8/layout/process2"/>
    <dgm:cxn modelId="{A01C21CA-D128-43CA-88EF-DE875299BD4F}" type="presParOf" srcId="{79EE693F-1DBC-46CD-A022-F2CB5AF4E24C}" destId="{E209AC28-F5AB-45AD-A612-087D7949690B}" srcOrd="1" destOrd="0" presId="urn:microsoft.com/office/officeart/2005/8/layout/process2"/>
    <dgm:cxn modelId="{A947A41D-B06E-43B7-BFCB-471B550A860D}" type="presParOf" srcId="{E209AC28-F5AB-45AD-A612-087D7949690B}" destId="{023F4D01-2B72-40E8-8A1F-6F62D4CD01C7}" srcOrd="0" destOrd="0" presId="urn:microsoft.com/office/officeart/2005/8/layout/process2"/>
    <dgm:cxn modelId="{30B3967A-F73A-48D2-9824-144BB8948176}" type="presParOf" srcId="{79EE693F-1DBC-46CD-A022-F2CB5AF4E24C}" destId="{C63B21E9-A62B-4FC5-B82C-6CB3A49CB000}" srcOrd="2" destOrd="0" presId="urn:microsoft.com/office/officeart/2005/8/layout/process2"/>
    <dgm:cxn modelId="{1BEB2C3F-A39F-4F8F-AEFB-7FFFAAF668D0}" type="presParOf" srcId="{79EE693F-1DBC-46CD-A022-F2CB5AF4E24C}" destId="{FA36BBD6-ABE2-423F-B83D-E7BA990CD958}" srcOrd="3" destOrd="0" presId="urn:microsoft.com/office/officeart/2005/8/layout/process2"/>
    <dgm:cxn modelId="{32672688-06A1-424A-8357-88B1690B087B}" type="presParOf" srcId="{FA36BBD6-ABE2-423F-B83D-E7BA990CD958}" destId="{AFA1D7AD-C36C-4860-A706-FE804B1539EF}" srcOrd="0" destOrd="0" presId="urn:microsoft.com/office/officeart/2005/8/layout/process2"/>
    <dgm:cxn modelId="{7EDD2F5C-AD24-4158-84CE-97C51179CB90}" type="presParOf" srcId="{79EE693F-1DBC-46CD-A022-F2CB5AF4E24C}" destId="{3C2F7E5B-20CF-41A0-984D-AEDE7CB6EF6F}" srcOrd="4" destOrd="0" presId="urn:microsoft.com/office/officeart/2005/8/layout/process2"/>
    <dgm:cxn modelId="{CA415F10-9E8B-435C-9C12-4D4C40D9877C}" type="presParOf" srcId="{79EE693F-1DBC-46CD-A022-F2CB5AF4E24C}" destId="{97293264-E851-4520-BA62-82058374C48A}" srcOrd="5" destOrd="0" presId="urn:microsoft.com/office/officeart/2005/8/layout/process2"/>
    <dgm:cxn modelId="{045B86B1-CF96-4781-9274-24067F10F925}" type="presParOf" srcId="{97293264-E851-4520-BA62-82058374C48A}" destId="{AB7B367E-AFF4-4EF1-9AD7-F568CDE23C65}" srcOrd="0" destOrd="0" presId="urn:microsoft.com/office/officeart/2005/8/layout/process2"/>
    <dgm:cxn modelId="{2BB676C1-563E-4A29-B8FF-83CE4B143D05}" type="presParOf" srcId="{79EE693F-1DBC-46CD-A022-F2CB5AF4E24C}" destId="{03E1B73F-081C-4EB3-B30F-E84D8498581D}" srcOrd="6" destOrd="0" presId="urn:microsoft.com/office/officeart/2005/8/layout/process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529C8C4-179D-4B52-AD61-6575784F12CC}" type="doc">
      <dgm:prSet loTypeId="urn:microsoft.com/office/officeart/2005/8/layout/process2" loCatId="process" qsTypeId="urn:microsoft.com/office/officeart/2005/8/quickstyle/simple1" qsCatId="simple" csTypeId="urn:microsoft.com/office/officeart/2005/8/colors/colorful2" csCatId="colorful" phldr="1"/>
      <dgm:spPr/>
    </dgm:pt>
    <dgm:pt modelId="{B9A759C1-9F77-4969-8DB2-E11BCF369368}">
      <dgm:prSet phldrT="[טקסט]"/>
      <dgm:spPr>
        <a:solidFill>
          <a:srgbClr val="B98A82"/>
        </a:solidFill>
      </dgm:spPr>
      <dgm:t>
        <a:bodyPr/>
        <a:lstStyle/>
        <a:p>
          <a:pPr rtl="1"/>
          <a:r>
            <a:rPr lang="he-IL" dirty="0">
              <a:latin typeface="Tahoma" panose="020B0604030504040204" pitchFamily="34" charset="0"/>
              <a:ea typeface="Tahoma" panose="020B0604030504040204" pitchFamily="34" charset="0"/>
              <a:cs typeface="Tahoma" panose="020B0604030504040204" pitchFamily="34" charset="0"/>
            </a:rPr>
            <a:t>עיבוד מוקדם</a:t>
          </a:r>
        </a:p>
      </dgm:t>
    </dgm:pt>
    <dgm:pt modelId="{596E0ED9-2329-4CA0-9A6C-FB02F10EF187}" type="parTrans" cxnId="{46E6E2CB-E7E7-462C-96D6-C55F9B50A913}">
      <dgm:prSet/>
      <dgm:spPr/>
      <dgm:t>
        <a:bodyPr/>
        <a:lstStyle/>
        <a:p>
          <a:pPr rtl="1"/>
          <a:endParaRPr lang="he-IL"/>
        </a:p>
      </dgm:t>
    </dgm:pt>
    <dgm:pt modelId="{99F08419-D799-407F-814D-E455A49A8FA5}" type="sibTrans" cxnId="{46E6E2CB-E7E7-462C-96D6-C55F9B50A913}">
      <dgm:prSet/>
      <dgm:spPr>
        <a:solidFill>
          <a:srgbClr val="A5A5A5"/>
        </a:solidFill>
      </dgm:spPr>
      <dgm:t>
        <a:bodyPr/>
        <a:lstStyle/>
        <a:p>
          <a:pPr rtl="1"/>
          <a:endParaRPr lang="he-IL"/>
        </a:p>
      </dgm:t>
    </dgm:pt>
    <dgm:pt modelId="{322D3670-1284-4C93-834E-2B81ED4197E9}">
      <dgm:prSet phldrT="[טקסט]"/>
      <dgm:spPr/>
      <dgm:t>
        <a:bodyPr/>
        <a:lstStyle/>
        <a:p>
          <a:pPr rtl="1"/>
          <a:r>
            <a:rPr lang="he-IL" dirty="0">
              <a:latin typeface="Tahoma" panose="020B0604030504040204" pitchFamily="34" charset="0"/>
              <a:ea typeface="Tahoma" panose="020B0604030504040204" pitchFamily="34" charset="0"/>
              <a:cs typeface="Tahoma" panose="020B0604030504040204" pitchFamily="34" charset="0"/>
            </a:rPr>
            <a:t>ניתוח נתונים גישושי</a:t>
          </a:r>
        </a:p>
      </dgm:t>
    </dgm:pt>
    <dgm:pt modelId="{17499269-AD54-48DB-988A-4CE287ED3534}" type="parTrans" cxnId="{E14FB226-B3A1-452C-82E9-BDF57948B0A5}">
      <dgm:prSet/>
      <dgm:spPr/>
      <dgm:t>
        <a:bodyPr/>
        <a:lstStyle/>
        <a:p>
          <a:pPr rtl="1"/>
          <a:endParaRPr lang="he-IL"/>
        </a:p>
      </dgm:t>
    </dgm:pt>
    <dgm:pt modelId="{B8B18EED-E468-4706-9BF2-62FEF74C6DBE}" type="sibTrans" cxnId="{E14FB226-B3A1-452C-82E9-BDF57948B0A5}">
      <dgm:prSet/>
      <dgm:spPr/>
      <dgm:t>
        <a:bodyPr/>
        <a:lstStyle/>
        <a:p>
          <a:pPr rtl="1"/>
          <a:endParaRPr lang="he-IL"/>
        </a:p>
      </dgm:t>
    </dgm:pt>
    <dgm:pt modelId="{79EE693F-1DBC-46CD-A022-F2CB5AF4E24C}" type="pres">
      <dgm:prSet presAssocID="{E529C8C4-179D-4B52-AD61-6575784F12CC}" presName="linearFlow" presStyleCnt="0">
        <dgm:presLayoutVars>
          <dgm:resizeHandles val="exact"/>
        </dgm:presLayoutVars>
      </dgm:prSet>
      <dgm:spPr/>
    </dgm:pt>
    <dgm:pt modelId="{050C2DEA-1F2A-4D8E-91DD-13FC48BBF4BA}" type="pres">
      <dgm:prSet presAssocID="{B9A759C1-9F77-4969-8DB2-E11BCF369368}" presName="node" presStyleLbl="node1" presStyleIdx="0" presStyleCnt="2">
        <dgm:presLayoutVars>
          <dgm:bulletEnabled val="1"/>
        </dgm:presLayoutVars>
      </dgm:prSet>
      <dgm:spPr/>
    </dgm:pt>
    <dgm:pt modelId="{E209AC28-F5AB-45AD-A612-087D7949690B}" type="pres">
      <dgm:prSet presAssocID="{99F08419-D799-407F-814D-E455A49A8FA5}" presName="sibTrans" presStyleLbl="sibTrans2D1" presStyleIdx="0" presStyleCnt="1"/>
      <dgm:spPr/>
    </dgm:pt>
    <dgm:pt modelId="{023F4D01-2B72-40E8-8A1F-6F62D4CD01C7}" type="pres">
      <dgm:prSet presAssocID="{99F08419-D799-407F-814D-E455A49A8FA5}" presName="connectorText" presStyleLbl="sibTrans2D1" presStyleIdx="0" presStyleCnt="1"/>
      <dgm:spPr/>
    </dgm:pt>
    <dgm:pt modelId="{C63B21E9-A62B-4FC5-B82C-6CB3A49CB000}" type="pres">
      <dgm:prSet presAssocID="{322D3670-1284-4C93-834E-2B81ED4197E9}" presName="node" presStyleLbl="node1" presStyleIdx="1" presStyleCnt="2" custScaleY="45657">
        <dgm:presLayoutVars>
          <dgm:bulletEnabled val="1"/>
        </dgm:presLayoutVars>
      </dgm:prSet>
      <dgm:spPr/>
    </dgm:pt>
  </dgm:ptLst>
  <dgm:cxnLst>
    <dgm:cxn modelId="{53E0FA21-98E2-4702-A912-75672D0DB8CC}" type="presOf" srcId="{B9A759C1-9F77-4969-8DB2-E11BCF369368}" destId="{050C2DEA-1F2A-4D8E-91DD-13FC48BBF4BA}" srcOrd="0" destOrd="0" presId="urn:microsoft.com/office/officeart/2005/8/layout/process2"/>
    <dgm:cxn modelId="{51DC9C24-90B4-4C06-9D38-958E2F1B0713}" type="presOf" srcId="{99F08419-D799-407F-814D-E455A49A8FA5}" destId="{E209AC28-F5AB-45AD-A612-087D7949690B}" srcOrd="0" destOrd="0" presId="urn:microsoft.com/office/officeart/2005/8/layout/process2"/>
    <dgm:cxn modelId="{E14FB226-B3A1-452C-82E9-BDF57948B0A5}" srcId="{E529C8C4-179D-4B52-AD61-6575784F12CC}" destId="{322D3670-1284-4C93-834E-2B81ED4197E9}" srcOrd="1" destOrd="0" parTransId="{17499269-AD54-48DB-988A-4CE287ED3534}" sibTransId="{B8B18EED-E468-4706-9BF2-62FEF74C6DBE}"/>
    <dgm:cxn modelId="{1454A16F-98B9-43BC-8057-5952A7535BEF}" type="presOf" srcId="{99F08419-D799-407F-814D-E455A49A8FA5}" destId="{023F4D01-2B72-40E8-8A1F-6F62D4CD01C7}" srcOrd="1" destOrd="0" presId="urn:microsoft.com/office/officeart/2005/8/layout/process2"/>
    <dgm:cxn modelId="{254C057E-67D6-4E33-BA2C-FCF8C9195341}" type="presOf" srcId="{322D3670-1284-4C93-834E-2B81ED4197E9}" destId="{C63B21E9-A62B-4FC5-B82C-6CB3A49CB000}" srcOrd="0" destOrd="0" presId="urn:microsoft.com/office/officeart/2005/8/layout/process2"/>
    <dgm:cxn modelId="{46E6E2CB-E7E7-462C-96D6-C55F9B50A913}" srcId="{E529C8C4-179D-4B52-AD61-6575784F12CC}" destId="{B9A759C1-9F77-4969-8DB2-E11BCF369368}" srcOrd="0" destOrd="0" parTransId="{596E0ED9-2329-4CA0-9A6C-FB02F10EF187}" sibTransId="{99F08419-D799-407F-814D-E455A49A8FA5}"/>
    <dgm:cxn modelId="{76CD65E4-08B4-4B18-B8CA-222A6E998E21}" type="presOf" srcId="{E529C8C4-179D-4B52-AD61-6575784F12CC}" destId="{79EE693F-1DBC-46CD-A022-F2CB5AF4E24C}" srcOrd="0" destOrd="0" presId="urn:microsoft.com/office/officeart/2005/8/layout/process2"/>
    <dgm:cxn modelId="{B98C894C-AA24-473A-A660-9A60C2702536}" type="presParOf" srcId="{79EE693F-1DBC-46CD-A022-F2CB5AF4E24C}" destId="{050C2DEA-1F2A-4D8E-91DD-13FC48BBF4BA}" srcOrd="0" destOrd="0" presId="urn:microsoft.com/office/officeart/2005/8/layout/process2"/>
    <dgm:cxn modelId="{A01C21CA-D128-43CA-88EF-DE875299BD4F}" type="presParOf" srcId="{79EE693F-1DBC-46CD-A022-F2CB5AF4E24C}" destId="{E209AC28-F5AB-45AD-A612-087D7949690B}" srcOrd="1" destOrd="0" presId="urn:microsoft.com/office/officeart/2005/8/layout/process2"/>
    <dgm:cxn modelId="{A947A41D-B06E-43B7-BFCB-471B550A860D}" type="presParOf" srcId="{E209AC28-F5AB-45AD-A612-087D7949690B}" destId="{023F4D01-2B72-40E8-8A1F-6F62D4CD01C7}" srcOrd="0" destOrd="0" presId="urn:microsoft.com/office/officeart/2005/8/layout/process2"/>
    <dgm:cxn modelId="{30B3967A-F73A-48D2-9824-144BB8948176}" type="presParOf" srcId="{79EE693F-1DBC-46CD-A022-F2CB5AF4E24C}" destId="{C63B21E9-A62B-4FC5-B82C-6CB3A49CB000}"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C937D9D-C242-4E99-AA6C-C0E782813F3C}" type="doc">
      <dgm:prSet loTypeId="urn:microsoft.com/office/officeart/2005/8/layout/default" loCatId="list" qsTypeId="urn:microsoft.com/office/officeart/2005/8/quickstyle/simple1" qsCatId="simple" csTypeId="urn:microsoft.com/office/officeart/2005/8/colors/colorful1" csCatId="colorful" phldr="1"/>
      <dgm:spPr/>
      <dgm:t>
        <a:bodyPr/>
        <a:lstStyle/>
        <a:p>
          <a:pPr rtl="1"/>
          <a:endParaRPr lang="he-IL"/>
        </a:p>
      </dgm:t>
    </dgm:pt>
    <dgm:pt modelId="{832C9842-51FF-4229-B721-2B7AD59C9211}">
      <dgm:prSet phldrT="[טקסט]" custT="1"/>
      <dgm:spPr/>
      <dgm:t>
        <a:bodyPr/>
        <a:lstStyle/>
        <a:p>
          <a:pPr rtl="1"/>
          <a:r>
            <a:rPr lang="he-IL" sz="1800" b="1" dirty="0">
              <a:latin typeface="Tahoma" panose="020B0604030504040204" pitchFamily="34" charset="0"/>
              <a:ea typeface="Tahoma" panose="020B0604030504040204" pitchFamily="34" charset="0"/>
              <a:cs typeface="Tahoma" panose="020B0604030504040204" pitchFamily="34" charset="0"/>
            </a:rPr>
            <a:t>דמוגרפיה</a:t>
          </a:r>
          <a:r>
            <a:rPr lang="he-IL" sz="1800" dirty="0">
              <a:latin typeface="Tahoma" panose="020B0604030504040204" pitchFamily="34" charset="0"/>
              <a:ea typeface="Tahoma" panose="020B0604030504040204" pitchFamily="34" charset="0"/>
              <a:cs typeface="Tahoma" panose="020B0604030504040204" pitchFamily="34" charset="0"/>
            </a:rPr>
            <a:t> – למגדר אין השפעה ברורה (למרות שרוב המטופלים הם גברים), אך לאתניות וטווח הגילאים כן (לבנים ומעל גיל 65)</a:t>
          </a:r>
        </a:p>
      </dgm:t>
    </dgm:pt>
    <dgm:pt modelId="{8D79AD65-F6BA-41C7-A8CA-3FE982707279}" type="parTrans" cxnId="{89818B75-4E1C-40FC-B9B1-2F1A582E3232}">
      <dgm:prSet/>
      <dgm:spPr/>
      <dgm:t>
        <a:bodyPr/>
        <a:lstStyle/>
        <a:p>
          <a:pPr rtl="1"/>
          <a:endParaRPr lang="he-IL" sz="1800"/>
        </a:p>
      </dgm:t>
    </dgm:pt>
    <dgm:pt modelId="{E51E1A24-0EA3-4C07-8678-7B6DABF35857}" type="sibTrans" cxnId="{89818B75-4E1C-40FC-B9B1-2F1A582E3232}">
      <dgm:prSet/>
      <dgm:spPr/>
      <dgm:t>
        <a:bodyPr/>
        <a:lstStyle/>
        <a:p>
          <a:pPr rtl="1"/>
          <a:endParaRPr lang="he-IL" sz="1800"/>
        </a:p>
      </dgm:t>
    </dgm:pt>
    <dgm:pt modelId="{A68D4892-B446-4CC8-A53F-24AC6A44661B}">
      <dgm:prSet phldrT="[טקסט]" custT="1"/>
      <dgm:spPr/>
      <dgm:t>
        <a:bodyPr/>
        <a:lstStyle/>
        <a:p>
          <a:pPr rtl="1"/>
          <a:r>
            <a:rPr lang="he-IL" sz="1800" b="1" dirty="0">
              <a:latin typeface="Tahoma" panose="020B0604030504040204" pitchFamily="34" charset="0"/>
              <a:ea typeface="Tahoma" panose="020B0604030504040204" pitchFamily="34" charset="0"/>
              <a:cs typeface="Tahoma" panose="020B0604030504040204" pitchFamily="34" charset="0"/>
            </a:rPr>
            <a:t>דיאגנוזה</a:t>
          </a:r>
          <a:r>
            <a:rPr lang="he-IL" sz="1800" dirty="0">
              <a:latin typeface="Tahoma" panose="020B0604030504040204" pitchFamily="34" charset="0"/>
              <a:ea typeface="Tahoma" panose="020B0604030504040204" pitchFamily="34" charset="0"/>
              <a:cs typeface="Tahoma" panose="020B0604030504040204" pitchFamily="34" charset="0"/>
            </a:rPr>
            <a:t> – רוב האנשים אינם מאושפזים בעקבות אי ספיקת לב, אך היא אכן הדיאגנוזה השכיחה ביותר בה אנשים מתו</a:t>
          </a:r>
        </a:p>
      </dgm:t>
    </dgm:pt>
    <dgm:pt modelId="{17F7EA43-578F-479D-B867-E76178568A7B}" type="parTrans" cxnId="{E01B559F-9FE6-4E78-8CF6-882DAA80B9B2}">
      <dgm:prSet/>
      <dgm:spPr/>
      <dgm:t>
        <a:bodyPr/>
        <a:lstStyle/>
        <a:p>
          <a:pPr rtl="1"/>
          <a:endParaRPr lang="he-IL" sz="1800"/>
        </a:p>
      </dgm:t>
    </dgm:pt>
    <dgm:pt modelId="{224274E2-23B2-44A0-BD5B-E04C44497D18}" type="sibTrans" cxnId="{E01B559F-9FE6-4E78-8CF6-882DAA80B9B2}">
      <dgm:prSet/>
      <dgm:spPr/>
      <dgm:t>
        <a:bodyPr/>
        <a:lstStyle/>
        <a:p>
          <a:pPr rtl="1"/>
          <a:endParaRPr lang="he-IL" sz="1800"/>
        </a:p>
      </dgm:t>
    </dgm:pt>
    <dgm:pt modelId="{270284FE-6CDC-4067-BFFD-A54BB598DD27}">
      <dgm:prSet phldrT="[טקסט]" custT="1"/>
      <dgm:spPr/>
      <dgm:t>
        <a:bodyPr/>
        <a:lstStyle/>
        <a:p>
          <a:pPr rtl="1"/>
          <a:r>
            <a:rPr lang="he-IL" sz="1800" b="1" dirty="0">
              <a:latin typeface="Tahoma" panose="020B0604030504040204" pitchFamily="34" charset="0"/>
              <a:ea typeface="Tahoma" panose="020B0604030504040204" pitchFamily="34" charset="0"/>
              <a:cs typeface="Tahoma" panose="020B0604030504040204" pitchFamily="34" charset="0"/>
            </a:rPr>
            <a:t>סימנים חיוניים </a:t>
          </a:r>
          <a:r>
            <a:rPr lang="he-IL" sz="1800" dirty="0">
              <a:latin typeface="Tahoma" panose="020B0604030504040204" pitchFamily="34" charset="0"/>
              <a:ea typeface="Tahoma" panose="020B0604030504040204" pitchFamily="34" charset="0"/>
              <a:cs typeface="Tahoma" panose="020B0604030504040204" pitchFamily="34" charset="0"/>
            </a:rPr>
            <a:t>– ניתן לראות כי אנשים שמתו בחדר המיון הראו מצוקה בסימנים החיוניים שלהם באופן ברור</a:t>
          </a:r>
        </a:p>
      </dgm:t>
    </dgm:pt>
    <dgm:pt modelId="{15301806-0D5C-4DC6-897F-15624F6E937D}" type="parTrans" cxnId="{5F45458F-3BC4-4CD1-BBDE-B0D634DE2401}">
      <dgm:prSet/>
      <dgm:spPr/>
      <dgm:t>
        <a:bodyPr/>
        <a:lstStyle/>
        <a:p>
          <a:pPr rtl="1"/>
          <a:endParaRPr lang="he-IL" sz="1800"/>
        </a:p>
      </dgm:t>
    </dgm:pt>
    <dgm:pt modelId="{AD86CBCF-C4E6-4225-8F64-21DC1DAC1D03}" type="sibTrans" cxnId="{5F45458F-3BC4-4CD1-BBDE-B0D634DE2401}">
      <dgm:prSet/>
      <dgm:spPr/>
      <dgm:t>
        <a:bodyPr/>
        <a:lstStyle/>
        <a:p>
          <a:pPr rtl="1"/>
          <a:endParaRPr lang="he-IL" sz="1800"/>
        </a:p>
      </dgm:t>
    </dgm:pt>
    <dgm:pt modelId="{DEBAC92C-2BEF-43A1-93E9-4F2D8199FDCA}">
      <dgm:prSet phldrT="[טקסט]" custT="1"/>
      <dgm:spPr/>
      <dgm:t>
        <a:bodyPr/>
        <a:lstStyle/>
        <a:p>
          <a:pPr rtl="1"/>
          <a:r>
            <a:rPr lang="he-IL" sz="1800" b="1" dirty="0">
              <a:latin typeface="Tahoma" panose="020B0604030504040204" pitchFamily="34" charset="0"/>
              <a:ea typeface="Tahoma" panose="020B0604030504040204" pitchFamily="34" charset="0"/>
              <a:cs typeface="Tahoma" panose="020B0604030504040204" pitchFamily="34" charset="0"/>
            </a:rPr>
            <a:t>בדיקות מעבדה </a:t>
          </a:r>
          <a:r>
            <a:rPr lang="he-IL" sz="1800" dirty="0">
              <a:latin typeface="Tahoma" panose="020B0604030504040204" pitchFamily="34" charset="0"/>
              <a:ea typeface="Tahoma" panose="020B0604030504040204" pitchFamily="34" charset="0"/>
              <a:cs typeface="Tahoma" panose="020B0604030504040204" pitchFamily="34" charset="0"/>
            </a:rPr>
            <a:t>– לא ניתן לראות הבדלים מובהקים בבדיקות המעבדה בין קבוצת האנשים ששרדו לאלו שלא</a:t>
          </a:r>
        </a:p>
      </dgm:t>
    </dgm:pt>
    <dgm:pt modelId="{7493911B-BEF3-4BF0-8B24-D43B148EBD35}" type="parTrans" cxnId="{56ABE2AB-C995-4169-AC1D-DB7E111548B2}">
      <dgm:prSet/>
      <dgm:spPr/>
      <dgm:t>
        <a:bodyPr/>
        <a:lstStyle/>
        <a:p>
          <a:pPr rtl="1"/>
          <a:endParaRPr lang="he-IL" sz="1800"/>
        </a:p>
      </dgm:t>
    </dgm:pt>
    <dgm:pt modelId="{FE06BED9-F34D-46C8-8CDA-2265601901CC}" type="sibTrans" cxnId="{56ABE2AB-C995-4169-AC1D-DB7E111548B2}">
      <dgm:prSet/>
      <dgm:spPr/>
      <dgm:t>
        <a:bodyPr/>
        <a:lstStyle/>
        <a:p>
          <a:pPr rtl="1"/>
          <a:endParaRPr lang="he-IL" sz="1800"/>
        </a:p>
      </dgm:t>
    </dgm:pt>
    <dgm:pt modelId="{2A2305AE-722E-4544-84F5-54B5B8727B80}" type="pres">
      <dgm:prSet presAssocID="{DC937D9D-C242-4E99-AA6C-C0E782813F3C}" presName="diagram" presStyleCnt="0">
        <dgm:presLayoutVars>
          <dgm:dir val="rev"/>
          <dgm:resizeHandles val="exact"/>
        </dgm:presLayoutVars>
      </dgm:prSet>
      <dgm:spPr/>
    </dgm:pt>
    <dgm:pt modelId="{7FCF1E8F-D269-4260-9694-626E2D870B19}" type="pres">
      <dgm:prSet presAssocID="{832C9842-51FF-4229-B721-2B7AD59C9211}" presName="node" presStyleLbl="node1" presStyleIdx="0" presStyleCnt="4">
        <dgm:presLayoutVars>
          <dgm:bulletEnabled val="1"/>
        </dgm:presLayoutVars>
      </dgm:prSet>
      <dgm:spPr/>
    </dgm:pt>
    <dgm:pt modelId="{91267AA7-5D04-44BE-80AE-2307D2E65F87}" type="pres">
      <dgm:prSet presAssocID="{E51E1A24-0EA3-4C07-8678-7B6DABF35857}" presName="sibTrans" presStyleCnt="0"/>
      <dgm:spPr/>
    </dgm:pt>
    <dgm:pt modelId="{08723211-8754-41BD-B54B-976411E85C8D}" type="pres">
      <dgm:prSet presAssocID="{A68D4892-B446-4CC8-A53F-24AC6A44661B}" presName="node" presStyleLbl="node1" presStyleIdx="1" presStyleCnt="4">
        <dgm:presLayoutVars>
          <dgm:bulletEnabled val="1"/>
        </dgm:presLayoutVars>
      </dgm:prSet>
      <dgm:spPr/>
    </dgm:pt>
    <dgm:pt modelId="{B9B72C42-DE08-4600-A1D1-1F865C9DBCD3}" type="pres">
      <dgm:prSet presAssocID="{224274E2-23B2-44A0-BD5B-E04C44497D18}" presName="sibTrans" presStyleCnt="0"/>
      <dgm:spPr/>
    </dgm:pt>
    <dgm:pt modelId="{3017B5EA-DC72-4903-86D1-B4AC3A36DB6E}" type="pres">
      <dgm:prSet presAssocID="{270284FE-6CDC-4067-BFFD-A54BB598DD27}" presName="node" presStyleLbl="node1" presStyleIdx="2" presStyleCnt="4">
        <dgm:presLayoutVars>
          <dgm:bulletEnabled val="1"/>
        </dgm:presLayoutVars>
      </dgm:prSet>
      <dgm:spPr/>
    </dgm:pt>
    <dgm:pt modelId="{77D57A43-3AAE-4079-8108-629D1EEACCA1}" type="pres">
      <dgm:prSet presAssocID="{AD86CBCF-C4E6-4225-8F64-21DC1DAC1D03}" presName="sibTrans" presStyleCnt="0"/>
      <dgm:spPr/>
    </dgm:pt>
    <dgm:pt modelId="{065CF184-5725-486A-9198-49D3CC023C21}" type="pres">
      <dgm:prSet presAssocID="{DEBAC92C-2BEF-43A1-93E9-4F2D8199FDCA}" presName="node" presStyleLbl="node1" presStyleIdx="3" presStyleCnt="4">
        <dgm:presLayoutVars>
          <dgm:bulletEnabled val="1"/>
        </dgm:presLayoutVars>
      </dgm:prSet>
      <dgm:spPr/>
    </dgm:pt>
  </dgm:ptLst>
  <dgm:cxnLst>
    <dgm:cxn modelId="{69A6DE17-483B-4E95-9D17-0E37108C242B}" type="presOf" srcId="{DC937D9D-C242-4E99-AA6C-C0E782813F3C}" destId="{2A2305AE-722E-4544-84F5-54B5B8727B80}" srcOrd="0" destOrd="0" presId="urn:microsoft.com/office/officeart/2005/8/layout/default"/>
    <dgm:cxn modelId="{417D2C3E-505E-4369-A0A3-EBB1A042846F}" type="presOf" srcId="{832C9842-51FF-4229-B721-2B7AD59C9211}" destId="{7FCF1E8F-D269-4260-9694-626E2D870B19}" srcOrd="0" destOrd="0" presId="urn:microsoft.com/office/officeart/2005/8/layout/default"/>
    <dgm:cxn modelId="{6ECA6A45-4D32-4DB1-BC2D-03BE5C1CA90A}" type="presOf" srcId="{270284FE-6CDC-4067-BFFD-A54BB598DD27}" destId="{3017B5EA-DC72-4903-86D1-B4AC3A36DB6E}" srcOrd="0" destOrd="0" presId="urn:microsoft.com/office/officeart/2005/8/layout/default"/>
    <dgm:cxn modelId="{89818B75-4E1C-40FC-B9B1-2F1A582E3232}" srcId="{DC937D9D-C242-4E99-AA6C-C0E782813F3C}" destId="{832C9842-51FF-4229-B721-2B7AD59C9211}" srcOrd="0" destOrd="0" parTransId="{8D79AD65-F6BA-41C7-A8CA-3FE982707279}" sibTransId="{E51E1A24-0EA3-4C07-8678-7B6DABF35857}"/>
    <dgm:cxn modelId="{06EF957D-5702-4837-8DE8-253832ED16A8}" type="presOf" srcId="{A68D4892-B446-4CC8-A53F-24AC6A44661B}" destId="{08723211-8754-41BD-B54B-976411E85C8D}" srcOrd="0" destOrd="0" presId="urn:microsoft.com/office/officeart/2005/8/layout/default"/>
    <dgm:cxn modelId="{5F45458F-3BC4-4CD1-BBDE-B0D634DE2401}" srcId="{DC937D9D-C242-4E99-AA6C-C0E782813F3C}" destId="{270284FE-6CDC-4067-BFFD-A54BB598DD27}" srcOrd="2" destOrd="0" parTransId="{15301806-0D5C-4DC6-897F-15624F6E937D}" sibTransId="{AD86CBCF-C4E6-4225-8F64-21DC1DAC1D03}"/>
    <dgm:cxn modelId="{E01B559F-9FE6-4E78-8CF6-882DAA80B9B2}" srcId="{DC937D9D-C242-4E99-AA6C-C0E782813F3C}" destId="{A68D4892-B446-4CC8-A53F-24AC6A44661B}" srcOrd="1" destOrd="0" parTransId="{17F7EA43-578F-479D-B867-E76178568A7B}" sibTransId="{224274E2-23B2-44A0-BD5B-E04C44497D18}"/>
    <dgm:cxn modelId="{56ABE2AB-C995-4169-AC1D-DB7E111548B2}" srcId="{DC937D9D-C242-4E99-AA6C-C0E782813F3C}" destId="{DEBAC92C-2BEF-43A1-93E9-4F2D8199FDCA}" srcOrd="3" destOrd="0" parTransId="{7493911B-BEF3-4BF0-8B24-D43B148EBD35}" sibTransId="{FE06BED9-F34D-46C8-8CDA-2265601901CC}"/>
    <dgm:cxn modelId="{431408D8-79FA-4717-915D-70174D7CD8B4}" type="presOf" srcId="{DEBAC92C-2BEF-43A1-93E9-4F2D8199FDCA}" destId="{065CF184-5725-486A-9198-49D3CC023C21}" srcOrd="0" destOrd="0" presId="urn:microsoft.com/office/officeart/2005/8/layout/default"/>
    <dgm:cxn modelId="{A4C1819E-A8A6-4D16-8A29-7AD7D50F9439}" type="presParOf" srcId="{2A2305AE-722E-4544-84F5-54B5B8727B80}" destId="{7FCF1E8F-D269-4260-9694-626E2D870B19}" srcOrd="0" destOrd="0" presId="urn:microsoft.com/office/officeart/2005/8/layout/default"/>
    <dgm:cxn modelId="{ED096DB2-47F0-46D9-8E3A-55E0AC38C4C8}" type="presParOf" srcId="{2A2305AE-722E-4544-84F5-54B5B8727B80}" destId="{91267AA7-5D04-44BE-80AE-2307D2E65F87}" srcOrd="1" destOrd="0" presId="urn:microsoft.com/office/officeart/2005/8/layout/default"/>
    <dgm:cxn modelId="{A85ABF10-19BD-4BF4-966C-FD9ED2D5B909}" type="presParOf" srcId="{2A2305AE-722E-4544-84F5-54B5B8727B80}" destId="{08723211-8754-41BD-B54B-976411E85C8D}" srcOrd="2" destOrd="0" presId="urn:microsoft.com/office/officeart/2005/8/layout/default"/>
    <dgm:cxn modelId="{3575D4A2-A8A0-474D-9055-EAD63EBCFC8D}" type="presParOf" srcId="{2A2305AE-722E-4544-84F5-54B5B8727B80}" destId="{B9B72C42-DE08-4600-A1D1-1F865C9DBCD3}" srcOrd="3" destOrd="0" presId="urn:microsoft.com/office/officeart/2005/8/layout/default"/>
    <dgm:cxn modelId="{C226C14A-28AC-41DC-8EAB-E3227857E07E}" type="presParOf" srcId="{2A2305AE-722E-4544-84F5-54B5B8727B80}" destId="{3017B5EA-DC72-4903-86D1-B4AC3A36DB6E}" srcOrd="4" destOrd="0" presId="urn:microsoft.com/office/officeart/2005/8/layout/default"/>
    <dgm:cxn modelId="{DB1130C0-272F-494A-A23C-ED2A1B6D7B98}" type="presParOf" srcId="{2A2305AE-722E-4544-84F5-54B5B8727B80}" destId="{77D57A43-3AAE-4079-8108-629D1EEACCA1}" srcOrd="5" destOrd="0" presId="urn:microsoft.com/office/officeart/2005/8/layout/default"/>
    <dgm:cxn modelId="{42209E56-84A7-4587-809B-970FAC1FBAB2}" type="presParOf" srcId="{2A2305AE-722E-4544-84F5-54B5B8727B80}" destId="{065CF184-5725-486A-9198-49D3CC023C21}"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42D3A-357D-4E43-B79D-060A72A60986}">
      <dsp:nvSpPr>
        <dsp:cNvPr id="0" name=""/>
        <dsp:cNvSpPr/>
      </dsp:nvSpPr>
      <dsp:spPr>
        <a:xfrm>
          <a:off x="2137723" y="0"/>
          <a:ext cx="3300938" cy="3301441"/>
        </a:xfrm>
        <a:prstGeom prst="circularArrow">
          <a:avLst>
            <a:gd name="adj1" fmla="val 10980"/>
            <a:gd name="adj2" fmla="val 1142322"/>
            <a:gd name="adj3" fmla="val 4500000"/>
            <a:gd name="adj4" fmla="val 10800000"/>
            <a:gd name="adj5" fmla="val 12500"/>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BA795B-A946-47D2-BC02-3F54D1E6CACB}">
      <dsp:nvSpPr>
        <dsp:cNvPr id="0" name=""/>
        <dsp:cNvSpPr/>
      </dsp:nvSpPr>
      <dsp:spPr>
        <a:xfrm>
          <a:off x="2867339" y="1191920"/>
          <a:ext cx="1834268" cy="916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he-IL" sz="1800" kern="1200" dirty="0">
              <a:latin typeface="Tahoma" panose="020B0604030504040204" pitchFamily="34" charset="0"/>
              <a:ea typeface="Tahoma" panose="020B0604030504040204" pitchFamily="34" charset="0"/>
              <a:cs typeface="Tahoma" panose="020B0604030504040204" pitchFamily="34" charset="0"/>
            </a:rPr>
            <a:t>תהליך העבודה</a:t>
          </a:r>
        </a:p>
      </dsp:txBody>
      <dsp:txXfrm>
        <a:off x="2867339" y="1191920"/>
        <a:ext cx="1834268" cy="916914"/>
      </dsp:txXfrm>
    </dsp:sp>
    <dsp:sp modelId="{492DBC46-5AF0-4BA1-962E-D2AB6D12F61C}">
      <dsp:nvSpPr>
        <dsp:cNvPr id="0" name=""/>
        <dsp:cNvSpPr/>
      </dsp:nvSpPr>
      <dsp:spPr>
        <a:xfrm>
          <a:off x="1220899" y="1896922"/>
          <a:ext cx="3300938" cy="3301441"/>
        </a:xfrm>
        <a:prstGeom prst="leftCircularArrow">
          <a:avLst>
            <a:gd name="adj1" fmla="val 10980"/>
            <a:gd name="adj2" fmla="val 1142322"/>
            <a:gd name="adj3" fmla="val 6300000"/>
            <a:gd name="adj4" fmla="val 18900000"/>
            <a:gd name="adj5" fmla="val 12500"/>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BEA07E-140A-4ED7-8BDE-34E6719EFACA}">
      <dsp:nvSpPr>
        <dsp:cNvPr id="0" name=""/>
        <dsp:cNvSpPr/>
      </dsp:nvSpPr>
      <dsp:spPr>
        <a:xfrm>
          <a:off x="1954234" y="3099816"/>
          <a:ext cx="1834268" cy="916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he-IL" sz="1800" kern="1200" dirty="0">
              <a:latin typeface="Tahoma" panose="020B0604030504040204" pitchFamily="34" charset="0"/>
              <a:ea typeface="Tahoma" panose="020B0604030504040204" pitchFamily="34" charset="0"/>
              <a:cs typeface="Tahoma" panose="020B0604030504040204" pitchFamily="34" charset="0"/>
            </a:rPr>
            <a:t>ממצאים והמלצות לשימוש במשתנים</a:t>
          </a:r>
        </a:p>
      </dsp:txBody>
      <dsp:txXfrm>
        <a:off x="1954234" y="3099816"/>
        <a:ext cx="1834268" cy="916914"/>
      </dsp:txXfrm>
    </dsp:sp>
    <dsp:sp modelId="{47EA6A4A-7DDE-42A1-A088-C733715D9B05}">
      <dsp:nvSpPr>
        <dsp:cNvPr id="0" name=""/>
        <dsp:cNvSpPr/>
      </dsp:nvSpPr>
      <dsp:spPr>
        <a:xfrm>
          <a:off x="2372663" y="4020845"/>
          <a:ext cx="2836017" cy="2837154"/>
        </a:xfrm>
        <a:prstGeom prst="blockArc">
          <a:avLst>
            <a:gd name="adj1" fmla="val 13500000"/>
            <a:gd name="adj2" fmla="val 10800000"/>
            <a:gd name="adj3" fmla="val 12740"/>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705FC2-E584-4C49-9F17-6A5EDDA887D7}">
      <dsp:nvSpPr>
        <dsp:cNvPr id="0" name=""/>
        <dsp:cNvSpPr/>
      </dsp:nvSpPr>
      <dsp:spPr>
        <a:xfrm>
          <a:off x="2871678" y="5010454"/>
          <a:ext cx="1834268" cy="916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he-IL" sz="1800" kern="1200" dirty="0">
              <a:latin typeface="Tahoma" panose="020B0604030504040204" pitchFamily="34" charset="0"/>
              <a:ea typeface="Tahoma" panose="020B0604030504040204" pitchFamily="34" charset="0"/>
              <a:cs typeface="Tahoma" panose="020B0604030504040204" pitchFamily="34" charset="0"/>
            </a:rPr>
            <a:t>נספחים</a:t>
          </a:r>
        </a:p>
      </dsp:txBody>
      <dsp:txXfrm>
        <a:off x="2871678" y="5010454"/>
        <a:ext cx="1834268" cy="9169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C79C55-E7A0-474E-AFFB-4A7912267BD0}">
      <dsp:nvSpPr>
        <dsp:cNvPr id="0" name=""/>
        <dsp:cNvSpPr/>
      </dsp:nvSpPr>
      <dsp:spPr>
        <a:xfrm>
          <a:off x="6603163" y="12507"/>
          <a:ext cx="1929811" cy="771924"/>
        </a:xfrm>
        <a:prstGeom prst="rect">
          <a:avLst/>
        </a:prstGeom>
        <a:solidFill>
          <a:schemeClr val="accent3">
            <a:hueOff val="0"/>
            <a:satOff val="0"/>
            <a:lumOff val="0"/>
            <a:alphaOff val="0"/>
          </a:schemeClr>
        </a:solidFill>
        <a:ln w="34925"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rtl="1">
            <a:lnSpc>
              <a:spcPct val="90000"/>
            </a:lnSpc>
            <a:spcBef>
              <a:spcPct val="0"/>
            </a:spcBef>
            <a:spcAft>
              <a:spcPct val="35000"/>
            </a:spcAft>
            <a:buNone/>
          </a:pPr>
          <a:r>
            <a:rPr lang="he-IL" sz="1800" kern="1200" dirty="0">
              <a:latin typeface="Tahoma" panose="020B0604030504040204" pitchFamily="34" charset="0"/>
              <a:ea typeface="Tahoma" panose="020B0604030504040204" pitchFamily="34" charset="0"/>
              <a:cs typeface="Tahoma" panose="020B0604030504040204" pitchFamily="34" charset="0"/>
            </a:rPr>
            <a:t>דמוגרפיה</a:t>
          </a:r>
        </a:p>
      </dsp:txBody>
      <dsp:txXfrm>
        <a:off x="6603163" y="12507"/>
        <a:ext cx="1929811" cy="771924"/>
      </dsp:txXfrm>
    </dsp:sp>
    <dsp:sp modelId="{646A76C2-6C78-4EEA-BF05-10D73AEBA156}">
      <dsp:nvSpPr>
        <dsp:cNvPr id="0" name=""/>
        <dsp:cNvSpPr/>
      </dsp:nvSpPr>
      <dsp:spPr>
        <a:xfrm>
          <a:off x="6603163" y="784431"/>
          <a:ext cx="1929811" cy="1273680"/>
        </a:xfrm>
        <a:prstGeom prst="rect">
          <a:avLst/>
        </a:prstGeom>
        <a:solidFill>
          <a:schemeClr val="accent3">
            <a:tint val="40000"/>
            <a:alpha val="90000"/>
            <a:hueOff val="0"/>
            <a:satOff val="0"/>
            <a:lumOff val="0"/>
            <a:alphaOff val="0"/>
          </a:schemeClr>
        </a:solidFill>
        <a:ln w="34925" cap="flat" cmpd="sng" algn="in">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r" defTabSz="800100" rtl="1">
            <a:lnSpc>
              <a:spcPct val="90000"/>
            </a:lnSpc>
            <a:spcBef>
              <a:spcPct val="0"/>
            </a:spcBef>
            <a:spcAft>
              <a:spcPct val="15000"/>
            </a:spcAft>
            <a:buChar char="•"/>
          </a:pPr>
          <a:r>
            <a:rPr lang="he-IL" sz="1800" kern="1200" dirty="0">
              <a:latin typeface="Tahoma" panose="020B0604030504040204" pitchFamily="34" charset="0"/>
              <a:ea typeface="Tahoma" panose="020B0604030504040204" pitchFamily="34" charset="0"/>
              <a:cs typeface="Tahoma" panose="020B0604030504040204" pitchFamily="34" charset="0"/>
            </a:rPr>
            <a:t>מגדר</a:t>
          </a:r>
        </a:p>
        <a:p>
          <a:pPr marL="171450" lvl="1" indent="-171450" algn="r" defTabSz="800100" rtl="1">
            <a:lnSpc>
              <a:spcPct val="90000"/>
            </a:lnSpc>
            <a:spcBef>
              <a:spcPct val="0"/>
            </a:spcBef>
            <a:spcAft>
              <a:spcPct val="15000"/>
            </a:spcAft>
            <a:buChar char="•"/>
          </a:pPr>
          <a:r>
            <a:rPr lang="he-IL" sz="1800" kern="1200" dirty="0">
              <a:latin typeface="Tahoma" panose="020B0604030504040204" pitchFamily="34" charset="0"/>
              <a:ea typeface="Tahoma" panose="020B0604030504040204" pitchFamily="34" charset="0"/>
              <a:cs typeface="Tahoma" panose="020B0604030504040204" pitchFamily="34" charset="0"/>
            </a:rPr>
            <a:t>אתניות</a:t>
          </a:r>
        </a:p>
        <a:p>
          <a:pPr marL="171450" lvl="1" indent="-171450" algn="r" defTabSz="800100" rtl="1">
            <a:lnSpc>
              <a:spcPct val="90000"/>
            </a:lnSpc>
            <a:spcBef>
              <a:spcPct val="0"/>
            </a:spcBef>
            <a:spcAft>
              <a:spcPct val="15000"/>
            </a:spcAft>
            <a:buChar char="•"/>
          </a:pPr>
          <a:r>
            <a:rPr lang="he-IL" sz="1800" kern="1200" dirty="0">
              <a:latin typeface="Tahoma" panose="020B0604030504040204" pitchFamily="34" charset="0"/>
              <a:ea typeface="Tahoma" panose="020B0604030504040204" pitchFamily="34" charset="0"/>
              <a:cs typeface="Tahoma" panose="020B0604030504040204" pitchFamily="34" charset="0"/>
            </a:rPr>
            <a:t>גיל </a:t>
          </a:r>
          <a:r>
            <a:rPr lang="he-IL" sz="1400" kern="1200" dirty="0">
              <a:latin typeface="Tahoma" panose="020B0604030504040204" pitchFamily="34" charset="0"/>
              <a:ea typeface="Tahoma" panose="020B0604030504040204" pitchFamily="34" charset="0"/>
              <a:cs typeface="Tahoma" panose="020B0604030504040204" pitchFamily="34" charset="0"/>
            </a:rPr>
            <a:t>(נוצר ידנית)</a:t>
          </a:r>
          <a:endParaRPr lang="he-IL" sz="1800" kern="1200" dirty="0">
            <a:latin typeface="Tahoma" panose="020B0604030504040204" pitchFamily="34" charset="0"/>
            <a:ea typeface="Tahoma" panose="020B0604030504040204" pitchFamily="34" charset="0"/>
            <a:cs typeface="Tahoma" panose="020B0604030504040204" pitchFamily="34" charset="0"/>
          </a:endParaRPr>
        </a:p>
      </dsp:txBody>
      <dsp:txXfrm>
        <a:off x="6603163" y="784431"/>
        <a:ext cx="1929811" cy="1273680"/>
      </dsp:txXfrm>
    </dsp:sp>
    <dsp:sp modelId="{782CCBF0-F210-4C1D-B18A-7B388EC78F2B}">
      <dsp:nvSpPr>
        <dsp:cNvPr id="0" name=""/>
        <dsp:cNvSpPr/>
      </dsp:nvSpPr>
      <dsp:spPr>
        <a:xfrm>
          <a:off x="4403178" y="12507"/>
          <a:ext cx="1929811" cy="771924"/>
        </a:xfrm>
        <a:prstGeom prst="rect">
          <a:avLst/>
        </a:prstGeom>
        <a:solidFill>
          <a:schemeClr val="accent3">
            <a:hueOff val="903533"/>
            <a:satOff val="33333"/>
            <a:lumOff val="-4902"/>
            <a:alphaOff val="0"/>
          </a:schemeClr>
        </a:solidFill>
        <a:ln w="34925" cap="flat" cmpd="sng" algn="in">
          <a:solidFill>
            <a:schemeClr val="accent3">
              <a:hueOff val="903533"/>
              <a:satOff val="33333"/>
              <a:lumOff val="-49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rtl="1">
            <a:lnSpc>
              <a:spcPct val="90000"/>
            </a:lnSpc>
            <a:spcBef>
              <a:spcPct val="0"/>
            </a:spcBef>
            <a:spcAft>
              <a:spcPct val="35000"/>
            </a:spcAft>
            <a:buNone/>
          </a:pPr>
          <a:r>
            <a:rPr lang="he-IL" sz="1800" kern="1200" dirty="0">
              <a:latin typeface="Tahoma" panose="020B0604030504040204" pitchFamily="34" charset="0"/>
              <a:ea typeface="Tahoma" panose="020B0604030504040204" pitchFamily="34" charset="0"/>
              <a:cs typeface="Tahoma" panose="020B0604030504040204" pitchFamily="34" charset="0"/>
            </a:rPr>
            <a:t>דיאגנוזה</a:t>
          </a:r>
        </a:p>
      </dsp:txBody>
      <dsp:txXfrm>
        <a:off x="4403178" y="12507"/>
        <a:ext cx="1929811" cy="771924"/>
      </dsp:txXfrm>
    </dsp:sp>
    <dsp:sp modelId="{939577EE-8977-4184-B7B1-6251C75F5EFF}">
      <dsp:nvSpPr>
        <dsp:cNvPr id="0" name=""/>
        <dsp:cNvSpPr/>
      </dsp:nvSpPr>
      <dsp:spPr>
        <a:xfrm>
          <a:off x="4403178" y="784431"/>
          <a:ext cx="1929811" cy="1273680"/>
        </a:xfrm>
        <a:prstGeom prst="rect">
          <a:avLst/>
        </a:prstGeom>
        <a:solidFill>
          <a:schemeClr val="accent3">
            <a:tint val="40000"/>
            <a:alpha val="90000"/>
            <a:hueOff val="676380"/>
            <a:satOff val="33333"/>
            <a:lumOff val="593"/>
            <a:alphaOff val="0"/>
          </a:schemeClr>
        </a:solidFill>
        <a:ln w="34925" cap="flat" cmpd="sng" algn="in">
          <a:solidFill>
            <a:schemeClr val="accent3">
              <a:tint val="40000"/>
              <a:alpha val="90000"/>
              <a:hueOff val="676380"/>
              <a:satOff val="33333"/>
              <a:lumOff val="5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r" defTabSz="889000" rtl="1">
            <a:lnSpc>
              <a:spcPct val="90000"/>
            </a:lnSpc>
            <a:spcBef>
              <a:spcPct val="0"/>
            </a:spcBef>
            <a:spcAft>
              <a:spcPct val="15000"/>
            </a:spcAft>
            <a:buChar char="•"/>
          </a:pPr>
          <a:r>
            <a:rPr lang="he-IL" sz="2000" kern="1200" dirty="0">
              <a:latin typeface="Tahoma" panose="020B0604030504040204" pitchFamily="34" charset="0"/>
              <a:ea typeface="Tahoma" panose="020B0604030504040204" pitchFamily="34" charset="0"/>
              <a:cs typeface="Tahoma" panose="020B0604030504040204" pitchFamily="34" charset="0"/>
            </a:rPr>
            <a:t>דיאגנוזה </a:t>
          </a:r>
          <a:r>
            <a:rPr lang="he-IL" sz="1400" kern="1200" dirty="0">
              <a:latin typeface="Tahoma" panose="020B0604030504040204" pitchFamily="34" charset="0"/>
              <a:ea typeface="Tahoma" panose="020B0604030504040204" pitchFamily="34" charset="0"/>
              <a:cs typeface="Tahoma" panose="020B0604030504040204" pitchFamily="34" charset="0"/>
            </a:rPr>
            <a:t>(שם לא קוד)</a:t>
          </a:r>
        </a:p>
      </dsp:txBody>
      <dsp:txXfrm>
        <a:off x="4403178" y="784431"/>
        <a:ext cx="1929811" cy="1273680"/>
      </dsp:txXfrm>
    </dsp:sp>
    <dsp:sp modelId="{C1B29B5A-C6CC-426A-B49D-BA023667B951}">
      <dsp:nvSpPr>
        <dsp:cNvPr id="0" name=""/>
        <dsp:cNvSpPr/>
      </dsp:nvSpPr>
      <dsp:spPr>
        <a:xfrm>
          <a:off x="2203194" y="12507"/>
          <a:ext cx="1929811" cy="771924"/>
        </a:xfrm>
        <a:prstGeom prst="rect">
          <a:avLst/>
        </a:prstGeom>
        <a:solidFill>
          <a:srgbClr val="ED7D31"/>
        </a:solidFill>
        <a:ln w="34925" cap="flat" cmpd="sng" algn="in">
          <a:solidFill>
            <a:srgbClr val="ED7D3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rtl="1">
            <a:lnSpc>
              <a:spcPct val="90000"/>
            </a:lnSpc>
            <a:spcBef>
              <a:spcPct val="0"/>
            </a:spcBef>
            <a:spcAft>
              <a:spcPct val="35000"/>
            </a:spcAft>
            <a:buNone/>
          </a:pPr>
          <a:r>
            <a:rPr lang="he-IL" sz="1800" kern="1200" dirty="0">
              <a:latin typeface="Tahoma" panose="020B0604030504040204" pitchFamily="34" charset="0"/>
              <a:ea typeface="Tahoma" panose="020B0604030504040204" pitchFamily="34" charset="0"/>
              <a:cs typeface="Tahoma" panose="020B0604030504040204" pitchFamily="34" charset="0"/>
            </a:rPr>
            <a:t>בדיקות מעבדה</a:t>
          </a:r>
        </a:p>
      </dsp:txBody>
      <dsp:txXfrm>
        <a:off x="2203194" y="12507"/>
        <a:ext cx="1929811" cy="771924"/>
      </dsp:txXfrm>
    </dsp:sp>
    <dsp:sp modelId="{98111580-B7DF-4336-825B-F39AEB790380}">
      <dsp:nvSpPr>
        <dsp:cNvPr id="0" name=""/>
        <dsp:cNvSpPr/>
      </dsp:nvSpPr>
      <dsp:spPr>
        <a:xfrm>
          <a:off x="2203194" y="784431"/>
          <a:ext cx="1929811" cy="1273680"/>
        </a:xfrm>
        <a:prstGeom prst="rect">
          <a:avLst/>
        </a:prstGeom>
        <a:solidFill>
          <a:schemeClr val="accent3">
            <a:tint val="40000"/>
            <a:alpha val="90000"/>
            <a:hueOff val="1352761"/>
            <a:satOff val="66667"/>
            <a:lumOff val="1186"/>
            <a:alphaOff val="0"/>
          </a:schemeClr>
        </a:solidFill>
        <a:ln w="34925" cap="flat" cmpd="sng" algn="in">
          <a:solidFill>
            <a:schemeClr val="accent3">
              <a:tint val="40000"/>
              <a:alpha val="90000"/>
              <a:hueOff val="1352761"/>
              <a:satOff val="66667"/>
              <a:lumOff val="11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r" defTabSz="800100" rtl="1">
            <a:lnSpc>
              <a:spcPct val="90000"/>
            </a:lnSpc>
            <a:spcBef>
              <a:spcPct val="0"/>
            </a:spcBef>
            <a:spcAft>
              <a:spcPct val="15000"/>
            </a:spcAft>
            <a:buChar char="•"/>
          </a:pPr>
          <a:r>
            <a:rPr lang="he-IL" sz="1800" kern="1200" dirty="0">
              <a:latin typeface="Tahoma" panose="020B0604030504040204" pitchFamily="34" charset="0"/>
              <a:ea typeface="Tahoma" panose="020B0604030504040204" pitchFamily="34" charset="0"/>
              <a:cs typeface="Tahoma" panose="020B0604030504040204" pitchFamily="34" charset="0"/>
            </a:rPr>
            <a:t>סוג הבדיקה</a:t>
          </a:r>
        </a:p>
        <a:p>
          <a:pPr marL="171450" lvl="1" indent="-171450" algn="r" defTabSz="800100" rtl="1">
            <a:lnSpc>
              <a:spcPct val="90000"/>
            </a:lnSpc>
            <a:spcBef>
              <a:spcPct val="0"/>
            </a:spcBef>
            <a:spcAft>
              <a:spcPct val="15000"/>
            </a:spcAft>
            <a:buChar char="•"/>
          </a:pPr>
          <a:r>
            <a:rPr lang="he-IL" sz="1800" kern="1200" dirty="0">
              <a:latin typeface="Tahoma" panose="020B0604030504040204" pitchFamily="34" charset="0"/>
              <a:ea typeface="Tahoma" panose="020B0604030504040204" pitchFamily="34" charset="0"/>
              <a:cs typeface="Tahoma" panose="020B0604030504040204" pitchFamily="34" charset="0"/>
            </a:rPr>
            <a:t>ערכי בדיקה</a:t>
          </a:r>
        </a:p>
      </dsp:txBody>
      <dsp:txXfrm>
        <a:off x="2203194" y="784431"/>
        <a:ext cx="1929811" cy="1273680"/>
      </dsp:txXfrm>
    </dsp:sp>
    <dsp:sp modelId="{BE03BB51-74F7-4AD8-BE37-0166BA44CAFF}">
      <dsp:nvSpPr>
        <dsp:cNvPr id="0" name=""/>
        <dsp:cNvSpPr/>
      </dsp:nvSpPr>
      <dsp:spPr>
        <a:xfrm>
          <a:off x="3209" y="12507"/>
          <a:ext cx="1929811" cy="771924"/>
        </a:xfrm>
        <a:prstGeom prst="rect">
          <a:avLst/>
        </a:prstGeom>
        <a:solidFill>
          <a:schemeClr val="accent3">
            <a:hueOff val="2710599"/>
            <a:satOff val="100000"/>
            <a:lumOff val="-14706"/>
            <a:alphaOff val="0"/>
          </a:schemeClr>
        </a:solidFill>
        <a:ln w="34925" cap="flat" cmpd="sng" algn="in">
          <a:solidFill>
            <a:schemeClr val="accent3">
              <a:hueOff val="2710599"/>
              <a:satOff val="100000"/>
              <a:lumOff val="-1470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rtl="1">
            <a:lnSpc>
              <a:spcPct val="90000"/>
            </a:lnSpc>
            <a:spcBef>
              <a:spcPct val="0"/>
            </a:spcBef>
            <a:spcAft>
              <a:spcPct val="35000"/>
            </a:spcAft>
            <a:buNone/>
          </a:pPr>
          <a:r>
            <a:rPr lang="he-IL" sz="1800" kern="1200" dirty="0">
              <a:latin typeface="Tahoma" panose="020B0604030504040204" pitchFamily="34" charset="0"/>
              <a:ea typeface="Tahoma" panose="020B0604030504040204" pitchFamily="34" charset="0"/>
              <a:cs typeface="Tahoma" panose="020B0604030504040204" pitchFamily="34" charset="0"/>
            </a:rPr>
            <a:t>סימנים חיוניים</a:t>
          </a:r>
        </a:p>
      </dsp:txBody>
      <dsp:txXfrm>
        <a:off x="3209" y="12507"/>
        <a:ext cx="1929811" cy="771924"/>
      </dsp:txXfrm>
    </dsp:sp>
    <dsp:sp modelId="{AE026768-AF45-4D0D-83B8-E1C4F205B349}">
      <dsp:nvSpPr>
        <dsp:cNvPr id="0" name=""/>
        <dsp:cNvSpPr/>
      </dsp:nvSpPr>
      <dsp:spPr>
        <a:xfrm>
          <a:off x="3209" y="784431"/>
          <a:ext cx="1929811" cy="1273680"/>
        </a:xfrm>
        <a:prstGeom prst="rect">
          <a:avLst/>
        </a:prstGeom>
        <a:solidFill>
          <a:schemeClr val="accent3">
            <a:tint val="40000"/>
            <a:alpha val="90000"/>
            <a:hueOff val="2029141"/>
            <a:satOff val="100000"/>
            <a:lumOff val="1779"/>
            <a:alphaOff val="0"/>
          </a:schemeClr>
        </a:solidFill>
        <a:ln w="34925" cap="flat" cmpd="sng" algn="in">
          <a:solidFill>
            <a:schemeClr val="accent3">
              <a:tint val="40000"/>
              <a:alpha val="90000"/>
              <a:hueOff val="2029141"/>
              <a:satOff val="100000"/>
              <a:lumOff val="17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r" defTabSz="800100" rtl="1">
            <a:lnSpc>
              <a:spcPct val="90000"/>
            </a:lnSpc>
            <a:spcBef>
              <a:spcPct val="0"/>
            </a:spcBef>
            <a:spcAft>
              <a:spcPct val="15000"/>
            </a:spcAft>
            <a:buChar char="•"/>
          </a:pPr>
          <a:r>
            <a:rPr lang="he-IL" sz="1800" kern="1200" dirty="0">
              <a:latin typeface="Tahoma" panose="020B0604030504040204" pitchFamily="34" charset="0"/>
              <a:ea typeface="Tahoma" panose="020B0604030504040204" pitchFamily="34" charset="0"/>
              <a:cs typeface="Tahoma" panose="020B0604030504040204" pitchFamily="34" charset="0"/>
            </a:rPr>
            <a:t>התחלה וסוף הבדיקה</a:t>
          </a:r>
        </a:p>
        <a:p>
          <a:pPr marL="171450" lvl="1" indent="-171450" algn="r" defTabSz="800100" rtl="1">
            <a:lnSpc>
              <a:spcPct val="90000"/>
            </a:lnSpc>
            <a:spcBef>
              <a:spcPct val="0"/>
            </a:spcBef>
            <a:spcAft>
              <a:spcPct val="15000"/>
            </a:spcAft>
            <a:buChar char="•"/>
          </a:pPr>
          <a:r>
            <a:rPr lang="he-IL" sz="1800" kern="1200" dirty="0">
              <a:latin typeface="Tahoma" panose="020B0604030504040204" pitchFamily="34" charset="0"/>
              <a:ea typeface="Tahoma" panose="020B0604030504040204" pitchFamily="34" charset="0"/>
              <a:cs typeface="Tahoma" panose="020B0604030504040204" pitchFamily="34" charset="0"/>
            </a:rPr>
            <a:t>ערכי הבדיקה</a:t>
          </a:r>
        </a:p>
      </dsp:txBody>
      <dsp:txXfrm>
        <a:off x="3209" y="784431"/>
        <a:ext cx="1929811" cy="12736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0C2DEA-1F2A-4D8E-91DD-13FC48BBF4BA}">
      <dsp:nvSpPr>
        <dsp:cNvPr id="0" name=""/>
        <dsp:cNvSpPr/>
      </dsp:nvSpPr>
      <dsp:spPr>
        <a:xfrm>
          <a:off x="0" y="611"/>
          <a:ext cx="2137042" cy="2002470"/>
        </a:xfrm>
        <a:prstGeom prst="roundRect">
          <a:avLst>
            <a:gd name="adj" fmla="val 10000"/>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rtl="1">
            <a:lnSpc>
              <a:spcPct val="90000"/>
            </a:lnSpc>
            <a:spcBef>
              <a:spcPct val="0"/>
            </a:spcBef>
            <a:spcAft>
              <a:spcPct val="35000"/>
            </a:spcAft>
            <a:buNone/>
          </a:pPr>
          <a:r>
            <a:rPr lang="he-IL" sz="3800" kern="1200" dirty="0">
              <a:latin typeface="Tahoma" panose="020B0604030504040204" pitchFamily="34" charset="0"/>
              <a:ea typeface="Tahoma" panose="020B0604030504040204" pitchFamily="34" charset="0"/>
              <a:cs typeface="Tahoma" panose="020B0604030504040204" pitchFamily="34" charset="0"/>
            </a:rPr>
            <a:t>בחירת המחקר</a:t>
          </a:r>
        </a:p>
      </dsp:txBody>
      <dsp:txXfrm>
        <a:off x="58650" y="59261"/>
        <a:ext cx="2019742" cy="1885170"/>
      </dsp:txXfrm>
    </dsp:sp>
    <dsp:sp modelId="{E209AC28-F5AB-45AD-A612-087D7949690B}">
      <dsp:nvSpPr>
        <dsp:cNvPr id="0" name=""/>
        <dsp:cNvSpPr/>
      </dsp:nvSpPr>
      <dsp:spPr>
        <a:xfrm rot="5400000">
          <a:off x="693057" y="2053144"/>
          <a:ext cx="750926" cy="90111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rtl="1">
            <a:lnSpc>
              <a:spcPct val="90000"/>
            </a:lnSpc>
            <a:spcBef>
              <a:spcPct val="0"/>
            </a:spcBef>
            <a:spcAft>
              <a:spcPct val="35000"/>
            </a:spcAft>
            <a:buNone/>
          </a:pPr>
          <a:endParaRPr lang="he-IL" sz="3000" kern="1200"/>
        </a:p>
      </dsp:txBody>
      <dsp:txXfrm rot="-5400000">
        <a:off x="798187" y="2128236"/>
        <a:ext cx="540667" cy="525648"/>
      </dsp:txXfrm>
    </dsp:sp>
    <dsp:sp modelId="{C63B21E9-A62B-4FC5-B82C-6CB3A49CB000}">
      <dsp:nvSpPr>
        <dsp:cNvPr id="0" name=""/>
        <dsp:cNvSpPr/>
      </dsp:nvSpPr>
      <dsp:spPr>
        <a:xfrm>
          <a:off x="0" y="3004317"/>
          <a:ext cx="2137042" cy="2002470"/>
        </a:xfrm>
        <a:prstGeom prst="roundRect">
          <a:avLst>
            <a:gd name="adj" fmla="val 10000"/>
          </a:avLst>
        </a:prstGeom>
        <a:solidFill>
          <a:srgbClr val="D17B5C"/>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rtl="1">
            <a:lnSpc>
              <a:spcPct val="90000"/>
            </a:lnSpc>
            <a:spcBef>
              <a:spcPct val="0"/>
            </a:spcBef>
            <a:spcAft>
              <a:spcPct val="35000"/>
            </a:spcAft>
            <a:buNone/>
          </a:pPr>
          <a:r>
            <a:rPr lang="he-IL" sz="3800" kern="1200" dirty="0">
              <a:latin typeface="Tahoma" panose="020B0604030504040204" pitchFamily="34" charset="0"/>
              <a:ea typeface="Tahoma" panose="020B0604030504040204" pitchFamily="34" charset="0"/>
              <a:cs typeface="Tahoma" panose="020B0604030504040204" pitchFamily="34" charset="0"/>
            </a:rPr>
            <a:t>הכנת קובץ הנתונים</a:t>
          </a:r>
        </a:p>
      </dsp:txBody>
      <dsp:txXfrm>
        <a:off x="58650" y="3062967"/>
        <a:ext cx="2019742" cy="18851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0C2DEA-1F2A-4D8E-91DD-13FC48BBF4BA}">
      <dsp:nvSpPr>
        <dsp:cNvPr id="0" name=""/>
        <dsp:cNvSpPr/>
      </dsp:nvSpPr>
      <dsp:spPr>
        <a:xfrm>
          <a:off x="1285862" y="2445"/>
          <a:ext cx="1637185" cy="909547"/>
        </a:xfrm>
        <a:prstGeom prst="roundRect">
          <a:avLst>
            <a:gd name="adj" fmla="val 10000"/>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1">
            <a:lnSpc>
              <a:spcPct val="90000"/>
            </a:lnSpc>
            <a:spcBef>
              <a:spcPct val="0"/>
            </a:spcBef>
            <a:spcAft>
              <a:spcPct val="35000"/>
            </a:spcAft>
            <a:buNone/>
          </a:pPr>
          <a:r>
            <a:rPr lang="he-IL" sz="2000" kern="1200"/>
            <a:t> בחירת המחקר</a:t>
          </a:r>
          <a:endParaRPr lang="he-IL" sz="2000" kern="1200" dirty="0"/>
        </a:p>
      </dsp:txBody>
      <dsp:txXfrm>
        <a:off x="1312502" y="29085"/>
        <a:ext cx="1583905" cy="856267"/>
      </dsp:txXfrm>
    </dsp:sp>
    <dsp:sp modelId="{E209AC28-F5AB-45AD-A612-087D7949690B}">
      <dsp:nvSpPr>
        <dsp:cNvPr id="0" name=""/>
        <dsp:cNvSpPr/>
      </dsp:nvSpPr>
      <dsp:spPr>
        <a:xfrm rot="5400000">
          <a:off x="1933914" y="934730"/>
          <a:ext cx="341080" cy="40929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rtl="1">
            <a:lnSpc>
              <a:spcPct val="90000"/>
            </a:lnSpc>
            <a:spcBef>
              <a:spcPct val="0"/>
            </a:spcBef>
            <a:spcAft>
              <a:spcPct val="35000"/>
            </a:spcAft>
            <a:buNone/>
          </a:pPr>
          <a:endParaRPr lang="he-IL" sz="1600" kern="1200"/>
        </a:p>
      </dsp:txBody>
      <dsp:txXfrm rot="-5400000">
        <a:off x="1981665" y="968838"/>
        <a:ext cx="245578" cy="238756"/>
      </dsp:txXfrm>
    </dsp:sp>
    <dsp:sp modelId="{C63B21E9-A62B-4FC5-B82C-6CB3A49CB000}">
      <dsp:nvSpPr>
        <dsp:cNvPr id="0" name=""/>
        <dsp:cNvSpPr/>
      </dsp:nvSpPr>
      <dsp:spPr>
        <a:xfrm>
          <a:off x="1285862" y="1366765"/>
          <a:ext cx="1637185" cy="909547"/>
        </a:xfrm>
        <a:prstGeom prst="roundRect">
          <a:avLst>
            <a:gd name="adj" fmla="val 10000"/>
          </a:avLst>
        </a:prstGeom>
        <a:solidFill>
          <a:schemeClr val="accent2">
            <a:hueOff val="-485121"/>
            <a:satOff val="-27976"/>
            <a:lumOff val="2876"/>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1">
            <a:lnSpc>
              <a:spcPct val="90000"/>
            </a:lnSpc>
            <a:spcBef>
              <a:spcPct val="0"/>
            </a:spcBef>
            <a:spcAft>
              <a:spcPct val="35000"/>
            </a:spcAft>
            <a:buNone/>
          </a:pPr>
          <a:r>
            <a:rPr lang="he-IL" sz="2000" kern="1200"/>
            <a:t>בחירת משתנים ויצירת משתנה תוצאה</a:t>
          </a:r>
          <a:endParaRPr lang="he-IL" sz="2000" kern="1200" dirty="0"/>
        </a:p>
      </dsp:txBody>
      <dsp:txXfrm>
        <a:off x="1312502" y="1393405"/>
        <a:ext cx="1583905" cy="856267"/>
      </dsp:txXfrm>
    </dsp:sp>
    <dsp:sp modelId="{FA36BBD6-ABE2-423F-B83D-E7BA990CD958}">
      <dsp:nvSpPr>
        <dsp:cNvPr id="0" name=""/>
        <dsp:cNvSpPr/>
      </dsp:nvSpPr>
      <dsp:spPr>
        <a:xfrm rot="5400000">
          <a:off x="1933914" y="2299051"/>
          <a:ext cx="341080" cy="409296"/>
        </a:xfrm>
        <a:prstGeom prst="rightArrow">
          <a:avLst>
            <a:gd name="adj1" fmla="val 60000"/>
            <a:gd name="adj2" fmla="val 50000"/>
          </a:avLst>
        </a:prstGeom>
        <a:solidFill>
          <a:schemeClr val="accent2">
            <a:hueOff val="-727682"/>
            <a:satOff val="-41964"/>
            <a:lumOff val="431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rtl="1">
            <a:lnSpc>
              <a:spcPct val="90000"/>
            </a:lnSpc>
            <a:spcBef>
              <a:spcPct val="0"/>
            </a:spcBef>
            <a:spcAft>
              <a:spcPct val="35000"/>
            </a:spcAft>
            <a:buNone/>
          </a:pPr>
          <a:endParaRPr lang="he-IL" sz="1600" kern="1200"/>
        </a:p>
      </dsp:txBody>
      <dsp:txXfrm rot="-5400000">
        <a:off x="1981665" y="2333159"/>
        <a:ext cx="245578" cy="238756"/>
      </dsp:txXfrm>
    </dsp:sp>
    <dsp:sp modelId="{3C2F7E5B-20CF-41A0-984D-AEDE7CB6EF6F}">
      <dsp:nvSpPr>
        <dsp:cNvPr id="0" name=""/>
        <dsp:cNvSpPr/>
      </dsp:nvSpPr>
      <dsp:spPr>
        <a:xfrm>
          <a:off x="1285862" y="2731086"/>
          <a:ext cx="1637185" cy="909547"/>
        </a:xfrm>
        <a:prstGeom prst="roundRect">
          <a:avLst>
            <a:gd name="adj" fmla="val 10000"/>
          </a:avLst>
        </a:prstGeom>
        <a:solidFill>
          <a:schemeClr val="accent2">
            <a:hueOff val="-970242"/>
            <a:satOff val="-55952"/>
            <a:lumOff val="5752"/>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1">
            <a:lnSpc>
              <a:spcPct val="90000"/>
            </a:lnSpc>
            <a:spcBef>
              <a:spcPct val="0"/>
            </a:spcBef>
            <a:spcAft>
              <a:spcPct val="35000"/>
            </a:spcAft>
            <a:buNone/>
          </a:pPr>
          <a:r>
            <a:rPr lang="he-IL" sz="2000" kern="1200" dirty="0"/>
            <a:t>עיבוד מוקדם</a:t>
          </a:r>
        </a:p>
      </dsp:txBody>
      <dsp:txXfrm>
        <a:off x="1312502" y="2757726"/>
        <a:ext cx="1583905" cy="856267"/>
      </dsp:txXfrm>
    </dsp:sp>
    <dsp:sp modelId="{97293264-E851-4520-BA62-82058374C48A}">
      <dsp:nvSpPr>
        <dsp:cNvPr id="0" name=""/>
        <dsp:cNvSpPr/>
      </dsp:nvSpPr>
      <dsp:spPr>
        <a:xfrm rot="5400000">
          <a:off x="1933914" y="3663372"/>
          <a:ext cx="341080" cy="409296"/>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rtl="1">
            <a:lnSpc>
              <a:spcPct val="90000"/>
            </a:lnSpc>
            <a:spcBef>
              <a:spcPct val="0"/>
            </a:spcBef>
            <a:spcAft>
              <a:spcPct val="35000"/>
            </a:spcAft>
            <a:buNone/>
          </a:pPr>
          <a:endParaRPr lang="he-IL" sz="1600" kern="1200"/>
        </a:p>
      </dsp:txBody>
      <dsp:txXfrm rot="-5400000">
        <a:off x="1981665" y="3697480"/>
        <a:ext cx="245578" cy="238756"/>
      </dsp:txXfrm>
    </dsp:sp>
    <dsp:sp modelId="{03E1B73F-081C-4EB3-B30F-E84D8498581D}">
      <dsp:nvSpPr>
        <dsp:cNvPr id="0" name=""/>
        <dsp:cNvSpPr/>
      </dsp:nvSpPr>
      <dsp:spPr>
        <a:xfrm>
          <a:off x="1285862" y="4095407"/>
          <a:ext cx="1637185" cy="909547"/>
        </a:xfrm>
        <a:prstGeom prst="roundRect">
          <a:avLst>
            <a:gd name="adj" fmla="val 10000"/>
          </a:avLst>
        </a:prstGeom>
        <a:solidFill>
          <a:schemeClr val="accent2">
            <a:hueOff val="-1455363"/>
            <a:satOff val="-83928"/>
            <a:lumOff val="8628"/>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1">
            <a:lnSpc>
              <a:spcPct val="90000"/>
            </a:lnSpc>
            <a:spcBef>
              <a:spcPct val="0"/>
            </a:spcBef>
            <a:spcAft>
              <a:spcPct val="35000"/>
            </a:spcAft>
            <a:buNone/>
          </a:pPr>
          <a:r>
            <a:rPr lang="he-IL" sz="2000" kern="1200" dirty="0"/>
            <a:t>ניתוח נתונים גישושי</a:t>
          </a:r>
        </a:p>
      </dsp:txBody>
      <dsp:txXfrm>
        <a:off x="1312502" y="4122047"/>
        <a:ext cx="1583905" cy="8562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0C2DEA-1F2A-4D8E-91DD-13FC48BBF4BA}">
      <dsp:nvSpPr>
        <dsp:cNvPr id="0" name=""/>
        <dsp:cNvSpPr/>
      </dsp:nvSpPr>
      <dsp:spPr>
        <a:xfrm>
          <a:off x="0" y="1537"/>
          <a:ext cx="2137042" cy="2252721"/>
        </a:xfrm>
        <a:prstGeom prst="roundRect">
          <a:avLst>
            <a:gd name="adj" fmla="val 10000"/>
          </a:avLst>
        </a:prstGeom>
        <a:solidFill>
          <a:srgbClr val="B98A82"/>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rtl="1">
            <a:lnSpc>
              <a:spcPct val="90000"/>
            </a:lnSpc>
            <a:spcBef>
              <a:spcPct val="0"/>
            </a:spcBef>
            <a:spcAft>
              <a:spcPct val="35000"/>
            </a:spcAft>
            <a:buNone/>
          </a:pPr>
          <a:r>
            <a:rPr lang="he-IL" sz="2700" kern="1200" dirty="0">
              <a:latin typeface="Tahoma" panose="020B0604030504040204" pitchFamily="34" charset="0"/>
              <a:ea typeface="Tahoma" panose="020B0604030504040204" pitchFamily="34" charset="0"/>
              <a:cs typeface="Tahoma" panose="020B0604030504040204" pitchFamily="34" charset="0"/>
            </a:rPr>
            <a:t>עיבוד מוקדם</a:t>
          </a:r>
        </a:p>
      </dsp:txBody>
      <dsp:txXfrm>
        <a:off x="62592" y="64129"/>
        <a:ext cx="2011858" cy="2127537"/>
      </dsp:txXfrm>
    </dsp:sp>
    <dsp:sp modelId="{E209AC28-F5AB-45AD-A612-087D7949690B}">
      <dsp:nvSpPr>
        <dsp:cNvPr id="0" name=""/>
        <dsp:cNvSpPr/>
      </dsp:nvSpPr>
      <dsp:spPr>
        <a:xfrm rot="5400000">
          <a:off x="646135" y="2310576"/>
          <a:ext cx="844770" cy="1013724"/>
        </a:xfrm>
        <a:prstGeom prst="rightArrow">
          <a:avLst>
            <a:gd name="adj1" fmla="val 60000"/>
            <a:gd name="adj2" fmla="val 50000"/>
          </a:avLst>
        </a:prstGeom>
        <a:solidFill>
          <a:srgbClr val="A5A5A5"/>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rtl="1">
            <a:lnSpc>
              <a:spcPct val="90000"/>
            </a:lnSpc>
            <a:spcBef>
              <a:spcPct val="0"/>
            </a:spcBef>
            <a:spcAft>
              <a:spcPct val="35000"/>
            </a:spcAft>
            <a:buNone/>
          </a:pPr>
          <a:endParaRPr lang="he-IL" sz="2200" kern="1200"/>
        </a:p>
      </dsp:txBody>
      <dsp:txXfrm rot="-5400000">
        <a:off x="764404" y="2395053"/>
        <a:ext cx="608234" cy="591339"/>
      </dsp:txXfrm>
    </dsp:sp>
    <dsp:sp modelId="{C63B21E9-A62B-4FC5-B82C-6CB3A49CB000}">
      <dsp:nvSpPr>
        <dsp:cNvPr id="0" name=""/>
        <dsp:cNvSpPr/>
      </dsp:nvSpPr>
      <dsp:spPr>
        <a:xfrm>
          <a:off x="0" y="3380619"/>
          <a:ext cx="2137042" cy="1028524"/>
        </a:xfrm>
        <a:prstGeom prst="roundRect">
          <a:avLst>
            <a:gd name="adj" fmla="val 10000"/>
          </a:avLst>
        </a:prstGeom>
        <a:solidFill>
          <a:schemeClr val="accent2">
            <a:hueOff val="-1455363"/>
            <a:satOff val="-83928"/>
            <a:lumOff val="8628"/>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rtl="1">
            <a:lnSpc>
              <a:spcPct val="90000"/>
            </a:lnSpc>
            <a:spcBef>
              <a:spcPct val="0"/>
            </a:spcBef>
            <a:spcAft>
              <a:spcPct val="35000"/>
            </a:spcAft>
            <a:buNone/>
          </a:pPr>
          <a:r>
            <a:rPr lang="he-IL" sz="2700" kern="1200" dirty="0">
              <a:latin typeface="Tahoma" panose="020B0604030504040204" pitchFamily="34" charset="0"/>
              <a:ea typeface="Tahoma" panose="020B0604030504040204" pitchFamily="34" charset="0"/>
              <a:cs typeface="Tahoma" panose="020B0604030504040204" pitchFamily="34" charset="0"/>
            </a:rPr>
            <a:t>ניתוח נתונים גישושי</a:t>
          </a:r>
        </a:p>
      </dsp:txBody>
      <dsp:txXfrm>
        <a:off x="30124" y="3410743"/>
        <a:ext cx="2076794" cy="9682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CF1E8F-D269-4260-9694-626E2D870B19}">
      <dsp:nvSpPr>
        <dsp:cNvPr id="0" name=""/>
        <dsp:cNvSpPr/>
      </dsp:nvSpPr>
      <dsp:spPr>
        <a:xfrm>
          <a:off x="5300469" y="1920"/>
          <a:ext cx="3435814" cy="2061488"/>
        </a:xfrm>
        <a:prstGeom prst="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1">
            <a:lnSpc>
              <a:spcPct val="90000"/>
            </a:lnSpc>
            <a:spcBef>
              <a:spcPct val="0"/>
            </a:spcBef>
            <a:spcAft>
              <a:spcPct val="35000"/>
            </a:spcAft>
            <a:buNone/>
          </a:pPr>
          <a:r>
            <a:rPr lang="he-IL" sz="1800" b="1" kern="1200" dirty="0">
              <a:latin typeface="Tahoma" panose="020B0604030504040204" pitchFamily="34" charset="0"/>
              <a:ea typeface="Tahoma" panose="020B0604030504040204" pitchFamily="34" charset="0"/>
              <a:cs typeface="Tahoma" panose="020B0604030504040204" pitchFamily="34" charset="0"/>
            </a:rPr>
            <a:t>דמוגרפיה</a:t>
          </a:r>
          <a:r>
            <a:rPr lang="he-IL" sz="1800" kern="1200" dirty="0">
              <a:latin typeface="Tahoma" panose="020B0604030504040204" pitchFamily="34" charset="0"/>
              <a:ea typeface="Tahoma" panose="020B0604030504040204" pitchFamily="34" charset="0"/>
              <a:cs typeface="Tahoma" panose="020B0604030504040204" pitchFamily="34" charset="0"/>
            </a:rPr>
            <a:t> – למגדר אין השפעה ברורה (למרות שרוב המטופלים הם גברים), אך לאתניות וטווח הגילאים כן (לבנים ומעל גיל 65)</a:t>
          </a:r>
        </a:p>
      </dsp:txBody>
      <dsp:txXfrm>
        <a:off x="5300469" y="1920"/>
        <a:ext cx="3435814" cy="2061488"/>
      </dsp:txXfrm>
    </dsp:sp>
    <dsp:sp modelId="{08723211-8754-41BD-B54B-976411E85C8D}">
      <dsp:nvSpPr>
        <dsp:cNvPr id="0" name=""/>
        <dsp:cNvSpPr/>
      </dsp:nvSpPr>
      <dsp:spPr>
        <a:xfrm>
          <a:off x="1521074" y="1920"/>
          <a:ext cx="3435814" cy="2061488"/>
        </a:xfrm>
        <a:prstGeom prst="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1">
            <a:lnSpc>
              <a:spcPct val="90000"/>
            </a:lnSpc>
            <a:spcBef>
              <a:spcPct val="0"/>
            </a:spcBef>
            <a:spcAft>
              <a:spcPct val="35000"/>
            </a:spcAft>
            <a:buNone/>
          </a:pPr>
          <a:r>
            <a:rPr lang="he-IL" sz="1800" b="1" kern="1200" dirty="0">
              <a:latin typeface="Tahoma" panose="020B0604030504040204" pitchFamily="34" charset="0"/>
              <a:ea typeface="Tahoma" panose="020B0604030504040204" pitchFamily="34" charset="0"/>
              <a:cs typeface="Tahoma" panose="020B0604030504040204" pitchFamily="34" charset="0"/>
            </a:rPr>
            <a:t>דיאגנוזה</a:t>
          </a:r>
          <a:r>
            <a:rPr lang="he-IL" sz="1800" kern="1200" dirty="0">
              <a:latin typeface="Tahoma" panose="020B0604030504040204" pitchFamily="34" charset="0"/>
              <a:ea typeface="Tahoma" panose="020B0604030504040204" pitchFamily="34" charset="0"/>
              <a:cs typeface="Tahoma" panose="020B0604030504040204" pitchFamily="34" charset="0"/>
            </a:rPr>
            <a:t> – רוב האנשים אינם מאושפזים בעקבות אי ספיקת לב, אך היא אכן הדיאגנוזה השכיחה ביותר בה אנשים מתו</a:t>
          </a:r>
        </a:p>
      </dsp:txBody>
      <dsp:txXfrm>
        <a:off x="1521074" y="1920"/>
        <a:ext cx="3435814" cy="2061488"/>
      </dsp:txXfrm>
    </dsp:sp>
    <dsp:sp modelId="{3017B5EA-DC72-4903-86D1-B4AC3A36DB6E}">
      <dsp:nvSpPr>
        <dsp:cNvPr id="0" name=""/>
        <dsp:cNvSpPr/>
      </dsp:nvSpPr>
      <dsp:spPr>
        <a:xfrm>
          <a:off x="5300469" y="2406990"/>
          <a:ext cx="3435814" cy="2061488"/>
        </a:xfrm>
        <a:prstGeom prst="rect">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1">
            <a:lnSpc>
              <a:spcPct val="90000"/>
            </a:lnSpc>
            <a:spcBef>
              <a:spcPct val="0"/>
            </a:spcBef>
            <a:spcAft>
              <a:spcPct val="35000"/>
            </a:spcAft>
            <a:buNone/>
          </a:pPr>
          <a:r>
            <a:rPr lang="he-IL" sz="1800" b="1" kern="1200" dirty="0">
              <a:latin typeface="Tahoma" panose="020B0604030504040204" pitchFamily="34" charset="0"/>
              <a:ea typeface="Tahoma" panose="020B0604030504040204" pitchFamily="34" charset="0"/>
              <a:cs typeface="Tahoma" panose="020B0604030504040204" pitchFamily="34" charset="0"/>
            </a:rPr>
            <a:t>סימנים חיוניים </a:t>
          </a:r>
          <a:r>
            <a:rPr lang="he-IL" sz="1800" kern="1200" dirty="0">
              <a:latin typeface="Tahoma" panose="020B0604030504040204" pitchFamily="34" charset="0"/>
              <a:ea typeface="Tahoma" panose="020B0604030504040204" pitchFamily="34" charset="0"/>
              <a:cs typeface="Tahoma" panose="020B0604030504040204" pitchFamily="34" charset="0"/>
            </a:rPr>
            <a:t>– ניתן לראות כי אנשים שמתו בחדר המיון הראו מצוקה בסימנים החיוניים שלהם באופן ברור</a:t>
          </a:r>
        </a:p>
      </dsp:txBody>
      <dsp:txXfrm>
        <a:off x="5300469" y="2406990"/>
        <a:ext cx="3435814" cy="2061488"/>
      </dsp:txXfrm>
    </dsp:sp>
    <dsp:sp modelId="{065CF184-5725-486A-9198-49D3CC023C21}">
      <dsp:nvSpPr>
        <dsp:cNvPr id="0" name=""/>
        <dsp:cNvSpPr/>
      </dsp:nvSpPr>
      <dsp:spPr>
        <a:xfrm>
          <a:off x="1521074" y="2406990"/>
          <a:ext cx="3435814" cy="2061488"/>
        </a:xfrm>
        <a:prstGeom prst="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1">
            <a:lnSpc>
              <a:spcPct val="90000"/>
            </a:lnSpc>
            <a:spcBef>
              <a:spcPct val="0"/>
            </a:spcBef>
            <a:spcAft>
              <a:spcPct val="35000"/>
            </a:spcAft>
            <a:buNone/>
          </a:pPr>
          <a:r>
            <a:rPr lang="he-IL" sz="1800" b="1" kern="1200" dirty="0">
              <a:latin typeface="Tahoma" panose="020B0604030504040204" pitchFamily="34" charset="0"/>
              <a:ea typeface="Tahoma" panose="020B0604030504040204" pitchFamily="34" charset="0"/>
              <a:cs typeface="Tahoma" panose="020B0604030504040204" pitchFamily="34" charset="0"/>
            </a:rPr>
            <a:t>בדיקות מעבדה </a:t>
          </a:r>
          <a:r>
            <a:rPr lang="he-IL" sz="1800" kern="1200" dirty="0">
              <a:latin typeface="Tahoma" panose="020B0604030504040204" pitchFamily="34" charset="0"/>
              <a:ea typeface="Tahoma" panose="020B0604030504040204" pitchFamily="34" charset="0"/>
              <a:cs typeface="Tahoma" panose="020B0604030504040204" pitchFamily="34" charset="0"/>
            </a:rPr>
            <a:t>– לא ניתן לראות הבדלים מובהקים בבדיקות המעבדה בין קבוצת האנשים ששרדו לאלו שלא</a:t>
          </a:r>
        </a:p>
      </dsp:txBody>
      <dsp:txXfrm>
        <a:off x="1521074" y="2406990"/>
        <a:ext cx="3435814" cy="2061488"/>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6000" cap="all" baseline="0">
                <a:solidFill>
                  <a:schemeClr val="tx2"/>
                </a:solidFill>
              </a:defRPr>
            </a:lvl1pPr>
          </a:lstStyle>
          <a:p>
            <a:r>
              <a:rPr lang="he-IL" dirty="0"/>
              <a:t>לחץ כדי לערוך סגנון כותרת של תבנית בסיס</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he-IL"/>
          </a:p>
        </p:txBody>
      </p:sp>
      <p:sp>
        <p:nvSpPr>
          <p:cNvPr id="6" name="Slide Number Placeholder 5"/>
          <p:cNvSpPr>
            <a:spLocks noGrp="1"/>
          </p:cNvSpPr>
          <p:nvPr>
            <p:ph type="sldNum" sz="quarter" idx="12"/>
          </p:nvPr>
        </p:nvSpPr>
        <p:spPr>
          <a:xfrm>
            <a:off x="752858" y="6449411"/>
            <a:ext cx="1637834" cy="404614"/>
          </a:xfrm>
        </p:spPr>
        <p:txBody>
          <a:bodyPr/>
          <a:lstStyle>
            <a:lvl1pPr>
              <a:defRPr baseline="0">
                <a:solidFill>
                  <a:schemeClr val="tx2"/>
                </a:solidFill>
              </a:defRPr>
            </a:lvl1pPr>
          </a:lstStyle>
          <a:p>
            <a:fld id="{3D9D0454-B28D-4455-A83C-D97FD2EA0102}" type="slidenum">
              <a:rPr lang="he-IL" smtClean="0"/>
              <a:t>‹#›</a:t>
            </a:fld>
            <a:endParaRPr lang="he-IL"/>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209705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1249248" y="6453386"/>
            <a:ext cx="1204572" cy="404614"/>
          </a:xfrm>
          <a:prstGeom prst="rect">
            <a:avLst/>
          </a:prstGeom>
        </p:spPr>
        <p:txBody>
          <a:bodyPr/>
          <a:lstStyle/>
          <a:p>
            <a:fld id="{CE5123C8-752F-4E09-9EE0-15D6E6724E8D}" type="datetimeFigureOut">
              <a:rPr lang="he-IL" smtClean="0"/>
              <a:t>כ"ו/אייר/תשפ"ד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D9D0454-B28D-4455-A83C-D97FD2EA0102}" type="slidenum">
              <a:rPr lang="he-IL" smtClean="0"/>
              <a:t>‹#›</a:t>
            </a:fld>
            <a:endParaRPr lang="he-IL"/>
          </a:p>
        </p:txBody>
      </p:sp>
    </p:spTree>
    <p:extLst>
      <p:ext uri="{BB962C8B-B14F-4D97-AF65-F5344CB8AC3E}">
        <p14:creationId xmlns:p14="http://schemas.microsoft.com/office/powerpoint/2010/main" val="1190173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1249248" y="6453386"/>
            <a:ext cx="1204572" cy="404614"/>
          </a:xfrm>
          <a:prstGeom prst="rect">
            <a:avLst/>
          </a:prstGeom>
        </p:spPr>
        <p:txBody>
          <a:bodyPr/>
          <a:lstStyle/>
          <a:p>
            <a:fld id="{CE5123C8-752F-4E09-9EE0-15D6E6724E8D}" type="datetimeFigureOut">
              <a:rPr lang="he-IL" smtClean="0"/>
              <a:t>כ"ו/אייר/תשפ"ד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D9D0454-B28D-4455-A83C-D97FD2EA0102}" type="slidenum">
              <a:rPr lang="he-IL" smtClean="0"/>
              <a:t>‹#›</a:t>
            </a:fld>
            <a:endParaRPr lang="he-IL"/>
          </a:p>
        </p:txBody>
      </p:sp>
    </p:spTree>
    <p:extLst>
      <p:ext uri="{BB962C8B-B14F-4D97-AF65-F5344CB8AC3E}">
        <p14:creationId xmlns:p14="http://schemas.microsoft.com/office/powerpoint/2010/main" val="38515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1249248" y="6453386"/>
            <a:ext cx="1204572" cy="404614"/>
          </a:xfrm>
          <a:prstGeom prst="rect">
            <a:avLst/>
          </a:prstGeom>
        </p:spPr>
        <p:txBody>
          <a:bodyPr/>
          <a:lstStyle/>
          <a:p>
            <a:fld id="{CE5123C8-752F-4E09-9EE0-15D6E6724E8D}" type="datetimeFigureOut">
              <a:rPr lang="he-IL" smtClean="0"/>
              <a:t>כ"ו/אייר/תשפ"ד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D9D0454-B28D-4455-A83C-D97FD2EA0102}" type="slidenum">
              <a:rPr lang="he-IL" smtClean="0"/>
              <a:t>‹#›</a:t>
            </a:fld>
            <a:endParaRPr lang="he-IL"/>
          </a:p>
        </p:txBody>
      </p:sp>
    </p:spTree>
    <p:extLst>
      <p:ext uri="{BB962C8B-B14F-4D97-AF65-F5344CB8AC3E}">
        <p14:creationId xmlns:p14="http://schemas.microsoft.com/office/powerpoint/2010/main" val="3461368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a:xfrm>
            <a:off x="738908" y="6453386"/>
            <a:ext cx="1622409" cy="404614"/>
          </a:xfrm>
          <a:prstGeom prst="rect">
            <a:avLst/>
          </a:prstGeom>
        </p:spPr>
        <p:txBody>
          <a:bodyPr/>
          <a:lstStyle>
            <a:lvl1pPr>
              <a:defRPr>
                <a:solidFill>
                  <a:schemeClr val="tx2"/>
                </a:solidFill>
              </a:defRPr>
            </a:lvl1pPr>
          </a:lstStyle>
          <a:p>
            <a:fld id="{CE5123C8-752F-4E09-9EE0-15D6E6724E8D}" type="datetimeFigureOut">
              <a:rPr lang="he-IL" smtClean="0"/>
              <a:t>כ"ו/אייר/תשפ"ד</a:t>
            </a:fld>
            <a:endParaRPr lang="he-IL"/>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he-IL"/>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D9D0454-B28D-4455-A83C-D97FD2EA0102}" type="slidenum">
              <a:rPr lang="he-IL" smtClean="0"/>
              <a:t>‹#›</a:t>
            </a:fld>
            <a:endParaRPr lang="he-IL"/>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891969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a:xfrm>
            <a:off x="1249248" y="6453386"/>
            <a:ext cx="1204572" cy="404614"/>
          </a:xfrm>
          <a:prstGeom prst="rect">
            <a:avLst/>
          </a:prstGeom>
        </p:spPr>
        <p:txBody>
          <a:bodyPr/>
          <a:lstStyle/>
          <a:p>
            <a:fld id="{CE5123C8-752F-4E09-9EE0-15D6E6724E8D}" type="datetimeFigureOut">
              <a:rPr lang="he-IL" smtClean="0"/>
              <a:t>כ"ו/אייר/תשפ"ד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D9D0454-B28D-4455-A83C-D97FD2EA0102}" type="slidenum">
              <a:rPr lang="he-IL" smtClean="0"/>
              <a:t>‹#›</a:t>
            </a:fld>
            <a:endParaRPr lang="he-IL"/>
          </a:p>
        </p:txBody>
      </p:sp>
    </p:spTree>
    <p:extLst>
      <p:ext uri="{BB962C8B-B14F-4D97-AF65-F5344CB8AC3E}">
        <p14:creationId xmlns:p14="http://schemas.microsoft.com/office/powerpoint/2010/main" val="2821400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a:xfrm>
            <a:off x="1249248" y="6453386"/>
            <a:ext cx="1204572" cy="404614"/>
          </a:xfrm>
          <a:prstGeom prst="rect">
            <a:avLst/>
          </a:prstGeom>
        </p:spPr>
        <p:txBody>
          <a:bodyPr/>
          <a:lstStyle/>
          <a:p>
            <a:fld id="{CE5123C8-752F-4E09-9EE0-15D6E6724E8D}" type="datetimeFigureOut">
              <a:rPr lang="he-IL" smtClean="0"/>
              <a:t>כ"ו/אייר/תשפ"ד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3D9D0454-B28D-4455-A83C-D97FD2EA0102}" type="slidenum">
              <a:rPr lang="he-IL" smtClean="0"/>
              <a:t>‹#›</a:t>
            </a:fld>
            <a:endParaRPr lang="he-IL"/>
          </a:p>
        </p:txBody>
      </p:sp>
    </p:spTree>
    <p:extLst>
      <p:ext uri="{BB962C8B-B14F-4D97-AF65-F5344CB8AC3E}">
        <p14:creationId xmlns:p14="http://schemas.microsoft.com/office/powerpoint/2010/main" val="3877139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a:xfrm>
            <a:off x="1249248" y="6453386"/>
            <a:ext cx="1204572" cy="404614"/>
          </a:xfrm>
          <a:prstGeom prst="rect">
            <a:avLst/>
          </a:prstGeom>
        </p:spPr>
        <p:txBody>
          <a:bodyPr/>
          <a:lstStyle/>
          <a:p>
            <a:fld id="{CE5123C8-752F-4E09-9EE0-15D6E6724E8D}" type="datetimeFigureOut">
              <a:rPr lang="he-IL" smtClean="0"/>
              <a:t>כ"ו/אייר/תשפ"ד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3D9D0454-B28D-4455-A83C-D97FD2EA0102}" type="slidenum">
              <a:rPr lang="he-IL" smtClean="0"/>
              <a:t>‹#›</a:t>
            </a:fld>
            <a:endParaRPr lang="he-IL"/>
          </a:p>
        </p:txBody>
      </p:sp>
    </p:spTree>
    <p:extLst>
      <p:ext uri="{BB962C8B-B14F-4D97-AF65-F5344CB8AC3E}">
        <p14:creationId xmlns:p14="http://schemas.microsoft.com/office/powerpoint/2010/main" val="166365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249248" y="6453386"/>
            <a:ext cx="1204572" cy="404614"/>
          </a:xfrm>
          <a:prstGeom prst="rect">
            <a:avLst/>
          </a:prstGeom>
        </p:spPr>
        <p:txBody>
          <a:bodyPr/>
          <a:lstStyle/>
          <a:p>
            <a:fld id="{CE5123C8-752F-4E09-9EE0-15D6E6724E8D}" type="datetimeFigureOut">
              <a:rPr lang="he-IL" smtClean="0"/>
              <a:t>כ"ו/אייר/תשפ"ד</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3D9D0454-B28D-4455-A83C-D97FD2EA0102}" type="slidenum">
              <a:rPr lang="he-IL" smtClean="0"/>
              <a:t>‹#›</a:t>
            </a:fld>
            <a:endParaRPr lang="he-IL"/>
          </a:p>
        </p:txBody>
      </p:sp>
    </p:spTree>
    <p:extLst>
      <p:ext uri="{BB962C8B-B14F-4D97-AF65-F5344CB8AC3E}">
        <p14:creationId xmlns:p14="http://schemas.microsoft.com/office/powerpoint/2010/main" val="3279627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723900" y="6453386"/>
            <a:ext cx="1204572" cy="404614"/>
          </a:xfrm>
          <a:prstGeom prst="rect">
            <a:avLst/>
          </a:prstGeom>
        </p:spPr>
        <p:txBody>
          <a:bodyPr/>
          <a:lstStyle>
            <a:lvl1pPr>
              <a:defRPr>
                <a:solidFill>
                  <a:schemeClr val="tx2"/>
                </a:solidFill>
              </a:defRPr>
            </a:lvl1pPr>
          </a:lstStyle>
          <a:p>
            <a:fld id="{CE5123C8-752F-4E09-9EE0-15D6E6724E8D}" type="datetimeFigureOut">
              <a:rPr lang="he-IL" smtClean="0"/>
              <a:t>כ"ו/אייר/תשפ"ד</a:t>
            </a:fld>
            <a:endParaRPr lang="he-IL"/>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he-IL"/>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D9D0454-B28D-4455-A83C-D97FD2EA0102}" type="slidenum">
              <a:rPr lang="he-IL" smtClean="0"/>
              <a:t>‹#›</a:t>
            </a:fld>
            <a:endParaRPr lang="he-IL"/>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62664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תמונה עם כיתוב">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1"/>
            <a:ext cx="6659880" cy="6857999"/>
          </a:xfrm>
        </p:spPr>
        <p:txBody>
          <a:bodyPr anchor="t">
            <a:normAutofit/>
          </a:bodyPr>
          <a:lstStyle>
            <a:lvl1pPr marL="0" indent="0">
              <a:buNone/>
              <a:defRPr sz="2000">
                <a:latin typeface="Tahoma" panose="020B0604030504040204" pitchFamily="34" charset="0"/>
                <a:ea typeface="Tahoma" panose="020B0604030504040204" pitchFamily="34" charset="0"/>
                <a:cs typeface="Tahoma" panose="020B0604030504040204" pitchFamily="34" charset="0"/>
              </a:defRPr>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7" name="Slide Number Placeholder 6"/>
          <p:cNvSpPr>
            <a:spLocks noGrp="1"/>
          </p:cNvSpPr>
          <p:nvPr>
            <p:ph type="sldNum" sz="quarter" idx="12"/>
          </p:nvPr>
        </p:nvSpPr>
        <p:spPr>
          <a:xfrm>
            <a:off x="332740" y="6424691"/>
            <a:ext cx="1596292" cy="404614"/>
          </a:xfrm>
        </p:spPr>
        <p:txBody>
          <a:bodyPr/>
          <a:lstStyle>
            <a:lvl1pPr>
              <a:defRPr>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fld id="{3D9D0454-B28D-4455-A83C-D97FD2EA0102}" type="slidenum">
              <a:rPr lang="he-IL" smtClean="0"/>
              <a:pPr/>
              <a:t>‹#›</a:t>
            </a:fld>
            <a:endParaRPr lang="he-IL"/>
          </a:p>
        </p:txBody>
      </p:sp>
      <p:sp>
        <p:nvSpPr>
          <p:cNvPr id="16" name="Rectangle 7" title="Background Shape">
            <a:extLst>
              <a:ext uri="{FF2B5EF4-FFF2-40B4-BE49-F238E27FC236}">
                <a16:creationId xmlns:a16="http://schemas.microsoft.com/office/drawing/2014/main" id="{7658D590-F0C5-4573-CD3D-1C0120748398}"/>
              </a:ext>
            </a:extLst>
          </p:cNvPr>
          <p:cNvSpPr/>
          <p:nvPr userDrawn="1"/>
        </p:nvSpPr>
        <p:spPr>
          <a:xfrm>
            <a:off x="6888480" y="752"/>
            <a:ext cx="5303520" cy="6857624"/>
          </a:xfrm>
          <a:prstGeom prst="rect">
            <a:avLst/>
          </a:prstGeom>
          <a:solidFill>
            <a:schemeClr val="accent3">
              <a:lumMod val="20000"/>
              <a:lumOff val="80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17" name="Title 1">
            <a:extLst>
              <a:ext uri="{FF2B5EF4-FFF2-40B4-BE49-F238E27FC236}">
                <a16:creationId xmlns:a16="http://schemas.microsoft.com/office/drawing/2014/main" id="{193B063A-447B-2536-E810-58FE99EB3F23}"/>
              </a:ext>
            </a:extLst>
          </p:cNvPr>
          <p:cNvSpPr>
            <a:spLocks noGrp="1"/>
          </p:cNvSpPr>
          <p:nvPr>
            <p:ph type="title"/>
          </p:nvPr>
        </p:nvSpPr>
        <p:spPr>
          <a:xfrm>
            <a:off x="7612380" y="686176"/>
            <a:ext cx="3855720" cy="2157884"/>
          </a:xfrm>
        </p:spPr>
        <p:txBody>
          <a:bodyPr anchor="t">
            <a:normAutofit/>
          </a:bodyPr>
          <a:lstStyle>
            <a:lvl1pPr>
              <a:lnSpc>
                <a:spcPct val="84000"/>
              </a:lnSpc>
              <a:defRPr sz="4800" baseline="0">
                <a:latin typeface="Tahoma" panose="020B0604030504040204" pitchFamily="34" charset="0"/>
                <a:ea typeface="Tahoma" panose="020B0604030504040204" pitchFamily="34" charset="0"/>
                <a:cs typeface="Tahoma" panose="020B0604030504040204" pitchFamily="34" charset="0"/>
              </a:defRPr>
            </a:lvl1pPr>
          </a:lstStyle>
          <a:p>
            <a:r>
              <a:rPr lang="he-IL" dirty="0"/>
              <a:t>לחץ כדי לערוך סגנון כותרת של תבנית בסיס</a:t>
            </a:r>
            <a:endParaRPr lang="en-US" dirty="0"/>
          </a:p>
        </p:txBody>
      </p:sp>
      <p:sp>
        <p:nvSpPr>
          <p:cNvPr id="18" name="Text Placeholder 3">
            <a:extLst>
              <a:ext uri="{FF2B5EF4-FFF2-40B4-BE49-F238E27FC236}">
                <a16:creationId xmlns:a16="http://schemas.microsoft.com/office/drawing/2014/main" id="{D09F0B49-E766-2B0F-8EBE-C61BD87F7973}"/>
              </a:ext>
            </a:extLst>
          </p:cNvPr>
          <p:cNvSpPr>
            <a:spLocks noGrp="1"/>
          </p:cNvSpPr>
          <p:nvPr>
            <p:ph type="body" sz="half" idx="2"/>
          </p:nvPr>
        </p:nvSpPr>
        <p:spPr>
          <a:xfrm>
            <a:off x="7612380" y="2856344"/>
            <a:ext cx="3855720" cy="3011432"/>
          </a:xfrm>
        </p:spPr>
        <p:txBody>
          <a:bodyPr/>
          <a:lstStyle>
            <a:lvl1pPr marL="0" indent="0">
              <a:lnSpc>
                <a:spcPct val="113000"/>
              </a:lnSpc>
              <a:spcBef>
                <a:spcPts val="0"/>
              </a:spcBef>
              <a:spcAft>
                <a:spcPts val="1500"/>
              </a:spcAft>
              <a:buNone/>
              <a:defRPr sz="1600">
                <a:latin typeface="Tahoma" panose="020B0604030504040204" pitchFamily="34" charset="0"/>
                <a:ea typeface="Tahoma" panose="020B0604030504040204" pitchFamily="34" charset="0"/>
                <a:cs typeface="Tahom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21" name="Rectangle 8" title="Divider Bar">
            <a:extLst>
              <a:ext uri="{FF2B5EF4-FFF2-40B4-BE49-F238E27FC236}">
                <a16:creationId xmlns:a16="http://schemas.microsoft.com/office/drawing/2014/main" id="{58C06616-EA67-A5AE-8840-35E823D3D668}"/>
              </a:ext>
            </a:extLst>
          </p:cNvPr>
          <p:cNvSpPr/>
          <p:nvPr userDrawn="1"/>
        </p:nvSpPr>
        <p:spPr>
          <a:xfrm>
            <a:off x="6888480"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36533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46375" y="553825"/>
            <a:ext cx="9785023" cy="14859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46375" y="2154024"/>
            <a:ext cx="9785023" cy="4150151"/>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Footer Placeholder 4"/>
          <p:cNvSpPr>
            <a:spLocks noGrp="1"/>
          </p:cNvSpPr>
          <p:nvPr>
            <p:ph type="ftr" sz="quarter" idx="3"/>
          </p:nvPr>
        </p:nvSpPr>
        <p:spPr>
          <a:xfrm>
            <a:off x="3091526" y="6453386"/>
            <a:ext cx="7739871" cy="404614"/>
          </a:xfrm>
          <a:prstGeom prst="rect">
            <a:avLst/>
          </a:prstGeom>
        </p:spPr>
        <p:txBody>
          <a:bodyPr vert="horz" lIns="91440" tIns="45720" rIns="91440" bIns="45720" rtlCol="0" anchor="ctr"/>
          <a:lstStyle>
            <a:lvl1pPr algn="l">
              <a:defRPr sz="1200" baseline="0">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endParaRPr lang="he-IL"/>
          </a:p>
        </p:txBody>
      </p:sp>
      <p:sp>
        <p:nvSpPr>
          <p:cNvPr id="6" name="Slide Number Placeholder 5"/>
          <p:cNvSpPr>
            <a:spLocks noGrp="1"/>
          </p:cNvSpPr>
          <p:nvPr>
            <p:ph type="sldNum" sz="quarter" idx="4"/>
          </p:nvPr>
        </p:nvSpPr>
        <p:spPr>
          <a:xfrm>
            <a:off x="1046375" y="6449411"/>
            <a:ext cx="1596292" cy="404614"/>
          </a:xfrm>
          <a:prstGeom prst="rect">
            <a:avLst/>
          </a:prstGeom>
        </p:spPr>
        <p:txBody>
          <a:bodyPr vert="horz" lIns="91440" tIns="45720" rIns="91440" bIns="45720" rtlCol="0" anchor="ctr"/>
          <a:lstStyle>
            <a:lvl1pPr algn="l">
              <a:defRPr sz="1200" baseline="0">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fld id="{3D9D0454-B28D-4455-A83C-D97FD2EA0102}" type="slidenum">
              <a:rPr lang="he-IL" smtClean="0"/>
              <a:pPr/>
              <a:t>‹#›</a:t>
            </a:fld>
            <a:endParaRPr lang="he-IL"/>
          </a:p>
        </p:txBody>
      </p:sp>
      <p:sp>
        <p:nvSpPr>
          <p:cNvPr id="9" name="Rectangle 8" title="Side bar"/>
          <p:cNvSpPr/>
          <p:nvPr/>
        </p:nvSpPr>
        <p:spPr>
          <a:xfrm>
            <a:off x="11385908"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819238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1" eaLnBrk="1" latinLnBrk="0" hangingPunct="1">
        <a:lnSpc>
          <a:spcPct val="89000"/>
        </a:lnSpc>
        <a:spcBef>
          <a:spcPct val="0"/>
        </a:spcBef>
        <a:buNone/>
        <a:defRPr sz="4400" kern="1200" baseline="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384048" indent="-384048" algn="r" defTabSz="914400" rtl="1"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9144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Tahoma" panose="020B0604030504040204" pitchFamily="34" charset="0"/>
          <a:ea typeface="Tahoma" panose="020B0604030504040204" pitchFamily="34" charset="0"/>
          <a:cs typeface="Tahoma" panose="020B0604030504040204" pitchFamily="34" charset="0"/>
        </a:defRPr>
      </a:lvl2pPr>
      <a:lvl3pPr marL="13716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Tahoma" panose="020B0604030504040204" pitchFamily="34" charset="0"/>
          <a:ea typeface="Tahoma" panose="020B0604030504040204" pitchFamily="34" charset="0"/>
          <a:cs typeface="Tahoma" panose="020B0604030504040204" pitchFamily="34" charset="0"/>
        </a:defRPr>
      </a:lvl3pPr>
      <a:lvl4pPr marL="18288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Tahoma" panose="020B0604030504040204" pitchFamily="34" charset="0"/>
          <a:ea typeface="Tahoma" panose="020B0604030504040204" pitchFamily="34" charset="0"/>
          <a:cs typeface="Tahoma" panose="020B0604030504040204" pitchFamily="34" charset="0"/>
        </a:defRPr>
      </a:lvl4pPr>
      <a:lvl5pPr marL="22860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Tahoma" panose="020B0604030504040204" pitchFamily="34" charset="0"/>
          <a:ea typeface="Tahoma" panose="020B0604030504040204" pitchFamily="34" charset="0"/>
          <a:cs typeface="Tahoma" panose="020B0604030504040204" pitchFamily="34" charset="0"/>
        </a:defRPr>
      </a:lvl5pPr>
      <a:lvl6pPr marL="27432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gif"/><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diagramData" Target="../diagrams/data4.xml"/><Relationship Id="rId2" Type="http://schemas.openxmlformats.org/officeDocument/2006/relationships/diagramData" Target="../diagrams/data2.xml"/><Relationship Id="rId16" Type="http://schemas.microsoft.com/office/2007/relationships/diagramDrawing" Target="../diagrams/drawing4.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9CDDD25-BB6B-A8AC-AAD9-3778D4A3B8CA}"/>
              </a:ext>
            </a:extLst>
          </p:cNvPr>
          <p:cNvSpPr>
            <a:spLocks noGrp="1"/>
          </p:cNvSpPr>
          <p:nvPr>
            <p:ph type="ctrTitle"/>
          </p:nvPr>
        </p:nvSpPr>
        <p:spPr>
          <a:xfrm>
            <a:off x="1915384" y="1190420"/>
            <a:ext cx="8361229" cy="1392331"/>
          </a:xfrm>
        </p:spPr>
        <p:txBody>
          <a:bodyPr/>
          <a:lstStyle/>
          <a:p>
            <a:r>
              <a:rPr lang="he-IL" dirty="0"/>
              <a:t>חולים מונשמים מכאנית</a:t>
            </a:r>
          </a:p>
        </p:txBody>
      </p:sp>
      <p:sp>
        <p:nvSpPr>
          <p:cNvPr id="3" name="כותרת משנה 2">
            <a:extLst>
              <a:ext uri="{FF2B5EF4-FFF2-40B4-BE49-F238E27FC236}">
                <a16:creationId xmlns:a16="http://schemas.microsoft.com/office/drawing/2014/main" id="{EFA3F507-2DAA-B32B-9FB6-B394FBB7E496}"/>
              </a:ext>
            </a:extLst>
          </p:cNvPr>
          <p:cNvSpPr>
            <a:spLocks noGrp="1"/>
          </p:cNvSpPr>
          <p:nvPr>
            <p:ph type="subTitle" idx="1"/>
          </p:nvPr>
        </p:nvSpPr>
        <p:spPr>
          <a:xfrm>
            <a:off x="2168388" y="2653090"/>
            <a:ext cx="7855219" cy="1086237"/>
          </a:xfrm>
        </p:spPr>
        <p:txBody>
          <a:bodyPr>
            <a:normAutofit/>
          </a:bodyPr>
          <a:lstStyle/>
          <a:p>
            <a:r>
              <a:rPr lang="he-IL" sz="2000" dirty="0"/>
              <a:t>מציגים: מיטל פדוה, אוריה סלע, שיר סעדי, יעל דיקשטיין</a:t>
            </a:r>
          </a:p>
        </p:txBody>
      </p:sp>
      <p:pic>
        <p:nvPicPr>
          <p:cNvPr id="1026" name="Picture 2" descr="FAQs on Mechanical Ventilation">
            <a:extLst>
              <a:ext uri="{FF2B5EF4-FFF2-40B4-BE49-F238E27FC236}">
                <a16:creationId xmlns:a16="http://schemas.microsoft.com/office/drawing/2014/main" id="{5DE522C9-3542-52BE-66C4-4ECA3510EBE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710" r="27257"/>
          <a:stretch/>
        </p:blipFill>
        <p:spPr bwMode="auto">
          <a:xfrm>
            <a:off x="3648478" y="3429000"/>
            <a:ext cx="3427468" cy="2718079"/>
          </a:xfrm>
          <a:prstGeom prst="rect">
            <a:avLst/>
          </a:prstGeom>
          <a:noFill/>
          <a:extLst>
            <a:ext uri="{909E8E84-426E-40DD-AFC4-6F175D3DCCD1}">
              <a14:hiddenFill xmlns:a14="http://schemas.microsoft.com/office/drawing/2010/main">
                <a:solidFill>
                  <a:srgbClr val="FFFFFF"/>
                </a:solidFill>
              </a14:hiddenFill>
            </a:ext>
          </a:extLst>
        </p:spPr>
      </p:pic>
      <p:sp>
        <p:nvSpPr>
          <p:cNvPr id="6" name="כותרת משנה 2">
            <a:extLst>
              <a:ext uri="{FF2B5EF4-FFF2-40B4-BE49-F238E27FC236}">
                <a16:creationId xmlns:a16="http://schemas.microsoft.com/office/drawing/2014/main" id="{8BBD694E-150D-907C-31AE-50C94617E712}"/>
              </a:ext>
            </a:extLst>
          </p:cNvPr>
          <p:cNvSpPr txBox="1">
            <a:spLocks/>
          </p:cNvSpPr>
          <p:nvPr/>
        </p:nvSpPr>
        <p:spPr>
          <a:xfrm>
            <a:off x="8752069" y="5199811"/>
            <a:ext cx="1854972" cy="459310"/>
          </a:xfrm>
          <a:prstGeom prst="rect">
            <a:avLst/>
          </a:prstGeom>
        </p:spPr>
        <p:txBody>
          <a:bodyPr vert="horz" lIns="91440" tIns="45720" rIns="91440" bIns="45720" rtlCol="0">
            <a:normAutofit/>
          </a:bodyPr>
          <a:lstStyle>
            <a:lvl1pPr marL="0" indent="0" algn="ctr" defTabSz="914400" rtl="1"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1"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Tahoma" panose="020B0604030504040204" pitchFamily="34" charset="0"/>
                <a:ea typeface="Tahoma" panose="020B0604030504040204" pitchFamily="34" charset="0"/>
                <a:cs typeface="Tahoma" panose="020B0604030504040204" pitchFamily="34" charset="0"/>
              </a:defRPr>
            </a:lvl2pPr>
            <a:lvl3pPr marL="914400" indent="0" algn="ctr" defTabSz="914400" rtl="1"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Tahoma" panose="020B0604030504040204" pitchFamily="34" charset="0"/>
                <a:ea typeface="Tahoma" panose="020B0604030504040204" pitchFamily="34" charset="0"/>
                <a:cs typeface="Tahoma" panose="020B0604030504040204" pitchFamily="34" charset="0"/>
              </a:defRPr>
            </a:lvl3pPr>
            <a:lvl4pPr marL="1371600" indent="0" algn="ctr" defTabSz="914400" rtl="1"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Tahoma" panose="020B0604030504040204" pitchFamily="34" charset="0"/>
                <a:ea typeface="Tahoma" panose="020B0604030504040204" pitchFamily="34" charset="0"/>
                <a:cs typeface="Tahoma" panose="020B0604030504040204" pitchFamily="34" charset="0"/>
              </a:defRPr>
            </a:lvl4pPr>
            <a:lvl5pPr marL="1828800" indent="0" algn="ctr" defTabSz="914400" rtl="1"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Tahoma" panose="020B0604030504040204" pitchFamily="34" charset="0"/>
                <a:ea typeface="Tahoma" panose="020B0604030504040204" pitchFamily="34" charset="0"/>
                <a:cs typeface="Tahoma" panose="020B0604030504040204" pitchFamily="34" charset="0"/>
              </a:defRPr>
            </a:lvl5pPr>
            <a:lvl6pPr marL="2286000" indent="0" algn="ctr" defTabSz="914400" rtl="1"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1"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1"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1"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he-IL" sz="2000" dirty="0"/>
              <a:t>קבוצה </a:t>
            </a:r>
            <a:r>
              <a:rPr lang="en-US" sz="2000" dirty="0"/>
              <a:t>Y</a:t>
            </a:r>
            <a:endParaRPr lang="he-IL" sz="2000" dirty="0"/>
          </a:p>
        </p:txBody>
      </p:sp>
    </p:spTree>
    <p:extLst>
      <p:ext uri="{BB962C8B-B14F-4D97-AF65-F5344CB8AC3E}">
        <p14:creationId xmlns:p14="http://schemas.microsoft.com/office/powerpoint/2010/main" val="2315127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5E72A0C-19F6-0289-3678-A20C2ACF15D4}"/>
              </a:ext>
            </a:extLst>
          </p:cNvPr>
          <p:cNvSpPr>
            <a:spLocks noGrp="1"/>
          </p:cNvSpPr>
          <p:nvPr>
            <p:ph type="title"/>
          </p:nvPr>
        </p:nvSpPr>
        <p:spPr/>
        <p:txBody>
          <a:bodyPr/>
          <a:lstStyle/>
          <a:p>
            <a:r>
              <a:rPr lang="he-IL" dirty="0">
                <a:latin typeface="Tahoma" panose="020B0604030504040204" pitchFamily="34" charset="0"/>
                <a:ea typeface="Tahoma" panose="020B0604030504040204" pitchFamily="34" charset="0"/>
                <a:cs typeface="Tahoma" panose="020B0604030504040204" pitchFamily="34" charset="0"/>
              </a:rPr>
              <a:t>ממצאים למשתני הדיאגנוזה</a:t>
            </a:r>
            <a:endParaRPr lang="he-IL" dirty="0"/>
          </a:p>
        </p:txBody>
      </p:sp>
      <p:sp>
        <p:nvSpPr>
          <p:cNvPr id="17" name="Rectangle 8" title="Side bar">
            <a:extLst>
              <a:ext uri="{FF2B5EF4-FFF2-40B4-BE49-F238E27FC236}">
                <a16:creationId xmlns:a16="http://schemas.microsoft.com/office/drawing/2014/main" id="{2E4EEC8C-2949-AC53-0A7A-E567E0AAAB57}"/>
              </a:ext>
            </a:extLst>
          </p:cNvPr>
          <p:cNvSpPr/>
          <p:nvPr/>
        </p:nvSpPr>
        <p:spPr>
          <a:xfrm>
            <a:off x="11389360" y="0"/>
            <a:ext cx="228600" cy="6858000"/>
          </a:xfrm>
          <a:prstGeom prst="rect">
            <a:avLst/>
          </a:prstGeom>
          <a:solidFill>
            <a:srgbClr val="A5A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pic>
        <p:nvPicPr>
          <p:cNvPr id="4098" name="Picture 2">
            <a:extLst>
              <a:ext uri="{FF2B5EF4-FFF2-40B4-BE49-F238E27FC236}">
                <a16:creationId xmlns:a16="http://schemas.microsoft.com/office/drawing/2014/main" id="{8FA1FBCC-7ACF-28F0-7815-4133BF551F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187" y="1801704"/>
            <a:ext cx="5364844" cy="356665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7A6D93FC-7160-3C7B-E05B-2158A06C59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1750" y="1801704"/>
            <a:ext cx="5168134" cy="356252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8" title="Side bar">
            <a:extLst>
              <a:ext uri="{FF2B5EF4-FFF2-40B4-BE49-F238E27FC236}">
                <a16:creationId xmlns:a16="http://schemas.microsoft.com/office/drawing/2014/main" id="{F8D0C291-03E3-60A1-D224-D7219945807E}"/>
              </a:ext>
            </a:extLst>
          </p:cNvPr>
          <p:cNvSpPr/>
          <p:nvPr/>
        </p:nvSpPr>
        <p:spPr>
          <a:xfrm>
            <a:off x="6228767" y="5364228"/>
            <a:ext cx="4831117" cy="939947"/>
          </a:xfrm>
          <a:prstGeom prst="rect">
            <a:avLst/>
          </a:prstGeom>
          <a:solidFill>
            <a:srgbClr val="A5A5A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rtl="1"/>
            <a:r>
              <a:rPr lang="he-IL" dirty="0">
                <a:latin typeface="Tahoma" panose="020B0604030504040204" pitchFamily="34" charset="0"/>
                <a:ea typeface="Tahoma" panose="020B0604030504040204" pitchFamily="34" charset="0"/>
                <a:cs typeface="Tahoma" panose="020B0604030504040204" pitchFamily="34" charset="0"/>
              </a:rPr>
              <a:t>הכי הרבה אנשים בעלי דיאגנוזה של אי ספיקת לב מתו בחדר המיון</a:t>
            </a:r>
          </a:p>
        </p:txBody>
      </p:sp>
      <p:sp>
        <p:nvSpPr>
          <p:cNvPr id="5" name="Rectangle 8" title="Side bar">
            <a:extLst>
              <a:ext uri="{FF2B5EF4-FFF2-40B4-BE49-F238E27FC236}">
                <a16:creationId xmlns:a16="http://schemas.microsoft.com/office/drawing/2014/main" id="{109D3F42-6262-2112-74B0-CAB9E4972A14}"/>
              </a:ext>
            </a:extLst>
          </p:cNvPr>
          <p:cNvSpPr/>
          <p:nvPr/>
        </p:nvSpPr>
        <p:spPr>
          <a:xfrm>
            <a:off x="526907" y="5364227"/>
            <a:ext cx="5364844" cy="939947"/>
          </a:xfrm>
          <a:prstGeom prst="rect">
            <a:avLst/>
          </a:prstGeom>
          <a:solidFill>
            <a:srgbClr val="A5A5A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rtl="1"/>
            <a:r>
              <a:rPr lang="he-IL" dirty="0">
                <a:latin typeface="Tahoma" panose="020B0604030504040204" pitchFamily="34" charset="0"/>
                <a:ea typeface="Tahoma" panose="020B0604030504040204" pitchFamily="34" charset="0"/>
                <a:cs typeface="Tahoma" panose="020B0604030504040204" pitchFamily="34" charset="0"/>
              </a:rPr>
              <a:t>הדיאגנוזות הנפוצות ביותר למטופלים מונשמים בחדר המיון הם; דלקת ראיות, אלח דם, אי ספיקת לב</a:t>
            </a:r>
          </a:p>
        </p:txBody>
      </p:sp>
    </p:spTree>
    <p:extLst>
      <p:ext uri="{BB962C8B-B14F-4D97-AF65-F5344CB8AC3E}">
        <p14:creationId xmlns:p14="http://schemas.microsoft.com/office/powerpoint/2010/main" val="468236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5E72A0C-19F6-0289-3678-A20C2ACF15D4}"/>
              </a:ext>
            </a:extLst>
          </p:cNvPr>
          <p:cNvSpPr>
            <a:spLocks noGrp="1"/>
          </p:cNvSpPr>
          <p:nvPr>
            <p:ph type="title"/>
          </p:nvPr>
        </p:nvSpPr>
        <p:spPr/>
        <p:txBody>
          <a:bodyPr/>
          <a:lstStyle/>
          <a:p>
            <a:r>
              <a:rPr lang="he-IL" dirty="0">
                <a:latin typeface="Tahoma" panose="020B0604030504040204" pitchFamily="34" charset="0"/>
                <a:ea typeface="Tahoma" panose="020B0604030504040204" pitchFamily="34" charset="0"/>
                <a:cs typeface="Tahoma" panose="020B0604030504040204" pitchFamily="34" charset="0"/>
              </a:rPr>
              <a:t>ממצאים למשתני הסימנים החיוניים</a:t>
            </a:r>
            <a:endParaRPr lang="he-IL" dirty="0"/>
          </a:p>
        </p:txBody>
      </p:sp>
      <p:sp>
        <p:nvSpPr>
          <p:cNvPr id="17" name="Rectangle 8" title="Side bar">
            <a:extLst>
              <a:ext uri="{FF2B5EF4-FFF2-40B4-BE49-F238E27FC236}">
                <a16:creationId xmlns:a16="http://schemas.microsoft.com/office/drawing/2014/main" id="{2E4EEC8C-2949-AC53-0A7A-E567E0AAAB57}"/>
              </a:ext>
            </a:extLst>
          </p:cNvPr>
          <p:cNvSpPr/>
          <p:nvPr/>
        </p:nvSpPr>
        <p:spPr>
          <a:xfrm>
            <a:off x="11389360" y="0"/>
            <a:ext cx="228600" cy="6858000"/>
          </a:xfrm>
          <a:prstGeom prst="rect">
            <a:avLst/>
          </a:prstGeom>
          <a:solidFill>
            <a:srgbClr val="A5A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pic>
        <p:nvPicPr>
          <p:cNvPr id="5122" name="Picture 2">
            <a:extLst>
              <a:ext uri="{FF2B5EF4-FFF2-40B4-BE49-F238E27FC236}">
                <a16:creationId xmlns:a16="http://schemas.microsoft.com/office/drawing/2014/main" id="{AEB9C840-5E9F-CE42-1C9B-B271F992A8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864" y="1296775"/>
            <a:ext cx="7194806" cy="5250264"/>
          </a:xfrm>
          <a:prstGeom prst="rect">
            <a:avLst/>
          </a:prstGeom>
          <a:noFill/>
          <a:extLst>
            <a:ext uri="{909E8E84-426E-40DD-AFC4-6F175D3DCCD1}">
              <a14:hiddenFill xmlns:a14="http://schemas.microsoft.com/office/drawing/2010/main">
                <a:solidFill>
                  <a:srgbClr val="FFFFFF"/>
                </a:solidFill>
              </a14:hiddenFill>
            </a:ext>
          </a:extLst>
        </p:spPr>
      </p:pic>
      <p:pic>
        <p:nvPicPr>
          <p:cNvPr id="5" name="תמונה 4">
            <a:extLst>
              <a:ext uri="{FF2B5EF4-FFF2-40B4-BE49-F238E27FC236}">
                <a16:creationId xmlns:a16="http://schemas.microsoft.com/office/drawing/2014/main" id="{3927C28E-DC07-BD97-E232-2A4C8E1D2593}"/>
              </a:ext>
            </a:extLst>
          </p:cNvPr>
          <p:cNvPicPr>
            <a:picLocks noChangeAspect="1"/>
          </p:cNvPicPr>
          <p:nvPr/>
        </p:nvPicPr>
        <p:blipFill>
          <a:blip r:embed="rId3"/>
          <a:stretch>
            <a:fillRect/>
          </a:stretch>
        </p:blipFill>
        <p:spPr>
          <a:xfrm>
            <a:off x="4309813" y="1683077"/>
            <a:ext cx="3572374" cy="1009791"/>
          </a:xfrm>
          <a:prstGeom prst="rect">
            <a:avLst/>
          </a:prstGeom>
        </p:spPr>
      </p:pic>
      <p:sp>
        <p:nvSpPr>
          <p:cNvPr id="7" name="Rectangle 8" title="Side bar">
            <a:extLst>
              <a:ext uri="{FF2B5EF4-FFF2-40B4-BE49-F238E27FC236}">
                <a16:creationId xmlns:a16="http://schemas.microsoft.com/office/drawing/2014/main" id="{3674182E-21A3-721D-CAC0-8D73F371B1D5}"/>
              </a:ext>
            </a:extLst>
          </p:cNvPr>
          <p:cNvSpPr/>
          <p:nvPr/>
        </p:nvSpPr>
        <p:spPr>
          <a:xfrm>
            <a:off x="7982670" y="1507253"/>
            <a:ext cx="2848728" cy="4411226"/>
          </a:xfrm>
          <a:prstGeom prst="rect">
            <a:avLst/>
          </a:prstGeom>
          <a:solidFill>
            <a:srgbClr val="A5A5A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r" rtl="1">
              <a:lnSpc>
                <a:spcPct val="150000"/>
              </a:lnSpc>
            </a:pPr>
            <a:r>
              <a:rPr lang="he-IL" dirty="0">
                <a:latin typeface="Tahoma" panose="020B0604030504040204" pitchFamily="34" charset="0"/>
                <a:ea typeface="Tahoma" panose="020B0604030504040204" pitchFamily="34" charset="0"/>
                <a:cs typeface="Tahoma" panose="020B0604030504040204" pitchFamily="34" charset="0"/>
              </a:rPr>
              <a:t>בדיקות הסימנים החיוניים הנפוצות ביותר הן;</a:t>
            </a:r>
          </a:p>
          <a:p>
            <a:pPr marL="285750" indent="-285750" algn="r" rtl="1">
              <a:lnSpc>
                <a:spcPct val="150000"/>
              </a:lnSpc>
              <a:buFont typeface="Arial" panose="020B0604020202020204" pitchFamily="34" charset="0"/>
              <a:buChar char="•"/>
            </a:pPr>
            <a:r>
              <a:rPr lang="he-IL" dirty="0" err="1">
                <a:latin typeface="Tahoma" panose="020B0604030504040204" pitchFamily="34" charset="0"/>
                <a:ea typeface="Tahoma" panose="020B0604030504040204" pitchFamily="34" charset="0"/>
                <a:cs typeface="Tahoma" panose="020B0604030504040204" pitchFamily="34" charset="0"/>
              </a:rPr>
              <a:t>סטורציה</a:t>
            </a:r>
            <a:r>
              <a:rPr lang="he-IL" dirty="0">
                <a:latin typeface="Tahoma" panose="020B0604030504040204" pitchFamily="34" charset="0"/>
                <a:ea typeface="Tahoma" panose="020B0604030504040204" pitchFamily="34" charset="0"/>
                <a:cs typeface="Tahoma" panose="020B0604030504040204" pitchFamily="34" charset="0"/>
              </a:rPr>
              <a:t> פולוסאוקסימטריית </a:t>
            </a:r>
          </a:p>
          <a:p>
            <a:pPr marL="285750" indent="-285750" algn="r" rtl="1">
              <a:lnSpc>
                <a:spcPct val="150000"/>
              </a:lnSpc>
              <a:buFont typeface="Arial" panose="020B0604020202020204" pitchFamily="34" charset="0"/>
              <a:buChar char="•"/>
            </a:pPr>
            <a:r>
              <a:rPr lang="he-IL" dirty="0">
                <a:latin typeface="Tahoma" panose="020B0604030504040204" pitchFamily="34" charset="0"/>
                <a:ea typeface="Tahoma" panose="020B0604030504040204" pitchFamily="34" charset="0"/>
                <a:cs typeface="Tahoma" panose="020B0604030504040204" pitchFamily="34" charset="0"/>
              </a:rPr>
              <a:t>קצב לב, קצב נשימה</a:t>
            </a:r>
          </a:p>
          <a:p>
            <a:pPr marL="285750" indent="-285750" algn="r" rtl="1">
              <a:lnSpc>
                <a:spcPct val="150000"/>
              </a:lnSpc>
              <a:buFont typeface="Arial" panose="020B0604020202020204" pitchFamily="34" charset="0"/>
              <a:buChar char="•"/>
            </a:pPr>
            <a:r>
              <a:rPr lang="he-IL" dirty="0">
                <a:latin typeface="Tahoma" panose="020B0604030504040204" pitchFamily="34" charset="0"/>
                <a:ea typeface="Tahoma" panose="020B0604030504040204" pitchFamily="34" charset="0"/>
                <a:cs typeface="Tahoma" panose="020B0604030504040204" pitchFamily="34" charset="0"/>
              </a:rPr>
              <a:t>ממוצע לחץ דם לא פולשנית </a:t>
            </a:r>
          </a:p>
          <a:p>
            <a:pPr marL="285750" indent="-285750" algn="r" rtl="1">
              <a:lnSpc>
                <a:spcPct val="150000"/>
              </a:lnSpc>
              <a:buFont typeface="Arial" panose="020B0604020202020204" pitchFamily="34" charset="0"/>
              <a:buChar char="•"/>
            </a:pPr>
            <a:r>
              <a:rPr lang="he-IL" dirty="0">
                <a:latin typeface="Tahoma" panose="020B0604030504040204" pitchFamily="34" charset="0"/>
                <a:ea typeface="Tahoma" panose="020B0604030504040204" pitchFamily="34" charset="0"/>
                <a:cs typeface="Tahoma" panose="020B0604030504040204" pitchFamily="34" charset="0"/>
              </a:rPr>
              <a:t>לחץ דם לא פולשני סיסטולי</a:t>
            </a:r>
          </a:p>
        </p:txBody>
      </p:sp>
    </p:spTree>
    <p:extLst>
      <p:ext uri="{BB962C8B-B14F-4D97-AF65-F5344CB8AC3E}">
        <p14:creationId xmlns:p14="http://schemas.microsoft.com/office/powerpoint/2010/main" val="1087859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5E72A0C-19F6-0289-3678-A20C2ACF15D4}"/>
              </a:ext>
            </a:extLst>
          </p:cNvPr>
          <p:cNvSpPr>
            <a:spLocks noGrp="1"/>
          </p:cNvSpPr>
          <p:nvPr>
            <p:ph type="title"/>
          </p:nvPr>
        </p:nvSpPr>
        <p:spPr>
          <a:xfrm>
            <a:off x="1645418" y="164632"/>
            <a:ext cx="9743942" cy="1485900"/>
          </a:xfrm>
        </p:spPr>
        <p:txBody>
          <a:bodyPr>
            <a:normAutofit/>
          </a:bodyPr>
          <a:lstStyle/>
          <a:p>
            <a:r>
              <a:rPr lang="he-IL" dirty="0">
                <a:latin typeface="Tahoma" panose="020B0604030504040204" pitchFamily="34" charset="0"/>
                <a:ea typeface="Tahoma" panose="020B0604030504040204" pitchFamily="34" charset="0"/>
                <a:cs typeface="Tahoma" panose="020B0604030504040204" pitchFamily="34" charset="0"/>
              </a:rPr>
              <a:t>ממצאים למשתני הסימנים החיוניים</a:t>
            </a:r>
            <a:endParaRPr lang="he-IL" dirty="0"/>
          </a:p>
        </p:txBody>
      </p:sp>
      <p:sp>
        <p:nvSpPr>
          <p:cNvPr id="17" name="Rectangle 8" title="Side bar">
            <a:extLst>
              <a:ext uri="{FF2B5EF4-FFF2-40B4-BE49-F238E27FC236}">
                <a16:creationId xmlns:a16="http://schemas.microsoft.com/office/drawing/2014/main" id="{2E4EEC8C-2949-AC53-0A7A-E567E0AAAB57}"/>
              </a:ext>
            </a:extLst>
          </p:cNvPr>
          <p:cNvSpPr/>
          <p:nvPr/>
        </p:nvSpPr>
        <p:spPr>
          <a:xfrm>
            <a:off x="11389360" y="0"/>
            <a:ext cx="228600" cy="6858000"/>
          </a:xfrm>
          <a:prstGeom prst="rect">
            <a:avLst/>
          </a:prstGeom>
          <a:solidFill>
            <a:srgbClr val="A5A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pic>
        <p:nvPicPr>
          <p:cNvPr id="6" name="Picture 4">
            <a:extLst>
              <a:ext uri="{FF2B5EF4-FFF2-40B4-BE49-F238E27FC236}">
                <a16:creationId xmlns:a16="http://schemas.microsoft.com/office/drawing/2014/main" id="{95B3CA73-9625-B984-BE36-25C35E5612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404" y="1007449"/>
            <a:ext cx="7816986" cy="58505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8" title="Side bar">
            <a:extLst>
              <a:ext uri="{FF2B5EF4-FFF2-40B4-BE49-F238E27FC236}">
                <a16:creationId xmlns:a16="http://schemas.microsoft.com/office/drawing/2014/main" id="{D7C2E751-DC35-6A41-8AD5-AC31F3D9D50B}"/>
              </a:ext>
            </a:extLst>
          </p:cNvPr>
          <p:cNvSpPr/>
          <p:nvPr/>
        </p:nvSpPr>
        <p:spPr>
          <a:xfrm>
            <a:off x="8108390" y="1159419"/>
            <a:ext cx="3175909" cy="5476352"/>
          </a:xfrm>
          <a:prstGeom prst="rect">
            <a:avLst/>
          </a:prstGeom>
          <a:solidFill>
            <a:srgbClr val="A5A5A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r" rtl="1">
              <a:lnSpc>
                <a:spcPct val="150000"/>
              </a:lnSpc>
            </a:pPr>
            <a:r>
              <a:rPr lang="he-IL" sz="1400" dirty="0">
                <a:latin typeface="Tahoma" panose="020B0604030504040204" pitchFamily="34" charset="0"/>
                <a:ea typeface="Tahoma" panose="020B0604030504040204" pitchFamily="34" charset="0"/>
                <a:cs typeface="Tahoma" panose="020B0604030504040204" pitchFamily="34" charset="0"/>
              </a:rPr>
              <a:t>התפלגויות;</a:t>
            </a:r>
          </a:p>
          <a:p>
            <a:pPr marL="285750" indent="-285750" algn="r" rtl="1">
              <a:lnSpc>
                <a:spcPct val="150000"/>
              </a:lnSpc>
              <a:buFont typeface="Arial" panose="020B0604020202020204" pitchFamily="34" charset="0"/>
              <a:buChar char="•"/>
            </a:pPr>
            <a:r>
              <a:rPr lang="he-IL" sz="1400" dirty="0">
                <a:latin typeface="Tahoma" panose="020B0604030504040204" pitchFamily="34" charset="0"/>
                <a:ea typeface="Tahoma" panose="020B0604030504040204" pitchFamily="34" charset="0"/>
                <a:cs typeface="Tahoma" panose="020B0604030504040204" pitchFamily="34" charset="0"/>
              </a:rPr>
              <a:t>קצב לב לאנשים שמתו/ לא מתו</a:t>
            </a:r>
          </a:p>
          <a:p>
            <a:pPr marL="285750" indent="-285750" algn="r" rtl="1">
              <a:lnSpc>
                <a:spcPct val="150000"/>
              </a:lnSpc>
              <a:buFont typeface="Arial" panose="020B0604020202020204" pitchFamily="34" charset="0"/>
              <a:buChar char="•"/>
            </a:pPr>
            <a:r>
              <a:rPr lang="he-IL" sz="1400" dirty="0" err="1">
                <a:latin typeface="Tahoma" panose="020B0604030504040204" pitchFamily="34" charset="0"/>
                <a:ea typeface="Tahoma" panose="020B0604030504040204" pitchFamily="34" charset="0"/>
                <a:cs typeface="Tahoma" panose="020B0604030504040204" pitchFamily="34" charset="0"/>
              </a:rPr>
              <a:t>סטורציה</a:t>
            </a:r>
            <a:r>
              <a:rPr lang="he-IL" sz="1400" dirty="0">
                <a:latin typeface="Tahoma" panose="020B0604030504040204" pitchFamily="34" charset="0"/>
                <a:ea typeface="Tahoma" panose="020B0604030504040204" pitchFamily="34" charset="0"/>
                <a:cs typeface="Tahoma" panose="020B0604030504040204" pitchFamily="34" charset="0"/>
              </a:rPr>
              <a:t> לאנשים שמתו/ לא מתו</a:t>
            </a:r>
          </a:p>
          <a:p>
            <a:pPr algn="r" rtl="1">
              <a:lnSpc>
                <a:spcPct val="150000"/>
              </a:lnSpc>
            </a:pPr>
            <a:endParaRPr lang="he-IL" sz="1100" dirty="0">
              <a:latin typeface="Tahoma" panose="020B0604030504040204" pitchFamily="34" charset="0"/>
              <a:ea typeface="Tahoma" panose="020B0604030504040204" pitchFamily="34" charset="0"/>
              <a:cs typeface="Tahoma" panose="020B0604030504040204" pitchFamily="34" charset="0"/>
            </a:endParaRPr>
          </a:p>
          <a:p>
            <a:pPr marL="171450" indent="-171450" algn="r" rtl="1">
              <a:lnSpc>
                <a:spcPct val="150000"/>
              </a:lnSpc>
              <a:buFont typeface="Arial" panose="020B0604020202020204" pitchFamily="34" charset="0"/>
              <a:buChar char="•"/>
            </a:pPr>
            <a:r>
              <a:rPr lang="he-IL" sz="1200" dirty="0">
                <a:latin typeface="Tahoma" panose="020B0604030504040204" pitchFamily="34" charset="0"/>
                <a:ea typeface="Tahoma" panose="020B0604030504040204" pitchFamily="34" charset="0"/>
                <a:cs typeface="Tahoma" panose="020B0604030504040204" pitchFamily="34" charset="0"/>
              </a:rPr>
              <a:t>קצב לב:</a:t>
            </a:r>
          </a:p>
          <a:p>
            <a:pPr marL="180975" algn="r" rtl="1">
              <a:lnSpc>
                <a:spcPct val="150000"/>
              </a:lnSpc>
            </a:pPr>
            <a:r>
              <a:rPr lang="he-IL" sz="1200" dirty="0">
                <a:latin typeface="Tahoma" panose="020B0604030504040204" pitchFamily="34" charset="0"/>
                <a:ea typeface="Tahoma" panose="020B0604030504040204" pitchFamily="34" charset="0"/>
                <a:cs typeface="Tahoma" panose="020B0604030504040204" pitchFamily="34" charset="0"/>
              </a:rPr>
              <a:t>רוב הערכים של קבוצת החיים נמצאים בטווח הנורמלי. בקבוצה שמתו יש יותר אנשים מחוץ לטווח הנורמלי (60-100)</a:t>
            </a:r>
          </a:p>
          <a:p>
            <a:pPr marL="171450" indent="-171450" algn="r" rtl="1">
              <a:lnSpc>
                <a:spcPct val="150000"/>
              </a:lnSpc>
              <a:buFont typeface="Arial" panose="020B0604020202020204" pitchFamily="34" charset="0"/>
              <a:buChar char="•"/>
            </a:pPr>
            <a:r>
              <a:rPr lang="he-IL" sz="1200" dirty="0" err="1">
                <a:latin typeface="Tahoma" panose="020B0604030504040204" pitchFamily="34" charset="0"/>
                <a:ea typeface="Tahoma" panose="020B0604030504040204" pitchFamily="34" charset="0"/>
                <a:cs typeface="Tahoma" panose="020B0604030504040204" pitchFamily="34" charset="0"/>
              </a:rPr>
              <a:t>סטורציה</a:t>
            </a:r>
            <a:r>
              <a:rPr lang="he-IL" sz="1200" dirty="0">
                <a:latin typeface="Tahoma" panose="020B0604030504040204" pitchFamily="34" charset="0"/>
                <a:ea typeface="Tahoma" panose="020B0604030504040204" pitchFamily="34" charset="0"/>
                <a:cs typeface="Tahoma" panose="020B0604030504040204" pitchFamily="34" charset="0"/>
              </a:rPr>
              <a:t>:</a:t>
            </a:r>
          </a:p>
          <a:p>
            <a:pPr marL="180975" algn="r" rtl="1">
              <a:lnSpc>
                <a:spcPct val="150000"/>
              </a:lnSpc>
            </a:pPr>
            <a:r>
              <a:rPr lang="he-IL" sz="1200" dirty="0">
                <a:latin typeface="Tahoma" panose="020B0604030504040204" pitchFamily="34" charset="0"/>
                <a:ea typeface="Tahoma" panose="020B0604030504040204" pitchFamily="34" charset="0"/>
                <a:cs typeface="Tahoma" panose="020B0604030504040204" pitchFamily="34" charset="0"/>
              </a:rPr>
              <a:t>אנשים חיים ומתים כמעט מראים את אותן תוצאות, אבל במבט מקרוב יש עלייה קטנה בסביבות 85 עם האנשים שפג תוקפם.</a:t>
            </a:r>
          </a:p>
          <a:p>
            <a:pPr marL="180975" algn="r" rtl="1">
              <a:lnSpc>
                <a:spcPct val="150000"/>
              </a:lnSpc>
            </a:pPr>
            <a:r>
              <a:rPr lang="he-IL" sz="1200" dirty="0">
                <a:latin typeface="Tahoma" panose="020B0604030504040204" pitchFamily="34" charset="0"/>
                <a:ea typeface="Tahoma" panose="020B0604030504040204" pitchFamily="34" charset="0"/>
                <a:cs typeface="Tahoma" panose="020B0604030504040204" pitchFamily="34" charset="0"/>
              </a:rPr>
              <a:t>טווח נורמלי של </a:t>
            </a:r>
            <a:r>
              <a:rPr lang="en-GB" sz="1200" dirty="0">
                <a:latin typeface="Tahoma" panose="020B0604030504040204" pitchFamily="34" charset="0"/>
                <a:ea typeface="Tahoma" panose="020B0604030504040204" pitchFamily="34" charset="0"/>
                <a:cs typeface="Tahoma" panose="020B0604030504040204" pitchFamily="34" charset="0"/>
              </a:rPr>
              <a:t>SPO2 </a:t>
            </a:r>
            <a:r>
              <a:rPr lang="he-IL" sz="1200" dirty="0">
                <a:latin typeface="Tahoma" panose="020B0604030504040204" pitchFamily="34" charset="0"/>
                <a:ea typeface="Tahoma" panose="020B0604030504040204" pitchFamily="34" charset="0"/>
                <a:cs typeface="Tahoma" panose="020B0604030504040204" pitchFamily="34" charset="0"/>
              </a:rPr>
              <a:t> הוא בין 95-100, אבל הערכים הם </a:t>
            </a:r>
            <a:r>
              <a:rPr lang="he-IL" sz="1200" dirty="0" err="1">
                <a:latin typeface="Tahoma" panose="020B0604030504040204" pitchFamily="34" charset="0"/>
                <a:ea typeface="Tahoma" panose="020B0604030504040204" pitchFamily="34" charset="0"/>
                <a:cs typeface="Tahoma" panose="020B0604030504040204" pitchFamily="34" charset="0"/>
              </a:rPr>
              <a:t>אקספוננציאליים</a:t>
            </a:r>
            <a:r>
              <a:rPr lang="he-IL" sz="1200" dirty="0">
                <a:latin typeface="Tahoma" panose="020B0604030504040204" pitchFamily="34" charset="0"/>
                <a:ea typeface="Tahoma" panose="020B0604030504040204" pitchFamily="34" charset="0"/>
                <a:cs typeface="Tahoma" panose="020B0604030504040204" pitchFamily="34" charset="0"/>
              </a:rPr>
              <a:t>- כל ירידה בודדת היא בעלת משמעות, ולכן ערכים מתחת ל-90 נחשבים מסוכנים.</a:t>
            </a:r>
          </a:p>
        </p:txBody>
      </p:sp>
    </p:spTree>
    <p:extLst>
      <p:ext uri="{BB962C8B-B14F-4D97-AF65-F5344CB8AC3E}">
        <p14:creationId xmlns:p14="http://schemas.microsoft.com/office/powerpoint/2010/main" val="2367267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5E72A0C-19F6-0289-3678-A20C2ACF15D4}"/>
              </a:ext>
            </a:extLst>
          </p:cNvPr>
          <p:cNvSpPr>
            <a:spLocks noGrp="1"/>
          </p:cNvSpPr>
          <p:nvPr>
            <p:ph type="title"/>
          </p:nvPr>
        </p:nvSpPr>
        <p:spPr>
          <a:xfrm>
            <a:off x="1645418" y="164632"/>
            <a:ext cx="9743942" cy="1485900"/>
          </a:xfrm>
        </p:spPr>
        <p:txBody>
          <a:bodyPr>
            <a:normAutofit/>
          </a:bodyPr>
          <a:lstStyle/>
          <a:p>
            <a:r>
              <a:rPr lang="he-IL" dirty="0">
                <a:latin typeface="Tahoma" panose="020B0604030504040204" pitchFamily="34" charset="0"/>
                <a:ea typeface="Tahoma" panose="020B0604030504040204" pitchFamily="34" charset="0"/>
                <a:cs typeface="Tahoma" panose="020B0604030504040204" pitchFamily="34" charset="0"/>
              </a:rPr>
              <a:t>ממצאים למשתני הסימנים החיוניים</a:t>
            </a:r>
            <a:endParaRPr lang="he-IL" dirty="0"/>
          </a:p>
        </p:txBody>
      </p:sp>
      <p:sp>
        <p:nvSpPr>
          <p:cNvPr id="17" name="Rectangle 8" title="Side bar">
            <a:extLst>
              <a:ext uri="{FF2B5EF4-FFF2-40B4-BE49-F238E27FC236}">
                <a16:creationId xmlns:a16="http://schemas.microsoft.com/office/drawing/2014/main" id="{2E4EEC8C-2949-AC53-0A7A-E567E0AAAB57}"/>
              </a:ext>
            </a:extLst>
          </p:cNvPr>
          <p:cNvSpPr/>
          <p:nvPr/>
        </p:nvSpPr>
        <p:spPr>
          <a:xfrm>
            <a:off x="11389360" y="0"/>
            <a:ext cx="228600" cy="6858000"/>
          </a:xfrm>
          <a:prstGeom prst="rect">
            <a:avLst/>
          </a:prstGeom>
          <a:solidFill>
            <a:srgbClr val="A5A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sp>
        <p:nvSpPr>
          <p:cNvPr id="3" name="Rectangle 8" title="Side bar">
            <a:extLst>
              <a:ext uri="{FF2B5EF4-FFF2-40B4-BE49-F238E27FC236}">
                <a16:creationId xmlns:a16="http://schemas.microsoft.com/office/drawing/2014/main" id="{D7C2E751-DC35-6A41-8AD5-AC31F3D9D50B}"/>
              </a:ext>
            </a:extLst>
          </p:cNvPr>
          <p:cNvSpPr/>
          <p:nvPr/>
        </p:nvSpPr>
        <p:spPr>
          <a:xfrm>
            <a:off x="7977760" y="1159419"/>
            <a:ext cx="3306539" cy="5476352"/>
          </a:xfrm>
          <a:prstGeom prst="rect">
            <a:avLst/>
          </a:prstGeom>
          <a:solidFill>
            <a:srgbClr val="A5A5A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r" rtl="1">
              <a:lnSpc>
                <a:spcPct val="150000"/>
              </a:lnSpc>
            </a:pPr>
            <a:r>
              <a:rPr lang="he-IL" sz="1400" dirty="0">
                <a:latin typeface="Tahoma" panose="020B0604030504040204" pitchFamily="34" charset="0"/>
                <a:ea typeface="Tahoma" panose="020B0604030504040204" pitchFamily="34" charset="0"/>
                <a:cs typeface="Tahoma" panose="020B0604030504040204" pitchFamily="34" charset="0"/>
              </a:rPr>
              <a:t>התפלגות;</a:t>
            </a:r>
          </a:p>
          <a:p>
            <a:pPr marL="285750" indent="-285750" algn="r" rtl="1">
              <a:lnSpc>
                <a:spcPct val="150000"/>
              </a:lnSpc>
              <a:buFont typeface="Arial" panose="020B0604020202020204" pitchFamily="34" charset="0"/>
              <a:buChar char="•"/>
            </a:pPr>
            <a:r>
              <a:rPr lang="he-IL" sz="1400" dirty="0">
                <a:latin typeface="Tahoma" panose="020B0604030504040204" pitchFamily="34" charset="0"/>
                <a:ea typeface="Tahoma" panose="020B0604030504040204" pitchFamily="34" charset="0"/>
                <a:cs typeface="Tahoma" panose="020B0604030504040204" pitchFamily="34" charset="0"/>
              </a:rPr>
              <a:t>קצב נשימה לאנשים שמתו/ לא מתו</a:t>
            </a:r>
          </a:p>
          <a:p>
            <a:pPr marL="285750" indent="-285750" algn="r" rtl="1">
              <a:lnSpc>
                <a:spcPct val="150000"/>
              </a:lnSpc>
              <a:buFont typeface="Arial" panose="020B0604020202020204" pitchFamily="34" charset="0"/>
              <a:buChar char="•"/>
            </a:pPr>
            <a:r>
              <a:rPr lang="he-IL" sz="1400" dirty="0">
                <a:latin typeface="Tahoma" panose="020B0604030504040204" pitchFamily="34" charset="0"/>
                <a:ea typeface="Tahoma" panose="020B0604030504040204" pitchFamily="34" charset="0"/>
                <a:cs typeface="Tahoma" panose="020B0604030504040204" pitchFamily="34" charset="0"/>
              </a:rPr>
              <a:t>לחץ דם לא פולשני לאנשים שמתו/ לא מתו</a:t>
            </a:r>
          </a:p>
          <a:p>
            <a:pPr marL="285750" indent="-285750" algn="r" rtl="1">
              <a:lnSpc>
                <a:spcPct val="150000"/>
              </a:lnSpc>
              <a:buFont typeface="Arial" panose="020B0604020202020204" pitchFamily="34" charset="0"/>
              <a:buChar char="•"/>
            </a:pPr>
            <a:endParaRPr lang="he-IL" sz="1400" dirty="0">
              <a:latin typeface="Tahoma" panose="020B0604030504040204" pitchFamily="34" charset="0"/>
              <a:ea typeface="Tahoma" panose="020B0604030504040204" pitchFamily="34" charset="0"/>
              <a:cs typeface="Tahoma" panose="020B0604030504040204" pitchFamily="34" charset="0"/>
            </a:endParaRPr>
          </a:p>
          <a:p>
            <a:pPr marL="285750" indent="-285750" algn="r" rtl="1">
              <a:lnSpc>
                <a:spcPct val="150000"/>
              </a:lnSpc>
              <a:buFont typeface="Arial" panose="020B0604020202020204" pitchFamily="34" charset="0"/>
              <a:buChar char="•"/>
            </a:pPr>
            <a:r>
              <a:rPr lang="he-IL" sz="1200" dirty="0">
                <a:latin typeface="Tahoma" panose="020B0604030504040204" pitchFamily="34" charset="0"/>
                <a:ea typeface="Tahoma" panose="020B0604030504040204" pitchFamily="34" charset="0"/>
                <a:cs typeface="Tahoma" panose="020B0604030504040204" pitchFamily="34" charset="0"/>
              </a:rPr>
              <a:t>קצב נשימה:</a:t>
            </a:r>
            <a:endParaRPr lang="en-GB" sz="1200" dirty="0">
              <a:latin typeface="Tahoma" panose="020B0604030504040204" pitchFamily="34" charset="0"/>
              <a:ea typeface="Tahoma" panose="020B0604030504040204" pitchFamily="34" charset="0"/>
              <a:cs typeface="Tahoma" panose="020B0604030504040204" pitchFamily="34" charset="0"/>
            </a:endParaRPr>
          </a:p>
          <a:p>
            <a:pPr marL="271463" algn="r" rtl="1">
              <a:lnSpc>
                <a:spcPct val="150000"/>
              </a:lnSpc>
            </a:pPr>
            <a:r>
              <a:rPr lang="he-IL" sz="1200" dirty="0">
                <a:latin typeface="Tahoma" panose="020B0604030504040204" pitchFamily="34" charset="0"/>
                <a:ea typeface="Tahoma" panose="020B0604030504040204" pitchFamily="34" charset="0"/>
                <a:cs typeface="Tahoma" panose="020B0604030504040204" pitchFamily="34" charset="0"/>
              </a:rPr>
              <a:t>מכיוון שכל האנשים מונשמים מעניין לראות שרוב התוצאות בשתי הקבוצות הן בסביבות 20 </a:t>
            </a:r>
            <a:r>
              <a:rPr lang="en-GB" sz="1200" dirty="0">
                <a:latin typeface="Tahoma" panose="020B0604030504040204" pitchFamily="34" charset="0"/>
                <a:ea typeface="Tahoma" panose="020B0604030504040204" pitchFamily="34" charset="0"/>
                <a:cs typeface="Tahoma" panose="020B0604030504040204" pitchFamily="34" charset="0"/>
              </a:rPr>
              <a:t>BPM</a:t>
            </a:r>
            <a:r>
              <a:rPr lang="he-IL" sz="1200" dirty="0">
                <a:latin typeface="Tahoma" panose="020B0604030504040204" pitchFamily="34" charset="0"/>
                <a:ea typeface="Tahoma" panose="020B0604030504040204" pitchFamily="34" charset="0"/>
                <a:cs typeface="Tahoma" panose="020B0604030504040204" pitchFamily="34" charset="0"/>
              </a:rPr>
              <a:t> נורמלי למבוגר נושם הוא 12-20. גם קפיצה קטנה סביב הערך 0 של אנשים שמתו, או שנותקה להם המכונה. </a:t>
            </a:r>
            <a:endParaRPr lang="en-GB" sz="1200" dirty="0">
              <a:latin typeface="Tahoma" panose="020B0604030504040204" pitchFamily="34" charset="0"/>
              <a:ea typeface="Tahoma" panose="020B0604030504040204" pitchFamily="34" charset="0"/>
              <a:cs typeface="Tahoma" panose="020B0604030504040204" pitchFamily="34" charset="0"/>
            </a:endParaRPr>
          </a:p>
          <a:p>
            <a:pPr marL="285750" indent="-285750" algn="r" rtl="1">
              <a:lnSpc>
                <a:spcPct val="150000"/>
              </a:lnSpc>
              <a:buFont typeface="Arial" panose="020B0604020202020204" pitchFamily="34" charset="0"/>
              <a:buChar char="•"/>
            </a:pPr>
            <a:r>
              <a:rPr lang="he-IL" sz="1200" dirty="0">
                <a:latin typeface="Tahoma" panose="020B0604030504040204" pitchFamily="34" charset="0"/>
                <a:ea typeface="Tahoma" panose="020B0604030504040204" pitchFamily="34" charset="0"/>
                <a:cs typeface="Tahoma" panose="020B0604030504040204" pitchFamily="34" charset="0"/>
              </a:rPr>
              <a:t>לחץ דם לא פולשני:</a:t>
            </a:r>
            <a:endParaRPr lang="en-GB" sz="1200" dirty="0">
              <a:latin typeface="Tahoma" panose="020B0604030504040204" pitchFamily="34" charset="0"/>
              <a:ea typeface="Tahoma" panose="020B0604030504040204" pitchFamily="34" charset="0"/>
              <a:cs typeface="Tahoma" panose="020B0604030504040204" pitchFamily="34" charset="0"/>
            </a:endParaRPr>
          </a:p>
          <a:p>
            <a:pPr marL="271463" algn="r" rtl="1">
              <a:lnSpc>
                <a:spcPct val="150000"/>
              </a:lnSpc>
            </a:pPr>
            <a:r>
              <a:rPr lang="he-IL" sz="1200" dirty="0">
                <a:latin typeface="Tahoma" panose="020B0604030504040204" pitchFamily="34" charset="0"/>
                <a:ea typeface="Tahoma" panose="020B0604030504040204" pitchFamily="34" charset="0"/>
                <a:cs typeface="Tahoma" panose="020B0604030504040204" pitchFamily="34" charset="0"/>
              </a:rPr>
              <a:t>טווח נורמלי</a:t>
            </a:r>
            <a:r>
              <a:rPr lang="en-GB" sz="1200" dirty="0">
                <a:latin typeface="Tahoma" panose="020B0604030504040204" pitchFamily="34" charset="0"/>
                <a:ea typeface="Tahoma" panose="020B0604030504040204" pitchFamily="34" charset="0"/>
                <a:cs typeface="Tahoma" panose="020B0604030504040204" pitchFamily="34" charset="0"/>
              </a:rPr>
              <a:t> </a:t>
            </a:r>
            <a:r>
              <a:rPr lang="he-IL" sz="1200" dirty="0">
                <a:latin typeface="Tahoma" panose="020B0604030504040204" pitchFamily="34" charset="0"/>
                <a:ea typeface="Tahoma" panose="020B0604030504040204" pitchFamily="34" charset="0"/>
                <a:cs typeface="Tahoma" panose="020B0604030504040204" pitchFamily="34" charset="0"/>
              </a:rPr>
              <a:t>הוא 70 - 110 מ"מ כספית. ברור שהאנשים שמתו סבלו מלחץ דם לא תקין במהלך הבדיקה שלהן, בהשוואה לאנשים שבחיים.</a:t>
            </a:r>
            <a:endParaRPr lang="he-IL" sz="1400" dirty="0">
              <a:latin typeface="Tahoma" panose="020B0604030504040204" pitchFamily="34" charset="0"/>
              <a:ea typeface="Tahoma" panose="020B0604030504040204" pitchFamily="34" charset="0"/>
              <a:cs typeface="Tahoma" panose="020B0604030504040204" pitchFamily="34" charset="0"/>
            </a:endParaRPr>
          </a:p>
        </p:txBody>
      </p:sp>
      <p:pic>
        <p:nvPicPr>
          <p:cNvPr id="6146" name="Picture 2">
            <a:extLst>
              <a:ext uri="{FF2B5EF4-FFF2-40B4-BE49-F238E27FC236}">
                <a16:creationId xmlns:a16="http://schemas.microsoft.com/office/drawing/2014/main" id="{C50EF7D6-5819-BA8A-F46C-AE27079BB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124" y="1096776"/>
            <a:ext cx="7697636" cy="5761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757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5E72A0C-19F6-0289-3678-A20C2ACF15D4}"/>
              </a:ext>
            </a:extLst>
          </p:cNvPr>
          <p:cNvSpPr>
            <a:spLocks noGrp="1"/>
          </p:cNvSpPr>
          <p:nvPr>
            <p:ph type="title"/>
          </p:nvPr>
        </p:nvSpPr>
        <p:spPr/>
        <p:txBody>
          <a:bodyPr/>
          <a:lstStyle/>
          <a:p>
            <a:r>
              <a:rPr lang="he-IL" dirty="0">
                <a:latin typeface="Tahoma" panose="020B0604030504040204" pitchFamily="34" charset="0"/>
                <a:ea typeface="Tahoma" panose="020B0604030504040204" pitchFamily="34" charset="0"/>
                <a:cs typeface="Tahoma" panose="020B0604030504040204" pitchFamily="34" charset="0"/>
              </a:rPr>
              <a:t>ממצאים למשתני הסימנים החיוניים</a:t>
            </a:r>
            <a:endParaRPr lang="he-IL" dirty="0"/>
          </a:p>
        </p:txBody>
      </p:sp>
      <p:sp>
        <p:nvSpPr>
          <p:cNvPr id="17" name="Rectangle 8" title="Side bar">
            <a:extLst>
              <a:ext uri="{FF2B5EF4-FFF2-40B4-BE49-F238E27FC236}">
                <a16:creationId xmlns:a16="http://schemas.microsoft.com/office/drawing/2014/main" id="{2E4EEC8C-2949-AC53-0A7A-E567E0AAAB57}"/>
              </a:ext>
            </a:extLst>
          </p:cNvPr>
          <p:cNvSpPr/>
          <p:nvPr/>
        </p:nvSpPr>
        <p:spPr>
          <a:xfrm>
            <a:off x="11389360" y="0"/>
            <a:ext cx="228600" cy="6858000"/>
          </a:xfrm>
          <a:prstGeom prst="rect">
            <a:avLst/>
          </a:prstGeom>
          <a:solidFill>
            <a:srgbClr val="A5A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pic>
        <p:nvPicPr>
          <p:cNvPr id="7" name="Picture 2">
            <a:extLst>
              <a:ext uri="{FF2B5EF4-FFF2-40B4-BE49-F238E27FC236}">
                <a16:creationId xmlns:a16="http://schemas.microsoft.com/office/drawing/2014/main" id="{BCD76584-2DEC-A523-D956-6BE86DBED5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8668" y="1296775"/>
            <a:ext cx="6696947" cy="54137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 title="Side bar">
            <a:extLst>
              <a:ext uri="{FF2B5EF4-FFF2-40B4-BE49-F238E27FC236}">
                <a16:creationId xmlns:a16="http://schemas.microsoft.com/office/drawing/2014/main" id="{96A41D90-3E33-5B6F-E73A-7AE708EA4AA7}"/>
              </a:ext>
            </a:extLst>
          </p:cNvPr>
          <p:cNvSpPr/>
          <p:nvPr/>
        </p:nvSpPr>
        <p:spPr>
          <a:xfrm>
            <a:off x="8015615" y="1234123"/>
            <a:ext cx="2815783" cy="5476352"/>
          </a:xfrm>
          <a:prstGeom prst="rect">
            <a:avLst/>
          </a:prstGeom>
          <a:solidFill>
            <a:srgbClr val="A5A5A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r" rtl="1">
              <a:lnSpc>
                <a:spcPct val="150000"/>
              </a:lnSpc>
            </a:pPr>
            <a:r>
              <a:rPr lang="he-IL" sz="1400" dirty="0">
                <a:latin typeface="Tahoma" panose="020B0604030504040204" pitchFamily="34" charset="0"/>
                <a:ea typeface="Tahoma" panose="020B0604030504040204" pitchFamily="34" charset="0"/>
                <a:cs typeface="Tahoma" panose="020B0604030504040204" pitchFamily="34" charset="0"/>
              </a:rPr>
              <a:t>זוגות מעניינים:</a:t>
            </a:r>
            <a:endParaRPr lang="en-GB" sz="1400" dirty="0">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50000"/>
              </a:lnSpc>
              <a:buFont typeface="Arial" panose="020B0604020202020204" pitchFamily="34" charset="0"/>
              <a:buChar char="•"/>
            </a:pPr>
            <a:endParaRPr lang="en-GB" sz="1400" dirty="0">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50000"/>
              </a:lnSpc>
              <a:buFont typeface="Arial" panose="020B0604020202020204" pitchFamily="34" charset="0"/>
              <a:buChar char="•"/>
            </a:pPr>
            <a:r>
              <a:rPr lang="en-GB" sz="1400" dirty="0">
                <a:latin typeface="Tahoma" panose="020B0604030504040204" pitchFamily="34" charset="0"/>
                <a:ea typeface="Tahoma" panose="020B0604030504040204" pitchFamily="34" charset="0"/>
                <a:cs typeface="Tahoma" panose="020B0604030504040204" pitchFamily="34" charset="0"/>
              </a:rPr>
              <a:t>(455, 646): NBP [Systolic], SpO2, Correlation: 0.79,</a:t>
            </a:r>
          </a:p>
          <a:p>
            <a:pPr marL="285750" indent="-285750" algn="l">
              <a:lnSpc>
                <a:spcPct val="150000"/>
              </a:lnSpc>
              <a:buFont typeface="Arial" panose="020B0604020202020204" pitchFamily="34" charset="0"/>
              <a:buChar char="•"/>
            </a:pPr>
            <a:endParaRPr lang="en-GB" sz="1400" dirty="0">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50000"/>
              </a:lnSpc>
              <a:buFont typeface="Arial" panose="020B0604020202020204" pitchFamily="34" charset="0"/>
              <a:buChar char="•"/>
            </a:pPr>
            <a:r>
              <a:rPr lang="en-GB" sz="1400" dirty="0">
                <a:latin typeface="Tahoma" panose="020B0604030504040204" pitchFamily="34" charset="0"/>
                <a:ea typeface="Tahoma" panose="020B0604030504040204" pitchFamily="34" charset="0"/>
                <a:cs typeface="Tahoma" panose="020B0604030504040204" pitchFamily="34" charset="0"/>
              </a:rPr>
              <a:t>(455, 678): NBP [Systolic], Temperature F, Correlation: 0.76,</a:t>
            </a:r>
          </a:p>
          <a:p>
            <a:pPr marL="285750" indent="-285750" algn="l">
              <a:lnSpc>
                <a:spcPct val="150000"/>
              </a:lnSpc>
              <a:buFont typeface="Arial" panose="020B0604020202020204" pitchFamily="34" charset="0"/>
              <a:buChar char="•"/>
            </a:pPr>
            <a:endParaRPr lang="en-GB" sz="1400" dirty="0">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50000"/>
              </a:lnSpc>
              <a:buFont typeface="Arial" panose="020B0604020202020204" pitchFamily="34" charset="0"/>
              <a:buChar char="•"/>
            </a:pPr>
            <a:r>
              <a:rPr lang="en-GB" sz="1400" dirty="0">
                <a:latin typeface="Tahoma" panose="020B0604030504040204" pitchFamily="34" charset="0"/>
                <a:ea typeface="Tahoma" panose="020B0604030504040204" pitchFamily="34" charset="0"/>
                <a:cs typeface="Tahoma" panose="020B0604030504040204" pitchFamily="34" charset="0"/>
              </a:rPr>
              <a:t>(646, 678): SpO2, Temperature F, Correlation: 0.74,</a:t>
            </a:r>
          </a:p>
          <a:p>
            <a:pPr marL="285750" indent="-285750" algn="l">
              <a:lnSpc>
                <a:spcPct val="150000"/>
              </a:lnSpc>
              <a:buFont typeface="Arial" panose="020B0604020202020204" pitchFamily="34" charset="0"/>
              <a:buChar char="•"/>
            </a:pPr>
            <a:endParaRPr lang="en-GB" sz="1400" dirty="0">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50000"/>
              </a:lnSpc>
              <a:buFont typeface="Arial" panose="020B0604020202020204" pitchFamily="34" charset="0"/>
              <a:buChar char="•"/>
            </a:pPr>
            <a:r>
              <a:rPr lang="en-GB" sz="1400" dirty="0">
                <a:latin typeface="Tahoma" panose="020B0604030504040204" pitchFamily="34" charset="0"/>
                <a:ea typeface="Tahoma" panose="020B0604030504040204" pitchFamily="34" charset="0"/>
                <a:cs typeface="Tahoma" panose="020B0604030504040204" pitchFamily="34" charset="0"/>
              </a:rPr>
              <a:t>(220045, 224690): Heart Rate, Respiratory Rate (Total), Correlation: 0.64</a:t>
            </a:r>
            <a:endParaRPr lang="he-IL"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96851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5E72A0C-19F6-0289-3678-A20C2ACF15D4}"/>
              </a:ext>
            </a:extLst>
          </p:cNvPr>
          <p:cNvSpPr>
            <a:spLocks noGrp="1"/>
          </p:cNvSpPr>
          <p:nvPr>
            <p:ph type="title"/>
          </p:nvPr>
        </p:nvSpPr>
        <p:spPr/>
        <p:txBody>
          <a:bodyPr/>
          <a:lstStyle/>
          <a:p>
            <a:r>
              <a:rPr lang="he-IL" dirty="0">
                <a:latin typeface="Tahoma" panose="020B0604030504040204" pitchFamily="34" charset="0"/>
                <a:ea typeface="Tahoma" panose="020B0604030504040204" pitchFamily="34" charset="0"/>
                <a:cs typeface="Tahoma" panose="020B0604030504040204" pitchFamily="34" charset="0"/>
              </a:rPr>
              <a:t>ממצאים למשתני בדיקות המעבדה</a:t>
            </a:r>
            <a:endParaRPr lang="he-IL" dirty="0"/>
          </a:p>
        </p:txBody>
      </p:sp>
      <p:sp>
        <p:nvSpPr>
          <p:cNvPr id="17" name="Rectangle 8" title="Side bar">
            <a:extLst>
              <a:ext uri="{FF2B5EF4-FFF2-40B4-BE49-F238E27FC236}">
                <a16:creationId xmlns:a16="http://schemas.microsoft.com/office/drawing/2014/main" id="{2E4EEC8C-2949-AC53-0A7A-E567E0AAAB57}"/>
              </a:ext>
            </a:extLst>
          </p:cNvPr>
          <p:cNvSpPr/>
          <p:nvPr/>
        </p:nvSpPr>
        <p:spPr>
          <a:xfrm>
            <a:off x="11389360" y="0"/>
            <a:ext cx="228600" cy="6858000"/>
          </a:xfrm>
          <a:prstGeom prst="rect">
            <a:avLst/>
          </a:prstGeom>
          <a:solidFill>
            <a:srgbClr val="A5A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pic>
        <p:nvPicPr>
          <p:cNvPr id="5" name="תמונה 4">
            <a:extLst>
              <a:ext uri="{FF2B5EF4-FFF2-40B4-BE49-F238E27FC236}">
                <a16:creationId xmlns:a16="http://schemas.microsoft.com/office/drawing/2014/main" id="{5BD2C527-885E-E638-D33F-DFEAECA87EB8}"/>
              </a:ext>
            </a:extLst>
          </p:cNvPr>
          <p:cNvPicPr>
            <a:picLocks noChangeAspect="1"/>
          </p:cNvPicPr>
          <p:nvPr/>
        </p:nvPicPr>
        <p:blipFill>
          <a:blip r:embed="rId2"/>
          <a:stretch>
            <a:fillRect/>
          </a:stretch>
        </p:blipFill>
        <p:spPr>
          <a:xfrm>
            <a:off x="100483" y="1382083"/>
            <a:ext cx="11145625" cy="3209697"/>
          </a:xfrm>
          <a:prstGeom prst="rect">
            <a:avLst/>
          </a:prstGeom>
        </p:spPr>
      </p:pic>
      <p:sp>
        <p:nvSpPr>
          <p:cNvPr id="6" name="Rectangle 8" title="Side bar">
            <a:extLst>
              <a:ext uri="{FF2B5EF4-FFF2-40B4-BE49-F238E27FC236}">
                <a16:creationId xmlns:a16="http://schemas.microsoft.com/office/drawing/2014/main" id="{C5376101-E99C-2A72-19C9-3076F337AA11}"/>
              </a:ext>
            </a:extLst>
          </p:cNvPr>
          <p:cNvSpPr/>
          <p:nvPr/>
        </p:nvSpPr>
        <p:spPr>
          <a:xfrm>
            <a:off x="297427" y="4682532"/>
            <a:ext cx="10751736" cy="1808703"/>
          </a:xfrm>
          <a:prstGeom prst="rect">
            <a:avLst/>
          </a:prstGeom>
          <a:solidFill>
            <a:srgbClr val="A5A5A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r" rtl="1">
              <a:lnSpc>
                <a:spcPct val="150000"/>
              </a:lnSpc>
            </a:pPr>
            <a:r>
              <a:rPr lang="he-IL" dirty="0">
                <a:latin typeface="Tahoma" panose="020B0604030504040204" pitchFamily="34" charset="0"/>
                <a:ea typeface="Tahoma" panose="020B0604030504040204" pitchFamily="34" charset="0"/>
                <a:cs typeface="Tahoma" panose="020B0604030504040204" pitchFamily="34" charset="0"/>
              </a:rPr>
              <a:t>כמות בדיקות המעבדה עבור אנשים שמתו/ לא מתו.</a:t>
            </a:r>
          </a:p>
          <a:p>
            <a:pPr algn="r" rtl="1">
              <a:lnSpc>
                <a:spcPct val="150000"/>
              </a:lnSpc>
            </a:pPr>
            <a:r>
              <a:rPr lang="he-IL" dirty="0">
                <a:latin typeface="Tahoma" panose="020B0604030504040204" pitchFamily="34" charset="0"/>
                <a:ea typeface="Tahoma" panose="020B0604030504040204" pitchFamily="34" charset="0"/>
                <a:cs typeface="Tahoma" panose="020B0604030504040204" pitchFamily="34" charset="0"/>
              </a:rPr>
              <a:t>ניתן לראות שהקבוצה שבחיים עשתה יותר מהבדיקות הבאות; </a:t>
            </a:r>
            <a:r>
              <a:rPr lang="en-GB" dirty="0" err="1">
                <a:latin typeface="Tahoma" panose="020B0604030504040204" pitchFamily="34" charset="0"/>
                <a:ea typeface="Tahoma" panose="020B0604030504040204" pitchFamily="34" charset="0"/>
                <a:cs typeface="Tahoma" panose="020B0604030504040204" pitchFamily="34" charset="0"/>
              </a:rPr>
              <a:t>Hematocrit</a:t>
            </a:r>
            <a:r>
              <a:rPr lang="he-IL" dirty="0">
                <a:latin typeface="Tahoma" panose="020B0604030504040204" pitchFamily="34" charset="0"/>
                <a:ea typeface="Tahoma" panose="020B0604030504040204" pitchFamily="34" charset="0"/>
                <a:cs typeface="Tahoma" panose="020B0604030504040204" pitchFamily="34" charset="0"/>
              </a:rPr>
              <a:t>, </a:t>
            </a:r>
            <a:r>
              <a:rPr lang="en-GB" dirty="0">
                <a:latin typeface="Tahoma" panose="020B0604030504040204" pitchFamily="34" charset="0"/>
                <a:ea typeface="Tahoma" panose="020B0604030504040204" pitchFamily="34" charset="0"/>
                <a:cs typeface="Tahoma" panose="020B0604030504040204" pitchFamily="34" charset="0"/>
              </a:rPr>
              <a:t>pH</a:t>
            </a:r>
            <a:r>
              <a:rPr lang="he-IL" dirty="0">
                <a:latin typeface="Tahoma" panose="020B0604030504040204" pitchFamily="34" charset="0"/>
                <a:ea typeface="Tahoma" panose="020B0604030504040204" pitchFamily="34" charset="0"/>
                <a:cs typeface="Tahoma" panose="020B0604030504040204" pitchFamily="34" charset="0"/>
              </a:rPr>
              <a:t>, </a:t>
            </a:r>
            <a:r>
              <a:rPr lang="en-GB" dirty="0">
                <a:latin typeface="Tahoma" panose="020B0604030504040204" pitchFamily="34" charset="0"/>
                <a:ea typeface="Tahoma" panose="020B0604030504040204" pitchFamily="34" charset="0"/>
                <a:cs typeface="Tahoma" panose="020B0604030504040204" pitchFamily="34" charset="0"/>
              </a:rPr>
              <a:t>Oxygen Saturation</a:t>
            </a:r>
            <a:r>
              <a:rPr lang="he-IL" dirty="0">
                <a:latin typeface="Tahoma" panose="020B0604030504040204" pitchFamily="34" charset="0"/>
                <a:ea typeface="Tahoma" panose="020B0604030504040204" pitchFamily="34" charset="0"/>
                <a:cs typeface="Tahoma" panose="020B0604030504040204" pitchFamily="34" charset="0"/>
              </a:rPr>
              <a:t>, </a:t>
            </a:r>
            <a:r>
              <a:rPr lang="en-GB" dirty="0">
                <a:latin typeface="Tahoma" panose="020B0604030504040204" pitchFamily="34" charset="0"/>
                <a:ea typeface="Tahoma" panose="020B0604030504040204" pitchFamily="34" charset="0"/>
                <a:cs typeface="Tahoma" panose="020B0604030504040204" pitchFamily="34" charset="0"/>
              </a:rPr>
              <a:t>Calculated Total CO2</a:t>
            </a:r>
            <a:r>
              <a:rPr lang="he-IL" dirty="0">
                <a:latin typeface="Tahoma" panose="020B0604030504040204" pitchFamily="34" charset="0"/>
                <a:ea typeface="Tahoma" panose="020B0604030504040204" pitchFamily="34" charset="0"/>
                <a:cs typeface="Tahoma" panose="020B0604030504040204" pitchFamily="34" charset="0"/>
              </a:rPr>
              <a:t>, </a:t>
            </a:r>
            <a:r>
              <a:rPr lang="en-GB" dirty="0">
                <a:latin typeface="Tahoma" panose="020B0604030504040204" pitchFamily="34" charset="0"/>
                <a:ea typeface="Tahoma" panose="020B0604030504040204" pitchFamily="34" charset="0"/>
                <a:cs typeface="Tahoma" panose="020B0604030504040204" pitchFamily="34" charset="0"/>
              </a:rPr>
              <a:t>Base Excess</a:t>
            </a:r>
            <a:r>
              <a:rPr lang="he-IL" dirty="0">
                <a:latin typeface="Tahoma" panose="020B0604030504040204" pitchFamily="34" charset="0"/>
                <a:ea typeface="Tahoma" panose="020B0604030504040204" pitchFamily="34" charset="0"/>
                <a:cs typeface="Tahoma" panose="020B0604030504040204" pitchFamily="34" charset="0"/>
              </a:rPr>
              <a:t>, </a:t>
            </a:r>
            <a:r>
              <a:rPr lang="en-GB" dirty="0">
                <a:latin typeface="Tahoma" panose="020B0604030504040204" pitchFamily="34" charset="0"/>
                <a:ea typeface="Tahoma" panose="020B0604030504040204" pitchFamily="34" charset="0"/>
                <a:cs typeface="Tahoma" panose="020B0604030504040204" pitchFamily="34" charset="0"/>
              </a:rPr>
              <a:t>pO2</a:t>
            </a:r>
            <a:r>
              <a:rPr lang="he-IL" dirty="0">
                <a:latin typeface="Tahoma" panose="020B0604030504040204" pitchFamily="34" charset="0"/>
                <a:ea typeface="Tahoma" panose="020B0604030504040204" pitchFamily="34" charset="0"/>
                <a:cs typeface="Tahoma" panose="020B0604030504040204" pitchFamily="34" charset="0"/>
              </a:rPr>
              <a:t>, </a:t>
            </a:r>
            <a:r>
              <a:rPr lang="en-GB" dirty="0">
                <a:latin typeface="Tahoma" panose="020B0604030504040204" pitchFamily="34" charset="0"/>
                <a:ea typeface="Tahoma" panose="020B0604030504040204" pitchFamily="34" charset="0"/>
                <a:cs typeface="Tahoma" panose="020B0604030504040204" pitchFamily="34" charset="0"/>
              </a:rPr>
              <a:t>SPECIMEN TYPE</a:t>
            </a:r>
            <a:r>
              <a:rPr lang="he-IL" dirty="0">
                <a:latin typeface="Tahoma" panose="020B0604030504040204" pitchFamily="34" charset="0"/>
                <a:ea typeface="Tahoma" panose="020B0604030504040204" pitchFamily="34" charset="0"/>
                <a:cs typeface="Tahoma" panose="020B0604030504040204" pitchFamily="34" charset="0"/>
              </a:rPr>
              <a:t>, </a:t>
            </a:r>
            <a:r>
              <a:rPr lang="en-GB" dirty="0">
                <a:latin typeface="Tahoma" panose="020B0604030504040204" pitchFamily="34" charset="0"/>
                <a:ea typeface="Tahoma" panose="020B0604030504040204" pitchFamily="34" charset="0"/>
                <a:cs typeface="Tahoma" panose="020B0604030504040204" pitchFamily="34" charset="0"/>
              </a:rPr>
              <a:t>Lactate</a:t>
            </a:r>
            <a:r>
              <a:rPr lang="he-IL" dirty="0">
                <a:latin typeface="Tahoma" panose="020B0604030504040204" pitchFamily="34" charset="0"/>
                <a:ea typeface="Tahoma" panose="020B0604030504040204" pitchFamily="34" charset="0"/>
                <a:cs typeface="Tahoma" panose="020B0604030504040204" pitchFamily="34" charset="0"/>
              </a:rPr>
              <a:t>, </a:t>
            </a:r>
          </a:p>
        </p:txBody>
      </p:sp>
    </p:spTree>
    <p:extLst>
      <p:ext uri="{BB962C8B-B14F-4D97-AF65-F5344CB8AC3E}">
        <p14:creationId xmlns:p14="http://schemas.microsoft.com/office/powerpoint/2010/main" val="1641215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5E72A0C-19F6-0289-3678-A20C2ACF15D4}"/>
              </a:ext>
            </a:extLst>
          </p:cNvPr>
          <p:cNvSpPr>
            <a:spLocks noGrp="1"/>
          </p:cNvSpPr>
          <p:nvPr>
            <p:ph type="title"/>
          </p:nvPr>
        </p:nvSpPr>
        <p:spPr/>
        <p:txBody>
          <a:bodyPr/>
          <a:lstStyle/>
          <a:p>
            <a:r>
              <a:rPr lang="he-IL" dirty="0">
                <a:latin typeface="Tahoma" panose="020B0604030504040204" pitchFamily="34" charset="0"/>
                <a:ea typeface="Tahoma" panose="020B0604030504040204" pitchFamily="34" charset="0"/>
                <a:cs typeface="Tahoma" panose="020B0604030504040204" pitchFamily="34" charset="0"/>
              </a:rPr>
              <a:t>ממצאים למשתני בדיקות המעבדה</a:t>
            </a:r>
            <a:endParaRPr lang="he-IL" dirty="0"/>
          </a:p>
        </p:txBody>
      </p:sp>
      <p:sp>
        <p:nvSpPr>
          <p:cNvPr id="17" name="Rectangle 8" title="Side bar">
            <a:extLst>
              <a:ext uri="{FF2B5EF4-FFF2-40B4-BE49-F238E27FC236}">
                <a16:creationId xmlns:a16="http://schemas.microsoft.com/office/drawing/2014/main" id="{2E4EEC8C-2949-AC53-0A7A-E567E0AAAB57}"/>
              </a:ext>
            </a:extLst>
          </p:cNvPr>
          <p:cNvSpPr/>
          <p:nvPr/>
        </p:nvSpPr>
        <p:spPr>
          <a:xfrm>
            <a:off x="11389360" y="0"/>
            <a:ext cx="228600" cy="6858000"/>
          </a:xfrm>
          <a:prstGeom prst="rect">
            <a:avLst/>
          </a:prstGeom>
          <a:solidFill>
            <a:srgbClr val="A5A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pic>
        <p:nvPicPr>
          <p:cNvPr id="11266" name="Picture 2">
            <a:extLst>
              <a:ext uri="{FF2B5EF4-FFF2-40B4-BE49-F238E27FC236}">
                <a16:creationId xmlns:a16="http://schemas.microsoft.com/office/drawing/2014/main" id="{645B5B39-4295-5F82-198F-2B977199A42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974"/>
          <a:stretch/>
        </p:blipFill>
        <p:spPr bwMode="auto">
          <a:xfrm>
            <a:off x="0" y="1296775"/>
            <a:ext cx="5247855" cy="2627735"/>
          </a:xfrm>
          <a:prstGeom prst="rect">
            <a:avLst/>
          </a:prstGeom>
          <a:noFill/>
          <a:extLst>
            <a:ext uri="{909E8E84-426E-40DD-AFC4-6F175D3DCCD1}">
              <a14:hiddenFill xmlns:a14="http://schemas.microsoft.com/office/drawing/2010/main">
                <a:solidFill>
                  <a:srgbClr val="FFFFFF"/>
                </a:solidFill>
              </a14:hiddenFill>
            </a:ext>
          </a:extLst>
        </p:spPr>
      </p:pic>
      <p:pic>
        <p:nvPicPr>
          <p:cNvPr id="5" name="תמונה 4">
            <a:extLst>
              <a:ext uri="{FF2B5EF4-FFF2-40B4-BE49-F238E27FC236}">
                <a16:creationId xmlns:a16="http://schemas.microsoft.com/office/drawing/2014/main" id="{8DB879E7-A426-6DD6-869C-CA086C8D07DC}"/>
              </a:ext>
            </a:extLst>
          </p:cNvPr>
          <p:cNvPicPr>
            <a:picLocks noChangeAspect="1"/>
          </p:cNvPicPr>
          <p:nvPr/>
        </p:nvPicPr>
        <p:blipFill>
          <a:blip r:embed="rId3"/>
          <a:stretch>
            <a:fillRect/>
          </a:stretch>
        </p:blipFill>
        <p:spPr>
          <a:xfrm>
            <a:off x="3680151" y="1513857"/>
            <a:ext cx="7516274" cy="2133898"/>
          </a:xfrm>
          <a:prstGeom prst="rect">
            <a:avLst/>
          </a:prstGeom>
        </p:spPr>
      </p:pic>
      <p:pic>
        <p:nvPicPr>
          <p:cNvPr id="8" name="Picture 2">
            <a:extLst>
              <a:ext uri="{FF2B5EF4-FFF2-40B4-BE49-F238E27FC236}">
                <a16:creationId xmlns:a16="http://schemas.microsoft.com/office/drawing/2014/main" id="{0D773E3D-97BA-E491-CE65-60723E8E05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9974"/>
          <a:stretch/>
        </p:blipFill>
        <p:spPr bwMode="auto">
          <a:xfrm>
            <a:off x="0" y="3924510"/>
            <a:ext cx="5247855" cy="262773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title="Side bar">
            <a:extLst>
              <a:ext uri="{FF2B5EF4-FFF2-40B4-BE49-F238E27FC236}">
                <a16:creationId xmlns:a16="http://schemas.microsoft.com/office/drawing/2014/main" id="{384AB1A0-1D01-918C-2692-9DAA56982177}"/>
              </a:ext>
            </a:extLst>
          </p:cNvPr>
          <p:cNvSpPr/>
          <p:nvPr/>
        </p:nvSpPr>
        <p:spPr>
          <a:xfrm>
            <a:off x="5526938" y="3990596"/>
            <a:ext cx="5583339" cy="1419634"/>
          </a:xfrm>
          <a:prstGeom prst="rect">
            <a:avLst/>
          </a:prstGeom>
          <a:solidFill>
            <a:srgbClr val="A5A5A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r" rtl="1">
              <a:lnSpc>
                <a:spcPct val="150000"/>
              </a:lnSpc>
            </a:pPr>
            <a:r>
              <a:rPr lang="he-IL" dirty="0">
                <a:latin typeface="Tahoma" panose="020B0604030504040204" pitchFamily="34" charset="0"/>
                <a:ea typeface="Tahoma" panose="020B0604030504040204" pitchFamily="34" charset="0"/>
                <a:cs typeface="Tahoma" panose="020B0604030504040204" pitchFamily="34" charset="0"/>
              </a:rPr>
              <a:t>לא ניתן לראות בצורה מובהקת שיש הבדל בתוצאות בדיקת מעבדה בין קבוצת האנשים ששרדו לאלו שמתו.</a:t>
            </a:r>
          </a:p>
        </p:txBody>
      </p:sp>
    </p:spTree>
    <p:extLst>
      <p:ext uri="{BB962C8B-B14F-4D97-AF65-F5344CB8AC3E}">
        <p14:creationId xmlns:p14="http://schemas.microsoft.com/office/powerpoint/2010/main" val="3283053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טקסט 4">
            <a:extLst>
              <a:ext uri="{FF2B5EF4-FFF2-40B4-BE49-F238E27FC236}">
                <a16:creationId xmlns:a16="http://schemas.microsoft.com/office/drawing/2014/main" id="{A1A388E7-97A8-48CE-BDAD-79DE730D2E9E}"/>
              </a:ext>
            </a:extLst>
          </p:cNvPr>
          <p:cNvSpPr>
            <a:spLocks noGrp="1"/>
          </p:cNvSpPr>
          <p:nvPr>
            <p:ph type="body" idx="1"/>
          </p:nvPr>
        </p:nvSpPr>
        <p:spPr/>
        <p:txBody>
          <a:bodyPr/>
          <a:lstStyle/>
          <a:p>
            <a:endParaRPr lang="he-IL" dirty="0"/>
          </a:p>
        </p:txBody>
      </p:sp>
      <p:sp>
        <p:nvSpPr>
          <p:cNvPr id="4" name="כותרת 3">
            <a:extLst>
              <a:ext uri="{FF2B5EF4-FFF2-40B4-BE49-F238E27FC236}">
                <a16:creationId xmlns:a16="http://schemas.microsoft.com/office/drawing/2014/main" id="{3CC6835F-E09D-156C-EF9F-A984DA453868}"/>
              </a:ext>
            </a:extLst>
          </p:cNvPr>
          <p:cNvSpPr>
            <a:spLocks noGrp="1"/>
          </p:cNvSpPr>
          <p:nvPr>
            <p:ph type="title"/>
          </p:nvPr>
        </p:nvSpPr>
        <p:spPr>
          <a:xfrm>
            <a:off x="765025" y="1363591"/>
            <a:ext cx="9612971" cy="2852737"/>
          </a:xfrm>
        </p:spPr>
        <p:txBody>
          <a:bodyPr/>
          <a:lstStyle/>
          <a:p>
            <a:r>
              <a:rPr lang="he-IL" dirty="0">
                <a:solidFill>
                  <a:srgbClr val="44546A"/>
                </a:solidFill>
              </a:rPr>
              <a:t>תודה על ההקשבה</a:t>
            </a:r>
          </a:p>
        </p:txBody>
      </p:sp>
    </p:spTree>
    <p:extLst>
      <p:ext uri="{BB962C8B-B14F-4D97-AF65-F5344CB8AC3E}">
        <p14:creationId xmlns:p14="http://schemas.microsoft.com/office/powerpoint/2010/main" val="3509736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5E72A0C-19F6-0289-3678-A20C2ACF15D4}"/>
              </a:ext>
            </a:extLst>
          </p:cNvPr>
          <p:cNvSpPr>
            <a:spLocks noGrp="1"/>
          </p:cNvSpPr>
          <p:nvPr>
            <p:ph type="title"/>
          </p:nvPr>
        </p:nvSpPr>
        <p:spPr/>
        <p:txBody>
          <a:bodyPr/>
          <a:lstStyle/>
          <a:p>
            <a:r>
              <a:rPr lang="he-IL" dirty="0"/>
              <a:t>נספחים</a:t>
            </a:r>
          </a:p>
        </p:txBody>
      </p:sp>
      <p:sp>
        <p:nvSpPr>
          <p:cNvPr id="3" name="מציין מיקום תוכן 2">
            <a:extLst>
              <a:ext uri="{FF2B5EF4-FFF2-40B4-BE49-F238E27FC236}">
                <a16:creationId xmlns:a16="http://schemas.microsoft.com/office/drawing/2014/main" id="{EB3AC11F-40E7-F462-9192-995278A46DBE}"/>
              </a:ext>
            </a:extLst>
          </p:cNvPr>
          <p:cNvSpPr>
            <a:spLocks noGrp="1"/>
          </p:cNvSpPr>
          <p:nvPr>
            <p:ph idx="1"/>
          </p:nvPr>
        </p:nvSpPr>
        <p:spPr/>
        <p:txBody>
          <a:bodyPr/>
          <a:lstStyle/>
          <a:p>
            <a:r>
              <a:rPr lang="he-IL" dirty="0"/>
              <a:t>ביבליוגרפיה</a:t>
            </a:r>
          </a:p>
          <a:p>
            <a:r>
              <a:rPr lang="he-IL" dirty="0"/>
              <a:t>בדיקות נוספות לנתונים</a:t>
            </a:r>
          </a:p>
        </p:txBody>
      </p:sp>
      <p:sp>
        <p:nvSpPr>
          <p:cNvPr id="18" name="Rectangle 8" title="Side bar">
            <a:extLst>
              <a:ext uri="{FF2B5EF4-FFF2-40B4-BE49-F238E27FC236}">
                <a16:creationId xmlns:a16="http://schemas.microsoft.com/office/drawing/2014/main" id="{D072A6DE-9BD9-5FE4-253C-4DEAD25EAF7E}"/>
              </a:ext>
            </a:extLst>
          </p:cNvPr>
          <p:cNvSpPr/>
          <p:nvPr/>
        </p:nvSpPr>
        <p:spPr>
          <a:xfrm>
            <a:off x="11390630" y="0"/>
            <a:ext cx="228600" cy="685800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pic>
        <p:nvPicPr>
          <p:cNvPr id="1032" name="Picture 8" descr="ערימת מסמכים – קרין בן סימון – עורכת דין ומגשרת">
            <a:extLst>
              <a:ext uri="{FF2B5EF4-FFF2-40B4-BE49-F238E27FC236}">
                <a16:creationId xmlns:a16="http://schemas.microsoft.com/office/drawing/2014/main" id="{83D8022E-C0CC-0E32-20D0-ED03B8E43D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168" y="4640637"/>
            <a:ext cx="2160867" cy="1777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5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5E72A0C-19F6-0289-3678-A20C2ACF15D4}"/>
              </a:ext>
            </a:extLst>
          </p:cNvPr>
          <p:cNvSpPr>
            <a:spLocks noGrp="1"/>
          </p:cNvSpPr>
          <p:nvPr>
            <p:ph type="title"/>
          </p:nvPr>
        </p:nvSpPr>
        <p:spPr/>
        <p:txBody>
          <a:bodyPr/>
          <a:lstStyle/>
          <a:p>
            <a:r>
              <a:rPr lang="he-IL" dirty="0"/>
              <a:t>ביבליוגרפיה</a:t>
            </a:r>
          </a:p>
        </p:txBody>
      </p:sp>
      <p:sp>
        <p:nvSpPr>
          <p:cNvPr id="3" name="מציין מיקום תוכן 2">
            <a:extLst>
              <a:ext uri="{FF2B5EF4-FFF2-40B4-BE49-F238E27FC236}">
                <a16:creationId xmlns:a16="http://schemas.microsoft.com/office/drawing/2014/main" id="{EB3AC11F-40E7-F462-9192-995278A46DBE}"/>
              </a:ext>
            </a:extLst>
          </p:cNvPr>
          <p:cNvSpPr>
            <a:spLocks noGrp="1"/>
          </p:cNvSpPr>
          <p:nvPr>
            <p:ph idx="1"/>
          </p:nvPr>
        </p:nvSpPr>
        <p:spPr/>
        <p:txBody>
          <a:bodyPr/>
          <a:lstStyle/>
          <a:p>
            <a:pPr algn="l" rtl="0">
              <a:lnSpc>
                <a:spcPct val="150000"/>
              </a:lnSpc>
            </a:pPr>
            <a:r>
              <a:rPr lang="en-GB" sz="1800" b="0" u="none" strike="noStrike" baseline="0" dirty="0">
                <a:latin typeface="Segoe UI" panose="020B0502040204020203" pitchFamily="34" charset="0"/>
                <a:cs typeface="Segoe UI" panose="020B0502040204020203" pitchFamily="34" charset="0"/>
              </a:rPr>
              <a:t>Zhu Y, Zhang J, Wang G, Yao R, Ren C, Chen G, Jin X, Guo J, Liu S, Zheng H, Chen Y, Guo Q, Li L, Du B, Xi X, Li W, Huang H, Li Y and Yu Q, </a:t>
            </a:r>
            <a:r>
              <a:rPr lang="en-US" sz="1800" b="1" u="none" strike="noStrike" baseline="0" dirty="0">
                <a:latin typeface="Segoe UI" panose="020B0502040204020203" pitchFamily="34" charset="0"/>
                <a:cs typeface="Segoe UI" panose="020B0502040204020203" pitchFamily="34" charset="0"/>
              </a:rPr>
              <a:t>Machine Learning Prediction Models for </a:t>
            </a:r>
            <a:r>
              <a:rPr lang="en-US" sz="1800" b="1" dirty="0">
                <a:latin typeface="Segoe UI" panose="020B0502040204020203" pitchFamily="34" charset="0"/>
                <a:cs typeface="Segoe UI" panose="020B0502040204020203" pitchFamily="34" charset="0"/>
              </a:rPr>
              <a:t>Mechanically  ventilated Patients: Analyses of the MIMIC-III Database</a:t>
            </a:r>
            <a:r>
              <a:rPr lang="en-US" sz="1800" dirty="0">
                <a:latin typeface="Segoe UI" panose="020B0502040204020203" pitchFamily="34" charset="0"/>
                <a:cs typeface="Segoe UI" panose="020B0502040204020203" pitchFamily="34" charset="0"/>
              </a:rPr>
              <a:t>, Frontiers in Medicine, </a:t>
            </a:r>
            <a:r>
              <a:rPr lang="en-GB" sz="1800" dirty="0">
                <a:latin typeface="Segoe UI" panose="020B0502040204020203" pitchFamily="34" charset="0"/>
                <a:cs typeface="Segoe UI" panose="020B0502040204020203" pitchFamily="34" charset="0"/>
              </a:rPr>
              <a:t>published: 01 July 2021</a:t>
            </a:r>
            <a:r>
              <a:rPr lang="en-US" sz="1800" dirty="0">
                <a:latin typeface="Segoe UI" panose="020B0502040204020203" pitchFamily="34" charset="0"/>
                <a:cs typeface="Segoe UI" panose="020B0502040204020203" pitchFamily="34" charset="0"/>
              </a:rPr>
              <a:t>, </a:t>
            </a:r>
            <a:r>
              <a:rPr lang="en-GB" sz="1800" dirty="0" err="1">
                <a:latin typeface="Segoe UI" panose="020B0502040204020203" pitchFamily="34" charset="0"/>
                <a:cs typeface="Segoe UI" panose="020B0502040204020203" pitchFamily="34" charset="0"/>
              </a:rPr>
              <a:t>doi</a:t>
            </a:r>
            <a:r>
              <a:rPr lang="en-GB" sz="1800" dirty="0">
                <a:latin typeface="Segoe UI" panose="020B0502040204020203" pitchFamily="34" charset="0"/>
                <a:cs typeface="Segoe UI" panose="020B0502040204020203" pitchFamily="34" charset="0"/>
              </a:rPr>
              <a:t>: 10.3389/fmed.2021.662340</a:t>
            </a:r>
            <a:endParaRPr lang="he-IL" sz="1800" dirty="0">
              <a:latin typeface="Segoe UI" panose="020B0502040204020203" pitchFamily="34" charset="0"/>
              <a:cs typeface="Segoe UI" panose="020B0502040204020203" pitchFamily="34" charset="0"/>
            </a:endParaRPr>
          </a:p>
        </p:txBody>
      </p:sp>
      <p:sp>
        <p:nvSpPr>
          <p:cNvPr id="18" name="Rectangle 8" title="Side bar">
            <a:extLst>
              <a:ext uri="{FF2B5EF4-FFF2-40B4-BE49-F238E27FC236}">
                <a16:creationId xmlns:a16="http://schemas.microsoft.com/office/drawing/2014/main" id="{D072A6DE-9BD9-5FE4-253C-4DEAD25EAF7E}"/>
              </a:ext>
            </a:extLst>
          </p:cNvPr>
          <p:cNvSpPr/>
          <p:nvPr/>
        </p:nvSpPr>
        <p:spPr>
          <a:xfrm>
            <a:off x="11390630" y="0"/>
            <a:ext cx="228600" cy="685800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spTree>
    <p:extLst>
      <p:ext uri="{BB962C8B-B14F-4D97-AF65-F5344CB8AC3E}">
        <p14:creationId xmlns:p14="http://schemas.microsoft.com/office/powerpoint/2010/main" val="1939429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B02F36C-91ED-4D57-258A-428F42CD71C8}"/>
              </a:ext>
            </a:extLst>
          </p:cNvPr>
          <p:cNvSpPr>
            <a:spLocks noGrp="1"/>
          </p:cNvSpPr>
          <p:nvPr>
            <p:ph type="title"/>
          </p:nvPr>
        </p:nvSpPr>
        <p:spPr>
          <a:xfrm>
            <a:off x="7667424" y="2019102"/>
            <a:ext cx="3855720" cy="2157884"/>
          </a:xfrm>
        </p:spPr>
        <p:txBody>
          <a:bodyPr/>
          <a:lstStyle/>
          <a:p>
            <a:r>
              <a:rPr lang="he-IL" dirty="0"/>
              <a:t>סרגל הצגה</a:t>
            </a:r>
          </a:p>
        </p:txBody>
      </p:sp>
      <p:graphicFrame>
        <p:nvGraphicFramePr>
          <p:cNvPr id="4" name="מציין מיקום תוכן 3">
            <a:extLst>
              <a:ext uri="{FF2B5EF4-FFF2-40B4-BE49-F238E27FC236}">
                <a16:creationId xmlns:a16="http://schemas.microsoft.com/office/drawing/2014/main" id="{1EF4BCF2-D9D5-E8A7-9FAE-D8DCD5E746A7}"/>
              </a:ext>
            </a:extLst>
          </p:cNvPr>
          <p:cNvGraphicFramePr>
            <a:graphicFrameLocks noGrp="1"/>
          </p:cNvGraphicFramePr>
          <p:nvPr>
            <p:ph type="pic" idx="1"/>
            <p:extLst>
              <p:ext uri="{D42A27DB-BD31-4B8C-83A1-F6EECF244321}">
                <p14:modId xmlns:p14="http://schemas.microsoft.com/office/powerpoint/2010/main" val="523756480"/>
              </p:ext>
            </p:extLst>
          </p:nvPr>
        </p:nvGraphicFramePr>
        <p:xfrm>
          <a:off x="106998" y="20320"/>
          <a:ext cx="6659562"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6" name="Picture 8" descr="Checklist Clip Art Gif">
            <a:extLst>
              <a:ext uri="{FF2B5EF4-FFF2-40B4-BE49-F238E27FC236}">
                <a16:creationId xmlns:a16="http://schemas.microsoft.com/office/drawing/2014/main" id="{F6460FE2-C007-83F5-4B60-3E73D6C3797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3280" y="3270799"/>
            <a:ext cx="2824480" cy="181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641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5E72A0C-19F6-0289-3678-A20C2ACF15D4}"/>
              </a:ext>
            </a:extLst>
          </p:cNvPr>
          <p:cNvSpPr>
            <a:spLocks noGrp="1"/>
          </p:cNvSpPr>
          <p:nvPr>
            <p:ph type="title"/>
          </p:nvPr>
        </p:nvSpPr>
        <p:spPr/>
        <p:txBody>
          <a:bodyPr/>
          <a:lstStyle/>
          <a:p>
            <a:r>
              <a:rPr lang="he-IL" dirty="0"/>
              <a:t>בדיקות מקדימות לנתונים</a:t>
            </a:r>
          </a:p>
        </p:txBody>
      </p:sp>
      <p:sp>
        <p:nvSpPr>
          <p:cNvPr id="18" name="Rectangle 8" title="Side bar">
            <a:extLst>
              <a:ext uri="{FF2B5EF4-FFF2-40B4-BE49-F238E27FC236}">
                <a16:creationId xmlns:a16="http://schemas.microsoft.com/office/drawing/2014/main" id="{D072A6DE-9BD9-5FE4-253C-4DEAD25EAF7E}"/>
              </a:ext>
            </a:extLst>
          </p:cNvPr>
          <p:cNvSpPr/>
          <p:nvPr/>
        </p:nvSpPr>
        <p:spPr>
          <a:xfrm>
            <a:off x="11390630" y="0"/>
            <a:ext cx="228600" cy="685800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grpSp>
        <p:nvGrpSpPr>
          <p:cNvPr id="5" name="קבוצה 4">
            <a:extLst>
              <a:ext uri="{FF2B5EF4-FFF2-40B4-BE49-F238E27FC236}">
                <a16:creationId xmlns:a16="http://schemas.microsoft.com/office/drawing/2014/main" id="{10670099-D902-176C-2AE2-249AB3A7B001}"/>
              </a:ext>
            </a:extLst>
          </p:cNvPr>
          <p:cNvGrpSpPr/>
          <p:nvPr/>
        </p:nvGrpSpPr>
        <p:grpSpPr>
          <a:xfrm>
            <a:off x="5515706" y="1579343"/>
            <a:ext cx="5315692" cy="4877481"/>
            <a:chOff x="780308" y="1790358"/>
            <a:chExt cx="5315692" cy="4877481"/>
          </a:xfrm>
        </p:grpSpPr>
        <p:pic>
          <p:nvPicPr>
            <p:cNvPr id="19" name="תמונה 18">
              <a:extLst>
                <a:ext uri="{FF2B5EF4-FFF2-40B4-BE49-F238E27FC236}">
                  <a16:creationId xmlns:a16="http://schemas.microsoft.com/office/drawing/2014/main" id="{7FCF01D6-3EED-EB25-B5BA-D4CEAE3F0485}"/>
                </a:ext>
              </a:extLst>
            </p:cNvPr>
            <p:cNvPicPr>
              <a:picLocks noChangeAspect="1"/>
            </p:cNvPicPr>
            <p:nvPr/>
          </p:nvPicPr>
          <p:blipFill>
            <a:blip r:embed="rId2"/>
            <a:stretch>
              <a:fillRect/>
            </a:stretch>
          </p:blipFill>
          <p:spPr>
            <a:xfrm>
              <a:off x="780308" y="1790358"/>
              <a:ext cx="5315692" cy="4877481"/>
            </a:xfrm>
            <a:prstGeom prst="rect">
              <a:avLst/>
            </a:prstGeom>
          </p:spPr>
        </p:pic>
        <p:sp>
          <p:nvSpPr>
            <p:cNvPr id="4" name="מלבן 3">
              <a:extLst>
                <a:ext uri="{FF2B5EF4-FFF2-40B4-BE49-F238E27FC236}">
                  <a16:creationId xmlns:a16="http://schemas.microsoft.com/office/drawing/2014/main" id="{8F11DED6-3CB5-3DFE-8538-D922B420985C}"/>
                </a:ext>
              </a:extLst>
            </p:cNvPr>
            <p:cNvSpPr/>
            <p:nvPr/>
          </p:nvSpPr>
          <p:spPr>
            <a:xfrm>
              <a:off x="2280976" y="1790358"/>
              <a:ext cx="3815024" cy="363666"/>
            </a:xfrm>
            <a:prstGeom prst="rect">
              <a:avLst/>
            </a:prstGeom>
            <a:solidFill>
              <a:srgbClr val="FFC000">
                <a:alpha val="44000"/>
              </a:srgb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he-IL"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התכונות במידע</a:t>
              </a:r>
            </a:p>
          </p:txBody>
        </p:sp>
      </p:grpSp>
    </p:spTree>
    <p:extLst>
      <p:ext uri="{BB962C8B-B14F-4D97-AF65-F5344CB8AC3E}">
        <p14:creationId xmlns:p14="http://schemas.microsoft.com/office/powerpoint/2010/main" val="2458710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5E72A0C-19F6-0289-3678-A20C2ACF15D4}"/>
              </a:ext>
            </a:extLst>
          </p:cNvPr>
          <p:cNvSpPr>
            <a:spLocks noGrp="1"/>
          </p:cNvSpPr>
          <p:nvPr>
            <p:ph type="title"/>
          </p:nvPr>
        </p:nvSpPr>
        <p:spPr>
          <a:xfrm>
            <a:off x="673241" y="553825"/>
            <a:ext cx="10158158" cy="1485900"/>
          </a:xfrm>
        </p:spPr>
        <p:txBody>
          <a:bodyPr/>
          <a:lstStyle/>
          <a:p>
            <a:r>
              <a:rPr lang="he-IL" dirty="0"/>
              <a:t>בדיקות נוספות למשתני בדיקות מעבדה</a:t>
            </a:r>
          </a:p>
        </p:txBody>
      </p:sp>
      <p:sp>
        <p:nvSpPr>
          <p:cNvPr id="18" name="Rectangle 8" title="Side bar">
            <a:extLst>
              <a:ext uri="{FF2B5EF4-FFF2-40B4-BE49-F238E27FC236}">
                <a16:creationId xmlns:a16="http://schemas.microsoft.com/office/drawing/2014/main" id="{D072A6DE-9BD9-5FE4-253C-4DEAD25EAF7E}"/>
              </a:ext>
            </a:extLst>
          </p:cNvPr>
          <p:cNvSpPr/>
          <p:nvPr/>
        </p:nvSpPr>
        <p:spPr>
          <a:xfrm>
            <a:off x="11390630" y="0"/>
            <a:ext cx="228600" cy="685800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pic>
        <p:nvPicPr>
          <p:cNvPr id="6" name="תמונה 5">
            <a:extLst>
              <a:ext uri="{FF2B5EF4-FFF2-40B4-BE49-F238E27FC236}">
                <a16:creationId xmlns:a16="http://schemas.microsoft.com/office/drawing/2014/main" id="{7F8B8F5B-E4F0-613A-A4B3-5533BE62C37E}"/>
              </a:ext>
            </a:extLst>
          </p:cNvPr>
          <p:cNvPicPr>
            <a:picLocks noChangeAspect="1"/>
          </p:cNvPicPr>
          <p:nvPr/>
        </p:nvPicPr>
        <p:blipFill>
          <a:blip r:embed="rId2"/>
          <a:stretch>
            <a:fillRect/>
          </a:stretch>
        </p:blipFill>
        <p:spPr>
          <a:xfrm>
            <a:off x="6013522" y="2039725"/>
            <a:ext cx="5283953" cy="3251664"/>
          </a:xfrm>
          <a:prstGeom prst="rect">
            <a:avLst/>
          </a:prstGeom>
        </p:spPr>
      </p:pic>
      <p:pic>
        <p:nvPicPr>
          <p:cNvPr id="8" name="תמונה 7">
            <a:extLst>
              <a:ext uri="{FF2B5EF4-FFF2-40B4-BE49-F238E27FC236}">
                <a16:creationId xmlns:a16="http://schemas.microsoft.com/office/drawing/2014/main" id="{21A95B5B-3C6F-1E60-5CDF-2A53B47524E8}"/>
              </a:ext>
            </a:extLst>
          </p:cNvPr>
          <p:cNvPicPr>
            <a:picLocks noChangeAspect="1"/>
          </p:cNvPicPr>
          <p:nvPr/>
        </p:nvPicPr>
        <p:blipFill>
          <a:blip r:embed="rId3"/>
          <a:stretch>
            <a:fillRect/>
          </a:stretch>
        </p:blipFill>
        <p:spPr>
          <a:xfrm>
            <a:off x="80386" y="2039725"/>
            <a:ext cx="5759596" cy="3251664"/>
          </a:xfrm>
          <a:prstGeom prst="rect">
            <a:avLst/>
          </a:prstGeom>
        </p:spPr>
      </p:pic>
      <p:sp>
        <p:nvSpPr>
          <p:cNvPr id="9" name="מלבן 8">
            <a:extLst>
              <a:ext uri="{FF2B5EF4-FFF2-40B4-BE49-F238E27FC236}">
                <a16:creationId xmlns:a16="http://schemas.microsoft.com/office/drawing/2014/main" id="{2269AE24-2797-838C-E209-2380069D7A04}"/>
              </a:ext>
            </a:extLst>
          </p:cNvPr>
          <p:cNvSpPr/>
          <p:nvPr/>
        </p:nvSpPr>
        <p:spPr>
          <a:xfrm>
            <a:off x="6013522" y="1676059"/>
            <a:ext cx="5283953" cy="363666"/>
          </a:xfrm>
          <a:prstGeom prst="rect">
            <a:avLst/>
          </a:prstGeom>
          <a:solidFill>
            <a:srgbClr val="FFC000">
              <a:alpha val="44000"/>
            </a:srgb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he-IL"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סיכום סטטיסטי</a:t>
            </a:r>
          </a:p>
        </p:txBody>
      </p:sp>
      <p:sp>
        <p:nvSpPr>
          <p:cNvPr id="10" name="מלבן 9">
            <a:extLst>
              <a:ext uri="{FF2B5EF4-FFF2-40B4-BE49-F238E27FC236}">
                <a16:creationId xmlns:a16="http://schemas.microsoft.com/office/drawing/2014/main" id="{1E98C3A6-2F26-D706-5C35-130DF1BA5081}"/>
              </a:ext>
            </a:extLst>
          </p:cNvPr>
          <p:cNvSpPr/>
          <p:nvPr/>
        </p:nvSpPr>
        <p:spPr>
          <a:xfrm>
            <a:off x="80387" y="1676059"/>
            <a:ext cx="5723864" cy="363666"/>
          </a:xfrm>
          <a:prstGeom prst="rect">
            <a:avLst/>
          </a:prstGeom>
          <a:solidFill>
            <a:srgbClr val="FFC000">
              <a:alpha val="44000"/>
            </a:srgb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he-IL"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כמות הבדיקות שכל קבוצה לקחה</a:t>
            </a:r>
          </a:p>
        </p:txBody>
      </p:sp>
    </p:spTree>
    <p:extLst>
      <p:ext uri="{BB962C8B-B14F-4D97-AF65-F5344CB8AC3E}">
        <p14:creationId xmlns:p14="http://schemas.microsoft.com/office/powerpoint/2010/main" val="1182131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532FF88-70F7-3335-E90F-F750E4DBE636}"/>
              </a:ext>
            </a:extLst>
          </p:cNvPr>
          <p:cNvSpPr>
            <a:spLocks noGrp="1"/>
          </p:cNvSpPr>
          <p:nvPr>
            <p:ph type="title"/>
          </p:nvPr>
        </p:nvSpPr>
        <p:spPr>
          <a:xfrm>
            <a:off x="1046375" y="345477"/>
            <a:ext cx="9785023" cy="1485900"/>
          </a:xfrm>
        </p:spPr>
        <p:txBody>
          <a:bodyPr/>
          <a:lstStyle/>
          <a:p>
            <a:r>
              <a:rPr lang="he-IL" dirty="0"/>
              <a:t>תהליך העבודה</a:t>
            </a:r>
          </a:p>
        </p:txBody>
      </p:sp>
      <p:sp>
        <p:nvSpPr>
          <p:cNvPr id="3" name="מציין מיקום תוכן 2">
            <a:extLst>
              <a:ext uri="{FF2B5EF4-FFF2-40B4-BE49-F238E27FC236}">
                <a16:creationId xmlns:a16="http://schemas.microsoft.com/office/drawing/2014/main" id="{9261A2B6-0FF5-6CC5-15E2-8813B6F38CEF}"/>
              </a:ext>
            </a:extLst>
          </p:cNvPr>
          <p:cNvSpPr>
            <a:spLocks noGrp="1"/>
          </p:cNvSpPr>
          <p:nvPr>
            <p:ph idx="1"/>
          </p:nvPr>
        </p:nvSpPr>
        <p:spPr>
          <a:xfrm>
            <a:off x="350869" y="1261240"/>
            <a:ext cx="8257838" cy="2167759"/>
          </a:xfrm>
        </p:spPr>
        <p:txBody>
          <a:bodyPr>
            <a:normAutofit fontScale="92500" lnSpcReduction="20000"/>
          </a:bodyPr>
          <a:lstStyle/>
          <a:p>
            <a:pPr algn="just">
              <a:lnSpc>
                <a:spcPct val="150000"/>
              </a:lnSpc>
            </a:pPr>
            <a:r>
              <a:rPr lang="he-IL" sz="1600" dirty="0"/>
              <a:t>לחולים מונשמים מלאכותית ביחידה לטיפול נמרץ יש שיעורי תמותה גבוהים. מטרת המחקר הייתה לקבוע ציוני חיזוי על מטופלים מונשמים מלאכותית עם שילוב של ציוני חומרת המחלה, הזמינים ביום הראשון של האשפוז. </a:t>
            </a:r>
          </a:p>
          <a:p>
            <a:pPr algn="just">
              <a:lnSpc>
                <a:spcPct val="150000"/>
              </a:lnSpc>
            </a:pPr>
            <a:r>
              <a:rPr lang="he-IL" sz="1600" dirty="0"/>
              <a:t>המחקר הנוכחי מצביע על כך שמודלים שבודקים את הסיכון ביום הראשון לאשפוז יכולים לקבוע בהצלחה את הניבוי לתמותה בחולים מונשמים. </a:t>
            </a:r>
          </a:p>
          <a:p>
            <a:pPr algn="just">
              <a:lnSpc>
                <a:spcPct val="150000"/>
              </a:lnSpc>
            </a:pPr>
            <a:r>
              <a:rPr lang="he-IL" sz="1600" dirty="0"/>
              <a:t>המודל</a:t>
            </a:r>
            <a:r>
              <a:rPr lang="en-GB" sz="1600" dirty="0" err="1"/>
              <a:t>XGBoost</a:t>
            </a:r>
            <a:r>
              <a:rPr lang="en-GB" sz="1600" dirty="0"/>
              <a:t> </a:t>
            </a:r>
            <a:r>
              <a:rPr lang="he-IL" sz="1600" dirty="0"/>
              <a:t> מתפקד בצורה הטובה ביותר מבין שבעת המודלים בהם השתמשו.</a:t>
            </a:r>
          </a:p>
        </p:txBody>
      </p:sp>
      <p:sp>
        <p:nvSpPr>
          <p:cNvPr id="16" name="Rectangle 8" title="Side bar">
            <a:extLst>
              <a:ext uri="{FF2B5EF4-FFF2-40B4-BE49-F238E27FC236}">
                <a16:creationId xmlns:a16="http://schemas.microsoft.com/office/drawing/2014/main" id="{26A62AA1-BC85-06C5-4B07-E70EBB86EFCC}"/>
              </a:ext>
            </a:extLst>
          </p:cNvPr>
          <p:cNvSpPr/>
          <p:nvPr/>
        </p:nvSpPr>
        <p:spPr>
          <a:xfrm>
            <a:off x="11388090" y="0"/>
            <a:ext cx="228600" cy="6858000"/>
          </a:xfrm>
          <a:prstGeom prst="rect">
            <a:avLst/>
          </a:prstGeom>
          <a:solidFill>
            <a:srgbClr val="ED7D3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graphicFrame>
        <p:nvGraphicFramePr>
          <p:cNvPr id="4" name="דיאגרמה 3">
            <a:extLst>
              <a:ext uri="{FF2B5EF4-FFF2-40B4-BE49-F238E27FC236}">
                <a16:creationId xmlns:a16="http://schemas.microsoft.com/office/drawing/2014/main" id="{0CFAC14F-44E1-6ABF-ABE0-74F41E263F38}"/>
              </a:ext>
            </a:extLst>
          </p:cNvPr>
          <p:cNvGraphicFramePr/>
          <p:nvPr>
            <p:extLst>
              <p:ext uri="{D42A27DB-BD31-4B8C-83A1-F6EECF244321}">
                <p14:modId xmlns:p14="http://schemas.microsoft.com/office/powerpoint/2010/main" val="276491293"/>
              </p:ext>
            </p:extLst>
          </p:nvPr>
        </p:nvGraphicFramePr>
        <p:xfrm>
          <a:off x="254521" y="4340072"/>
          <a:ext cx="8536184" cy="2070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דיאגרמה 4">
            <a:extLst>
              <a:ext uri="{FF2B5EF4-FFF2-40B4-BE49-F238E27FC236}">
                <a16:creationId xmlns:a16="http://schemas.microsoft.com/office/drawing/2014/main" id="{359B3291-784A-A864-A6E0-A1567F133391}"/>
              </a:ext>
            </a:extLst>
          </p:cNvPr>
          <p:cNvGraphicFramePr/>
          <p:nvPr>
            <p:extLst>
              <p:ext uri="{D42A27DB-BD31-4B8C-83A1-F6EECF244321}">
                <p14:modId xmlns:p14="http://schemas.microsoft.com/office/powerpoint/2010/main" val="1397700025"/>
              </p:ext>
            </p:extLst>
          </p:nvPr>
        </p:nvGraphicFramePr>
        <p:xfrm>
          <a:off x="8972702" y="1377169"/>
          <a:ext cx="2137042" cy="5007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0" name="דיאגרמה 19">
            <a:extLst>
              <a:ext uri="{FF2B5EF4-FFF2-40B4-BE49-F238E27FC236}">
                <a16:creationId xmlns:a16="http://schemas.microsoft.com/office/drawing/2014/main" id="{57ABA8F6-705D-2E11-E3D6-3547D11D70E1}"/>
              </a:ext>
            </a:extLst>
          </p:cNvPr>
          <p:cNvGraphicFramePr/>
          <p:nvPr>
            <p:extLst>
              <p:ext uri="{D42A27DB-BD31-4B8C-83A1-F6EECF244321}">
                <p14:modId xmlns:p14="http://schemas.microsoft.com/office/powerpoint/2010/main" val="1283968278"/>
              </p:ext>
            </p:extLst>
          </p:nvPr>
        </p:nvGraphicFramePr>
        <p:xfrm>
          <a:off x="13446727" y="1503683"/>
          <a:ext cx="4208910" cy="50074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22" name="תיבת טקסט 21">
            <a:extLst>
              <a:ext uri="{FF2B5EF4-FFF2-40B4-BE49-F238E27FC236}">
                <a16:creationId xmlns:a16="http://schemas.microsoft.com/office/drawing/2014/main" id="{807A5E5B-9B5C-5C75-E9AD-919FD6CDB895}"/>
              </a:ext>
            </a:extLst>
          </p:cNvPr>
          <p:cNvSpPr txBox="1"/>
          <p:nvPr/>
        </p:nvSpPr>
        <p:spPr>
          <a:xfrm>
            <a:off x="1666374" y="3607273"/>
            <a:ext cx="5871132" cy="400110"/>
          </a:xfrm>
          <a:prstGeom prst="rect">
            <a:avLst/>
          </a:prstGeom>
          <a:noFill/>
          <a:ln>
            <a:solidFill>
              <a:srgbClr val="44546A"/>
            </a:solidFill>
          </a:ln>
        </p:spPr>
        <p:txBody>
          <a:bodyPr wrap="square">
            <a:spAutoFit/>
          </a:bodyPr>
          <a:lstStyle/>
          <a:p>
            <a:pPr algn="ctr"/>
            <a:r>
              <a:rPr lang="he-IL" sz="2000" dirty="0">
                <a:solidFill>
                  <a:schemeClr val="tx2"/>
                </a:solidFill>
                <a:latin typeface="Tahoma" panose="020B0604030504040204" pitchFamily="34" charset="0"/>
                <a:ea typeface="Tahoma" panose="020B0604030504040204" pitchFamily="34" charset="0"/>
                <a:cs typeface="Tahoma" panose="020B0604030504040204" pitchFamily="34" charset="0"/>
              </a:rPr>
              <a:t>קהל היעד – חולים מונשמים מכאנית בחדר המיון</a:t>
            </a:r>
          </a:p>
        </p:txBody>
      </p:sp>
    </p:spTree>
    <p:extLst>
      <p:ext uri="{BB962C8B-B14F-4D97-AF65-F5344CB8AC3E}">
        <p14:creationId xmlns:p14="http://schemas.microsoft.com/office/powerpoint/2010/main" val="773470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532FF88-70F7-3335-E90F-F750E4DBE636}"/>
              </a:ext>
            </a:extLst>
          </p:cNvPr>
          <p:cNvSpPr>
            <a:spLocks noGrp="1"/>
          </p:cNvSpPr>
          <p:nvPr>
            <p:ph type="title"/>
          </p:nvPr>
        </p:nvSpPr>
        <p:spPr/>
        <p:txBody>
          <a:bodyPr/>
          <a:lstStyle/>
          <a:p>
            <a:r>
              <a:rPr lang="he-IL" dirty="0"/>
              <a:t>תהליך העבודה</a:t>
            </a:r>
          </a:p>
        </p:txBody>
      </p:sp>
      <p:sp>
        <p:nvSpPr>
          <p:cNvPr id="3" name="מציין מיקום תוכן 2">
            <a:extLst>
              <a:ext uri="{FF2B5EF4-FFF2-40B4-BE49-F238E27FC236}">
                <a16:creationId xmlns:a16="http://schemas.microsoft.com/office/drawing/2014/main" id="{9261A2B6-0FF5-6CC5-15E2-8813B6F38CEF}"/>
              </a:ext>
            </a:extLst>
          </p:cNvPr>
          <p:cNvSpPr>
            <a:spLocks noGrp="1"/>
          </p:cNvSpPr>
          <p:nvPr>
            <p:ph idx="1"/>
          </p:nvPr>
        </p:nvSpPr>
        <p:spPr>
          <a:xfrm>
            <a:off x="1046375" y="1492998"/>
            <a:ext cx="7787154" cy="2797648"/>
          </a:xfrm>
        </p:spPr>
        <p:txBody>
          <a:bodyPr>
            <a:normAutofit fontScale="70000" lnSpcReduction="20000"/>
          </a:bodyPr>
          <a:lstStyle/>
          <a:p>
            <a:pPr>
              <a:lnSpc>
                <a:spcPct val="170000"/>
              </a:lnSpc>
            </a:pPr>
            <a:r>
              <a:rPr lang="he-IL" dirty="0"/>
              <a:t>עבור  טבלת בדיקות המעבדה – המרנו את התאריך, וביצענו אגריגציות.</a:t>
            </a:r>
          </a:p>
          <a:p>
            <a:pPr>
              <a:lnSpc>
                <a:spcPct val="170000"/>
              </a:lnSpc>
            </a:pPr>
            <a:r>
              <a:rPr lang="he-IL" dirty="0"/>
              <a:t>עבור טבלאות בדיקות המעבדה והסימנים החיוניים -  בדקנו את סוג הערך החסר - אם זו טעות "פופולרית" - ייתכן שזו לא טעות אנוש אלא בעיה עקבית הדורשת התערבות. </a:t>
            </a:r>
            <a:br>
              <a:rPr lang="en-US" dirty="0"/>
            </a:br>
            <a:r>
              <a:rPr lang="he-IL" dirty="0"/>
              <a:t>לדוגמה, רמות נורמליות של </a:t>
            </a:r>
            <a:r>
              <a:rPr lang="en-GB" dirty="0"/>
              <a:t>PH </a:t>
            </a:r>
            <a:r>
              <a:rPr lang="he-IL" dirty="0"/>
              <a:t>הן בין 7.35 ל-7.45, אך נמצא שרמות ה-</a:t>
            </a:r>
            <a:r>
              <a:rPr lang="en-GB" dirty="0"/>
              <a:t>PH </a:t>
            </a:r>
            <a:r>
              <a:rPr lang="he-IL" dirty="0"/>
              <a:t> מוזנות כך שרק הערך העשרוני מוצג. זה דורש תיקון כדי שעמודת הדגל תופיע כהלכה.</a:t>
            </a:r>
          </a:p>
          <a:p>
            <a:pPr>
              <a:lnSpc>
                <a:spcPct val="170000"/>
              </a:lnSpc>
            </a:pPr>
            <a:r>
              <a:rPr lang="he-IL" dirty="0"/>
              <a:t>גיל שנרשם כ-300 שונה ל-100.</a:t>
            </a:r>
          </a:p>
        </p:txBody>
      </p:sp>
      <p:sp>
        <p:nvSpPr>
          <p:cNvPr id="16" name="Rectangle 8" title="Side bar">
            <a:extLst>
              <a:ext uri="{FF2B5EF4-FFF2-40B4-BE49-F238E27FC236}">
                <a16:creationId xmlns:a16="http://schemas.microsoft.com/office/drawing/2014/main" id="{26A62AA1-BC85-06C5-4B07-E70EBB86EFCC}"/>
              </a:ext>
            </a:extLst>
          </p:cNvPr>
          <p:cNvSpPr/>
          <p:nvPr/>
        </p:nvSpPr>
        <p:spPr>
          <a:xfrm>
            <a:off x="11388090" y="0"/>
            <a:ext cx="228600" cy="6858000"/>
          </a:xfrm>
          <a:prstGeom prst="rect">
            <a:avLst/>
          </a:prstGeom>
          <a:solidFill>
            <a:srgbClr val="ED7D3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graphicFrame>
        <p:nvGraphicFramePr>
          <p:cNvPr id="5" name="דיאגרמה 4">
            <a:extLst>
              <a:ext uri="{FF2B5EF4-FFF2-40B4-BE49-F238E27FC236}">
                <a16:creationId xmlns:a16="http://schemas.microsoft.com/office/drawing/2014/main" id="{20E0DF0B-4140-55B7-DEE0-63138246BE6F}"/>
              </a:ext>
            </a:extLst>
          </p:cNvPr>
          <p:cNvGraphicFramePr/>
          <p:nvPr>
            <p:extLst>
              <p:ext uri="{D42A27DB-BD31-4B8C-83A1-F6EECF244321}">
                <p14:modId xmlns:p14="http://schemas.microsoft.com/office/powerpoint/2010/main" val="2257880201"/>
              </p:ext>
            </p:extLst>
          </p:nvPr>
        </p:nvGraphicFramePr>
        <p:xfrm>
          <a:off x="8972702" y="1377169"/>
          <a:ext cx="2137042" cy="44106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מלבן: פינות מעוגלות 7">
            <a:extLst>
              <a:ext uri="{FF2B5EF4-FFF2-40B4-BE49-F238E27FC236}">
                <a16:creationId xmlns:a16="http://schemas.microsoft.com/office/drawing/2014/main" id="{81DBDC8A-C032-383A-C4B6-37FC2135D368}"/>
              </a:ext>
            </a:extLst>
          </p:cNvPr>
          <p:cNvSpPr/>
          <p:nvPr/>
        </p:nvSpPr>
        <p:spPr>
          <a:xfrm>
            <a:off x="1046376" y="4692579"/>
            <a:ext cx="10099250" cy="1215852"/>
          </a:xfrm>
          <a:prstGeom prst="roundRect">
            <a:avLst/>
          </a:prstGeom>
          <a:solidFill>
            <a:srgbClr val="ED7D31">
              <a:hueOff val="-1455363"/>
              <a:satOff val="-83928"/>
              <a:lumOff val="8628"/>
              <a:alphaOff val="0"/>
            </a:srgbClr>
          </a:solidFill>
          <a:ln w="34925" cap="flat" cmpd="sng" algn="in">
            <a:solidFill>
              <a:prstClr val="white">
                <a:hueOff val="0"/>
                <a:satOff val="0"/>
                <a:lumOff val="0"/>
                <a:alphaOff val="0"/>
              </a:prstClr>
            </a:solidFill>
            <a:prstDash val="solid"/>
          </a:ln>
          <a:effectLst/>
        </p:spPr>
        <p:txBody>
          <a:bodyPr spcFirstLastPara="0" vert="horz" wrap="square" lIns="167640" tIns="167640" rIns="167640" bIns="167640" numCol="1" spcCol="1270" anchor="ctr" anchorCtr="0">
            <a:noAutofit/>
          </a:bodyPr>
          <a:lstStyle/>
          <a:p>
            <a:pPr algn="ctr" rtl="1"/>
            <a:r>
              <a:rPr lang="he-IL" sz="2700" dirty="0">
                <a:solidFill>
                  <a:schemeClr val="bg1"/>
                </a:solidFill>
                <a:latin typeface="Tahoma" panose="020B0604030504040204" pitchFamily="34" charset="0"/>
                <a:ea typeface="Tahoma" panose="020B0604030504040204" pitchFamily="34" charset="0"/>
                <a:cs typeface="Tahoma" panose="020B0604030504040204" pitchFamily="34" charset="0"/>
              </a:rPr>
              <a:t>ניתוח נתונים גישושי</a:t>
            </a:r>
          </a:p>
          <a:p>
            <a:pPr algn="r" rtl="1"/>
            <a:endParaRPr lang="he-IL" dirty="0"/>
          </a:p>
        </p:txBody>
      </p:sp>
    </p:spTree>
    <p:extLst>
      <p:ext uri="{BB962C8B-B14F-4D97-AF65-F5344CB8AC3E}">
        <p14:creationId xmlns:p14="http://schemas.microsoft.com/office/powerpoint/2010/main" val="110657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5E72A0C-19F6-0289-3678-A20C2ACF15D4}"/>
              </a:ext>
            </a:extLst>
          </p:cNvPr>
          <p:cNvSpPr>
            <a:spLocks noGrp="1"/>
          </p:cNvSpPr>
          <p:nvPr>
            <p:ph type="title"/>
          </p:nvPr>
        </p:nvSpPr>
        <p:spPr/>
        <p:txBody>
          <a:bodyPr/>
          <a:lstStyle/>
          <a:p>
            <a:r>
              <a:rPr lang="he-IL" dirty="0"/>
              <a:t>4 הממצאים העיקריים</a:t>
            </a:r>
          </a:p>
        </p:txBody>
      </p:sp>
      <p:sp>
        <p:nvSpPr>
          <p:cNvPr id="17" name="Rectangle 8" title="Side bar">
            <a:extLst>
              <a:ext uri="{FF2B5EF4-FFF2-40B4-BE49-F238E27FC236}">
                <a16:creationId xmlns:a16="http://schemas.microsoft.com/office/drawing/2014/main" id="{2E4EEC8C-2949-AC53-0A7A-E567E0AAAB57}"/>
              </a:ext>
            </a:extLst>
          </p:cNvPr>
          <p:cNvSpPr/>
          <p:nvPr/>
        </p:nvSpPr>
        <p:spPr>
          <a:xfrm>
            <a:off x="11389360" y="0"/>
            <a:ext cx="228600" cy="6858000"/>
          </a:xfrm>
          <a:prstGeom prst="rect">
            <a:avLst/>
          </a:prstGeom>
          <a:solidFill>
            <a:srgbClr val="A5A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graphicFrame>
        <p:nvGraphicFramePr>
          <p:cNvPr id="16" name="דיאגרמה 15">
            <a:extLst>
              <a:ext uri="{FF2B5EF4-FFF2-40B4-BE49-F238E27FC236}">
                <a16:creationId xmlns:a16="http://schemas.microsoft.com/office/drawing/2014/main" id="{2CAB5C37-1C47-CB79-13B5-BB9EE03A1ED3}"/>
              </a:ext>
            </a:extLst>
          </p:cNvPr>
          <p:cNvGraphicFramePr/>
          <p:nvPr>
            <p:extLst>
              <p:ext uri="{D42A27DB-BD31-4B8C-83A1-F6EECF244321}">
                <p14:modId xmlns:p14="http://schemas.microsoft.com/office/powerpoint/2010/main" val="1411416460"/>
              </p:ext>
            </p:extLst>
          </p:nvPr>
        </p:nvGraphicFramePr>
        <p:xfrm>
          <a:off x="574040" y="1666241"/>
          <a:ext cx="10257358" cy="447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2821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5E72A0C-19F6-0289-3678-A20C2ACF15D4}"/>
              </a:ext>
            </a:extLst>
          </p:cNvPr>
          <p:cNvSpPr>
            <a:spLocks noGrp="1"/>
          </p:cNvSpPr>
          <p:nvPr>
            <p:ph type="title"/>
          </p:nvPr>
        </p:nvSpPr>
        <p:spPr/>
        <p:txBody>
          <a:bodyPr/>
          <a:lstStyle/>
          <a:p>
            <a:r>
              <a:rPr lang="he-IL" dirty="0">
                <a:latin typeface="Tahoma" panose="020B0604030504040204" pitchFamily="34" charset="0"/>
                <a:ea typeface="Tahoma" panose="020B0604030504040204" pitchFamily="34" charset="0"/>
                <a:cs typeface="Tahoma" panose="020B0604030504040204" pitchFamily="34" charset="0"/>
              </a:rPr>
              <a:t>ממצאים למשתנים דמוגרפים</a:t>
            </a:r>
            <a:endParaRPr lang="he-IL" dirty="0"/>
          </a:p>
        </p:txBody>
      </p:sp>
      <p:sp>
        <p:nvSpPr>
          <p:cNvPr id="17" name="Rectangle 8" title="Side bar">
            <a:extLst>
              <a:ext uri="{FF2B5EF4-FFF2-40B4-BE49-F238E27FC236}">
                <a16:creationId xmlns:a16="http://schemas.microsoft.com/office/drawing/2014/main" id="{2E4EEC8C-2949-AC53-0A7A-E567E0AAAB57}"/>
              </a:ext>
            </a:extLst>
          </p:cNvPr>
          <p:cNvSpPr/>
          <p:nvPr/>
        </p:nvSpPr>
        <p:spPr>
          <a:xfrm>
            <a:off x="11389360" y="0"/>
            <a:ext cx="228600" cy="6858000"/>
          </a:xfrm>
          <a:prstGeom prst="rect">
            <a:avLst/>
          </a:prstGeom>
          <a:solidFill>
            <a:srgbClr val="A5A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sp>
        <p:nvSpPr>
          <p:cNvPr id="9" name="Rectangle 8" title="Side bar">
            <a:extLst>
              <a:ext uri="{FF2B5EF4-FFF2-40B4-BE49-F238E27FC236}">
                <a16:creationId xmlns:a16="http://schemas.microsoft.com/office/drawing/2014/main" id="{A1A8A679-B9D0-F8BD-3CC7-2E27DFFC11BD}"/>
              </a:ext>
            </a:extLst>
          </p:cNvPr>
          <p:cNvSpPr/>
          <p:nvPr/>
        </p:nvSpPr>
        <p:spPr>
          <a:xfrm>
            <a:off x="7982670" y="1481309"/>
            <a:ext cx="2061537" cy="3221320"/>
          </a:xfrm>
          <a:prstGeom prst="rect">
            <a:avLst/>
          </a:prstGeom>
          <a:solidFill>
            <a:srgbClr val="A5A5A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r" rtl="1">
              <a:lnSpc>
                <a:spcPct val="150000"/>
              </a:lnSpc>
            </a:pPr>
            <a:r>
              <a:rPr lang="he-IL" dirty="0">
                <a:latin typeface="Tahoma" panose="020B0604030504040204" pitchFamily="34" charset="0"/>
                <a:ea typeface="Tahoma" panose="020B0604030504040204" pitchFamily="34" charset="0"/>
                <a:cs typeface="Tahoma" panose="020B0604030504040204" pitchFamily="34" charset="0"/>
              </a:rPr>
              <a:t>רוב החולים במידע הם ממוצא לבן, הן אלו ששרדו והן אלו שלא.</a:t>
            </a:r>
          </a:p>
        </p:txBody>
      </p:sp>
      <p:grpSp>
        <p:nvGrpSpPr>
          <p:cNvPr id="15" name="קבוצה 14">
            <a:extLst>
              <a:ext uri="{FF2B5EF4-FFF2-40B4-BE49-F238E27FC236}">
                <a16:creationId xmlns:a16="http://schemas.microsoft.com/office/drawing/2014/main" id="{D942DCBD-4155-A47D-283E-A7F6077185BD}"/>
              </a:ext>
            </a:extLst>
          </p:cNvPr>
          <p:cNvGrpSpPr/>
          <p:nvPr/>
        </p:nvGrpSpPr>
        <p:grpSpPr>
          <a:xfrm>
            <a:off x="1046375" y="1296775"/>
            <a:ext cx="6858000" cy="5518931"/>
            <a:chOff x="2667000" y="0"/>
            <a:chExt cx="6858000" cy="5518931"/>
          </a:xfrm>
        </p:grpSpPr>
        <p:pic>
          <p:nvPicPr>
            <p:cNvPr id="11" name="תמונה 10">
              <a:extLst>
                <a:ext uri="{FF2B5EF4-FFF2-40B4-BE49-F238E27FC236}">
                  <a16:creationId xmlns:a16="http://schemas.microsoft.com/office/drawing/2014/main" id="{0948A746-B06C-358B-D4FA-22492159E6E9}"/>
                </a:ext>
              </a:extLst>
            </p:cNvPr>
            <p:cNvPicPr>
              <a:picLocks noChangeAspect="1"/>
            </p:cNvPicPr>
            <p:nvPr/>
          </p:nvPicPr>
          <p:blipFill rotWithShape="1">
            <a:blip r:embed="rId2"/>
            <a:srcRect b="21600"/>
            <a:stretch/>
          </p:blipFill>
          <p:spPr>
            <a:xfrm>
              <a:off x="2667000" y="0"/>
              <a:ext cx="6858000" cy="5376691"/>
            </a:xfrm>
            <a:prstGeom prst="rect">
              <a:avLst/>
            </a:prstGeom>
          </p:spPr>
        </p:pic>
        <p:pic>
          <p:nvPicPr>
            <p:cNvPr id="12" name="תמונה 11">
              <a:extLst>
                <a:ext uri="{FF2B5EF4-FFF2-40B4-BE49-F238E27FC236}">
                  <a16:creationId xmlns:a16="http://schemas.microsoft.com/office/drawing/2014/main" id="{F39E7F6F-C176-9CFC-E22A-6E50B2EE1FF4}"/>
                </a:ext>
              </a:extLst>
            </p:cNvPr>
            <p:cNvPicPr>
              <a:picLocks noChangeAspect="1"/>
            </p:cNvPicPr>
            <p:nvPr/>
          </p:nvPicPr>
          <p:blipFill rotWithShape="1">
            <a:blip r:embed="rId2"/>
            <a:srcRect l="79185" t="78333" r="16371" b="2222"/>
            <a:stretch/>
          </p:blipFill>
          <p:spPr>
            <a:xfrm>
              <a:off x="7904480" y="4043189"/>
              <a:ext cx="304800" cy="1333502"/>
            </a:xfrm>
            <a:prstGeom prst="rect">
              <a:avLst/>
            </a:prstGeom>
          </p:spPr>
        </p:pic>
        <p:pic>
          <p:nvPicPr>
            <p:cNvPr id="13" name="תמונה 12">
              <a:extLst>
                <a:ext uri="{FF2B5EF4-FFF2-40B4-BE49-F238E27FC236}">
                  <a16:creationId xmlns:a16="http://schemas.microsoft.com/office/drawing/2014/main" id="{AE49AA53-E1AA-8E65-15A6-B48C98FB4FE9}"/>
                </a:ext>
              </a:extLst>
            </p:cNvPr>
            <p:cNvPicPr>
              <a:picLocks noChangeAspect="1"/>
            </p:cNvPicPr>
            <p:nvPr/>
          </p:nvPicPr>
          <p:blipFill rotWithShape="1">
            <a:blip r:embed="rId2"/>
            <a:srcRect l="47778" t="95852" r="41864"/>
            <a:stretch/>
          </p:blipFill>
          <p:spPr>
            <a:xfrm>
              <a:off x="6017627" y="5234451"/>
              <a:ext cx="710362" cy="284480"/>
            </a:xfrm>
            <a:prstGeom prst="rect">
              <a:avLst/>
            </a:prstGeom>
          </p:spPr>
        </p:pic>
      </p:grpSp>
    </p:spTree>
    <p:extLst>
      <p:ext uri="{BB962C8B-B14F-4D97-AF65-F5344CB8AC3E}">
        <p14:creationId xmlns:p14="http://schemas.microsoft.com/office/powerpoint/2010/main" val="1755528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5E72A0C-19F6-0289-3678-A20C2ACF15D4}"/>
              </a:ext>
            </a:extLst>
          </p:cNvPr>
          <p:cNvSpPr>
            <a:spLocks noGrp="1"/>
          </p:cNvSpPr>
          <p:nvPr>
            <p:ph type="title"/>
          </p:nvPr>
        </p:nvSpPr>
        <p:spPr>
          <a:xfrm>
            <a:off x="6096000" y="361741"/>
            <a:ext cx="4735398" cy="1485900"/>
          </a:xfrm>
        </p:spPr>
        <p:txBody>
          <a:bodyPr/>
          <a:lstStyle/>
          <a:p>
            <a:r>
              <a:rPr lang="he-IL" dirty="0">
                <a:latin typeface="Tahoma" panose="020B0604030504040204" pitchFamily="34" charset="0"/>
                <a:ea typeface="Tahoma" panose="020B0604030504040204" pitchFamily="34" charset="0"/>
                <a:cs typeface="Tahoma" panose="020B0604030504040204" pitchFamily="34" charset="0"/>
              </a:rPr>
              <a:t>ממצאים למשתנים דמוגרפים</a:t>
            </a:r>
            <a:endParaRPr lang="he-IL" dirty="0"/>
          </a:p>
        </p:txBody>
      </p:sp>
      <p:sp>
        <p:nvSpPr>
          <p:cNvPr id="17" name="Rectangle 8" title="Side bar">
            <a:extLst>
              <a:ext uri="{FF2B5EF4-FFF2-40B4-BE49-F238E27FC236}">
                <a16:creationId xmlns:a16="http://schemas.microsoft.com/office/drawing/2014/main" id="{2E4EEC8C-2949-AC53-0A7A-E567E0AAAB57}"/>
              </a:ext>
            </a:extLst>
          </p:cNvPr>
          <p:cNvSpPr/>
          <p:nvPr/>
        </p:nvSpPr>
        <p:spPr>
          <a:xfrm>
            <a:off x="11389360" y="0"/>
            <a:ext cx="228600" cy="6858000"/>
          </a:xfrm>
          <a:prstGeom prst="rect">
            <a:avLst/>
          </a:prstGeom>
          <a:solidFill>
            <a:srgbClr val="A5A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sp>
        <p:nvSpPr>
          <p:cNvPr id="9" name="Rectangle 8" title="Side bar">
            <a:extLst>
              <a:ext uri="{FF2B5EF4-FFF2-40B4-BE49-F238E27FC236}">
                <a16:creationId xmlns:a16="http://schemas.microsoft.com/office/drawing/2014/main" id="{A1A8A679-B9D0-F8BD-3CC7-2E27DFFC11BD}"/>
              </a:ext>
            </a:extLst>
          </p:cNvPr>
          <p:cNvSpPr/>
          <p:nvPr/>
        </p:nvSpPr>
        <p:spPr>
          <a:xfrm flipH="1">
            <a:off x="3801551" y="361741"/>
            <a:ext cx="1453735" cy="2421652"/>
          </a:xfrm>
          <a:prstGeom prst="rect">
            <a:avLst/>
          </a:prstGeom>
          <a:solidFill>
            <a:srgbClr val="A5A5A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r" rtl="1">
              <a:lnSpc>
                <a:spcPct val="150000"/>
              </a:lnSpc>
            </a:pPr>
            <a:r>
              <a:rPr lang="he-IL" dirty="0">
                <a:latin typeface="Tahoma" panose="020B0604030504040204" pitchFamily="34" charset="0"/>
                <a:ea typeface="Tahoma" panose="020B0604030504040204" pitchFamily="34" charset="0"/>
                <a:cs typeface="Tahoma" panose="020B0604030504040204" pitchFamily="34" charset="0"/>
              </a:rPr>
              <a:t>נראה שאין קשר בין המגדר לסיכוי ההישרדות</a:t>
            </a:r>
          </a:p>
        </p:txBody>
      </p:sp>
      <p:sp>
        <p:nvSpPr>
          <p:cNvPr id="3" name="Rectangle 8" title="Side bar">
            <a:extLst>
              <a:ext uri="{FF2B5EF4-FFF2-40B4-BE49-F238E27FC236}">
                <a16:creationId xmlns:a16="http://schemas.microsoft.com/office/drawing/2014/main" id="{B1480579-5D02-739E-1EE1-0D5E2B6C4F70}"/>
              </a:ext>
            </a:extLst>
          </p:cNvPr>
          <p:cNvSpPr/>
          <p:nvPr/>
        </p:nvSpPr>
        <p:spPr>
          <a:xfrm flipH="1">
            <a:off x="9103806" y="3440316"/>
            <a:ext cx="2110153" cy="2518358"/>
          </a:xfrm>
          <a:prstGeom prst="rect">
            <a:avLst/>
          </a:prstGeom>
          <a:solidFill>
            <a:srgbClr val="A5A5A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r" rtl="1">
              <a:lnSpc>
                <a:spcPct val="150000"/>
              </a:lnSpc>
            </a:pPr>
            <a:r>
              <a:rPr lang="he-IL" dirty="0">
                <a:latin typeface="Tahoma" panose="020B0604030504040204" pitchFamily="34" charset="0"/>
                <a:ea typeface="Tahoma" panose="020B0604030504040204" pitchFamily="34" charset="0"/>
                <a:cs typeface="Tahoma" panose="020B0604030504040204" pitchFamily="34" charset="0"/>
              </a:rPr>
              <a:t>הגרף מראה שיותר חולים בטווחי הגילאים 40-50 ו-80-90 מתו בהשוואה לקבוצות גיל אחרות.</a:t>
            </a:r>
          </a:p>
        </p:txBody>
      </p:sp>
      <p:pic>
        <p:nvPicPr>
          <p:cNvPr id="8" name="תמונה 7">
            <a:extLst>
              <a:ext uri="{FF2B5EF4-FFF2-40B4-BE49-F238E27FC236}">
                <a16:creationId xmlns:a16="http://schemas.microsoft.com/office/drawing/2014/main" id="{31A1161F-ECD2-9B63-CE09-F2099A3BC986}"/>
              </a:ext>
            </a:extLst>
          </p:cNvPr>
          <p:cNvPicPr>
            <a:picLocks noChangeAspect="1"/>
          </p:cNvPicPr>
          <p:nvPr/>
        </p:nvPicPr>
        <p:blipFill>
          <a:blip r:embed="rId2"/>
          <a:stretch>
            <a:fillRect/>
          </a:stretch>
        </p:blipFill>
        <p:spPr>
          <a:xfrm>
            <a:off x="329914" y="359858"/>
            <a:ext cx="3471638" cy="2768791"/>
          </a:xfrm>
          <a:prstGeom prst="rect">
            <a:avLst/>
          </a:prstGeom>
        </p:spPr>
      </p:pic>
      <p:pic>
        <p:nvPicPr>
          <p:cNvPr id="12" name="תמונה 11">
            <a:extLst>
              <a:ext uri="{FF2B5EF4-FFF2-40B4-BE49-F238E27FC236}">
                <a16:creationId xmlns:a16="http://schemas.microsoft.com/office/drawing/2014/main" id="{DD579CEF-419A-1F48-4C67-F9248DFBE4CF}"/>
              </a:ext>
            </a:extLst>
          </p:cNvPr>
          <p:cNvPicPr>
            <a:picLocks noChangeAspect="1"/>
          </p:cNvPicPr>
          <p:nvPr/>
        </p:nvPicPr>
        <p:blipFill>
          <a:blip r:embed="rId3"/>
          <a:stretch>
            <a:fillRect/>
          </a:stretch>
        </p:blipFill>
        <p:spPr>
          <a:xfrm>
            <a:off x="0" y="3215373"/>
            <a:ext cx="9103806" cy="3589974"/>
          </a:xfrm>
          <a:prstGeom prst="rect">
            <a:avLst/>
          </a:prstGeom>
        </p:spPr>
      </p:pic>
    </p:spTree>
    <p:extLst>
      <p:ext uri="{BB962C8B-B14F-4D97-AF65-F5344CB8AC3E}">
        <p14:creationId xmlns:p14="http://schemas.microsoft.com/office/powerpoint/2010/main" val="549138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5E72A0C-19F6-0289-3678-A20C2ACF15D4}"/>
              </a:ext>
            </a:extLst>
          </p:cNvPr>
          <p:cNvSpPr>
            <a:spLocks noGrp="1"/>
          </p:cNvSpPr>
          <p:nvPr>
            <p:ph type="title"/>
          </p:nvPr>
        </p:nvSpPr>
        <p:spPr/>
        <p:txBody>
          <a:bodyPr/>
          <a:lstStyle/>
          <a:p>
            <a:r>
              <a:rPr lang="he-IL" dirty="0">
                <a:latin typeface="Tahoma" panose="020B0604030504040204" pitchFamily="34" charset="0"/>
                <a:ea typeface="Tahoma" panose="020B0604030504040204" pitchFamily="34" charset="0"/>
                <a:cs typeface="Tahoma" panose="020B0604030504040204" pitchFamily="34" charset="0"/>
              </a:rPr>
              <a:t>ממצאים למשתנים דמוגרפים</a:t>
            </a:r>
            <a:endParaRPr lang="he-IL" dirty="0"/>
          </a:p>
        </p:txBody>
      </p:sp>
      <p:sp>
        <p:nvSpPr>
          <p:cNvPr id="17" name="Rectangle 8" title="Side bar">
            <a:extLst>
              <a:ext uri="{FF2B5EF4-FFF2-40B4-BE49-F238E27FC236}">
                <a16:creationId xmlns:a16="http://schemas.microsoft.com/office/drawing/2014/main" id="{2E4EEC8C-2949-AC53-0A7A-E567E0AAAB57}"/>
              </a:ext>
            </a:extLst>
          </p:cNvPr>
          <p:cNvSpPr/>
          <p:nvPr/>
        </p:nvSpPr>
        <p:spPr>
          <a:xfrm>
            <a:off x="11389360" y="0"/>
            <a:ext cx="228600" cy="6858000"/>
          </a:xfrm>
          <a:prstGeom prst="rect">
            <a:avLst/>
          </a:prstGeom>
          <a:solidFill>
            <a:srgbClr val="A5A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sp>
        <p:nvSpPr>
          <p:cNvPr id="9" name="Rectangle 8" title="Side bar">
            <a:extLst>
              <a:ext uri="{FF2B5EF4-FFF2-40B4-BE49-F238E27FC236}">
                <a16:creationId xmlns:a16="http://schemas.microsoft.com/office/drawing/2014/main" id="{A1A8A679-B9D0-F8BD-3CC7-2E27DFFC11BD}"/>
              </a:ext>
            </a:extLst>
          </p:cNvPr>
          <p:cNvSpPr/>
          <p:nvPr/>
        </p:nvSpPr>
        <p:spPr>
          <a:xfrm>
            <a:off x="3036162" y="5447140"/>
            <a:ext cx="5572125" cy="966227"/>
          </a:xfrm>
          <a:prstGeom prst="rect">
            <a:avLst/>
          </a:prstGeom>
          <a:solidFill>
            <a:srgbClr val="A5A5A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r" rtl="1">
              <a:lnSpc>
                <a:spcPct val="150000"/>
              </a:lnSpc>
            </a:pPr>
            <a:r>
              <a:rPr lang="he-IL" dirty="0">
                <a:latin typeface="Tahoma" panose="020B0604030504040204" pitchFamily="34" charset="0"/>
                <a:ea typeface="Tahoma" panose="020B0604030504040204" pitchFamily="34" charset="0"/>
                <a:cs typeface="Tahoma" panose="020B0604030504040204" pitchFamily="34" charset="0"/>
              </a:rPr>
              <a:t>ויזואליזציה לאנשים שמתו בין 3 התחומים הבאים; מגדר, אתניות וטווח גיל מעל 65</a:t>
            </a:r>
          </a:p>
        </p:txBody>
      </p:sp>
      <p:pic>
        <p:nvPicPr>
          <p:cNvPr id="11" name="תמונה 10">
            <a:extLst>
              <a:ext uri="{FF2B5EF4-FFF2-40B4-BE49-F238E27FC236}">
                <a16:creationId xmlns:a16="http://schemas.microsoft.com/office/drawing/2014/main" id="{A13882C7-6201-6576-9481-78D5E5FCCA18}"/>
              </a:ext>
            </a:extLst>
          </p:cNvPr>
          <p:cNvPicPr>
            <a:picLocks noChangeAspect="1"/>
          </p:cNvPicPr>
          <p:nvPr/>
        </p:nvPicPr>
        <p:blipFill>
          <a:blip r:embed="rId2"/>
          <a:stretch>
            <a:fillRect/>
          </a:stretch>
        </p:blipFill>
        <p:spPr>
          <a:xfrm>
            <a:off x="3062971" y="1335405"/>
            <a:ext cx="5476875" cy="3943350"/>
          </a:xfrm>
          <a:prstGeom prst="rect">
            <a:avLst/>
          </a:prstGeom>
        </p:spPr>
      </p:pic>
    </p:spTree>
    <p:extLst>
      <p:ext uri="{BB962C8B-B14F-4D97-AF65-F5344CB8AC3E}">
        <p14:creationId xmlns:p14="http://schemas.microsoft.com/office/powerpoint/2010/main" val="3663775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5E72A0C-19F6-0289-3678-A20C2ACF15D4}"/>
              </a:ext>
            </a:extLst>
          </p:cNvPr>
          <p:cNvSpPr>
            <a:spLocks noGrp="1"/>
          </p:cNvSpPr>
          <p:nvPr>
            <p:ph type="title"/>
          </p:nvPr>
        </p:nvSpPr>
        <p:spPr/>
        <p:txBody>
          <a:bodyPr/>
          <a:lstStyle/>
          <a:p>
            <a:r>
              <a:rPr lang="he-IL" dirty="0">
                <a:latin typeface="Tahoma" panose="020B0604030504040204" pitchFamily="34" charset="0"/>
                <a:ea typeface="Tahoma" panose="020B0604030504040204" pitchFamily="34" charset="0"/>
                <a:cs typeface="Tahoma" panose="020B0604030504040204" pitchFamily="34" charset="0"/>
              </a:rPr>
              <a:t>ממצאים למשתנים דמוגרפים</a:t>
            </a:r>
            <a:endParaRPr lang="he-IL" dirty="0"/>
          </a:p>
        </p:txBody>
      </p:sp>
      <p:sp>
        <p:nvSpPr>
          <p:cNvPr id="17" name="Rectangle 8" title="Side bar">
            <a:extLst>
              <a:ext uri="{FF2B5EF4-FFF2-40B4-BE49-F238E27FC236}">
                <a16:creationId xmlns:a16="http://schemas.microsoft.com/office/drawing/2014/main" id="{2E4EEC8C-2949-AC53-0A7A-E567E0AAAB57}"/>
              </a:ext>
            </a:extLst>
          </p:cNvPr>
          <p:cNvSpPr/>
          <p:nvPr/>
        </p:nvSpPr>
        <p:spPr>
          <a:xfrm>
            <a:off x="11389360" y="0"/>
            <a:ext cx="228600" cy="6858000"/>
          </a:xfrm>
          <a:prstGeom prst="rect">
            <a:avLst/>
          </a:prstGeom>
          <a:solidFill>
            <a:srgbClr val="A5A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sp>
        <p:nvSpPr>
          <p:cNvPr id="9" name="Rectangle 8" title="Side bar">
            <a:extLst>
              <a:ext uri="{FF2B5EF4-FFF2-40B4-BE49-F238E27FC236}">
                <a16:creationId xmlns:a16="http://schemas.microsoft.com/office/drawing/2014/main" id="{A1A8A679-B9D0-F8BD-3CC7-2E27DFFC11BD}"/>
              </a:ext>
            </a:extLst>
          </p:cNvPr>
          <p:cNvSpPr/>
          <p:nvPr/>
        </p:nvSpPr>
        <p:spPr>
          <a:xfrm>
            <a:off x="499483" y="5565074"/>
            <a:ext cx="5294808" cy="966227"/>
          </a:xfrm>
          <a:prstGeom prst="rect">
            <a:avLst/>
          </a:prstGeom>
          <a:solidFill>
            <a:srgbClr val="A5A5A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r" rtl="1">
              <a:lnSpc>
                <a:spcPct val="150000"/>
              </a:lnSpc>
            </a:pPr>
            <a:r>
              <a:rPr lang="he-IL" dirty="0">
                <a:latin typeface="Tahoma" panose="020B0604030504040204" pitchFamily="34" charset="0"/>
                <a:ea typeface="Tahoma" panose="020B0604030504040204" pitchFamily="34" charset="0"/>
                <a:cs typeface="Tahoma" panose="020B0604030504040204" pitchFamily="34" charset="0"/>
              </a:rPr>
              <a:t>ויזואליזציה לאנשים שמתו בין 3 התחומים הבאים; מגדר, אתניות וטווח גיל 80-90</a:t>
            </a:r>
          </a:p>
        </p:txBody>
      </p:sp>
      <p:pic>
        <p:nvPicPr>
          <p:cNvPr id="5" name="תמונה 4">
            <a:extLst>
              <a:ext uri="{FF2B5EF4-FFF2-40B4-BE49-F238E27FC236}">
                <a16:creationId xmlns:a16="http://schemas.microsoft.com/office/drawing/2014/main" id="{059199E8-1F26-5840-3B08-6789A41EC480}"/>
              </a:ext>
            </a:extLst>
          </p:cNvPr>
          <p:cNvPicPr>
            <a:picLocks noChangeAspect="1"/>
          </p:cNvPicPr>
          <p:nvPr/>
        </p:nvPicPr>
        <p:blipFill>
          <a:blip r:embed="rId2"/>
          <a:stretch>
            <a:fillRect/>
          </a:stretch>
        </p:blipFill>
        <p:spPr>
          <a:xfrm>
            <a:off x="994237" y="1492231"/>
            <a:ext cx="4305300" cy="3943350"/>
          </a:xfrm>
          <a:prstGeom prst="rect">
            <a:avLst/>
          </a:prstGeom>
        </p:spPr>
      </p:pic>
      <p:sp>
        <p:nvSpPr>
          <p:cNvPr id="8" name="Rectangle 8" title="Side bar">
            <a:extLst>
              <a:ext uri="{FF2B5EF4-FFF2-40B4-BE49-F238E27FC236}">
                <a16:creationId xmlns:a16="http://schemas.microsoft.com/office/drawing/2014/main" id="{73B048AE-6D26-BCA0-B7C5-7629A2F5832B}"/>
              </a:ext>
            </a:extLst>
          </p:cNvPr>
          <p:cNvSpPr/>
          <p:nvPr/>
        </p:nvSpPr>
        <p:spPr>
          <a:xfrm>
            <a:off x="6026283" y="5565074"/>
            <a:ext cx="4805115" cy="966227"/>
          </a:xfrm>
          <a:prstGeom prst="rect">
            <a:avLst/>
          </a:prstGeom>
          <a:solidFill>
            <a:srgbClr val="A5A5A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r" rtl="1">
              <a:lnSpc>
                <a:spcPct val="150000"/>
              </a:lnSpc>
            </a:pPr>
            <a:r>
              <a:rPr lang="he-IL" dirty="0">
                <a:latin typeface="Tahoma" panose="020B0604030504040204" pitchFamily="34" charset="0"/>
                <a:ea typeface="Tahoma" panose="020B0604030504040204" pitchFamily="34" charset="0"/>
                <a:cs typeface="Tahoma" panose="020B0604030504040204" pitchFamily="34" charset="0"/>
              </a:rPr>
              <a:t>ויזואליזציה לאנשים שמתו בין 3 התחומים הבאים; מגדר, אתניות וטווח גיל 40-50</a:t>
            </a:r>
          </a:p>
        </p:txBody>
      </p:sp>
      <p:pic>
        <p:nvPicPr>
          <p:cNvPr id="13" name="תמונה 12">
            <a:extLst>
              <a:ext uri="{FF2B5EF4-FFF2-40B4-BE49-F238E27FC236}">
                <a16:creationId xmlns:a16="http://schemas.microsoft.com/office/drawing/2014/main" id="{042A533A-49D5-30F0-A476-25A4B146A22F}"/>
              </a:ext>
            </a:extLst>
          </p:cNvPr>
          <p:cNvPicPr>
            <a:picLocks noChangeAspect="1"/>
          </p:cNvPicPr>
          <p:nvPr/>
        </p:nvPicPr>
        <p:blipFill>
          <a:blip r:embed="rId3"/>
          <a:stretch>
            <a:fillRect/>
          </a:stretch>
        </p:blipFill>
        <p:spPr>
          <a:xfrm>
            <a:off x="6368696" y="1452562"/>
            <a:ext cx="3962400" cy="3952875"/>
          </a:xfrm>
          <a:prstGeom prst="rect">
            <a:avLst/>
          </a:prstGeom>
        </p:spPr>
      </p:pic>
    </p:spTree>
    <p:extLst>
      <p:ext uri="{BB962C8B-B14F-4D97-AF65-F5344CB8AC3E}">
        <p14:creationId xmlns:p14="http://schemas.microsoft.com/office/powerpoint/2010/main" val="3403773168"/>
      </p:ext>
    </p:extLst>
  </p:cSld>
  <p:clrMapOvr>
    <a:masterClrMapping/>
  </p:clrMapOvr>
</p:sld>
</file>

<file path=ppt/theme/theme1.xml><?xml version="1.0" encoding="utf-8"?>
<a:theme xmlns:a="http://schemas.openxmlformats.org/drawingml/2006/main" name="חיתוך">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חיתוך">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חיתוך">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TM10001105[[fn=חיתוך]]</Template>
  <TotalTime>9182</TotalTime>
  <Words>903</Words>
  <Application>Microsoft Office PowerPoint</Application>
  <PresentationFormat>מסך רחב</PresentationFormat>
  <Paragraphs>106</Paragraphs>
  <Slides>21</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21</vt:i4>
      </vt:variant>
    </vt:vector>
  </HeadingPairs>
  <TitlesOfParts>
    <vt:vector size="26" baseType="lpstr">
      <vt:lpstr>Arial</vt:lpstr>
      <vt:lpstr>Franklin Gothic Book</vt:lpstr>
      <vt:lpstr>Segoe UI</vt:lpstr>
      <vt:lpstr>Tahoma</vt:lpstr>
      <vt:lpstr>חיתוך</vt:lpstr>
      <vt:lpstr>חולים מונשמים מכאנית</vt:lpstr>
      <vt:lpstr>סרגל הצגה</vt:lpstr>
      <vt:lpstr>תהליך העבודה</vt:lpstr>
      <vt:lpstr>תהליך העבודה</vt:lpstr>
      <vt:lpstr>4 הממצאים העיקריים</vt:lpstr>
      <vt:lpstr>ממצאים למשתנים דמוגרפים</vt:lpstr>
      <vt:lpstr>ממצאים למשתנים דמוגרפים</vt:lpstr>
      <vt:lpstr>ממצאים למשתנים דמוגרפים</vt:lpstr>
      <vt:lpstr>ממצאים למשתנים דמוגרפים</vt:lpstr>
      <vt:lpstr>ממצאים למשתני הדיאגנוזה</vt:lpstr>
      <vt:lpstr>ממצאים למשתני הסימנים החיוניים</vt:lpstr>
      <vt:lpstr>ממצאים למשתני הסימנים החיוניים</vt:lpstr>
      <vt:lpstr>ממצאים למשתני הסימנים החיוניים</vt:lpstr>
      <vt:lpstr>ממצאים למשתני הסימנים החיוניים</vt:lpstr>
      <vt:lpstr>ממצאים למשתני בדיקות המעבדה</vt:lpstr>
      <vt:lpstr>ממצאים למשתני בדיקות המעבדה</vt:lpstr>
      <vt:lpstr>תודה על ההקשבה</vt:lpstr>
      <vt:lpstr>נספחים</vt:lpstr>
      <vt:lpstr>ביבליוגרפיה</vt:lpstr>
      <vt:lpstr>בדיקות מקדימות לנתונים</vt:lpstr>
      <vt:lpstr>בדיקות נוספות למשתני בדיקות מעבדה</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יעל דיקשטיין</dc:creator>
  <cp:lastModifiedBy>יעל דיקשטיין</cp:lastModifiedBy>
  <cp:revision>33</cp:revision>
  <dcterms:created xsi:type="dcterms:W3CDTF">2024-06-02T13:04:16Z</dcterms:created>
  <dcterms:modified xsi:type="dcterms:W3CDTF">2024-06-09T16:35:49Z</dcterms:modified>
</cp:coreProperties>
</file>