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uce" charset="1" panose="00000500000000000000"/>
      <p:regular r:id="rId10"/>
    </p:embeddedFont>
    <p:embeddedFont>
      <p:font typeface="Open Sauce Bold" charset="1" panose="00000800000000000000"/>
      <p:regular r:id="rId11"/>
    </p:embeddedFont>
    <p:embeddedFont>
      <p:font typeface="Open Sauce Italics" charset="1" panose="00000500000000000000"/>
      <p:regular r:id="rId12"/>
    </p:embeddedFont>
    <p:embeddedFont>
      <p:font typeface="Open Sauce Bold Italics" charset="1" panose="00000800000000000000"/>
      <p:regular r:id="rId13"/>
    </p:embeddedFont>
    <p:embeddedFont>
      <p:font typeface="Open Sauce Light" charset="1" panose="00000400000000000000"/>
      <p:regular r:id="rId14"/>
    </p:embeddedFont>
    <p:embeddedFont>
      <p:font typeface="Open Sauce Light Italics" charset="1" panose="00000400000000000000"/>
      <p:regular r:id="rId15"/>
    </p:embeddedFont>
    <p:embeddedFont>
      <p:font typeface="Open Sauce Medium" charset="1" panose="00000600000000000000"/>
      <p:regular r:id="rId16"/>
    </p:embeddedFont>
    <p:embeddedFont>
      <p:font typeface="Open Sauce Medium Italics" charset="1" panose="00000600000000000000"/>
      <p:regular r:id="rId17"/>
    </p:embeddedFont>
    <p:embeddedFont>
      <p:font typeface="Open Sauce Semi-Bold" charset="1" panose="00000700000000000000"/>
      <p:regular r:id="rId18"/>
    </p:embeddedFont>
    <p:embeddedFont>
      <p:font typeface="Open Sauce Semi-Bold Italics" charset="1" panose="00000700000000000000"/>
      <p:regular r:id="rId19"/>
    </p:embeddedFont>
    <p:embeddedFont>
      <p:font typeface="Open Sauce Heavy" charset="1" panose="00000A00000000000000"/>
      <p:regular r:id="rId20"/>
    </p:embeddedFont>
    <p:embeddedFont>
      <p:font typeface="Open Sauce Heavy Italics"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TextBox 2" id="2"/>
          <p:cNvSpPr txBox="true"/>
          <p:nvPr/>
        </p:nvSpPr>
        <p:spPr>
          <a:xfrm rot="0">
            <a:off x="1028700" y="3278457"/>
            <a:ext cx="11007819" cy="2567271"/>
          </a:xfrm>
          <a:prstGeom prst="rect">
            <a:avLst/>
          </a:prstGeom>
        </p:spPr>
        <p:txBody>
          <a:bodyPr anchor="t" rtlCol="false" tIns="0" lIns="0" bIns="0" rIns="0">
            <a:spAutoFit/>
          </a:bodyPr>
          <a:lstStyle/>
          <a:p>
            <a:pPr>
              <a:lnSpc>
                <a:spcPts val="10368"/>
              </a:lnSpc>
            </a:pPr>
            <a:r>
              <a:rPr lang="en-US" sz="7405">
                <a:solidFill>
                  <a:srgbClr val="FFFFFF"/>
                </a:solidFill>
                <a:latin typeface="Open Sauce Heavy"/>
              </a:rPr>
              <a:t>HOTEL RESERVATIONS</a:t>
            </a:r>
          </a:p>
          <a:p>
            <a:pPr>
              <a:lnSpc>
                <a:spcPts val="10368"/>
              </a:lnSpc>
            </a:pPr>
            <a:r>
              <a:rPr lang="en-US" sz="7405">
                <a:solidFill>
                  <a:srgbClr val="000000"/>
                </a:solidFill>
                <a:latin typeface="Open Sauce Heavy"/>
              </a:rPr>
              <a:t>FINAL PROJECT</a:t>
            </a:r>
          </a:p>
        </p:txBody>
      </p:sp>
      <p:sp>
        <p:nvSpPr>
          <p:cNvPr name="TextBox 3" id="3"/>
          <p:cNvSpPr txBox="true"/>
          <p:nvPr/>
        </p:nvSpPr>
        <p:spPr>
          <a:xfrm rot="0">
            <a:off x="1028700" y="6087666"/>
            <a:ext cx="5079971" cy="335181"/>
          </a:xfrm>
          <a:prstGeom prst="rect">
            <a:avLst/>
          </a:prstGeom>
        </p:spPr>
        <p:txBody>
          <a:bodyPr anchor="t" rtlCol="false" tIns="0" lIns="0" bIns="0" rIns="0">
            <a:spAutoFit/>
          </a:bodyPr>
          <a:lstStyle/>
          <a:p>
            <a:pPr>
              <a:lnSpc>
                <a:spcPts val="2929"/>
              </a:lnSpc>
            </a:pPr>
            <a:r>
              <a:rPr lang="en-US" sz="1600">
                <a:solidFill>
                  <a:srgbClr val="000000"/>
                </a:solidFill>
                <a:latin typeface="Open Sauce"/>
              </a:rPr>
              <a:t>October 2023</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99686" y="2001537"/>
            <a:ext cx="8374749" cy="2805953"/>
            <a:chOff x="0" y="0"/>
            <a:chExt cx="2205695" cy="739016"/>
          </a:xfrm>
        </p:grpSpPr>
        <p:sp>
          <p:nvSpPr>
            <p:cNvPr name="Freeform 3" id="3"/>
            <p:cNvSpPr/>
            <p:nvPr/>
          </p:nvSpPr>
          <p:spPr>
            <a:xfrm flipH="false" flipV="false" rot="0">
              <a:off x="0" y="0"/>
              <a:ext cx="2205695" cy="739016"/>
            </a:xfrm>
            <a:custGeom>
              <a:avLst/>
              <a:gdLst/>
              <a:ahLst/>
              <a:cxnLst/>
              <a:rect r="r" b="b" t="t" l="l"/>
              <a:pathLst>
                <a:path h="739016" w="2205695">
                  <a:moveTo>
                    <a:pt x="0" y="0"/>
                  </a:moveTo>
                  <a:lnTo>
                    <a:pt x="2205695" y="0"/>
                  </a:lnTo>
                  <a:lnTo>
                    <a:pt x="2205695" y="739016"/>
                  </a:lnTo>
                  <a:lnTo>
                    <a:pt x="0" y="739016"/>
                  </a:lnTo>
                  <a:close/>
                </a:path>
              </a:pathLst>
            </a:custGeom>
            <a:solidFill>
              <a:srgbClr val="FFFFFF"/>
            </a:solidFill>
            <a:ln w="38100" cap="sq">
              <a:solidFill>
                <a:srgbClr val="38B6FF"/>
              </a:solidFill>
              <a:prstDash val="solid"/>
              <a:miter/>
            </a:ln>
          </p:spPr>
        </p:sp>
        <p:sp>
          <p:nvSpPr>
            <p:cNvPr name="TextBox 4" id="4"/>
            <p:cNvSpPr txBox="true"/>
            <p:nvPr/>
          </p:nvSpPr>
          <p:spPr>
            <a:xfrm>
              <a:off x="0" y="-95250"/>
              <a:ext cx="2205695" cy="834266"/>
            </a:xfrm>
            <a:prstGeom prst="rect">
              <a:avLst/>
            </a:prstGeom>
          </p:spPr>
          <p:txBody>
            <a:bodyPr anchor="ctr" rtlCol="false" tIns="50800" lIns="50800" bIns="50800" rIns="50800"/>
            <a:lstStyle/>
            <a:p>
              <a:pPr algn="ctr">
                <a:lnSpc>
                  <a:spcPts val="2929"/>
                </a:lnSpc>
              </a:pPr>
            </a:p>
          </p:txBody>
        </p:sp>
      </p:grpSp>
      <p:grpSp>
        <p:nvGrpSpPr>
          <p:cNvPr name="Group 5" id="5"/>
          <p:cNvGrpSpPr/>
          <p:nvPr/>
        </p:nvGrpSpPr>
        <p:grpSpPr>
          <a:xfrm rot="0">
            <a:off x="1299686" y="5529357"/>
            <a:ext cx="8374749" cy="2805953"/>
            <a:chOff x="0" y="0"/>
            <a:chExt cx="2205695" cy="739016"/>
          </a:xfrm>
        </p:grpSpPr>
        <p:sp>
          <p:nvSpPr>
            <p:cNvPr name="Freeform 6" id="6"/>
            <p:cNvSpPr/>
            <p:nvPr/>
          </p:nvSpPr>
          <p:spPr>
            <a:xfrm flipH="false" flipV="false" rot="0">
              <a:off x="0" y="0"/>
              <a:ext cx="2205695" cy="739016"/>
            </a:xfrm>
            <a:custGeom>
              <a:avLst/>
              <a:gdLst/>
              <a:ahLst/>
              <a:cxnLst/>
              <a:rect r="r" b="b" t="t" l="l"/>
              <a:pathLst>
                <a:path h="739016" w="2205695">
                  <a:moveTo>
                    <a:pt x="0" y="0"/>
                  </a:moveTo>
                  <a:lnTo>
                    <a:pt x="2205695" y="0"/>
                  </a:lnTo>
                  <a:lnTo>
                    <a:pt x="2205695" y="739016"/>
                  </a:lnTo>
                  <a:lnTo>
                    <a:pt x="0" y="739016"/>
                  </a:lnTo>
                  <a:close/>
                </a:path>
              </a:pathLst>
            </a:custGeom>
            <a:solidFill>
              <a:srgbClr val="38B6FF"/>
            </a:solidFill>
          </p:spPr>
        </p:sp>
        <p:sp>
          <p:nvSpPr>
            <p:cNvPr name="TextBox 7" id="7"/>
            <p:cNvSpPr txBox="true"/>
            <p:nvPr/>
          </p:nvSpPr>
          <p:spPr>
            <a:xfrm>
              <a:off x="0" y="-95250"/>
              <a:ext cx="2205695" cy="834266"/>
            </a:xfrm>
            <a:prstGeom prst="rect">
              <a:avLst/>
            </a:prstGeom>
          </p:spPr>
          <p:txBody>
            <a:bodyPr anchor="ctr" rtlCol="false" tIns="50800" lIns="50800" bIns="50800" rIns="50800"/>
            <a:lstStyle/>
            <a:p>
              <a:pPr algn="ctr">
                <a:lnSpc>
                  <a:spcPts val="2929"/>
                </a:lnSpc>
              </a:pPr>
            </a:p>
          </p:txBody>
        </p:sp>
      </p:grpSp>
      <p:grpSp>
        <p:nvGrpSpPr>
          <p:cNvPr name="Group 8" id="8"/>
          <p:cNvGrpSpPr/>
          <p:nvPr/>
        </p:nvGrpSpPr>
        <p:grpSpPr>
          <a:xfrm rot="-10800000">
            <a:off x="4375642" y="4970858"/>
            <a:ext cx="2222837" cy="395131"/>
            <a:chOff x="0" y="0"/>
            <a:chExt cx="948323" cy="168574"/>
          </a:xfrm>
        </p:grpSpPr>
        <p:sp>
          <p:nvSpPr>
            <p:cNvPr name="Freeform 9" id="9"/>
            <p:cNvSpPr/>
            <p:nvPr/>
          </p:nvSpPr>
          <p:spPr>
            <a:xfrm flipH="false" flipV="false" rot="0">
              <a:off x="0" y="0"/>
              <a:ext cx="948323" cy="168574"/>
            </a:xfrm>
            <a:custGeom>
              <a:avLst/>
              <a:gdLst/>
              <a:ahLst/>
              <a:cxnLst/>
              <a:rect r="r" b="b" t="t" l="l"/>
              <a:pathLst>
                <a:path h="168574" w="948323">
                  <a:moveTo>
                    <a:pt x="474162" y="0"/>
                  </a:moveTo>
                  <a:lnTo>
                    <a:pt x="948323" y="168574"/>
                  </a:lnTo>
                  <a:lnTo>
                    <a:pt x="0" y="168574"/>
                  </a:lnTo>
                  <a:lnTo>
                    <a:pt x="474162" y="0"/>
                  </a:lnTo>
                  <a:close/>
                </a:path>
              </a:pathLst>
            </a:custGeom>
            <a:solidFill>
              <a:srgbClr val="38B6FF">
                <a:alpha val="17647"/>
              </a:srgbClr>
            </a:solidFill>
          </p:spPr>
        </p:sp>
        <p:sp>
          <p:nvSpPr>
            <p:cNvPr name="TextBox 10" id="10"/>
            <p:cNvSpPr txBox="true"/>
            <p:nvPr/>
          </p:nvSpPr>
          <p:spPr>
            <a:xfrm>
              <a:off x="127000" y="234950"/>
              <a:ext cx="694323" cy="-117176"/>
            </a:xfrm>
            <a:prstGeom prst="rect">
              <a:avLst/>
            </a:prstGeom>
          </p:spPr>
          <p:txBody>
            <a:bodyPr anchor="ctr" rtlCol="false" tIns="50800" lIns="50800" bIns="50800" rIns="50800"/>
            <a:lstStyle/>
            <a:p>
              <a:pPr algn="ctr">
                <a:lnSpc>
                  <a:spcPts val="2929"/>
                </a:lnSpc>
              </a:pPr>
            </a:p>
          </p:txBody>
        </p:sp>
      </p:grpSp>
      <p:sp>
        <p:nvSpPr>
          <p:cNvPr name="TextBox 11" id="11"/>
          <p:cNvSpPr txBox="true"/>
          <p:nvPr/>
        </p:nvSpPr>
        <p:spPr>
          <a:xfrm rot="0">
            <a:off x="1028700" y="200406"/>
            <a:ext cx="6012433" cy="722249"/>
          </a:xfrm>
          <a:prstGeom prst="rect">
            <a:avLst/>
          </a:prstGeom>
        </p:spPr>
        <p:txBody>
          <a:bodyPr anchor="t" rtlCol="false" tIns="0" lIns="0" bIns="0" rIns="0">
            <a:spAutoFit/>
          </a:bodyPr>
          <a:lstStyle/>
          <a:p>
            <a:pPr>
              <a:lnSpc>
                <a:spcPts val="5866"/>
              </a:lnSpc>
            </a:pPr>
            <a:r>
              <a:rPr lang="en-US" sz="4190">
                <a:solidFill>
                  <a:srgbClr val="000000"/>
                </a:solidFill>
                <a:latin typeface="Open Sauce Bold"/>
              </a:rPr>
              <a:t>DATA SET AND STEPS </a:t>
            </a:r>
          </a:p>
        </p:txBody>
      </p:sp>
      <p:sp>
        <p:nvSpPr>
          <p:cNvPr name="TextBox 12" id="12"/>
          <p:cNvSpPr txBox="true"/>
          <p:nvPr/>
        </p:nvSpPr>
        <p:spPr>
          <a:xfrm rot="0">
            <a:off x="2261099" y="2270202"/>
            <a:ext cx="5654548" cy="412239"/>
          </a:xfrm>
          <a:prstGeom prst="rect">
            <a:avLst/>
          </a:prstGeom>
        </p:spPr>
        <p:txBody>
          <a:bodyPr anchor="t" rtlCol="false" tIns="0" lIns="0" bIns="0" rIns="0">
            <a:spAutoFit/>
          </a:bodyPr>
          <a:lstStyle/>
          <a:p>
            <a:pPr>
              <a:lnSpc>
                <a:spcPts val="3423"/>
              </a:lnSpc>
            </a:pPr>
            <a:r>
              <a:rPr lang="en-US" sz="2445">
                <a:solidFill>
                  <a:srgbClr val="38B6FF"/>
                </a:solidFill>
                <a:latin typeface="Open Sauce Heavy"/>
              </a:rPr>
              <a:t>Reservation cancellation prediction</a:t>
            </a:r>
          </a:p>
        </p:txBody>
      </p:sp>
      <p:sp>
        <p:nvSpPr>
          <p:cNvPr name="TextBox 13" id="13"/>
          <p:cNvSpPr txBox="true"/>
          <p:nvPr/>
        </p:nvSpPr>
        <p:spPr>
          <a:xfrm rot="0">
            <a:off x="2261099" y="5632689"/>
            <a:ext cx="2437581" cy="414141"/>
          </a:xfrm>
          <a:prstGeom prst="rect">
            <a:avLst/>
          </a:prstGeom>
        </p:spPr>
        <p:txBody>
          <a:bodyPr anchor="t" rtlCol="false" tIns="0" lIns="0" bIns="0" rIns="0">
            <a:spAutoFit/>
          </a:bodyPr>
          <a:lstStyle/>
          <a:p>
            <a:pPr>
              <a:lnSpc>
                <a:spcPts val="3423"/>
              </a:lnSpc>
            </a:pPr>
            <a:r>
              <a:rPr lang="en-US" sz="2445">
                <a:solidFill>
                  <a:srgbClr val="FFFFFF"/>
                </a:solidFill>
                <a:latin typeface="Open Sauce Heavy"/>
              </a:rPr>
              <a:t>Followed steps</a:t>
            </a:r>
          </a:p>
        </p:txBody>
      </p:sp>
      <p:sp>
        <p:nvSpPr>
          <p:cNvPr name="TextBox 14" id="14"/>
          <p:cNvSpPr txBox="true"/>
          <p:nvPr/>
        </p:nvSpPr>
        <p:spPr>
          <a:xfrm rot="0">
            <a:off x="2261099" y="2869771"/>
            <a:ext cx="6451923" cy="1335585"/>
          </a:xfrm>
          <a:prstGeom prst="rect">
            <a:avLst/>
          </a:prstGeom>
        </p:spPr>
        <p:txBody>
          <a:bodyPr anchor="t" rtlCol="false" tIns="0" lIns="0" bIns="0" rIns="0">
            <a:spAutoFit/>
          </a:bodyPr>
          <a:lstStyle/>
          <a:p>
            <a:pPr>
              <a:lnSpc>
                <a:spcPts val="3637"/>
              </a:lnSpc>
            </a:pPr>
            <a:r>
              <a:rPr lang="en-US" sz="1987">
                <a:solidFill>
                  <a:srgbClr val="000000"/>
                </a:solidFill>
                <a:latin typeface="Open Sauce"/>
              </a:rPr>
              <a:t>Kaggle data set from a hotel with booking variables and labels for a show a no-show in order to predict the future status of the reservations.</a:t>
            </a:r>
          </a:p>
        </p:txBody>
      </p:sp>
      <p:sp>
        <p:nvSpPr>
          <p:cNvPr name="TextBox 15" id="15"/>
          <p:cNvSpPr txBox="true"/>
          <p:nvPr/>
        </p:nvSpPr>
        <p:spPr>
          <a:xfrm rot="0">
            <a:off x="2261099" y="6065476"/>
            <a:ext cx="6451923" cy="2250784"/>
          </a:xfrm>
          <a:prstGeom prst="rect">
            <a:avLst/>
          </a:prstGeom>
        </p:spPr>
        <p:txBody>
          <a:bodyPr anchor="t" rtlCol="false" tIns="0" lIns="0" bIns="0" rIns="0">
            <a:spAutoFit/>
          </a:bodyPr>
          <a:lstStyle/>
          <a:p>
            <a:pPr marL="429158" indent="-214579" lvl="1">
              <a:lnSpc>
                <a:spcPts val="3637"/>
              </a:lnSpc>
              <a:buFont typeface="Arial"/>
              <a:buChar char="•"/>
            </a:pPr>
            <a:r>
              <a:rPr lang="en-US" sz="1987">
                <a:solidFill>
                  <a:srgbClr val="FFFFFF"/>
                </a:solidFill>
                <a:latin typeface="Open Sauce"/>
              </a:rPr>
              <a:t>Graphs in Python</a:t>
            </a:r>
          </a:p>
          <a:p>
            <a:pPr marL="429158" indent="-214579" lvl="1">
              <a:lnSpc>
                <a:spcPts val="3637"/>
              </a:lnSpc>
              <a:buFont typeface="Arial"/>
              <a:buChar char="•"/>
            </a:pPr>
            <a:r>
              <a:rPr lang="en-US" sz="1987">
                <a:solidFill>
                  <a:srgbClr val="FFFFFF"/>
                </a:solidFill>
                <a:latin typeface="Open Sauce"/>
              </a:rPr>
              <a:t>Cleaning</a:t>
            </a:r>
          </a:p>
          <a:p>
            <a:pPr marL="429158" indent="-214579" lvl="1">
              <a:lnSpc>
                <a:spcPts val="3637"/>
              </a:lnSpc>
              <a:buFont typeface="Arial"/>
              <a:buChar char="•"/>
            </a:pPr>
            <a:r>
              <a:rPr lang="en-US" sz="1987">
                <a:solidFill>
                  <a:srgbClr val="FFFFFF"/>
                </a:solidFill>
                <a:latin typeface="Open Sauce"/>
              </a:rPr>
              <a:t>Modeling</a:t>
            </a:r>
          </a:p>
          <a:p>
            <a:pPr marL="429158" indent="-214579" lvl="1">
              <a:lnSpc>
                <a:spcPts val="3637"/>
              </a:lnSpc>
              <a:buFont typeface="Arial"/>
              <a:buChar char="•"/>
            </a:pPr>
            <a:r>
              <a:rPr lang="en-US" sz="1987">
                <a:solidFill>
                  <a:srgbClr val="FFFFFF"/>
                </a:solidFill>
                <a:latin typeface="Open Sauce"/>
              </a:rPr>
              <a:t>Dashboard in Tableau</a:t>
            </a:r>
          </a:p>
          <a:p>
            <a:pPr marL="429158" indent="-214579" lvl="1">
              <a:lnSpc>
                <a:spcPts val="3637"/>
              </a:lnSpc>
              <a:buFont typeface="Arial"/>
              <a:buChar char="•"/>
            </a:pPr>
            <a:r>
              <a:rPr lang="en-US" sz="1987">
                <a:solidFill>
                  <a:srgbClr val="FFFFFF"/>
                </a:solidFill>
                <a:latin typeface="Open Sauce"/>
              </a:rPr>
              <a:t>Conclusions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35061" y="1345891"/>
            <a:ext cx="13617878" cy="8645834"/>
          </a:xfrm>
          <a:custGeom>
            <a:avLst/>
            <a:gdLst/>
            <a:ahLst/>
            <a:cxnLst/>
            <a:rect r="r" b="b" t="t" l="l"/>
            <a:pathLst>
              <a:path h="8645834" w="13617878">
                <a:moveTo>
                  <a:pt x="0" y="0"/>
                </a:moveTo>
                <a:lnTo>
                  <a:pt x="13617878" y="0"/>
                </a:lnTo>
                <a:lnTo>
                  <a:pt x="13617878" y="8645834"/>
                </a:lnTo>
                <a:lnTo>
                  <a:pt x="0" y="8645834"/>
                </a:lnTo>
                <a:lnTo>
                  <a:pt x="0" y="0"/>
                </a:lnTo>
                <a:close/>
              </a:path>
            </a:pathLst>
          </a:custGeom>
          <a:blipFill>
            <a:blip r:embed="rId2"/>
            <a:stretch>
              <a:fillRect l="0" t="0" r="0" b="0"/>
            </a:stretch>
          </a:blipFill>
        </p:spPr>
      </p:sp>
      <p:sp>
        <p:nvSpPr>
          <p:cNvPr name="TextBox 3" id="3"/>
          <p:cNvSpPr txBox="true"/>
          <p:nvPr/>
        </p:nvSpPr>
        <p:spPr>
          <a:xfrm rot="0">
            <a:off x="895732" y="220809"/>
            <a:ext cx="9141098" cy="722166"/>
          </a:xfrm>
          <a:prstGeom prst="rect">
            <a:avLst/>
          </a:prstGeom>
        </p:spPr>
        <p:txBody>
          <a:bodyPr anchor="t" rtlCol="false" tIns="0" lIns="0" bIns="0" rIns="0">
            <a:spAutoFit/>
          </a:bodyPr>
          <a:lstStyle/>
          <a:p>
            <a:pPr>
              <a:lnSpc>
                <a:spcPts val="5870"/>
              </a:lnSpc>
            </a:pPr>
            <a:r>
              <a:rPr lang="en-US" sz="4193">
                <a:solidFill>
                  <a:srgbClr val="000000"/>
                </a:solidFill>
                <a:latin typeface="Open Sauce Bold"/>
              </a:rPr>
              <a:t>RESERVATION CHARACTERISTICS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0387" y="1569726"/>
            <a:ext cx="13687226" cy="8290480"/>
          </a:xfrm>
          <a:custGeom>
            <a:avLst/>
            <a:gdLst/>
            <a:ahLst/>
            <a:cxnLst/>
            <a:rect r="r" b="b" t="t" l="l"/>
            <a:pathLst>
              <a:path h="8290480" w="13687226">
                <a:moveTo>
                  <a:pt x="0" y="0"/>
                </a:moveTo>
                <a:lnTo>
                  <a:pt x="13687226" y="0"/>
                </a:lnTo>
                <a:lnTo>
                  <a:pt x="13687226" y="8290481"/>
                </a:lnTo>
                <a:lnTo>
                  <a:pt x="0" y="8290481"/>
                </a:lnTo>
                <a:lnTo>
                  <a:pt x="0" y="0"/>
                </a:lnTo>
                <a:close/>
              </a:path>
            </a:pathLst>
          </a:custGeom>
          <a:blipFill>
            <a:blip r:embed="rId2"/>
            <a:stretch>
              <a:fillRect l="-498" t="0" r="0" b="0"/>
            </a:stretch>
          </a:blipFill>
        </p:spPr>
      </p:sp>
      <p:sp>
        <p:nvSpPr>
          <p:cNvPr name="TextBox 3" id="3"/>
          <p:cNvSpPr txBox="true"/>
          <p:nvPr/>
        </p:nvSpPr>
        <p:spPr>
          <a:xfrm rot="0">
            <a:off x="1233011" y="306534"/>
            <a:ext cx="11659493" cy="722166"/>
          </a:xfrm>
          <a:prstGeom prst="rect">
            <a:avLst/>
          </a:prstGeom>
        </p:spPr>
        <p:txBody>
          <a:bodyPr anchor="t" rtlCol="false" tIns="0" lIns="0" bIns="0" rIns="0">
            <a:spAutoFit/>
          </a:bodyPr>
          <a:lstStyle/>
          <a:p>
            <a:pPr>
              <a:lnSpc>
                <a:spcPts val="5870"/>
              </a:lnSpc>
            </a:pPr>
            <a:r>
              <a:rPr lang="en-US" sz="4193">
                <a:solidFill>
                  <a:srgbClr val="000000"/>
                </a:solidFill>
                <a:latin typeface="Open Sauce Bold"/>
              </a:rPr>
              <a:t>DASHBOARD FOR NO SHOW DISTRIBUTION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3034" y="2367629"/>
            <a:ext cx="14398752" cy="3820405"/>
          </a:xfrm>
          <a:custGeom>
            <a:avLst/>
            <a:gdLst/>
            <a:ahLst/>
            <a:cxnLst/>
            <a:rect r="r" b="b" t="t" l="l"/>
            <a:pathLst>
              <a:path h="3820405" w="14398752">
                <a:moveTo>
                  <a:pt x="0" y="0"/>
                </a:moveTo>
                <a:lnTo>
                  <a:pt x="14398752" y="0"/>
                </a:lnTo>
                <a:lnTo>
                  <a:pt x="14398752" y="3820405"/>
                </a:lnTo>
                <a:lnTo>
                  <a:pt x="0" y="3820405"/>
                </a:lnTo>
                <a:lnTo>
                  <a:pt x="0" y="0"/>
                </a:lnTo>
                <a:close/>
              </a:path>
            </a:pathLst>
          </a:custGeom>
          <a:blipFill>
            <a:blip r:embed="rId2"/>
            <a:stretch>
              <a:fillRect l="0" t="0" r="0" b="0"/>
            </a:stretch>
          </a:blipFill>
        </p:spPr>
      </p:sp>
      <p:sp>
        <p:nvSpPr>
          <p:cNvPr name="TextBox 3" id="3"/>
          <p:cNvSpPr txBox="true"/>
          <p:nvPr/>
        </p:nvSpPr>
        <p:spPr>
          <a:xfrm rot="0">
            <a:off x="723679" y="432745"/>
            <a:ext cx="8306021" cy="829960"/>
          </a:xfrm>
          <a:prstGeom prst="rect">
            <a:avLst/>
          </a:prstGeom>
        </p:spPr>
        <p:txBody>
          <a:bodyPr anchor="t" rtlCol="false" tIns="0" lIns="0" bIns="0" rIns="0">
            <a:spAutoFit/>
          </a:bodyPr>
          <a:lstStyle/>
          <a:p>
            <a:pPr>
              <a:lnSpc>
                <a:spcPts val="6850"/>
              </a:lnSpc>
            </a:pPr>
            <a:r>
              <a:rPr lang="en-US" sz="4893">
                <a:solidFill>
                  <a:srgbClr val="000000"/>
                </a:solidFill>
                <a:latin typeface="Open Sauce Heavy"/>
              </a:rPr>
              <a:t>CLASSIFICATION MODELS</a:t>
            </a:r>
          </a:p>
        </p:txBody>
      </p:sp>
      <p:sp>
        <p:nvSpPr>
          <p:cNvPr name="TextBox 4" id="4"/>
          <p:cNvSpPr txBox="true"/>
          <p:nvPr/>
        </p:nvSpPr>
        <p:spPr>
          <a:xfrm rot="0">
            <a:off x="2794453" y="6457183"/>
            <a:ext cx="2181685" cy="412239"/>
          </a:xfrm>
          <a:prstGeom prst="rect">
            <a:avLst/>
          </a:prstGeom>
        </p:spPr>
        <p:txBody>
          <a:bodyPr anchor="t" rtlCol="false" tIns="0" lIns="0" bIns="0" rIns="0">
            <a:spAutoFit/>
          </a:bodyPr>
          <a:lstStyle/>
          <a:p>
            <a:pPr>
              <a:lnSpc>
                <a:spcPts val="3423"/>
              </a:lnSpc>
            </a:pPr>
            <a:r>
              <a:rPr lang="en-US" sz="2445">
                <a:solidFill>
                  <a:srgbClr val="38B6FF"/>
                </a:solidFill>
                <a:latin typeface="Open Sauce Heavy"/>
              </a:rPr>
              <a:t>Decision Tree</a:t>
            </a:r>
          </a:p>
        </p:txBody>
      </p:sp>
      <p:sp>
        <p:nvSpPr>
          <p:cNvPr name="TextBox 5" id="5"/>
          <p:cNvSpPr txBox="true"/>
          <p:nvPr/>
        </p:nvSpPr>
        <p:spPr>
          <a:xfrm rot="0">
            <a:off x="7791164" y="6457183"/>
            <a:ext cx="2477073" cy="412239"/>
          </a:xfrm>
          <a:prstGeom prst="rect">
            <a:avLst/>
          </a:prstGeom>
        </p:spPr>
        <p:txBody>
          <a:bodyPr anchor="t" rtlCol="false" tIns="0" lIns="0" bIns="0" rIns="0">
            <a:spAutoFit/>
          </a:bodyPr>
          <a:lstStyle/>
          <a:p>
            <a:pPr>
              <a:lnSpc>
                <a:spcPts val="3423"/>
              </a:lnSpc>
            </a:pPr>
            <a:r>
              <a:rPr lang="en-US" sz="2445">
                <a:solidFill>
                  <a:srgbClr val="38B6FF"/>
                </a:solidFill>
                <a:latin typeface="Open Sauce Heavy"/>
              </a:rPr>
              <a:t>Random Forest </a:t>
            </a:r>
          </a:p>
        </p:txBody>
      </p:sp>
      <p:sp>
        <p:nvSpPr>
          <p:cNvPr name="TextBox 6" id="6"/>
          <p:cNvSpPr txBox="true"/>
          <p:nvPr/>
        </p:nvSpPr>
        <p:spPr>
          <a:xfrm rot="0">
            <a:off x="12139474" y="6457183"/>
            <a:ext cx="3137780" cy="412239"/>
          </a:xfrm>
          <a:prstGeom prst="rect">
            <a:avLst/>
          </a:prstGeom>
        </p:spPr>
        <p:txBody>
          <a:bodyPr anchor="t" rtlCol="false" tIns="0" lIns="0" bIns="0" rIns="0">
            <a:spAutoFit/>
          </a:bodyPr>
          <a:lstStyle/>
          <a:p>
            <a:pPr>
              <a:lnSpc>
                <a:spcPts val="3423"/>
              </a:lnSpc>
            </a:pPr>
            <a:r>
              <a:rPr lang="en-US" sz="2445">
                <a:solidFill>
                  <a:srgbClr val="38B6FF"/>
                </a:solidFill>
                <a:latin typeface="Open Sauce Heavy"/>
              </a:rPr>
              <a:t>Logistic Regression</a:t>
            </a:r>
          </a:p>
        </p:txBody>
      </p:sp>
      <p:sp>
        <p:nvSpPr>
          <p:cNvPr name="TextBox 7" id="7"/>
          <p:cNvSpPr txBox="true"/>
          <p:nvPr/>
        </p:nvSpPr>
        <p:spPr>
          <a:xfrm rot="0">
            <a:off x="1625884" y="7059922"/>
            <a:ext cx="4720091" cy="879184"/>
          </a:xfrm>
          <a:prstGeom prst="rect">
            <a:avLst/>
          </a:prstGeom>
        </p:spPr>
        <p:txBody>
          <a:bodyPr anchor="t" rtlCol="false" tIns="0" lIns="0" bIns="0" rIns="0">
            <a:spAutoFit/>
          </a:bodyPr>
          <a:lstStyle/>
          <a:p>
            <a:pPr algn="ctr">
              <a:lnSpc>
                <a:spcPts val="3637"/>
              </a:lnSpc>
            </a:pPr>
            <a:r>
              <a:rPr lang="en-US" sz="1987">
                <a:solidFill>
                  <a:srgbClr val="000000"/>
                </a:solidFill>
                <a:latin typeface="Open Sauce Light"/>
              </a:rPr>
              <a:t>Accuracy: 0.8535190063981934</a:t>
            </a:r>
          </a:p>
          <a:p>
            <a:pPr>
              <a:lnSpc>
                <a:spcPts val="3637"/>
              </a:lnSpc>
            </a:pPr>
          </a:p>
        </p:txBody>
      </p:sp>
      <p:sp>
        <p:nvSpPr>
          <p:cNvPr name="TextBox 8" id="8"/>
          <p:cNvSpPr txBox="true"/>
          <p:nvPr/>
        </p:nvSpPr>
        <p:spPr>
          <a:xfrm rot="0">
            <a:off x="6669655" y="7059922"/>
            <a:ext cx="4720091" cy="879184"/>
          </a:xfrm>
          <a:prstGeom prst="rect">
            <a:avLst/>
          </a:prstGeom>
        </p:spPr>
        <p:txBody>
          <a:bodyPr anchor="t" rtlCol="false" tIns="0" lIns="0" bIns="0" rIns="0">
            <a:spAutoFit/>
          </a:bodyPr>
          <a:lstStyle/>
          <a:p>
            <a:pPr algn="ctr">
              <a:lnSpc>
                <a:spcPts val="3637"/>
              </a:lnSpc>
            </a:pPr>
            <a:r>
              <a:rPr lang="en-US" sz="1987">
                <a:solidFill>
                  <a:srgbClr val="000000"/>
                </a:solidFill>
                <a:latin typeface="Open Sauce Light"/>
              </a:rPr>
              <a:t>Accuracy: 0.8448626270229582</a:t>
            </a:r>
          </a:p>
          <a:p>
            <a:pPr>
              <a:lnSpc>
                <a:spcPts val="3637"/>
              </a:lnSpc>
            </a:pPr>
          </a:p>
        </p:txBody>
      </p:sp>
      <p:sp>
        <p:nvSpPr>
          <p:cNvPr name="TextBox 9" id="9"/>
          <p:cNvSpPr txBox="true"/>
          <p:nvPr/>
        </p:nvSpPr>
        <p:spPr>
          <a:xfrm rot="0">
            <a:off x="11565041" y="7059922"/>
            <a:ext cx="4720091" cy="879184"/>
          </a:xfrm>
          <a:prstGeom prst="rect">
            <a:avLst/>
          </a:prstGeom>
        </p:spPr>
        <p:txBody>
          <a:bodyPr anchor="t" rtlCol="false" tIns="0" lIns="0" bIns="0" rIns="0">
            <a:spAutoFit/>
          </a:bodyPr>
          <a:lstStyle/>
          <a:p>
            <a:pPr algn="ctr">
              <a:lnSpc>
                <a:spcPts val="3637"/>
              </a:lnSpc>
            </a:pPr>
            <a:r>
              <a:rPr lang="en-US" sz="1987">
                <a:solidFill>
                  <a:srgbClr val="000000"/>
                </a:solidFill>
                <a:latin typeface="Open Sauce Light"/>
              </a:rPr>
              <a:t>Accuracy: 0.7870530673692134</a:t>
            </a:r>
          </a:p>
          <a:p>
            <a:pPr>
              <a:lnSpc>
                <a:spcPts val="363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8B6FF"/>
        </a:solidFill>
      </p:bgPr>
    </p:bg>
    <p:spTree>
      <p:nvGrpSpPr>
        <p:cNvPr id="1" name=""/>
        <p:cNvGrpSpPr/>
        <p:nvPr/>
      </p:nvGrpSpPr>
      <p:grpSpPr>
        <a:xfrm>
          <a:off x="0" y="0"/>
          <a:ext cx="0" cy="0"/>
          <a:chOff x="0" y="0"/>
          <a:chExt cx="0" cy="0"/>
        </a:xfrm>
      </p:grpSpPr>
      <p:grpSp>
        <p:nvGrpSpPr>
          <p:cNvPr name="Group 2" id="2"/>
          <p:cNvGrpSpPr/>
          <p:nvPr/>
        </p:nvGrpSpPr>
        <p:grpSpPr>
          <a:xfrm rot="0">
            <a:off x="6215534" y="0"/>
            <a:ext cx="12072466" cy="10287000"/>
            <a:chOff x="0" y="0"/>
            <a:chExt cx="3179579" cy="2709333"/>
          </a:xfrm>
        </p:grpSpPr>
        <p:sp>
          <p:nvSpPr>
            <p:cNvPr name="Freeform 3" id="3"/>
            <p:cNvSpPr/>
            <p:nvPr/>
          </p:nvSpPr>
          <p:spPr>
            <a:xfrm flipH="false" flipV="false" rot="0">
              <a:off x="0" y="0"/>
              <a:ext cx="3179580" cy="2709333"/>
            </a:xfrm>
            <a:custGeom>
              <a:avLst/>
              <a:gdLst/>
              <a:ahLst/>
              <a:cxnLst/>
              <a:rect r="r" b="b" t="t" l="l"/>
              <a:pathLst>
                <a:path h="2709333" w="3179580">
                  <a:moveTo>
                    <a:pt x="0" y="0"/>
                  </a:moveTo>
                  <a:lnTo>
                    <a:pt x="3179580" y="0"/>
                  </a:lnTo>
                  <a:lnTo>
                    <a:pt x="3179580" y="2709333"/>
                  </a:lnTo>
                  <a:lnTo>
                    <a:pt x="0" y="2709333"/>
                  </a:lnTo>
                  <a:close/>
                </a:path>
              </a:pathLst>
            </a:custGeom>
            <a:solidFill>
              <a:srgbClr val="FFFFFF"/>
            </a:solidFill>
          </p:spPr>
        </p:sp>
        <p:sp>
          <p:nvSpPr>
            <p:cNvPr name="TextBox 4" id="4"/>
            <p:cNvSpPr txBox="true"/>
            <p:nvPr/>
          </p:nvSpPr>
          <p:spPr>
            <a:xfrm>
              <a:off x="0" y="-95250"/>
              <a:ext cx="3179579" cy="2804583"/>
            </a:xfrm>
            <a:prstGeom prst="rect">
              <a:avLst/>
            </a:prstGeom>
          </p:spPr>
          <p:txBody>
            <a:bodyPr anchor="ctr" rtlCol="false" tIns="50800" lIns="50800" bIns="50800" rIns="50800"/>
            <a:lstStyle/>
            <a:p>
              <a:pPr algn="ctr">
                <a:lnSpc>
                  <a:spcPts val="2929"/>
                </a:lnSpc>
              </a:pPr>
            </a:p>
          </p:txBody>
        </p:sp>
      </p:grpSp>
      <p:sp>
        <p:nvSpPr>
          <p:cNvPr name="Freeform 5" id="5"/>
          <p:cNvSpPr/>
          <p:nvPr/>
        </p:nvSpPr>
        <p:spPr>
          <a:xfrm flipH="false" flipV="false" rot="0">
            <a:off x="6232853" y="1499006"/>
            <a:ext cx="11904477" cy="6444161"/>
          </a:xfrm>
          <a:custGeom>
            <a:avLst/>
            <a:gdLst/>
            <a:ahLst/>
            <a:cxnLst/>
            <a:rect r="r" b="b" t="t" l="l"/>
            <a:pathLst>
              <a:path h="6444161" w="11904477">
                <a:moveTo>
                  <a:pt x="0" y="0"/>
                </a:moveTo>
                <a:lnTo>
                  <a:pt x="11904478" y="0"/>
                </a:lnTo>
                <a:lnTo>
                  <a:pt x="11904478" y="6444162"/>
                </a:lnTo>
                <a:lnTo>
                  <a:pt x="0" y="6444162"/>
                </a:lnTo>
                <a:lnTo>
                  <a:pt x="0" y="0"/>
                </a:lnTo>
                <a:close/>
              </a:path>
            </a:pathLst>
          </a:custGeom>
          <a:blipFill>
            <a:blip r:embed="rId2"/>
            <a:stretch>
              <a:fillRect l="0" t="-878" r="-13814" b="-878"/>
            </a:stretch>
          </a:blipFill>
        </p:spPr>
      </p:sp>
      <p:sp>
        <p:nvSpPr>
          <p:cNvPr name="TextBox 6" id="6"/>
          <p:cNvSpPr txBox="true"/>
          <p:nvPr/>
        </p:nvSpPr>
        <p:spPr>
          <a:xfrm rot="0">
            <a:off x="878215" y="866507"/>
            <a:ext cx="1731567" cy="295811"/>
          </a:xfrm>
          <a:prstGeom prst="rect">
            <a:avLst/>
          </a:prstGeom>
        </p:spPr>
        <p:txBody>
          <a:bodyPr anchor="t" rtlCol="false" tIns="0" lIns="0" bIns="0" rIns="0">
            <a:spAutoFit/>
          </a:bodyPr>
          <a:lstStyle/>
          <a:p>
            <a:pPr>
              <a:lnSpc>
                <a:spcPts val="2496"/>
              </a:lnSpc>
            </a:pPr>
            <a:r>
              <a:rPr lang="en-US" sz="1782">
                <a:solidFill>
                  <a:srgbClr val="FFFFFF"/>
                </a:solidFill>
                <a:latin typeface="Open Sauce Heavy"/>
              </a:rPr>
              <a:t>cONCLUSIONS</a:t>
            </a:r>
          </a:p>
        </p:txBody>
      </p:sp>
      <p:sp>
        <p:nvSpPr>
          <p:cNvPr name="TextBox 7" id="7"/>
          <p:cNvSpPr txBox="true"/>
          <p:nvPr/>
        </p:nvSpPr>
        <p:spPr>
          <a:xfrm rot="0">
            <a:off x="878215" y="1729480"/>
            <a:ext cx="4704270" cy="5636829"/>
          </a:xfrm>
          <a:prstGeom prst="rect">
            <a:avLst/>
          </a:prstGeom>
        </p:spPr>
        <p:txBody>
          <a:bodyPr anchor="t" rtlCol="false" tIns="0" lIns="0" bIns="0" rIns="0">
            <a:spAutoFit/>
          </a:bodyPr>
          <a:lstStyle/>
          <a:p>
            <a:pPr>
              <a:lnSpc>
                <a:spcPts val="2652"/>
              </a:lnSpc>
            </a:pPr>
            <a:r>
              <a:rPr lang="en-US" sz="1449">
                <a:solidFill>
                  <a:srgbClr val="FFFFFF"/>
                </a:solidFill>
                <a:latin typeface="Open Sauce Light"/>
              </a:rPr>
              <a:t>While lead time appears to have the highest feature importance, suggesting a significant role in predicting cancellations, further exploration of other variables paints a more nuanced picture. Notably, it seems that this hotel may be positioned as an affordable option, possibly catering to stopover stays or those booked for business purposes. This characteristic could explain why reservations are often made with relatively short lead times.</a:t>
            </a:r>
          </a:p>
          <a:p>
            <a:pPr>
              <a:lnSpc>
                <a:spcPts val="2652"/>
              </a:lnSpc>
            </a:pPr>
          </a:p>
          <a:p>
            <a:pPr>
              <a:lnSpc>
                <a:spcPts val="2652"/>
              </a:lnSpc>
            </a:pPr>
            <a:r>
              <a:rPr lang="en-US" sz="1449">
                <a:solidFill>
                  <a:srgbClr val="FFFFFF"/>
                </a:solidFill>
                <a:latin typeface="Open Sauce Light"/>
              </a:rPr>
              <a:t>Considering the unique conditions of this hotel, it might be beneficial to tailor the predictive model specifically to similar establishments within the same category. This focused approach could enhance the model's accuracy by capturing patterns that are specific to hotels with comparable features and target audiences.</a:t>
            </a:r>
          </a:p>
        </p:txBody>
      </p:sp>
      <p:sp>
        <p:nvSpPr>
          <p:cNvPr name="TextBox 8" id="8"/>
          <p:cNvSpPr txBox="true"/>
          <p:nvPr/>
        </p:nvSpPr>
        <p:spPr>
          <a:xfrm rot="0">
            <a:off x="12419878" y="8092801"/>
            <a:ext cx="5466797" cy="1608963"/>
          </a:xfrm>
          <a:prstGeom prst="rect">
            <a:avLst/>
          </a:prstGeom>
        </p:spPr>
        <p:txBody>
          <a:bodyPr anchor="t" rtlCol="false" tIns="0" lIns="0" bIns="0" rIns="0">
            <a:spAutoFit/>
          </a:bodyPr>
          <a:lstStyle/>
          <a:p>
            <a:pPr algn="r">
              <a:lnSpc>
                <a:spcPts val="6395"/>
              </a:lnSpc>
            </a:pPr>
            <a:r>
              <a:rPr lang="en-US" sz="5199">
                <a:solidFill>
                  <a:srgbClr val="38B6FF"/>
                </a:solidFill>
                <a:latin typeface="Open Sauce Bold"/>
              </a:rPr>
              <a:t>FEATURE IMPORTANCE</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38B6FF"/>
        </a:solidFill>
      </p:bgPr>
    </p:bg>
    <p:spTree>
      <p:nvGrpSpPr>
        <p:cNvPr id="1" name=""/>
        <p:cNvGrpSpPr/>
        <p:nvPr/>
      </p:nvGrpSpPr>
      <p:grpSpPr>
        <a:xfrm>
          <a:off x="0" y="0"/>
          <a:ext cx="0" cy="0"/>
          <a:chOff x="0" y="0"/>
          <a:chExt cx="0" cy="0"/>
        </a:xfrm>
      </p:grpSpPr>
      <p:sp>
        <p:nvSpPr>
          <p:cNvPr name="AutoShape 2" id="2"/>
          <p:cNvSpPr/>
          <p:nvPr/>
        </p:nvSpPr>
        <p:spPr>
          <a:xfrm rot="-5400000">
            <a:off x="-1736544" y="250035"/>
            <a:ext cx="6492240" cy="0"/>
          </a:xfrm>
          <a:prstGeom prst="line">
            <a:avLst/>
          </a:prstGeom>
          <a:ln cap="flat" w="47625">
            <a:solidFill>
              <a:srgbClr val="09659D"/>
            </a:solidFill>
            <a:prstDash val="solid"/>
            <a:headEnd type="none" len="sm" w="sm"/>
            <a:tailEnd type="none" len="sm" w="sm"/>
          </a:ln>
        </p:spPr>
      </p:sp>
      <p:sp>
        <p:nvSpPr>
          <p:cNvPr name="AutoShape 3" id="3"/>
          <p:cNvSpPr/>
          <p:nvPr/>
        </p:nvSpPr>
        <p:spPr>
          <a:xfrm rot="0">
            <a:off x="9353048" y="8200762"/>
            <a:ext cx="12232800" cy="0"/>
          </a:xfrm>
          <a:prstGeom prst="line">
            <a:avLst/>
          </a:prstGeom>
          <a:ln cap="flat" w="57150">
            <a:solidFill>
              <a:srgbClr val="FFFFFF"/>
            </a:solidFill>
            <a:prstDash val="solid"/>
            <a:headEnd type="none" len="sm" w="sm"/>
            <a:tailEnd type="none" len="sm" w="sm"/>
          </a:ln>
        </p:spPr>
      </p:sp>
      <p:sp>
        <p:nvSpPr>
          <p:cNvPr name="TextBox 4" id="4"/>
          <p:cNvSpPr txBox="true"/>
          <p:nvPr/>
        </p:nvSpPr>
        <p:spPr>
          <a:xfrm rot="0">
            <a:off x="3806127" y="2263129"/>
            <a:ext cx="4223221" cy="1352089"/>
          </a:xfrm>
          <a:prstGeom prst="rect">
            <a:avLst/>
          </a:prstGeom>
        </p:spPr>
        <p:txBody>
          <a:bodyPr anchor="t" rtlCol="false" tIns="0" lIns="0" bIns="0" rIns="0">
            <a:spAutoFit/>
          </a:bodyPr>
          <a:lstStyle/>
          <a:p>
            <a:pPr algn="ctr">
              <a:lnSpc>
                <a:spcPts val="11050"/>
              </a:lnSpc>
            </a:pPr>
            <a:r>
              <a:rPr lang="en-US" sz="7893">
                <a:solidFill>
                  <a:srgbClr val="FFFFFF"/>
                </a:solidFill>
                <a:latin typeface="Open Sauce Bold"/>
              </a:rPr>
              <a:t>THANKS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DAFx2vfMlg0</dc:identifier>
  <dcterms:modified xsi:type="dcterms:W3CDTF">2011-08-01T06:04:30Z</dcterms:modified>
  <cp:revision>1</cp:revision>
  <dc:title>Blue and White Modern Pitch Deck Presentation</dc:title>
</cp:coreProperties>
</file>