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6" r:id="rId1"/>
  </p:sldMasterIdLst>
  <p:sldIdLst>
    <p:sldId id="256" r:id="rId2"/>
    <p:sldId id="257" r:id="rId3"/>
    <p:sldId id="299" r:id="rId4"/>
    <p:sldId id="262" r:id="rId5"/>
    <p:sldId id="263" r:id="rId6"/>
    <p:sldId id="270" r:id="rId7"/>
    <p:sldId id="271" r:id="rId8"/>
    <p:sldId id="272" r:id="rId9"/>
    <p:sldId id="273" r:id="rId10"/>
    <p:sldId id="274" r:id="rId11"/>
    <p:sldId id="275" r:id="rId12"/>
    <p:sldId id="276" r:id="rId13"/>
    <p:sldId id="277" r:id="rId14"/>
    <p:sldId id="264" r:id="rId15"/>
    <p:sldId id="278" r:id="rId16"/>
    <p:sldId id="265" r:id="rId17"/>
    <p:sldId id="279" r:id="rId18"/>
    <p:sldId id="281" r:id="rId19"/>
    <p:sldId id="282" r:id="rId20"/>
    <p:sldId id="280" r:id="rId21"/>
    <p:sldId id="267" r:id="rId22"/>
    <p:sldId id="266" r:id="rId23"/>
    <p:sldId id="260" r:id="rId24"/>
    <p:sldId id="268"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305" r:id="rId39"/>
    <p:sldId id="306" r:id="rId40"/>
    <p:sldId id="307" r:id="rId41"/>
    <p:sldId id="297" r:id="rId42"/>
    <p:sldId id="301" r:id="rId43"/>
    <p:sldId id="302" r:id="rId44"/>
    <p:sldId id="303" r:id="rId45"/>
    <p:sldId id="304"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6" r:id="rId74"/>
    <p:sldId id="337" r:id="rId75"/>
    <p:sldId id="338" r:id="rId76"/>
    <p:sldId id="339" r:id="rId77"/>
    <p:sldId id="340" r:id="rId78"/>
    <p:sldId id="341" r:id="rId79"/>
    <p:sldId id="342" r:id="rId80"/>
    <p:sldId id="343" r:id="rId81"/>
    <p:sldId id="344" r:id="rId82"/>
    <p:sldId id="345" r:id="rId83"/>
    <p:sldId id="346" r:id="rId84"/>
    <p:sldId id="335" r:id="rId85"/>
    <p:sldId id="348" r:id="rId86"/>
    <p:sldId id="349" r:id="rId87"/>
    <p:sldId id="350" r:id="rId88"/>
    <p:sldId id="347" r:id="rId89"/>
    <p:sldId id="351" r:id="rId90"/>
    <p:sldId id="352" r:id="rId91"/>
    <p:sldId id="353" r:id="rId92"/>
    <p:sldId id="354" r:id="rId93"/>
    <p:sldId id="355"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70" r:id="rId108"/>
    <p:sldId id="371" r:id="rId109"/>
    <p:sldId id="372" r:id="rId110"/>
    <p:sldId id="369"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387" r:id="rId125"/>
    <p:sldId id="386" r:id="rId126"/>
    <p:sldId id="388" r:id="rId127"/>
    <p:sldId id="389" r:id="rId128"/>
    <p:sldId id="390" r:id="rId129"/>
    <p:sldId id="391" r:id="rId130"/>
    <p:sldId id="392" r:id="rId131"/>
    <p:sldId id="393" r:id="rId132"/>
    <p:sldId id="394" r:id="rId133"/>
    <p:sldId id="395" r:id="rId134"/>
    <p:sldId id="396" r:id="rId135"/>
    <p:sldId id="397" r:id="rId136"/>
    <p:sldId id="398" r:id="rId137"/>
    <p:sldId id="399" r:id="rId138"/>
    <p:sldId id="400" r:id="rId139"/>
    <p:sldId id="401" r:id="rId140"/>
    <p:sldId id="402" r:id="rId141"/>
    <p:sldId id="403" r:id="rId142"/>
    <p:sldId id="404" r:id="rId143"/>
    <p:sldId id="405" r:id="rId144"/>
    <p:sldId id="406" r:id="rId145"/>
    <p:sldId id="407" r:id="rId146"/>
    <p:sldId id="408" r:id="rId147"/>
    <p:sldId id="409" r:id="rId148"/>
    <p:sldId id="410" r:id="rId149"/>
    <p:sldId id="411" r:id="rId150"/>
    <p:sldId id="412" r:id="rId151"/>
    <p:sldId id="413" r:id="rId152"/>
    <p:sldId id="414" r:id="rId153"/>
    <p:sldId id="415" r:id="rId154"/>
    <p:sldId id="416" r:id="rId155"/>
    <p:sldId id="417" r:id="rId156"/>
    <p:sldId id="418" r:id="rId157"/>
    <p:sldId id="419" r:id="rId158"/>
    <p:sldId id="420" r:id="rId159"/>
    <p:sldId id="258" r:id="rId160"/>
    <p:sldId id="261" r:id="rId161"/>
    <p:sldId id="269" r:id="rId162"/>
    <p:sldId id="421" r:id="rId163"/>
    <p:sldId id="422" r:id="rId164"/>
    <p:sldId id="423" r:id="rId165"/>
    <p:sldId id="424" r:id="rId166"/>
    <p:sldId id="425" r:id="rId167"/>
    <p:sldId id="426" r:id="rId168"/>
    <p:sldId id="427" r:id="rId169"/>
    <p:sldId id="428" r:id="rId170"/>
    <p:sldId id="429" r:id="rId171"/>
    <p:sldId id="430" r:id="rId172"/>
    <p:sldId id="431" r:id="rId173"/>
    <p:sldId id="432" r:id="rId174"/>
    <p:sldId id="433" r:id="rId175"/>
    <p:sldId id="434" r:id="rId176"/>
    <p:sldId id="435" r:id="rId177"/>
    <p:sldId id="436" r:id="rId178"/>
    <p:sldId id="437" r:id="rId179"/>
    <p:sldId id="438"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 id="455" r:id="rId197"/>
    <p:sldId id="456" r:id="rId198"/>
    <p:sldId id="457" r:id="rId199"/>
    <p:sldId id="459" r:id="rId200"/>
    <p:sldId id="458" r:id="rId2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71" d="100"/>
          <a:sy n="71" d="100"/>
        </p:scale>
        <p:origin x="7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microsoft.com/office/2016/11/relationships/changesInfo" Target="changesInfos/changesInfo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namae juyad" userId="44f0f1edfb01b7c4" providerId="LiveId" clId="{E45EBEF6-7CAF-4D3E-A68E-17227A0DB9FA}"/>
    <pc:docChg chg="custSel addSld delSld modSld">
      <pc:chgData name="joannamae juyad" userId="44f0f1edfb01b7c4" providerId="LiveId" clId="{E45EBEF6-7CAF-4D3E-A68E-17227A0DB9FA}" dt="2022-11-26T06:10:41.134" v="247" actId="1076"/>
      <pc:docMkLst>
        <pc:docMk/>
      </pc:docMkLst>
      <pc:sldChg chg="modSp mod">
        <pc:chgData name="joannamae juyad" userId="44f0f1edfb01b7c4" providerId="LiveId" clId="{E45EBEF6-7CAF-4D3E-A68E-17227A0DB9FA}" dt="2022-11-26T05:38:08.172" v="0" actId="14100"/>
        <pc:sldMkLst>
          <pc:docMk/>
          <pc:sldMk cId="3581777155" sldId="271"/>
        </pc:sldMkLst>
        <pc:spChg chg="mod">
          <ac:chgData name="joannamae juyad" userId="44f0f1edfb01b7c4" providerId="LiveId" clId="{E45EBEF6-7CAF-4D3E-A68E-17227A0DB9FA}" dt="2022-11-26T05:38:08.172" v="0" actId="14100"/>
          <ac:spMkLst>
            <pc:docMk/>
            <pc:sldMk cId="3581777155" sldId="271"/>
            <ac:spMk id="2" creationId="{DA875BEC-5A6B-92F8-05FA-FA7549D111D8}"/>
          </ac:spMkLst>
        </pc:spChg>
      </pc:sldChg>
      <pc:sldChg chg="modSp mod">
        <pc:chgData name="joannamae juyad" userId="44f0f1edfb01b7c4" providerId="LiveId" clId="{E45EBEF6-7CAF-4D3E-A68E-17227A0DB9FA}" dt="2022-11-26T05:38:43.536" v="1" actId="2711"/>
        <pc:sldMkLst>
          <pc:docMk/>
          <pc:sldMk cId="3823906889" sldId="289"/>
        </pc:sldMkLst>
        <pc:spChg chg="mod">
          <ac:chgData name="joannamae juyad" userId="44f0f1edfb01b7c4" providerId="LiveId" clId="{E45EBEF6-7CAF-4D3E-A68E-17227A0DB9FA}" dt="2022-11-26T05:38:43.536" v="1" actId="2711"/>
          <ac:spMkLst>
            <pc:docMk/>
            <pc:sldMk cId="3823906889" sldId="289"/>
            <ac:spMk id="2" creationId="{89ED9D42-0F90-E66B-C49E-ADC14FCEF4FF}"/>
          </ac:spMkLst>
        </pc:spChg>
      </pc:sldChg>
      <pc:sldChg chg="modSp mod">
        <pc:chgData name="joannamae juyad" userId="44f0f1edfb01b7c4" providerId="LiveId" clId="{E45EBEF6-7CAF-4D3E-A68E-17227A0DB9FA}" dt="2022-11-26T05:39:52.407" v="9" actId="2711"/>
        <pc:sldMkLst>
          <pc:docMk/>
          <pc:sldMk cId="1480612037" sldId="341"/>
        </pc:sldMkLst>
        <pc:spChg chg="mod">
          <ac:chgData name="joannamae juyad" userId="44f0f1edfb01b7c4" providerId="LiveId" clId="{E45EBEF6-7CAF-4D3E-A68E-17227A0DB9FA}" dt="2022-11-26T05:39:43.063" v="8" actId="404"/>
          <ac:spMkLst>
            <pc:docMk/>
            <pc:sldMk cId="1480612037" sldId="341"/>
            <ac:spMk id="2" creationId="{83A375B4-4655-4AD0-8FED-F1B0913029C6}"/>
          </ac:spMkLst>
        </pc:spChg>
        <pc:spChg chg="mod">
          <ac:chgData name="joannamae juyad" userId="44f0f1edfb01b7c4" providerId="LiveId" clId="{E45EBEF6-7CAF-4D3E-A68E-17227A0DB9FA}" dt="2022-11-26T05:39:52.407" v="9" actId="2711"/>
          <ac:spMkLst>
            <pc:docMk/>
            <pc:sldMk cId="1480612037" sldId="341"/>
            <ac:spMk id="3" creationId="{7DAE0FE6-E39F-022B-7377-425079252FDA}"/>
          </ac:spMkLst>
        </pc:spChg>
      </pc:sldChg>
      <pc:sldChg chg="modSp mod">
        <pc:chgData name="joannamae juyad" userId="44f0f1edfb01b7c4" providerId="LiveId" clId="{E45EBEF6-7CAF-4D3E-A68E-17227A0DB9FA}" dt="2022-11-26T05:40:44.997" v="16" actId="2711"/>
        <pc:sldMkLst>
          <pc:docMk/>
          <pc:sldMk cId="3878962763" sldId="392"/>
        </pc:sldMkLst>
        <pc:spChg chg="mod">
          <ac:chgData name="joannamae juyad" userId="44f0f1edfb01b7c4" providerId="LiveId" clId="{E45EBEF6-7CAF-4D3E-A68E-17227A0DB9FA}" dt="2022-11-26T05:40:32.576" v="10" actId="2711"/>
          <ac:spMkLst>
            <pc:docMk/>
            <pc:sldMk cId="3878962763" sldId="392"/>
            <ac:spMk id="2" creationId="{1329CFE9-024C-CAE0-DFE0-B6A43F74DCBA}"/>
          </ac:spMkLst>
        </pc:spChg>
        <pc:spChg chg="mod">
          <ac:chgData name="joannamae juyad" userId="44f0f1edfb01b7c4" providerId="LiveId" clId="{E45EBEF6-7CAF-4D3E-A68E-17227A0DB9FA}" dt="2022-11-26T05:40:44.997" v="16" actId="2711"/>
          <ac:spMkLst>
            <pc:docMk/>
            <pc:sldMk cId="3878962763" sldId="392"/>
            <ac:spMk id="3" creationId="{FE42C043-A164-5773-EF2D-9F9A0CB26C9A}"/>
          </ac:spMkLst>
        </pc:spChg>
      </pc:sldChg>
      <pc:sldChg chg="modSp mod">
        <pc:chgData name="joannamae juyad" userId="44f0f1edfb01b7c4" providerId="LiveId" clId="{E45EBEF6-7CAF-4D3E-A68E-17227A0DB9FA}" dt="2022-11-26T05:41:20.915" v="19" actId="27636"/>
        <pc:sldMkLst>
          <pc:docMk/>
          <pc:sldMk cId="1661853267" sldId="393"/>
        </pc:sldMkLst>
        <pc:spChg chg="mod">
          <ac:chgData name="joannamae juyad" userId="44f0f1edfb01b7c4" providerId="LiveId" clId="{E45EBEF6-7CAF-4D3E-A68E-17227A0DB9FA}" dt="2022-11-26T05:41:12.994" v="17" actId="2711"/>
          <ac:spMkLst>
            <pc:docMk/>
            <pc:sldMk cId="1661853267" sldId="393"/>
            <ac:spMk id="2" creationId="{7BB233D8-8BC1-CBCA-281B-4421BB3C9374}"/>
          </ac:spMkLst>
        </pc:spChg>
        <pc:spChg chg="mod">
          <ac:chgData name="joannamae juyad" userId="44f0f1edfb01b7c4" providerId="LiveId" clId="{E45EBEF6-7CAF-4D3E-A68E-17227A0DB9FA}" dt="2022-11-26T05:41:20.915" v="19" actId="27636"/>
          <ac:spMkLst>
            <pc:docMk/>
            <pc:sldMk cId="1661853267" sldId="393"/>
            <ac:spMk id="3" creationId="{434D8F3C-90B1-D0BC-0936-09D459885156}"/>
          </ac:spMkLst>
        </pc:spChg>
      </pc:sldChg>
      <pc:sldChg chg="modSp mod">
        <pc:chgData name="joannamae juyad" userId="44f0f1edfb01b7c4" providerId="LiveId" clId="{E45EBEF6-7CAF-4D3E-A68E-17227A0DB9FA}" dt="2022-11-26T05:41:38.883" v="22" actId="14100"/>
        <pc:sldMkLst>
          <pc:docMk/>
          <pc:sldMk cId="1953213269" sldId="394"/>
        </pc:sldMkLst>
        <pc:spChg chg="mod">
          <ac:chgData name="joannamae juyad" userId="44f0f1edfb01b7c4" providerId="LiveId" clId="{E45EBEF6-7CAF-4D3E-A68E-17227A0DB9FA}" dt="2022-11-26T05:41:38.883" v="22" actId="14100"/>
          <ac:spMkLst>
            <pc:docMk/>
            <pc:sldMk cId="1953213269" sldId="394"/>
            <ac:spMk id="3" creationId="{48C485C5-65BE-78A7-DD06-9D9DA87D1826}"/>
          </ac:spMkLst>
        </pc:spChg>
      </pc:sldChg>
      <pc:sldChg chg="modSp mod">
        <pc:chgData name="joannamae juyad" userId="44f0f1edfb01b7c4" providerId="LiveId" clId="{E45EBEF6-7CAF-4D3E-A68E-17227A0DB9FA}" dt="2022-11-26T05:42:03.101" v="25" actId="27636"/>
        <pc:sldMkLst>
          <pc:docMk/>
          <pc:sldMk cId="1495796568" sldId="395"/>
        </pc:sldMkLst>
        <pc:spChg chg="mod">
          <ac:chgData name="joannamae juyad" userId="44f0f1edfb01b7c4" providerId="LiveId" clId="{E45EBEF6-7CAF-4D3E-A68E-17227A0DB9FA}" dt="2022-11-26T05:41:50.679" v="23" actId="2711"/>
          <ac:spMkLst>
            <pc:docMk/>
            <pc:sldMk cId="1495796568" sldId="395"/>
            <ac:spMk id="2" creationId="{C7DC6A93-72CB-AF8D-65F7-D27C740B801F}"/>
          </ac:spMkLst>
        </pc:spChg>
        <pc:spChg chg="mod">
          <ac:chgData name="joannamae juyad" userId="44f0f1edfb01b7c4" providerId="LiveId" clId="{E45EBEF6-7CAF-4D3E-A68E-17227A0DB9FA}" dt="2022-11-26T05:42:03.101" v="25" actId="27636"/>
          <ac:spMkLst>
            <pc:docMk/>
            <pc:sldMk cId="1495796568" sldId="395"/>
            <ac:spMk id="3" creationId="{CCC215A3-B1A2-DB0A-5213-B76D57207B4A}"/>
          </ac:spMkLst>
        </pc:spChg>
      </pc:sldChg>
      <pc:sldChg chg="modSp mod">
        <pc:chgData name="joannamae juyad" userId="44f0f1edfb01b7c4" providerId="LiveId" clId="{E45EBEF6-7CAF-4D3E-A68E-17227A0DB9FA}" dt="2022-11-26T05:42:35.210" v="28" actId="2711"/>
        <pc:sldMkLst>
          <pc:docMk/>
          <pc:sldMk cId="3587990185" sldId="396"/>
        </pc:sldMkLst>
        <pc:spChg chg="mod">
          <ac:chgData name="joannamae juyad" userId="44f0f1edfb01b7c4" providerId="LiveId" clId="{E45EBEF6-7CAF-4D3E-A68E-17227A0DB9FA}" dt="2022-11-26T05:42:21.023" v="26" actId="2711"/>
          <ac:spMkLst>
            <pc:docMk/>
            <pc:sldMk cId="3587990185" sldId="396"/>
            <ac:spMk id="2" creationId="{D45D9163-17A9-AF9D-A515-2353E4E63CC8}"/>
          </ac:spMkLst>
        </pc:spChg>
        <pc:spChg chg="mod">
          <ac:chgData name="joannamae juyad" userId="44f0f1edfb01b7c4" providerId="LiveId" clId="{E45EBEF6-7CAF-4D3E-A68E-17227A0DB9FA}" dt="2022-11-26T05:42:28.116" v="27" actId="2711"/>
          <ac:spMkLst>
            <pc:docMk/>
            <pc:sldMk cId="3587990185" sldId="396"/>
            <ac:spMk id="3" creationId="{FDDA55A5-4BC0-7057-A2C6-9AA791A71B7A}"/>
          </ac:spMkLst>
        </pc:spChg>
        <pc:spChg chg="mod">
          <ac:chgData name="joannamae juyad" userId="44f0f1edfb01b7c4" providerId="LiveId" clId="{E45EBEF6-7CAF-4D3E-A68E-17227A0DB9FA}" dt="2022-11-26T05:42:35.210" v="28" actId="2711"/>
          <ac:spMkLst>
            <pc:docMk/>
            <pc:sldMk cId="3587990185" sldId="396"/>
            <ac:spMk id="5" creationId="{34EE95E1-B644-D73A-29F9-DF53526672B0}"/>
          </ac:spMkLst>
        </pc:spChg>
      </pc:sldChg>
      <pc:sldChg chg="modSp mod">
        <pc:chgData name="joannamae juyad" userId="44f0f1edfb01b7c4" providerId="LiveId" clId="{E45EBEF6-7CAF-4D3E-A68E-17227A0DB9FA}" dt="2022-11-26T05:42:49.756" v="31" actId="27636"/>
        <pc:sldMkLst>
          <pc:docMk/>
          <pc:sldMk cId="926466985" sldId="397"/>
        </pc:sldMkLst>
        <pc:spChg chg="mod">
          <ac:chgData name="joannamae juyad" userId="44f0f1edfb01b7c4" providerId="LiveId" clId="{E45EBEF6-7CAF-4D3E-A68E-17227A0DB9FA}" dt="2022-11-26T05:42:49.756" v="31" actId="27636"/>
          <ac:spMkLst>
            <pc:docMk/>
            <pc:sldMk cId="926466985" sldId="397"/>
            <ac:spMk id="3" creationId="{086C0706-5AF0-91D3-9CCD-F78F2FC5B869}"/>
          </ac:spMkLst>
        </pc:spChg>
      </pc:sldChg>
      <pc:sldChg chg="modSp mod">
        <pc:chgData name="joannamae juyad" userId="44f0f1edfb01b7c4" providerId="LiveId" clId="{E45EBEF6-7CAF-4D3E-A68E-17227A0DB9FA}" dt="2022-11-26T05:43:10.802" v="35" actId="403"/>
        <pc:sldMkLst>
          <pc:docMk/>
          <pc:sldMk cId="3546143973" sldId="398"/>
        </pc:sldMkLst>
        <pc:spChg chg="mod">
          <ac:chgData name="joannamae juyad" userId="44f0f1edfb01b7c4" providerId="LiveId" clId="{E45EBEF6-7CAF-4D3E-A68E-17227A0DB9FA}" dt="2022-11-26T05:43:10.802" v="35" actId="403"/>
          <ac:spMkLst>
            <pc:docMk/>
            <pc:sldMk cId="3546143973" sldId="398"/>
            <ac:spMk id="3" creationId="{2E30BA5D-3E7D-8B70-2A2D-1600FE1D1F80}"/>
          </ac:spMkLst>
        </pc:spChg>
      </pc:sldChg>
      <pc:sldChg chg="modSp mod">
        <pc:chgData name="joannamae juyad" userId="44f0f1edfb01b7c4" providerId="LiveId" clId="{E45EBEF6-7CAF-4D3E-A68E-17227A0DB9FA}" dt="2022-11-26T05:43:28.645" v="42" actId="14100"/>
        <pc:sldMkLst>
          <pc:docMk/>
          <pc:sldMk cId="2477325089" sldId="399"/>
        </pc:sldMkLst>
        <pc:spChg chg="mod">
          <ac:chgData name="joannamae juyad" userId="44f0f1edfb01b7c4" providerId="LiveId" clId="{E45EBEF6-7CAF-4D3E-A68E-17227A0DB9FA}" dt="2022-11-26T05:43:28.645" v="42" actId="14100"/>
          <ac:spMkLst>
            <pc:docMk/>
            <pc:sldMk cId="2477325089" sldId="399"/>
            <ac:spMk id="3" creationId="{CF7112C7-6E42-F42A-949F-7EDA8850D258}"/>
          </ac:spMkLst>
        </pc:spChg>
      </pc:sldChg>
      <pc:sldChg chg="modSp mod">
        <pc:chgData name="joannamae juyad" userId="44f0f1edfb01b7c4" providerId="LiveId" clId="{E45EBEF6-7CAF-4D3E-A68E-17227A0DB9FA}" dt="2022-11-26T05:43:56.722" v="45" actId="12"/>
        <pc:sldMkLst>
          <pc:docMk/>
          <pc:sldMk cId="661943320" sldId="400"/>
        </pc:sldMkLst>
        <pc:spChg chg="mod">
          <ac:chgData name="joannamae juyad" userId="44f0f1edfb01b7c4" providerId="LiveId" clId="{E45EBEF6-7CAF-4D3E-A68E-17227A0DB9FA}" dt="2022-11-26T05:43:46.051" v="43" actId="2711"/>
          <ac:spMkLst>
            <pc:docMk/>
            <pc:sldMk cId="661943320" sldId="400"/>
            <ac:spMk id="2" creationId="{9C2DD151-6320-6A3B-48F5-08AC39BCB42C}"/>
          </ac:spMkLst>
        </pc:spChg>
        <pc:spChg chg="mod">
          <ac:chgData name="joannamae juyad" userId="44f0f1edfb01b7c4" providerId="LiveId" clId="{E45EBEF6-7CAF-4D3E-A68E-17227A0DB9FA}" dt="2022-11-26T05:43:56.722" v="45" actId="12"/>
          <ac:spMkLst>
            <pc:docMk/>
            <pc:sldMk cId="661943320" sldId="400"/>
            <ac:spMk id="3" creationId="{005599C1-C1DE-02E8-FAAA-10504EB6D194}"/>
          </ac:spMkLst>
        </pc:spChg>
      </pc:sldChg>
      <pc:sldChg chg="modSp mod">
        <pc:chgData name="joannamae juyad" userId="44f0f1edfb01b7c4" providerId="LiveId" clId="{E45EBEF6-7CAF-4D3E-A68E-17227A0DB9FA}" dt="2022-11-26T05:44:24.129" v="54" actId="12"/>
        <pc:sldMkLst>
          <pc:docMk/>
          <pc:sldMk cId="3251622715" sldId="401"/>
        </pc:sldMkLst>
        <pc:spChg chg="mod">
          <ac:chgData name="joannamae juyad" userId="44f0f1edfb01b7c4" providerId="LiveId" clId="{E45EBEF6-7CAF-4D3E-A68E-17227A0DB9FA}" dt="2022-11-26T05:44:24.129" v="54" actId="12"/>
          <ac:spMkLst>
            <pc:docMk/>
            <pc:sldMk cId="3251622715" sldId="401"/>
            <ac:spMk id="3" creationId="{F52CF7B1-8FB5-70FE-FDE5-FFABDF5D522F}"/>
          </ac:spMkLst>
        </pc:spChg>
      </pc:sldChg>
      <pc:sldChg chg="modSp mod">
        <pc:chgData name="joannamae juyad" userId="44f0f1edfb01b7c4" providerId="LiveId" clId="{E45EBEF6-7CAF-4D3E-A68E-17227A0DB9FA}" dt="2022-11-26T05:45:03.581" v="61" actId="14100"/>
        <pc:sldMkLst>
          <pc:docMk/>
          <pc:sldMk cId="1030216550" sldId="402"/>
        </pc:sldMkLst>
        <pc:spChg chg="mod">
          <ac:chgData name="joannamae juyad" userId="44f0f1edfb01b7c4" providerId="LiveId" clId="{E45EBEF6-7CAF-4D3E-A68E-17227A0DB9FA}" dt="2022-11-26T05:44:32.831" v="55" actId="2711"/>
          <ac:spMkLst>
            <pc:docMk/>
            <pc:sldMk cId="1030216550" sldId="402"/>
            <ac:spMk id="2" creationId="{DC2DFC5B-9360-A5FD-0238-C3CC2FC0F819}"/>
          </ac:spMkLst>
        </pc:spChg>
        <pc:spChg chg="mod">
          <ac:chgData name="joannamae juyad" userId="44f0f1edfb01b7c4" providerId="LiveId" clId="{E45EBEF6-7CAF-4D3E-A68E-17227A0DB9FA}" dt="2022-11-26T05:45:03.581" v="61" actId="14100"/>
          <ac:spMkLst>
            <pc:docMk/>
            <pc:sldMk cId="1030216550" sldId="402"/>
            <ac:spMk id="3" creationId="{41C3F33C-D838-693E-2FA9-4F7FB840F1D2}"/>
          </ac:spMkLst>
        </pc:spChg>
        <pc:spChg chg="mod">
          <ac:chgData name="joannamae juyad" userId="44f0f1edfb01b7c4" providerId="LiveId" clId="{E45EBEF6-7CAF-4D3E-A68E-17227A0DB9FA}" dt="2022-11-26T05:44:50.033" v="59" actId="20578"/>
          <ac:spMkLst>
            <pc:docMk/>
            <pc:sldMk cId="1030216550" sldId="402"/>
            <ac:spMk id="5" creationId="{D2FFAEEF-5795-A2DE-0535-22880D304438}"/>
          </ac:spMkLst>
        </pc:spChg>
      </pc:sldChg>
      <pc:sldChg chg="modSp mod">
        <pc:chgData name="joannamae juyad" userId="44f0f1edfb01b7c4" providerId="LiveId" clId="{E45EBEF6-7CAF-4D3E-A68E-17227A0DB9FA}" dt="2022-11-26T05:45:28.973" v="67" actId="14100"/>
        <pc:sldMkLst>
          <pc:docMk/>
          <pc:sldMk cId="2081136705" sldId="403"/>
        </pc:sldMkLst>
        <pc:spChg chg="mod">
          <ac:chgData name="joannamae juyad" userId="44f0f1edfb01b7c4" providerId="LiveId" clId="{E45EBEF6-7CAF-4D3E-A68E-17227A0DB9FA}" dt="2022-11-26T05:45:28.973" v="67" actId="14100"/>
          <ac:spMkLst>
            <pc:docMk/>
            <pc:sldMk cId="2081136705" sldId="403"/>
            <ac:spMk id="2" creationId="{DBCD0B41-CF37-25E9-0F7F-43A9C874DDE6}"/>
          </ac:spMkLst>
        </pc:spChg>
        <pc:spChg chg="mod">
          <ac:chgData name="joannamae juyad" userId="44f0f1edfb01b7c4" providerId="LiveId" clId="{E45EBEF6-7CAF-4D3E-A68E-17227A0DB9FA}" dt="2022-11-26T05:45:23.504" v="65" actId="27636"/>
          <ac:spMkLst>
            <pc:docMk/>
            <pc:sldMk cId="2081136705" sldId="403"/>
            <ac:spMk id="3" creationId="{D1E3597D-EFA0-C6BF-23B2-C70C63BB2EA3}"/>
          </ac:spMkLst>
        </pc:spChg>
      </pc:sldChg>
      <pc:sldChg chg="modSp mod">
        <pc:chgData name="joannamae juyad" userId="44f0f1edfb01b7c4" providerId="LiveId" clId="{E45EBEF6-7CAF-4D3E-A68E-17227A0DB9FA}" dt="2022-11-26T05:45:46.815" v="69" actId="2711"/>
        <pc:sldMkLst>
          <pc:docMk/>
          <pc:sldMk cId="1985319952" sldId="404"/>
        </pc:sldMkLst>
        <pc:spChg chg="mod">
          <ac:chgData name="joannamae juyad" userId="44f0f1edfb01b7c4" providerId="LiveId" clId="{E45EBEF6-7CAF-4D3E-A68E-17227A0DB9FA}" dt="2022-11-26T05:45:40.644" v="68" actId="2711"/>
          <ac:spMkLst>
            <pc:docMk/>
            <pc:sldMk cId="1985319952" sldId="404"/>
            <ac:spMk id="2" creationId="{46F39137-5C8C-AF9D-BD65-311C56DCF404}"/>
          </ac:spMkLst>
        </pc:spChg>
        <pc:spChg chg="mod">
          <ac:chgData name="joannamae juyad" userId="44f0f1edfb01b7c4" providerId="LiveId" clId="{E45EBEF6-7CAF-4D3E-A68E-17227A0DB9FA}" dt="2022-11-26T05:45:46.815" v="69" actId="2711"/>
          <ac:spMkLst>
            <pc:docMk/>
            <pc:sldMk cId="1985319952" sldId="404"/>
            <ac:spMk id="3" creationId="{DB81A1F3-0838-5A26-D6AF-523227F333D4}"/>
          </ac:spMkLst>
        </pc:spChg>
      </pc:sldChg>
      <pc:sldChg chg="modSp mod">
        <pc:chgData name="joannamae juyad" userId="44f0f1edfb01b7c4" providerId="LiveId" clId="{E45EBEF6-7CAF-4D3E-A68E-17227A0DB9FA}" dt="2022-11-26T05:46:04.596" v="76" actId="404"/>
        <pc:sldMkLst>
          <pc:docMk/>
          <pc:sldMk cId="3144469741" sldId="405"/>
        </pc:sldMkLst>
        <pc:spChg chg="mod">
          <ac:chgData name="joannamae juyad" userId="44f0f1edfb01b7c4" providerId="LiveId" clId="{E45EBEF6-7CAF-4D3E-A68E-17227A0DB9FA}" dt="2022-11-26T05:46:04.596" v="76" actId="404"/>
          <ac:spMkLst>
            <pc:docMk/>
            <pc:sldMk cId="3144469741" sldId="405"/>
            <ac:spMk id="2" creationId="{0CCDFF50-43E0-5F8D-E423-8DD7EE251B8F}"/>
          </ac:spMkLst>
        </pc:spChg>
      </pc:sldChg>
      <pc:sldChg chg="modSp mod">
        <pc:chgData name="joannamae juyad" userId="44f0f1edfb01b7c4" providerId="LiveId" clId="{E45EBEF6-7CAF-4D3E-A68E-17227A0DB9FA}" dt="2022-11-26T05:46:18.969" v="79" actId="403"/>
        <pc:sldMkLst>
          <pc:docMk/>
          <pc:sldMk cId="860183440" sldId="406"/>
        </pc:sldMkLst>
        <pc:spChg chg="mod">
          <ac:chgData name="joannamae juyad" userId="44f0f1edfb01b7c4" providerId="LiveId" clId="{E45EBEF6-7CAF-4D3E-A68E-17227A0DB9FA}" dt="2022-11-26T05:46:18.969" v="79" actId="403"/>
          <ac:spMkLst>
            <pc:docMk/>
            <pc:sldMk cId="860183440" sldId="406"/>
            <ac:spMk id="3" creationId="{EC158740-B057-34E0-982F-50EEE0254A49}"/>
          </ac:spMkLst>
        </pc:spChg>
      </pc:sldChg>
      <pc:sldChg chg="modSp mod">
        <pc:chgData name="joannamae juyad" userId="44f0f1edfb01b7c4" providerId="LiveId" clId="{E45EBEF6-7CAF-4D3E-A68E-17227A0DB9FA}" dt="2022-11-26T05:46:33.905" v="81" actId="2711"/>
        <pc:sldMkLst>
          <pc:docMk/>
          <pc:sldMk cId="1366238248" sldId="407"/>
        </pc:sldMkLst>
        <pc:spChg chg="mod">
          <ac:chgData name="joannamae juyad" userId="44f0f1edfb01b7c4" providerId="LiveId" clId="{E45EBEF6-7CAF-4D3E-A68E-17227A0DB9FA}" dt="2022-11-26T05:46:28.703" v="80" actId="2711"/>
          <ac:spMkLst>
            <pc:docMk/>
            <pc:sldMk cId="1366238248" sldId="407"/>
            <ac:spMk id="2" creationId="{47AFEC23-6972-CFE6-AE6C-F6801F710F33}"/>
          </ac:spMkLst>
        </pc:spChg>
        <pc:spChg chg="mod">
          <ac:chgData name="joannamae juyad" userId="44f0f1edfb01b7c4" providerId="LiveId" clId="{E45EBEF6-7CAF-4D3E-A68E-17227A0DB9FA}" dt="2022-11-26T05:46:33.905" v="81" actId="2711"/>
          <ac:spMkLst>
            <pc:docMk/>
            <pc:sldMk cId="1366238248" sldId="407"/>
            <ac:spMk id="3" creationId="{06994409-8836-2016-9EA8-558B2E96A5B1}"/>
          </ac:spMkLst>
        </pc:spChg>
      </pc:sldChg>
      <pc:sldChg chg="modSp mod">
        <pc:chgData name="joannamae juyad" userId="44f0f1edfb01b7c4" providerId="LiveId" clId="{E45EBEF6-7CAF-4D3E-A68E-17227A0DB9FA}" dt="2022-11-26T05:46:50.466" v="84" actId="27636"/>
        <pc:sldMkLst>
          <pc:docMk/>
          <pc:sldMk cId="1338568575" sldId="408"/>
        </pc:sldMkLst>
        <pc:spChg chg="mod">
          <ac:chgData name="joannamae juyad" userId="44f0f1edfb01b7c4" providerId="LiveId" clId="{E45EBEF6-7CAF-4D3E-A68E-17227A0DB9FA}" dt="2022-11-26T05:46:44.279" v="82" actId="2711"/>
          <ac:spMkLst>
            <pc:docMk/>
            <pc:sldMk cId="1338568575" sldId="408"/>
            <ac:spMk id="2" creationId="{26522D18-8D86-6D7A-E654-E61B33BBE623}"/>
          </ac:spMkLst>
        </pc:spChg>
        <pc:spChg chg="mod">
          <ac:chgData name="joannamae juyad" userId="44f0f1edfb01b7c4" providerId="LiveId" clId="{E45EBEF6-7CAF-4D3E-A68E-17227A0DB9FA}" dt="2022-11-26T05:46:50.466" v="84" actId="27636"/>
          <ac:spMkLst>
            <pc:docMk/>
            <pc:sldMk cId="1338568575" sldId="408"/>
            <ac:spMk id="3" creationId="{0D3F71CA-0B20-AE09-54B4-2225BB5BEBD0}"/>
          </ac:spMkLst>
        </pc:spChg>
      </pc:sldChg>
      <pc:sldChg chg="modSp mod">
        <pc:chgData name="joannamae juyad" userId="44f0f1edfb01b7c4" providerId="LiveId" clId="{E45EBEF6-7CAF-4D3E-A68E-17227A0DB9FA}" dt="2022-11-26T05:47:05.577" v="87" actId="27636"/>
        <pc:sldMkLst>
          <pc:docMk/>
          <pc:sldMk cId="1546977317" sldId="409"/>
        </pc:sldMkLst>
        <pc:spChg chg="mod">
          <ac:chgData name="joannamae juyad" userId="44f0f1edfb01b7c4" providerId="LiveId" clId="{E45EBEF6-7CAF-4D3E-A68E-17227A0DB9FA}" dt="2022-11-26T05:46:59.293" v="85" actId="2711"/>
          <ac:spMkLst>
            <pc:docMk/>
            <pc:sldMk cId="1546977317" sldId="409"/>
            <ac:spMk id="2" creationId="{224F917B-A0BC-8E5F-63B8-9914A2856AD6}"/>
          </ac:spMkLst>
        </pc:spChg>
        <pc:spChg chg="mod">
          <ac:chgData name="joannamae juyad" userId="44f0f1edfb01b7c4" providerId="LiveId" clId="{E45EBEF6-7CAF-4D3E-A68E-17227A0DB9FA}" dt="2022-11-26T05:47:05.577" v="87" actId="27636"/>
          <ac:spMkLst>
            <pc:docMk/>
            <pc:sldMk cId="1546977317" sldId="409"/>
            <ac:spMk id="3" creationId="{30DD77E0-81E3-9969-FCD7-0A046866404A}"/>
          </ac:spMkLst>
        </pc:spChg>
      </pc:sldChg>
      <pc:sldChg chg="modSp mod">
        <pc:chgData name="joannamae juyad" userId="44f0f1edfb01b7c4" providerId="LiveId" clId="{E45EBEF6-7CAF-4D3E-A68E-17227A0DB9FA}" dt="2022-11-26T05:47:20.334" v="91" actId="14100"/>
        <pc:sldMkLst>
          <pc:docMk/>
          <pc:sldMk cId="1924683374" sldId="410"/>
        </pc:sldMkLst>
        <pc:spChg chg="mod">
          <ac:chgData name="joannamae juyad" userId="44f0f1edfb01b7c4" providerId="LiveId" clId="{E45EBEF6-7CAF-4D3E-A68E-17227A0DB9FA}" dt="2022-11-26T05:47:20.334" v="91" actId="14100"/>
          <ac:spMkLst>
            <pc:docMk/>
            <pc:sldMk cId="1924683374" sldId="410"/>
            <ac:spMk id="3" creationId="{48793424-246B-2B33-288A-00CF02EBA1F9}"/>
          </ac:spMkLst>
        </pc:spChg>
      </pc:sldChg>
      <pc:sldChg chg="modSp mod">
        <pc:chgData name="joannamae juyad" userId="44f0f1edfb01b7c4" providerId="LiveId" clId="{E45EBEF6-7CAF-4D3E-A68E-17227A0DB9FA}" dt="2022-11-26T05:47:43.538" v="97" actId="403"/>
        <pc:sldMkLst>
          <pc:docMk/>
          <pc:sldMk cId="1412753563" sldId="411"/>
        </pc:sldMkLst>
        <pc:spChg chg="mod">
          <ac:chgData name="joannamae juyad" userId="44f0f1edfb01b7c4" providerId="LiveId" clId="{E45EBEF6-7CAF-4D3E-A68E-17227A0DB9FA}" dt="2022-11-26T05:47:29.647" v="92" actId="2711"/>
          <ac:spMkLst>
            <pc:docMk/>
            <pc:sldMk cId="1412753563" sldId="411"/>
            <ac:spMk id="2" creationId="{6D8CA63D-EE21-9433-8530-A47158AA067E}"/>
          </ac:spMkLst>
        </pc:spChg>
        <pc:spChg chg="mod">
          <ac:chgData name="joannamae juyad" userId="44f0f1edfb01b7c4" providerId="LiveId" clId="{E45EBEF6-7CAF-4D3E-A68E-17227A0DB9FA}" dt="2022-11-26T05:47:43.538" v="97" actId="403"/>
          <ac:spMkLst>
            <pc:docMk/>
            <pc:sldMk cId="1412753563" sldId="411"/>
            <ac:spMk id="3" creationId="{DD68F045-0D0B-F038-C825-775A566B03B9}"/>
          </ac:spMkLst>
        </pc:spChg>
      </pc:sldChg>
      <pc:sldChg chg="modSp mod">
        <pc:chgData name="joannamae juyad" userId="44f0f1edfb01b7c4" providerId="LiveId" clId="{E45EBEF6-7CAF-4D3E-A68E-17227A0DB9FA}" dt="2022-11-26T05:48:01.661" v="100" actId="12"/>
        <pc:sldMkLst>
          <pc:docMk/>
          <pc:sldMk cId="2017558710" sldId="412"/>
        </pc:sldMkLst>
        <pc:spChg chg="mod">
          <ac:chgData name="joannamae juyad" userId="44f0f1edfb01b7c4" providerId="LiveId" clId="{E45EBEF6-7CAF-4D3E-A68E-17227A0DB9FA}" dt="2022-11-26T05:47:51.506" v="98" actId="2711"/>
          <ac:spMkLst>
            <pc:docMk/>
            <pc:sldMk cId="2017558710" sldId="412"/>
            <ac:spMk id="2" creationId="{8BDE2C01-7D66-4956-B219-CBBF203966D2}"/>
          </ac:spMkLst>
        </pc:spChg>
        <pc:spChg chg="mod">
          <ac:chgData name="joannamae juyad" userId="44f0f1edfb01b7c4" providerId="LiveId" clId="{E45EBEF6-7CAF-4D3E-A68E-17227A0DB9FA}" dt="2022-11-26T05:48:01.661" v="100" actId="12"/>
          <ac:spMkLst>
            <pc:docMk/>
            <pc:sldMk cId="2017558710" sldId="412"/>
            <ac:spMk id="3" creationId="{9A8139B9-3B54-4B06-3E9F-E885A83FD8F5}"/>
          </ac:spMkLst>
        </pc:spChg>
      </pc:sldChg>
      <pc:sldChg chg="modSp mod">
        <pc:chgData name="joannamae juyad" userId="44f0f1edfb01b7c4" providerId="LiveId" clId="{E45EBEF6-7CAF-4D3E-A68E-17227A0DB9FA}" dt="2022-11-26T05:48:30.786" v="106" actId="14100"/>
        <pc:sldMkLst>
          <pc:docMk/>
          <pc:sldMk cId="414485189" sldId="413"/>
        </pc:sldMkLst>
        <pc:spChg chg="mod">
          <ac:chgData name="joannamae juyad" userId="44f0f1edfb01b7c4" providerId="LiveId" clId="{E45EBEF6-7CAF-4D3E-A68E-17227A0DB9FA}" dt="2022-11-26T05:48:15.599" v="102" actId="14100"/>
          <ac:spMkLst>
            <pc:docMk/>
            <pc:sldMk cId="414485189" sldId="413"/>
            <ac:spMk id="3" creationId="{C128B987-F55F-6D86-0A21-82CC955D24C0}"/>
          </ac:spMkLst>
        </pc:spChg>
        <pc:spChg chg="mod">
          <ac:chgData name="joannamae juyad" userId="44f0f1edfb01b7c4" providerId="LiveId" clId="{E45EBEF6-7CAF-4D3E-A68E-17227A0DB9FA}" dt="2022-11-26T05:48:30.786" v="106" actId="14100"/>
          <ac:spMkLst>
            <pc:docMk/>
            <pc:sldMk cId="414485189" sldId="413"/>
            <ac:spMk id="5" creationId="{BF4A450A-0A04-4903-F93B-3A60D6119BCE}"/>
          </ac:spMkLst>
        </pc:spChg>
      </pc:sldChg>
      <pc:sldChg chg="modSp mod">
        <pc:chgData name="joannamae juyad" userId="44f0f1edfb01b7c4" providerId="LiveId" clId="{E45EBEF6-7CAF-4D3E-A68E-17227A0DB9FA}" dt="2022-11-26T05:48:50.691" v="110" actId="403"/>
        <pc:sldMkLst>
          <pc:docMk/>
          <pc:sldMk cId="623134408" sldId="414"/>
        </pc:sldMkLst>
        <pc:spChg chg="mod">
          <ac:chgData name="joannamae juyad" userId="44f0f1edfb01b7c4" providerId="LiveId" clId="{E45EBEF6-7CAF-4D3E-A68E-17227A0DB9FA}" dt="2022-11-26T05:48:50.691" v="110" actId="403"/>
          <ac:spMkLst>
            <pc:docMk/>
            <pc:sldMk cId="623134408" sldId="414"/>
            <ac:spMk id="3" creationId="{568274BB-CEF4-E20C-13FF-AF932188AABD}"/>
          </ac:spMkLst>
        </pc:spChg>
      </pc:sldChg>
      <pc:sldChg chg="modSp mod">
        <pc:chgData name="joannamae juyad" userId="44f0f1edfb01b7c4" providerId="LiveId" clId="{E45EBEF6-7CAF-4D3E-A68E-17227A0DB9FA}" dt="2022-11-26T05:49:10.159" v="112" actId="2711"/>
        <pc:sldMkLst>
          <pc:docMk/>
          <pc:sldMk cId="1731346581" sldId="415"/>
        </pc:sldMkLst>
        <pc:spChg chg="mod">
          <ac:chgData name="joannamae juyad" userId="44f0f1edfb01b7c4" providerId="LiveId" clId="{E45EBEF6-7CAF-4D3E-A68E-17227A0DB9FA}" dt="2022-11-26T05:48:58.268" v="111" actId="2711"/>
          <ac:spMkLst>
            <pc:docMk/>
            <pc:sldMk cId="1731346581" sldId="415"/>
            <ac:spMk id="2" creationId="{10AEA507-190C-B672-50D2-A7E8CE5DE8D5}"/>
          </ac:spMkLst>
        </pc:spChg>
        <pc:spChg chg="mod">
          <ac:chgData name="joannamae juyad" userId="44f0f1edfb01b7c4" providerId="LiveId" clId="{E45EBEF6-7CAF-4D3E-A68E-17227A0DB9FA}" dt="2022-11-26T05:49:10.159" v="112" actId="2711"/>
          <ac:spMkLst>
            <pc:docMk/>
            <pc:sldMk cId="1731346581" sldId="415"/>
            <ac:spMk id="3" creationId="{AFB9BB53-7083-33D2-1E29-DB04C348B587}"/>
          </ac:spMkLst>
        </pc:spChg>
      </pc:sldChg>
      <pc:sldChg chg="modSp mod">
        <pc:chgData name="joannamae juyad" userId="44f0f1edfb01b7c4" providerId="LiveId" clId="{E45EBEF6-7CAF-4D3E-A68E-17227A0DB9FA}" dt="2022-11-26T05:49:28.643" v="117" actId="403"/>
        <pc:sldMkLst>
          <pc:docMk/>
          <pc:sldMk cId="2933828685" sldId="416"/>
        </pc:sldMkLst>
        <pc:spChg chg="mod">
          <ac:chgData name="joannamae juyad" userId="44f0f1edfb01b7c4" providerId="LiveId" clId="{E45EBEF6-7CAF-4D3E-A68E-17227A0DB9FA}" dt="2022-11-26T05:49:28.643" v="117" actId="403"/>
          <ac:spMkLst>
            <pc:docMk/>
            <pc:sldMk cId="2933828685" sldId="416"/>
            <ac:spMk id="3" creationId="{68E5BFCE-5CE6-1589-E9C2-E69635E5C411}"/>
          </ac:spMkLst>
        </pc:spChg>
      </pc:sldChg>
      <pc:sldChg chg="modSp mod">
        <pc:chgData name="joannamae juyad" userId="44f0f1edfb01b7c4" providerId="LiveId" clId="{E45EBEF6-7CAF-4D3E-A68E-17227A0DB9FA}" dt="2022-11-26T05:50:07.521" v="120" actId="2711"/>
        <pc:sldMkLst>
          <pc:docMk/>
          <pc:sldMk cId="2881293855" sldId="417"/>
        </pc:sldMkLst>
        <pc:spChg chg="mod">
          <ac:chgData name="joannamae juyad" userId="44f0f1edfb01b7c4" providerId="LiveId" clId="{E45EBEF6-7CAF-4D3E-A68E-17227A0DB9FA}" dt="2022-11-26T05:49:55.193" v="118" actId="2711"/>
          <ac:spMkLst>
            <pc:docMk/>
            <pc:sldMk cId="2881293855" sldId="417"/>
            <ac:spMk id="2" creationId="{92939A64-2664-D5C2-AE3D-6041F7ADFD09}"/>
          </ac:spMkLst>
        </pc:spChg>
        <pc:spChg chg="mod">
          <ac:chgData name="joannamae juyad" userId="44f0f1edfb01b7c4" providerId="LiveId" clId="{E45EBEF6-7CAF-4D3E-A68E-17227A0DB9FA}" dt="2022-11-26T05:50:07.521" v="120" actId="2711"/>
          <ac:spMkLst>
            <pc:docMk/>
            <pc:sldMk cId="2881293855" sldId="417"/>
            <ac:spMk id="3" creationId="{9887A723-A2CC-CE8A-6220-923C07355E64}"/>
          </ac:spMkLst>
        </pc:spChg>
      </pc:sldChg>
      <pc:sldChg chg="modSp mod">
        <pc:chgData name="joannamae juyad" userId="44f0f1edfb01b7c4" providerId="LiveId" clId="{E45EBEF6-7CAF-4D3E-A68E-17227A0DB9FA}" dt="2022-11-26T05:50:27.505" v="123" actId="27636"/>
        <pc:sldMkLst>
          <pc:docMk/>
          <pc:sldMk cId="2022668649" sldId="418"/>
        </pc:sldMkLst>
        <pc:spChg chg="mod">
          <ac:chgData name="joannamae juyad" userId="44f0f1edfb01b7c4" providerId="LiveId" clId="{E45EBEF6-7CAF-4D3E-A68E-17227A0DB9FA}" dt="2022-11-26T05:50:27.505" v="123" actId="27636"/>
          <ac:spMkLst>
            <pc:docMk/>
            <pc:sldMk cId="2022668649" sldId="418"/>
            <ac:spMk id="3" creationId="{386F29CC-A353-F057-74AC-E0E65C376414}"/>
          </ac:spMkLst>
        </pc:spChg>
      </pc:sldChg>
      <pc:sldChg chg="modSp mod">
        <pc:chgData name="joannamae juyad" userId="44f0f1edfb01b7c4" providerId="LiveId" clId="{E45EBEF6-7CAF-4D3E-A68E-17227A0DB9FA}" dt="2022-11-26T05:50:58.737" v="131" actId="14100"/>
        <pc:sldMkLst>
          <pc:docMk/>
          <pc:sldMk cId="2191887974" sldId="419"/>
        </pc:sldMkLst>
        <pc:spChg chg="mod">
          <ac:chgData name="joannamae juyad" userId="44f0f1edfb01b7c4" providerId="LiveId" clId="{E45EBEF6-7CAF-4D3E-A68E-17227A0DB9FA}" dt="2022-11-26T05:50:44.066" v="129" actId="27636"/>
          <ac:spMkLst>
            <pc:docMk/>
            <pc:sldMk cId="2191887974" sldId="419"/>
            <ac:spMk id="2" creationId="{A3E0C0A4-1545-6DE8-C666-6155C37C602C}"/>
          </ac:spMkLst>
        </pc:spChg>
        <pc:spChg chg="mod">
          <ac:chgData name="joannamae juyad" userId="44f0f1edfb01b7c4" providerId="LiveId" clId="{E45EBEF6-7CAF-4D3E-A68E-17227A0DB9FA}" dt="2022-11-26T05:50:58.737" v="131" actId="14100"/>
          <ac:spMkLst>
            <pc:docMk/>
            <pc:sldMk cId="2191887974" sldId="419"/>
            <ac:spMk id="3" creationId="{1AB689AF-61E9-6017-B6DB-2B7C1E71E08B}"/>
          </ac:spMkLst>
        </pc:spChg>
      </pc:sldChg>
      <pc:sldChg chg="modSp mod">
        <pc:chgData name="joannamae juyad" userId="44f0f1edfb01b7c4" providerId="LiveId" clId="{E45EBEF6-7CAF-4D3E-A68E-17227A0DB9FA}" dt="2022-11-26T05:55:43.116" v="134" actId="2711"/>
        <pc:sldMkLst>
          <pc:docMk/>
          <pc:sldMk cId="157872495" sldId="420"/>
        </pc:sldMkLst>
        <pc:spChg chg="mod">
          <ac:chgData name="joannamae juyad" userId="44f0f1edfb01b7c4" providerId="LiveId" clId="{E45EBEF6-7CAF-4D3E-A68E-17227A0DB9FA}" dt="2022-11-26T05:55:34.303" v="133" actId="2711"/>
          <ac:spMkLst>
            <pc:docMk/>
            <pc:sldMk cId="157872495" sldId="420"/>
            <ac:spMk id="2" creationId="{0BC5F3B5-9B28-790C-0C43-9D0D25E18F07}"/>
          </ac:spMkLst>
        </pc:spChg>
        <pc:spChg chg="mod">
          <ac:chgData name="joannamae juyad" userId="44f0f1edfb01b7c4" providerId="LiveId" clId="{E45EBEF6-7CAF-4D3E-A68E-17227A0DB9FA}" dt="2022-11-26T05:55:43.116" v="134" actId="2711"/>
          <ac:spMkLst>
            <pc:docMk/>
            <pc:sldMk cId="157872495" sldId="420"/>
            <ac:spMk id="3" creationId="{D9316817-25CA-75C3-9114-979C6CE326DF}"/>
          </ac:spMkLst>
        </pc:spChg>
      </pc:sldChg>
      <pc:sldChg chg="modSp mod">
        <pc:chgData name="joannamae juyad" userId="44f0f1edfb01b7c4" providerId="LiveId" clId="{E45EBEF6-7CAF-4D3E-A68E-17227A0DB9FA}" dt="2022-11-26T05:56:37.348" v="145" actId="27636"/>
        <pc:sldMkLst>
          <pc:docMk/>
          <pc:sldMk cId="2336509241" sldId="421"/>
        </pc:sldMkLst>
        <pc:spChg chg="mod">
          <ac:chgData name="joannamae juyad" userId="44f0f1edfb01b7c4" providerId="LiveId" clId="{E45EBEF6-7CAF-4D3E-A68E-17227A0DB9FA}" dt="2022-11-26T05:56:28.098" v="141" actId="27636"/>
          <ac:spMkLst>
            <pc:docMk/>
            <pc:sldMk cId="2336509241" sldId="421"/>
            <ac:spMk id="2" creationId="{0A20BEAD-9E66-9C41-C204-CF2472F4AC6E}"/>
          </ac:spMkLst>
        </pc:spChg>
        <pc:spChg chg="mod">
          <ac:chgData name="joannamae juyad" userId="44f0f1edfb01b7c4" providerId="LiveId" clId="{E45EBEF6-7CAF-4D3E-A68E-17227A0DB9FA}" dt="2022-11-26T05:56:37.348" v="145" actId="27636"/>
          <ac:spMkLst>
            <pc:docMk/>
            <pc:sldMk cId="2336509241" sldId="421"/>
            <ac:spMk id="3" creationId="{02C5614A-7DAF-5667-AF02-764DF5D630E3}"/>
          </ac:spMkLst>
        </pc:spChg>
      </pc:sldChg>
      <pc:sldChg chg="modSp mod">
        <pc:chgData name="joannamae juyad" userId="44f0f1edfb01b7c4" providerId="LiveId" clId="{E45EBEF6-7CAF-4D3E-A68E-17227A0DB9FA}" dt="2022-11-26T05:56:58.081" v="148" actId="27636"/>
        <pc:sldMkLst>
          <pc:docMk/>
          <pc:sldMk cId="1731207891" sldId="422"/>
        </pc:sldMkLst>
        <pc:spChg chg="mod">
          <ac:chgData name="joannamae juyad" userId="44f0f1edfb01b7c4" providerId="LiveId" clId="{E45EBEF6-7CAF-4D3E-A68E-17227A0DB9FA}" dt="2022-11-26T05:56:48.956" v="146" actId="2711"/>
          <ac:spMkLst>
            <pc:docMk/>
            <pc:sldMk cId="1731207891" sldId="422"/>
            <ac:spMk id="2" creationId="{BD56AE5D-73F4-6973-04D1-495CE5523341}"/>
          </ac:spMkLst>
        </pc:spChg>
        <pc:spChg chg="mod">
          <ac:chgData name="joannamae juyad" userId="44f0f1edfb01b7c4" providerId="LiveId" clId="{E45EBEF6-7CAF-4D3E-A68E-17227A0DB9FA}" dt="2022-11-26T05:56:58.081" v="148" actId="27636"/>
          <ac:spMkLst>
            <pc:docMk/>
            <pc:sldMk cId="1731207891" sldId="422"/>
            <ac:spMk id="3" creationId="{907070BB-F4D9-3838-4AC1-AB3644C51F7E}"/>
          </ac:spMkLst>
        </pc:spChg>
      </pc:sldChg>
      <pc:sldChg chg="modSp mod">
        <pc:chgData name="joannamae juyad" userId="44f0f1edfb01b7c4" providerId="LiveId" clId="{E45EBEF6-7CAF-4D3E-A68E-17227A0DB9FA}" dt="2022-11-26T05:57:23.297" v="151" actId="27636"/>
        <pc:sldMkLst>
          <pc:docMk/>
          <pc:sldMk cId="2252038540" sldId="423"/>
        </pc:sldMkLst>
        <pc:spChg chg="mod">
          <ac:chgData name="joannamae juyad" userId="44f0f1edfb01b7c4" providerId="LiveId" clId="{E45EBEF6-7CAF-4D3E-A68E-17227A0DB9FA}" dt="2022-11-26T05:57:13.517" v="149" actId="2711"/>
          <ac:spMkLst>
            <pc:docMk/>
            <pc:sldMk cId="2252038540" sldId="423"/>
            <ac:spMk id="2" creationId="{0DFBFCF4-E0AF-1735-CDAA-EA5A37904456}"/>
          </ac:spMkLst>
        </pc:spChg>
        <pc:spChg chg="mod">
          <ac:chgData name="joannamae juyad" userId="44f0f1edfb01b7c4" providerId="LiveId" clId="{E45EBEF6-7CAF-4D3E-A68E-17227A0DB9FA}" dt="2022-11-26T05:57:23.297" v="151" actId="27636"/>
          <ac:spMkLst>
            <pc:docMk/>
            <pc:sldMk cId="2252038540" sldId="423"/>
            <ac:spMk id="4" creationId="{889BF8F3-E0B9-5AB1-46A7-03E6F3D5C186}"/>
          </ac:spMkLst>
        </pc:spChg>
      </pc:sldChg>
      <pc:sldChg chg="modSp mod">
        <pc:chgData name="joannamae juyad" userId="44f0f1edfb01b7c4" providerId="LiveId" clId="{E45EBEF6-7CAF-4D3E-A68E-17227A0DB9FA}" dt="2022-11-26T05:57:42.764" v="154" actId="27636"/>
        <pc:sldMkLst>
          <pc:docMk/>
          <pc:sldMk cId="3175752975" sldId="424"/>
        </pc:sldMkLst>
        <pc:spChg chg="mod">
          <ac:chgData name="joannamae juyad" userId="44f0f1edfb01b7c4" providerId="LiveId" clId="{E45EBEF6-7CAF-4D3E-A68E-17227A0DB9FA}" dt="2022-11-26T05:57:36.109" v="152" actId="2711"/>
          <ac:spMkLst>
            <pc:docMk/>
            <pc:sldMk cId="3175752975" sldId="424"/>
            <ac:spMk id="2" creationId="{F1DCDA04-EBC6-C866-5FED-1140CFFD945C}"/>
          </ac:spMkLst>
        </pc:spChg>
        <pc:spChg chg="mod">
          <ac:chgData name="joannamae juyad" userId="44f0f1edfb01b7c4" providerId="LiveId" clId="{E45EBEF6-7CAF-4D3E-A68E-17227A0DB9FA}" dt="2022-11-26T05:57:42.764" v="154" actId="27636"/>
          <ac:spMkLst>
            <pc:docMk/>
            <pc:sldMk cId="3175752975" sldId="424"/>
            <ac:spMk id="4" creationId="{BC16E70D-594B-584A-97F9-3C20FF6A6A96}"/>
          </ac:spMkLst>
        </pc:spChg>
      </pc:sldChg>
      <pc:sldChg chg="modSp mod">
        <pc:chgData name="joannamae juyad" userId="44f0f1edfb01b7c4" providerId="LiveId" clId="{E45EBEF6-7CAF-4D3E-A68E-17227A0DB9FA}" dt="2022-11-26T05:58:52.712" v="158" actId="27636"/>
        <pc:sldMkLst>
          <pc:docMk/>
          <pc:sldMk cId="2227360866" sldId="425"/>
        </pc:sldMkLst>
        <pc:spChg chg="mod">
          <ac:chgData name="joannamae juyad" userId="44f0f1edfb01b7c4" providerId="LiveId" clId="{E45EBEF6-7CAF-4D3E-A68E-17227A0DB9FA}" dt="2022-11-26T05:57:58.670" v="155" actId="2711"/>
          <ac:spMkLst>
            <pc:docMk/>
            <pc:sldMk cId="2227360866" sldId="425"/>
            <ac:spMk id="2" creationId="{78977D26-1840-C436-1D98-49A92951B438}"/>
          </ac:spMkLst>
        </pc:spChg>
        <pc:spChg chg="mod">
          <ac:chgData name="joannamae juyad" userId="44f0f1edfb01b7c4" providerId="LiveId" clId="{E45EBEF6-7CAF-4D3E-A68E-17227A0DB9FA}" dt="2022-11-26T05:58:52.712" v="158" actId="27636"/>
          <ac:spMkLst>
            <pc:docMk/>
            <pc:sldMk cId="2227360866" sldId="425"/>
            <ac:spMk id="4" creationId="{DE0C3FF3-6482-FA06-DAED-DE91DA87DE62}"/>
          </ac:spMkLst>
        </pc:spChg>
      </pc:sldChg>
      <pc:sldChg chg="modSp mod">
        <pc:chgData name="joannamae juyad" userId="44f0f1edfb01b7c4" providerId="LiveId" clId="{E45EBEF6-7CAF-4D3E-A68E-17227A0DB9FA}" dt="2022-11-26T05:59:08.132" v="161" actId="27636"/>
        <pc:sldMkLst>
          <pc:docMk/>
          <pc:sldMk cId="3613360088" sldId="426"/>
        </pc:sldMkLst>
        <pc:spChg chg="mod">
          <ac:chgData name="joannamae juyad" userId="44f0f1edfb01b7c4" providerId="LiveId" clId="{E45EBEF6-7CAF-4D3E-A68E-17227A0DB9FA}" dt="2022-11-26T05:59:00.758" v="159" actId="2711"/>
          <ac:spMkLst>
            <pc:docMk/>
            <pc:sldMk cId="3613360088" sldId="426"/>
            <ac:spMk id="2" creationId="{56EA0A1C-C2DE-152F-B34C-440FD5BE1D75}"/>
          </ac:spMkLst>
        </pc:spChg>
        <pc:spChg chg="mod">
          <ac:chgData name="joannamae juyad" userId="44f0f1edfb01b7c4" providerId="LiveId" clId="{E45EBEF6-7CAF-4D3E-A68E-17227A0DB9FA}" dt="2022-11-26T05:59:08.132" v="161" actId="27636"/>
          <ac:spMkLst>
            <pc:docMk/>
            <pc:sldMk cId="3613360088" sldId="426"/>
            <ac:spMk id="4" creationId="{FBA84DD5-5230-01FC-C5B2-BF7C53704534}"/>
          </ac:spMkLst>
        </pc:spChg>
      </pc:sldChg>
      <pc:sldChg chg="modSp mod">
        <pc:chgData name="joannamae juyad" userId="44f0f1edfb01b7c4" providerId="LiveId" clId="{E45EBEF6-7CAF-4D3E-A68E-17227A0DB9FA}" dt="2022-11-26T05:59:51.784" v="163" actId="2711"/>
        <pc:sldMkLst>
          <pc:docMk/>
          <pc:sldMk cId="3877045825" sldId="427"/>
        </pc:sldMkLst>
        <pc:spChg chg="mod">
          <ac:chgData name="joannamae juyad" userId="44f0f1edfb01b7c4" providerId="LiveId" clId="{E45EBEF6-7CAF-4D3E-A68E-17227A0DB9FA}" dt="2022-11-26T05:59:45.941" v="162" actId="2711"/>
          <ac:spMkLst>
            <pc:docMk/>
            <pc:sldMk cId="3877045825" sldId="427"/>
            <ac:spMk id="2" creationId="{5EA77638-B657-1027-B7F2-50646DC52546}"/>
          </ac:spMkLst>
        </pc:spChg>
        <pc:spChg chg="mod">
          <ac:chgData name="joannamae juyad" userId="44f0f1edfb01b7c4" providerId="LiveId" clId="{E45EBEF6-7CAF-4D3E-A68E-17227A0DB9FA}" dt="2022-11-26T05:59:51.784" v="163" actId="2711"/>
          <ac:spMkLst>
            <pc:docMk/>
            <pc:sldMk cId="3877045825" sldId="427"/>
            <ac:spMk id="4" creationId="{F37B9FC9-91B2-941D-8F75-765C2A14218D}"/>
          </ac:spMkLst>
        </pc:spChg>
      </pc:sldChg>
      <pc:sldChg chg="modSp mod">
        <pc:chgData name="joannamae juyad" userId="44f0f1edfb01b7c4" providerId="LiveId" clId="{E45EBEF6-7CAF-4D3E-A68E-17227A0DB9FA}" dt="2022-11-26T06:00:01.440" v="164" actId="2711"/>
        <pc:sldMkLst>
          <pc:docMk/>
          <pc:sldMk cId="429247646" sldId="428"/>
        </pc:sldMkLst>
        <pc:spChg chg="mod">
          <ac:chgData name="joannamae juyad" userId="44f0f1edfb01b7c4" providerId="LiveId" clId="{E45EBEF6-7CAF-4D3E-A68E-17227A0DB9FA}" dt="2022-11-26T06:00:01.440" v="164" actId="2711"/>
          <ac:spMkLst>
            <pc:docMk/>
            <pc:sldMk cId="429247646" sldId="428"/>
            <ac:spMk id="2" creationId="{72FA46D8-56B3-BB6D-94E6-3E166DF4852D}"/>
          </ac:spMkLst>
        </pc:spChg>
      </pc:sldChg>
      <pc:sldChg chg="modSp mod">
        <pc:chgData name="joannamae juyad" userId="44f0f1edfb01b7c4" providerId="LiveId" clId="{E45EBEF6-7CAF-4D3E-A68E-17227A0DB9FA}" dt="2022-11-26T06:00:11.267" v="165" actId="2711"/>
        <pc:sldMkLst>
          <pc:docMk/>
          <pc:sldMk cId="649416420" sldId="429"/>
        </pc:sldMkLst>
        <pc:spChg chg="mod">
          <ac:chgData name="joannamae juyad" userId="44f0f1edfb01b7c4" providerId="LiveId" clId="{E45EBEF6-7CAF-4D3E-A68E-17227A0DB9FA}" dt="2022-11-26T06:00:11.267" v="165" actId="2711"/>
          <ac:spMkLst>
            <pc:docMk/>
            <pc:sldMk cId="649416420" sldId="429"/>
            <ac:spMk id="2" creationId="{DDD22C31-FF2E-1E0E-B880-FFA57228E25E}"/>
          </ac:spMkLst>
        </pc:spChg>
      </pc:sldChg>
      <pc:sldChg chg="modSp mod">
        <pc:chgData name="joannamae juyad" userId="44f0f1edfb01b7c4" providerId="LiveId" clId="{E45EBEF6-7CAF-4D3E-A68E-17227A0DB9FA}" dt="2022-11-26T06:00:19" v="166" actId="2711"/>
        <pc:sldMkLst>
          <pc:docMk/>
          <pc:sldMk cId="4067701755" sldId="430"/>
        </pc:sldMkLst>
        <pc:spChg chg="mod">
          <ac:chgData name="joannamae juyad" userId="44f0f1edfb01b7c4" providerId="LiveId" clId="{E45EBEF6-7CAF-4D3E-A68E-17227A0DB9FA}" dt="2022-11-26T06:00:19" v="166" actId="2711"/>
          <ac:spMkLst>
            <pc:docMk/>
            <pc:sldMk cId="4067701755" sldId="430"/>
            <ac:spMk id="2" creationId="{775248B3-E4F9-95CB-250D-52E4EDB2A3F8}"/>
          </ac:spMkLst>
        </pc:spChg>
      </pc:sldChg>
      <pc:sldChg chg="modSp mod">
        <pc:chgData name="joannamae juyad" userId="44f0f1edfb01b7c4" providerId="LiveId" clId="{E45EBEF6-7CAF-4D3E-A68E-17227A0DB9FA}" dt="2022-11-26T06:00:29.734" v="167" actId="2711"/>
        <pc:sldMkLst>
          <pc:docMk/>
          <pc:sldMk cId="3061155164" sldId="431"/>
        </pc:sldMkLst>
        <pc:spChg chg="mod">
          <ac:chgData name="joannamae juyad" userId="44f0f1edfb01b7c4" providerId="LiveId" clId="{E45EBEF6-7CAF-4D3E-A68E-17227A0DB9FA}" dt="2022-11-26T06:00:29.734" v="167" actId="2711"/>
          <ac:spMkLst>
            <pc:docMk/>
            <pc:sldMk cId="3061155164" sldId="431"/>
            <ac:spMk id="5" creationId="{E76004CE-E62F-F6F3-BD1C-45308799DFAF}"/>
          </ac:spMkLst>
        </pc:spChg>
      </pc:sldChg>
      <pc:sldChg chg="modSp mod">
        <pc:chgData name="joannamae juyad" userId="44f0f1edfb01b7c4" providerId="LiveId" clId="{E45EBEF6-7CAF-4D3E-A68E-17227A0DB9FA}" dt="2022-11-26T06:01:02.810" v="177" actId="2711"/>
        <pc:sldMkLst>
          <pc:docMk/>
          <pc:sldMk cId="2811841280" sldId="432"/>
        </pc:sldMkLst>
        <pc:spChg chg="mod">
          <ac:chgData name="joannamae juyad" userId="44f0f1edfb01b7c4" providerId="LiveId" clId="{E45EBEF6-7CAF-4D3E-A68E-17227A0DB9FA}" dt="2022-11-26T06:01:02.810" v="177" actId="2711"/>
          <ac:spMkLst>
            <pc:docMk/>
            <pc:sldMk cId="2811841280" sldId="432"/>
            <ac:spMk id="2" creationId="{7C0DEBEB-5BA3-7F5E-8D8B-4C7FDEF306E0}"/>
          </ac:spMkLst>
        </pc:spChg>
      </pc:sldChg>
      <pc:sldChg chg="modSp mod">
        <pc:chgData name="joannamae juyad" userId="44f0f1edfb01b7c4" providerId="LiveId" clId="{E45EBEF6-7CAF-4D3E-A68E-17227A0DB9FA}" dt="2022-11-26T06:01:17.262" v="180" actId="14100"/>
        <pc:sldMkLst>
          <pc:docMk/>
          <pc:sldMk cId="2038974587" sldId="433"/>
        </pc:sldMkLst>
        <pc:spChg chg="mod">
          <ac:chgData name="joannamae juyad" userId="44f0f1edfb01b7c4" providerId="LiveId" clId="{E45EBEF6-7CAF-4D3E-A68E-17227A0DB9FA}" dt="2022-11-26T06:01:17.262" v="180" actId="14100"/>
          <ac:spMkLst>
            <pc:docMk/>
            <pc:sldMk cId="2038974587" sldId="433"/>
            <ac:spMk id="5" creationId="{0BFBFAB4-7840-DC9F-0A8A-5FF26160A455}"/>
          </ac:spMkLst>
        </pc:spChg>
      </pc:sldChg>
      <pc:sldChg chg="modSp mod">
        <pc:chgData name="joannamae juyad" userId="44f0f1edfb01b7c4" providerId="LiveId" clId="{E45EBEF6-7CAF-4D3E-A68E-17227A0DB9FA}" dt="2022-11-26T06:02:03.430" v="188" actId="27636"/>
        <pc:sldMkLst>
          <pc:docMk/>
          <pc:sldMk cId="1126970931" sldId="435"/>
        </pc:sldMkLst>
        <pc:spChg chg="mod">
          <ac:chgData name="joannamae juyad" userId="44f0f1edfb01b7c4" providerId="LiveId" clId="{E45EBEF6-7CAF-4D3E-A68E-17227A0DB9FA}" dt="2022-11-26T06:01:29.760" v="181" actId="2711"/>
          <ac:spMkLst>
            <pc:docMk/>
            <pc:sldMk cId="1126970931" sldId="435"/>
            <ac:spMk id="5" creationId="{8352B68E-95D2-78D3-31FC-2BC8745B808E}"/>
          </ac:spMkLst>
        </pc:spChg>
        <pc:spChg chg="mod">
          <ac:chgData name="joannamae juyad" userId="44f0f1edfb01b7c4" providerId="LiveId" clId="{E45EBEF6-7CAF-4D3E-A68E-17227A0DB9FA}" dt="2022-11-26T06:02:03.430" v="188" actId="27636"/>
          <ac:spMkLst>
            <pc:docMk/>
            <pc:sldMk cId="1126970931" sldId="435"/>
            <ac:spMk id="6" creationId="{F3203506-9E3E-9A13-B102-312EFDA0ACD5}"/>
          </ac:spMkLst>
        </pc:spChg>
      </pc:sldChg>
      <pc:sldChg chg="modSp mod">
        <pc:chgData name="joannamae juyad" userId="44f0f1edfb01b7c4" providerId="LiveId" clId="{E45EBEF6-7CAF-4D3E-A68E-17227A0DB9FA}" dt="2022-11-26T06:02:19.007" v="191" actId="27636"/>
        <pc:sldMkLst>
          <pc:docMk/>
          <pc:sldMk cId="3818464319" sldId="436"/>
        </pc:sldMkLst>
        <pc:spChg chg="mod">
          <ac:chgData name="joannamae juyad" userId="44f0f1edfb01b7c4" providerId="LiveId" clId="{E45EBEF6-7CAF-4D3E-A68E-17227A0DB9FA}" dt="2022-11-26T06:02:13.008" v="189" actId="2711"/>
          <ac:spMkLst>
            <pc:docMk/>
            <pc:sldMk cId="3818464319" sldId="436"/>
            <ac:spMk id="2" creationId="{DDFA3E0C-73F1-97D1-DB79-39AD2555B20E}"/>
          </ac:spMkLst>
        </pc:spChg>
        <pc:spChg chg="mod">
          <ac:chgData name="joannamae juyad" userId="44f0f1edfb01b7c4" providerId="LiveId" clId="{E45EBEF6-7CAF-4D3E-A68E-17227A0DB9FA}" dt="2022-11-26T06:02:19.007" v="191" actId="27636"/>
          <ac:spMkLst>
            <pc:docMk/>
            <pc:sldMk cId="3818464319" sldId="436"/>
            <ac:spMk id="3" creationId="{33F25AF8-2128-6DD8-FD1F-5571BAB5BC69}"/>
          </ac:spMkLst>
        </pc:spChg>
      </pc:sldChg>
      <pc:sldChg chg="modSp mod">
        <pc:chgData name="joannamae juyad" userId="44f0f1edfb01b7c4" providerId="LiveId" clId="{E45EBEF6-7CAF-4D3E-A68E-17227A0DB9FA}" dt="2022-11-26T06:02:46.573" v="194" actId="27636"/>
        <pc:sldMkLst>
          <pc:docMk/>
          <pc:sldMk cId="1312948100" sldId="437"/>
        </pc:sldMkLst>
        <pc:spChg chg="mod">
          <ac:chgData name="joannamae juyad" userId="44f0f1edfb01b7c4" providerId="LiveId" clId="{E45EBEF6-7CAF-4D3E-A68E-17227A0DB9FA}" dt="2022-11-26T06:02:30.464" v="192" actId="2711"/>
          <ac:spMkLst>
            <pc:docMk/>
            <pc:sldMk cId="1312948100" sldId="437"/>
            <ac:spMk id="2" creationId="{54BFD5DB-593B-31B5-4DE1-8AA73AA126F6}"/>
          </ac:spMkLst>
        </pc:spChg>
        <pc:spChg chg="mod">
          <ac:chgData name="joannamae juyad" userId="44f0f1edfb01b7c4" providerId="LiveId" clId="{E45EBEF6-7CAF-4D3E-A68E-17227A0DB9FA}" dt="2022-11-26T06:02:46.573" v="194" actId="27636"/>
          <ac:spMkLst>
            <pc:docMk/>
            <pc:sldMk cId="1312948100" sldId="437"/>
            <ac:spMk id="3" creationId="{4272B15C-FF07-A11B-4036-FB29D0F745CE}"/>
          </ac:spMkLst>
        </pc:spChg>
      </pc:sldChg>
      <pc:sldChg chg="modSp mod">
        <pc:chgData name="joannamae juyad" userId="44f0f1edfb01b7c4" providerId="LiveId" clId="{E45EBEF6-7CAF-4D3E-A68E-17227A0DB9FA}" dt="2022-11-26T06:03:03.494" v="197" actId="27636"/>
        <pc:sldMkLst>
          <pc:docMk/>
          <pc:sldMk cId="3353644467" sldId="438"/>
        </pc:sldMkLst>
        <pc:spChg chg="mod">
          <ac:chgData name="joannamae juyad" userId="44f0f1edfb01b7c4" providerId="LiveId" clId="{E45EBEF6-7CAF-4D3E-A68E-17227A0DB9FA}" dt="2022-11-26T06:02:56.150" v="195" actId="2711"/>
          <ac:spMkLst>
            <pc:docMk/>
            <pc:sldMk cId="3353644467" sldId="438"/>
            <ac:spMk id="2" creationId="{FE15BDB8-67CD-BC53-FB49-0DC56CE4F024}"/>
          </ac:spMkLst>
        </pc:spChg>
        <pc:spChg chg="mod">
          <ac:chgData name="joannamae juyad" userId="44f0f1edfb01b7c4" providerId="LiveId" clId="{E45EBEF6-7CAF-4D3E-A68E-17227A0DB9FA}" dt="2022-11-26T06:03:03.494" v="197" actId="27636"/>
          <ac:spMkLst>
            <pc:docMk/>
            <pc:sldMk cId="3353644467" sldId="438"/>
            <ac:spMk id="3" creationId="{096D6899-F7FF-F798-DBE4-12C65C7BF38B}"/>
          </ac:spMkLst>
        </pc:spChg>
      </pc:sldChg>
      <pc:sldChg chg="modSp mod">
        <pc:chgData name="joannamae juyad" userId="44f0f1edfb01b7c4" providerId="LiveId" clId="{E45EBEF6-7CAF-4D3E-A68E-17227A0DB9FA}" dt="2022-11-26T06:03:12.322" v="198" actId="2711"/>
        <pc:sldMkLst>
          <pc:docMk/>
          <pc:sldMk cId="1494253993" sldId="439"/>
        </pc:sldMkLst>
        <pc:spChg chg="mod">
          <ac:chgData name="joannamae juyad" userId="44f0f1edfb01b7c4" providerId="LiveId" clId="{E45EBEF6-7CAF-4D3E-A68E-17227A0DB9FA}" dt="2022-11-26T06:03:12.322" v="198" actId="2711"/>
          <ac:spMkLst>
            <pc:docMk/>
            <pc:sldMk cId="1494253993" sldId="439"/>
            <ac:spMk id="3" creationId="{63F6D87B-10E0-F123-5D39-C5AF4DF903B5}"/>
          </ac:spMkLst>
        </pc:spChg>
      </pc:sldChg>
      <pc:sldChg chg="modSp mod">
        <pc:chgData name="joannamae juyad" userId="44f0f1edfb01b7c4" providerId="LiveId" clId="{E45EBEF6-7CAF-4D3E-A68E-17227A0DB9FA}" dt="2022-11-26T06:03:25.618" v="200" actId="2711"/>
        <pc:sldMkLst>
          <pc:docMk/>
          <pc:sldMk cId="3222455830" sldId="440"/>
        </pc:sldMkLst>
        <pc:spChg chg="mod">
          <ac:chgData name="joannamae juyad" userId="44f0f1edfb01b7c4" providerId="LiveId" clId="{E45EBEF6-7CAF-4D3E-A68E-17227A0DB9FA}" dt="2022-11-26T06:03:20.463" v="199" actId="2711"/>
          <ac:spMkLst>
            <pc:docMk/>
            <pc:sldMk cId="3222455830" sldId="440"/>
            <ac:spMk id="2" creationId="{1C227887-30A6-1070-B996-B28E93B73391}"/>
          </ac:spMkLst>
        </pc:spChg>
        <pc:spChg chg="mod">
          <ac:chgData name="joannamae juyad" userId="44f0f1edfb01b7c4" providerId="LiveId" clId="{E45EBEF6-7CAF-4D3E-A68E-17227A0DB9FA}" dt="2022-11-26T06:03:25.618" v="200" actId="2711"/>
          <ac:spMkLst>
            <pc:docMk/>
            <pc:sldMk cId="3222455830" sldId="440"/>
            <ac:spMk id="3" creationId="{8B098308-F19B-9490-E3DE-F5627C6FC819}"/>
          </ac:spMkLst>
        </pc:spChg>
      </pc:sldChg>
      <pc:sldChg chg="modSp mod">
        <pc:chgData name="joannamae juyad" userId="44f0f1edfb01b7c4" providerId="LiveId" clId="{E45EBEF6-7CAF-4D3E-A68E-17227A0DB9FA}" dt="2022-11-26T06:03:49.227" v="203" actId="403"/>
        <pc:sldMkLst>
          <pc:docMk/>
          <pc:sldMk cId="1607423925" sldId="443"/>
        </pc:sldMkLst>
        <pc:spChg chg="mod">
          <ac:chgData name="joannamae juyad" userId="44f0f1edfb01b7c4" providerId="LiveId" clId="{E45EBEF6-7CAF-4D3E-A68E-17227A0DB9FA}" dt="2022-11-26T06:03:39.853" v="201" actId="2711"/>
          <ac:spMkLst>
            <pc:docMk/>
            <pc:sldMk cId="1607423925" sldId="443"/>
            <ac:spMk id="2" creationId="{78620C04-96C0-5F0B-977C-D7B7409AE930}"/>
          </ac:spMkLst>
        </pc:spChg>
        <pc:spChg chg="mod">
          <ac:chgData name="joannamae juyad" userId="44f0f1edfb01b7c4" providerId="LiveId" clId="{E45EBEF6-7CAF-4D3E-A68E-17227A0DB9FA}" dt="2022-11-26T06:03:49.227" v="203" actId="403"/>
          <ac:spMkLst>
            <pc:docMk/>
            <pc:sldMk cId="1607423925" sldId="443"/>
            <ac:spMk id="3" creationId="{56346031-211A-8653-3EAB-CFEFE684B8B4}"/>
          </ac:spMkLst>
        </pc:spChg>
      </pc:sldChg>
      <pc:sldChg chg="modSp mod">
        <pc:chgData name="joannamae juyad" userId="44f0f1edfb01b7c4" providerId="LiveId" clId="{E45EBEF6-7CAF-4D3E-A68E-17227A0DB9FA}" dt="2022-11-26T06:04:09.444" v="205" actId="2711"/>
        <pc:sldMkLst>
          <pc:docMk/>
          <pc:sldMk cId="3652006551" sldId="445"/>
        </pc:sldMkLst>
        <pc:spChg chg="mod">
          <ac:chgData name="joannamae juyad" userId="44f0f1edfb01b7c4" providerId="LiveId" clId="{E45EBEF6-7CAF-4D3E-A68E-17227A0DB9FA}" dt="2022-11-26T06:04:01.148" v="204" actId="2711"/>
          <ac:spMkLst>
            <pc:docMk/>
            <pc:sldMk cId="3652006551" sldId="445"/>
            <ac:spMk id="2" creationId="{DAE6A4CD-0B8D-D6D8-9769-DB54B121D4F0}"/>
          </ac:spMkLst>
        </pc:spChg>
        <pc:spChg chg="mod">
          <ac:chgData name="joannamae juyad" userId="44f0f1edfb01b7c4" providerId="LiveId" clId="{E45EBEF6-7CAF-4D3E-A68E-17227A0DB9FA}" dt="2022-11-26T06:04:09.444" v="205" actId="2711"/>
          <ac:spMkLst>
            <pc:docMk/>
            <pc:sldMk cId="3652006551" sldId="445"/>
            <ac:spMk id="3" creationId="{E4E3641F-D1C1-6234-4203-D653D11A783A}"/>
          </ac:spMkLst>
        </pc:spChg>
      </pc:sldChg>
      <pc:sldChg chg="modSp mod">
        <pc:chgData name="joannamae juyad" userId="44f0f1edfb01b7c4" providerId="LiveId" clId="{E45EBEF6-7CAF-4D3E-A68E-17227A0DB9FA}" dt="2022-11-26T06:04:21.834" v="206" actId="2711"/>
        <pc:sldMkLst>
          <pc:docMk/>
          <pc:sldMk cId="3398485606" sldId="446"/>
        </pc:sldMkLst>
        <pc:spChg chg="mod">
          <ac:chgData name="joannamae juyad" userId="44f0f1edfb01b7c4" providerId="LiveId" clId="{E45EBEF6-7CAF-4D3E-A68E-17227A0DB9FA}" dt="2022-11-26T06:04:21.834" v="206" actId="2711"/>
          <ac:spMkLst>
            <pc:docMk/>
            <pc:sldMk cId="3398485606" sldId="446"/>
            <ac:spMk id="3" creationId="{5134F827-2098-1A0B-EF8F-D2E53D4F4693}"/>
          </ac:spMkLst>
        </pc:spChg>
      </pc:sldChg>
      <pc:sldChg chg="modSp mod">
        <pc:chgData name="joannamae juyad" userId="44f0f1edfb01b7c4" providerId="LiveId" clId="{E45EBEF6-7CAF-4D3E-A68E-17227A0DB9FA}" dt="2022-11-26T06:04:39.835" v="208" actId="2711"/>
        <pc:sldMkLst>
          <pc:docMk/>
          <pc:sldMk cId="1371548861" sldId="447"/>
        </pc:sldMkLst>
        <pc:spChg chg="mod">
          <ac:chgData name="joannamae juyad" userId="44f0f1edfb01b7c4" providerId="LiveId" clId="{E45EBEF6-7CAF-4D3E-A68E-17227A0DB9FA}" dt="2022-11-26T06:04:32.523" v="207" actId="2711"/>
          <ac:spMkLst>
            <pc:docMk/>
            <pc:sldMk cId="1371548861" sldId="447"/>
            <ac:spMk id="2" creationId="{72AB51B6-15BB-52F2-45E4-CD7C184AA1F6}"/>
          </ac:spMkLst>
        </pc:spChg>
        <pc:spChg chg="mod">
          <ac:chgData name="joannamae juyad" userId="44f0f1edfb01b7c4" providerId="LiveId" clId="{E45EBEF6-7CAF-4D3E-A68E-17227A0DB9FA}" dt="2022-11-26T06:04:39.835" v="208" actId="2711"/>
          <ac:spMkLst>
            <pc:docMk/>
            <pc:sldMk cId="1371548861" sldId="447"/>
            <ac:spMk id="3" creationId="{60C17CD6-7797-D9C3-113E-042C877A049A}"/>
          </ac:spMkLst>
        </pc:spChg>
      </pc:sldChg>
      <pc:sldChg chg="modSp mod">
        <pc:chgData name="joannamae juyad" userId="44f0f1edfb01b7c4" providerId="LiveId" clId="{E45EBEF6-7CAF-4D3E-A68E-17227A0DB9FA}" dt="2022-11-26T06:04:57.099" v="211" actId="27636"/>
        <pc:sldMkLst>
          <pc:docMk/>
          <pc:sldMk cId="1401490370" sldId="448"/>
        </pc:sldMkLst>
        <pc:spChg chg="mod">
          <ac:chgData name="joannamae juyad" userId="44f0f1edfb01b7c4" providerId="LiveId" clId="{E45EBEF6-7CAF-4D3E-A68E-17227A0DB9FA}" dt="2022-11-26T06:04:50.584" v="209" actId="2711"/>
          <ac:spMkLst>
            <pc:docMk/>
            <pc:sldMk cId="1401490370" sldId="448"/>
            <ac:spMk id="2" creationId="{3CAA0319-361B-436D-C568-0AF1E22AD6C6}"/>
          </ac:spMkLst>
        </pc:spChg>
        <pc:spChg chg="mod">
          <ac:chgData name="joannamae juyad" userId="44f0f1edfb01b7c4" providerId="LiveId" clId="{E45EBEF6-7CAF-4D3E-A68E-17227A0DB9FA}" dt="2022-11-26T06:04:57.099" v="211" actId="27636"/>
          <ac:spMkLst>
            <pc:docMk/>
            <pc:sldMk cId="1401490370" sldId="448"/>
            <ac:spMk id="3" creationId="{0FCD2E9B-4E2E-E44B-444D-788098223AA2}"/>
          </ac:spMkLst>
        </pc:spChg>
      </pc:sldChg>
      <pc:sldChg chg="modSp mod">
        <pc:chgData name="joannamae juyad" userId="44f0f1edfb01b7c4" providerId="LiveId" clId="{E45EBEF6-7CAF-4D3E-A68E-17227A0DB9FA}" dt="2022-11-26T06:05:41.495" v="213" actId="2711"/>
        <pc:sldMkLst>
          <pc:docMk/>
          <pc:sldMk cId="1453790836" sldId="449"/>
        </pc:sldMkLst>
        <pc:spChg chg="mod">
          <ac:chgData name="joannamae juyad" userId="44f0f1edfb01b7c4" providerId="LiveId" clId="{E45EBEF6-7CAF-4D3E-A68E-17227A0DB9FA}" dt="2022-11-26T06:05:34.901" v="212" actId="2711"/>
          <ac:spMkLst>
            <pc:docMk/>
            <pc:sldMk cId="1453790836" sldId="449"/>
            <ac:spMk id="2" creationId="{DB0DCD2F-D5CC-F245-7879-59B80B14D986}"/>
          </ac:spMkLst>
        </pc:spChg>
        <pc:spChg chg="mod">
          <ac:chgData name="joannamae juyad" userId="44f0f1edfb01b7c4" providerId="LiveId" clId="{E45EBEF6-7CAF-4D3E-A68E-17227A0DB9FA}" dt="2022-11-26T06:05:41.495" v="213" actId="2711"/>
          <ac:spMkLst>
            <pc:docMk/>
            <pc:sldMk cId="1453790836" sldId="449"/>
            <ac:spMk id="3" creationId="{75DF5D6E-149E-1DF9-9CB7-4B48F65DA82B}"/>
          </ac:spMkLst>
        </pc:spChg>
      </pc:sldChg>
      <pc:sldChg chg="modSp mod">
        <pc:chgData name="joannamae juyad" userId="44f0f1edfb01b7c4" providerId="LiveId" clId="{E45EBEF6-7CAF-4D3E-A68E-17227A0DB9FA}" dt="2022-11-26T06:05:55.431" v="215" actId="2711"/>
        <pc:sldMkLst>
          <pc:docMk/>
          <pc:sldMk cId="1186656932" sldId="450"/>
        </pc:sldMkLst>
        <pc:spChg chg="mod">
          <ac:chgData name="joannamae juyad" userId="44f0f1edfb01b7c4" providerId="LiveId" clId="{E45EBEF6-7CAF-4D3E-A68E-17227A0DB9FA}" dt="2022-11-26T06:05:49.088" v="214" actId="2711"/>
          <ac:spMkLst>
            <pc:docMk/>
            <pc:sldMk cId="1186656932" sldId="450"/>
            <ac:spMk id="2" creationId="{5A7B5D5D-B765-C8E3-4F23-85BE6D50725B}"/>
          </ac:spMkLst>
        </pc:spChg>
        <pc:spChg chg="mod">
          <ac:chgData name="joannamae juyad" userId="44f0f1edfb01b7c4" providerId="LiveId" clId="{E45EBEF6-7CAF-4D3E-A68E-17227A0DB9FA}" dt="2022-11-26T06:05:55.431" v="215" actId="2711"/>
          <ac:spMkLst>
            <pc:docMk/>
            <pc:sldMk cId="1186656932" sldId="450"/>
            <ac:spMk id="3" creationId="{29DAAC2F-3D23-C7D8-861B-ADF541CF589D}"/>
          </ac:spMkLst>
        </pc:spChg>
      </pc:sldChg>
      <pc:sldChg chg="modSp mod">
        <pc:chgData name="joannamae juyad" userId="44f0f1edfb01b7c4" providerId="LiveId" clId="{E45EBEF6-7CAF-4D3E-A68E-17227A0DB9FA}" dt="2022-11-26T06:07:35.641" v="220" actId="27636"/>
        <pc:sldMkLst>
          <pc:docMk/>
          <pc:sldMk cId="3266655026" sldId="451"/>
        </pc:sldMkLst>
        <pc:spChg chg="mod">
          <ac:chgData name="joannamae juyad" userId="44f0f1edfb01b7c4" providerId="LiveId" clId="{E45EBEF6-7CAF-4D3E-A68E-17227A0DB9FA}" dt="2022-11-26T06:06:05.571" v="216" actId="2711"/>
          <ac:spMkLst>
            <pc:docMk/>
            <pc:sldMk cId="3266655026" sldId="451"/>
            <ac:spMk id="2" creationId="{B915BA18-9F5F-8B68-2ACF-AA73D0E118BC}"/>
          </ac:spMkLst>
        </pc:spChg>
        <pc:spChg chg="mod">
          <ac:chgData name="joannamae juyad" userId="44f0f1edfb01b7c4" providerId="LiveId" clId="{E45EBEF6-7CAF-4D3E-A68E-17227A0DB9FA}" dt="2022-11-26T06:07:35.641" v="220" actId="27636"/>
          <ac:spMkLst>
            <pc:docMk/>
            <pc:sldMk cId="3266655026" sldId="451"/>
            <ac:spMk id="3" creationId="{23048F8C-CD33-E0A6-E40B-96EAEBE0E098}"/>
          </ac:spMkLst>
        </pc:spChg>
      </pc:sldChg>
      <pc:sldChg chg="modSp mod">
        <pc:chgData name="joannamae juyad" userId="44f0f1edfb01b7c4" providerId="LiveId" clId="{E45EBEF6-7CAF-4D3E-A68E-17227A0DB9FA}" dt="2022-11-26T06:07:52.562" v="222" actId="2711"/>
        <pc:sldMkLst>
          <pc:docMk/>
          <pc:sldMk cId="3712956363" sldId="452"/>
        </pc:sldMkLst>
        <pc:spChg chg="mod">
          <ac:chgData name="joannamae juyad" userId="44f0f1edfb01b7c4" providerId="LiveId" clId="{E45EBEF6-7CAF-4D3E-A68E-17227A0DB9FA}" dt="2022-11-26T06:07:46.922" v="221" actId="2711"/>
          <ac:spMkLst>
            <pc:docMk/>
            <pc:sldMk cId="3712956363" sldId="452"/>
            <ac:spMk id="2" creationId="{82A2D0BD-CC40-F38A-5E1A-86192E6A1380}"/>
          </ac:spMkLst>
        </pc:spChg>
        <pc:spChg chg="mod">
          <ac:chgData name="joannamae juyad" userId="44f0f1edfb01b7c4" providerId="LiveId" clId="{E45EBEF6-7CAF-4D3E-A68E-17227A0DB9FA}" dt="2022-11-26T06:07:52.562" v="222" actId="2711"/>
          <ac:spMkLst>
            <pc:docMk/>
            <pc:sldMk cId="3712956363" sldId="452"/>
            <ac:spMk id="3" creationId="{6CCE7C64-96AC-518C-0F3E-EDADB4AB7BF4}"/>
          </ac:spMkLst>
        </pc:spChg>
      </pc:sldChg>
      <pc:sldChg chg="modSp mod">
        <pc:chgData name="joannamae juyad" userId="44f0f1edfb01b7c4" providerId="LiveId" clId="{E45EBEF6-7CAF-4D3E-A68E-17227A0DB9FA}" dt="2022-11-26T06:08:06.858" v="226" actId="27636"/>
        <pc:sldMkLst>
          <pc:docMk/>
          <pc:sldMk cId="3001578067" sldId="453"/>
        </pc:sldMkLst>
        <pc:spChg chg="mod">
          <ac:chgData name="joannamae juyad" userId="44f0f1edfb01b7c4" providerId="LiveId" clId="{E45EBEF6-7CAF-4D3E-A68E-17227A0DB9FA}" dt="2022-11-26T06:08:06.858" v="226" actId="27636"/>
          <ac:spMkLst>
            <pc:docMk/>
            <pc:sldMk cId="3001578067" sldId="453"/>
            <ac:spMk id="3" creationId="{951E9858-E74D-904E-C7D9-4B323174B087}"/>
          </ac:spMkLst>
        </pc:spChg>
      </pc:sldChg>
      <pc:sldChg chg="modSp mod">
        <pc:chgData name="joannamae juyad" userId="44f0f1edfb01b7c4" providerId="LiveId" clId="{E45EBEF6-7CAF-4D3E-A68E-17227A0DB9FA}" dt="2022-11-26T06:08:23.420" v="229" actId="27636"/>
        <pc:sldMkLst>
          <pc:docMk/>
          <pc:sldMk cId="1128732451" sldId="454"/>
        </pc:sldMkLst>
        <pc:spChg chg="mod">
          <ac:chgData name="joannamae juyad" userId="44f0f1edfb01b7c4" providerId="LiveId" clId="{E45EBEF6-7CAF-4D3E-A68E-17227A0DB9FA}" dt="2022-11-26T06:08:16.937" v="227" actId="2711"/>
          <ac:spMkLst>
            <pc:docMk/>
            <pc:sldMk cId="1128732451" sldId="454"/>
            <ac:spMk id="2" creationId="{22B2FE31-103F-EBD1-60FE-F71EA3CE7211}"/>
          </ac:spMkLst>
        </pc:spChg>
        <pc:spChg chg="mod">
          <ac:chgData name="joannamae juyad" userId="44f0f1edfb01b7c4" providerId="LiveId" clId="{E45EBEF6-7CAF-4D3E-A68E-17227A0DB9FA}" dt="2022-11-26T06:08:23.420" v="229" actId="27636"/>
          <ac:spMkLst>
            <pc:docMk/>
            <pc:sldMk cId="1128732451" sldId="454"/>
            <ac:spMk id="3" creationId="{DBE82D11-779F-06C8-9141-4771184A7D84}"/>
          </ac:spMkLst>
        </pc:spChg>
      </pc:sldChg>
      <pc:sldChg chg="modSp mod">
        <pc:chgData name="joannamae juyad" userId="44f0f1edfb01b7c4" providerId="LiveId" clId="{E45EBEF6-7CAF-4D3E-A68E-17227A0DB9FA}" dt="2022-11-26T06:09:36.464" v="239" actId="27636"/>
        <pc:sldMkLst>
          <pc:docMk/>
          <pc:sldMk cId="3498801627" sldId="455"/>
        </pc:sldMkLst>
        <pc:spChg chg="mod">
          <ac:chgData name="joannamae juyad" userId="44f0f1edfb01b7c4" providerId="LiveId" clId="{E45EBEF6-7CAF-4D3E-A68E-17227A0DB9FA}" dt="2022-11-26T06:09:28.262" v="237" actId="404"/>
          <ac:spMkLst>
            <pc:docMk/>
            <pc:sldMk cId="3498801627" sldId="455"/>
            <ac:spMk id="2" creationId="{C36E108F-2BB3-6D3A-5D9E-E855EC32CAB1}"/>
          </ac:spMkLst>
        </pc:spChg>
        <pc:spChg chg="mod">
          <ac:chgData name="joannamae juyad" userId="44f0f1edfb01b7c4" providerId="LiveId" clId="{E45EBEF6-7CAF-4D3E-A68E-17227A0DB9FA}" dt="2022-11-26T06:09:36.464" v="239" actId="27636"/>
          <ac:spMkLst>
            <pc:docMk/>
            <pc:sldMk cId="3498801627" sldId="455"/>
            <ac:spMk id="3" creationId="{371174B3-66E7-66CF-4E07-A73CD277D9E9}"/>
          </ac:spMkLst>
        </pc:spChg>
      </pc:sldChg>
      <pc:sldChg chg="modSp mod">
        <pc:chgData name="joannamae juyad" userId="44f0f1edfb01b7c4" providerId="LiveId" clId="{E45EBEF6-7CAF-4D3E-A68E-17227A0DB9FA}" dt="2022-11-26T06:10:06.415" v="242" actId="27636"/>
        <pc:sldMkLst>
          <pc:docMk/>
          <pc:sldMk cId="1426722618" sldId="456"/>
        </pc:sldMkLst>
        <pc:spChg chg="mod">
          <ac:chgData name="joannamae juyad" userId="44f0f1edfb01b7c4" providerId="LiveId" clId="{E45EBEF6-7CAF-4D3E-A68E-17227A0DB9FA}" dt="2022-11-26T06:09:59.431" v="240" actId="2711"/>
          <ac:spMkLst>
            <pc:docMk/>
            <pc:sldMk cId="1426722618" sldId="456"/>
            <ac:spMk id="2" creationId="{2D27D84D-C05D-7A52-0060-9F03DD9F046D}"/>
          </ac:spMkLst>
        </pc:spChg>
        <pc:spChg chg="mod">
          <ac:chgData name="joannamae juyad" userId="44f0f1edfb01b7c4" providerId="LiveId" clId="{E45EBEF6-7CAF-4D3E-A68E-17227A0DB9FA}" dt="2022-11-26T06:10:06.415" v="242" actId="27636"/>
          <ac:spMkLst>
            <pc:docMk/>
            <pc:sldMk cId="1426722618" sldId="456"/>
            <ac:spMk id="3" creationId="{A4C3DD87-1FF9-AD81-5210-44A6A87769DA}"/>
          </ac:spMkLst>
        </pc:spChg>
      </pc:sldChg>
      <pc:sldChg chg="modSp mod">
        <pc:chgData name="joannamae juyad" userId="44f0f1edfb01b7c4" providerId="LiveId" clId="{E45EBEF6-7CAF-4D3E-A68E-17227A0DB9FA}" dt="2022-11-26T06:10:24.399" v="245" actId="27636"/>
        <pc:sldMkLst>
          <pc:docMk/>
          <pc:sldMk cId="1026825254" sldId="457"/>
        </pc:sldMkLst>
        <pc:spChg chg="mod">
          <ac:chgData name="joannamae juyad" userId="44f0f1edfb01b7c4" providerId="LiveId" clId="{E45EBEF6-7CAF-4D3E-A68E-17227A0DB9FA}" dt="2022-11-26T06:10:18.509" v="243" actId="2711"/>
          <ac:spMkLst>
            <pc:docMk/>
            <pc:sldMk cId="1026825254" sldId="457"/>
            <ac:spMk id="2" creationId="{C9B5A58A-DCD0-F2B4-C201-1A4C1CF61AB9}"/>
          </ac:spMkLst>
        </pc:spChg>
        <pc:spChg chg="mod">
          <ac:chgData name="joannamae juyad" userId="44f0f1edfb01b7c4" providerId="LiveId" clId="{E45EBEF6-7CAF-4D3E-A68E-17227A0DB9FA}" dt="2022-11-26T06:10:24.399" v="245" actId="27636"/>
          <ac:spMkLst>
            <pc:docMk/>
            <pc:sldMk cId="1026825254" sldId="457"/>
            <ac:spMk id="3" creationId="{C72C7DAB-A1D6-A789-9E4B-D77E2A9673ED}"/>
          </ac:spMkLst>
        </pc:spChg>
      </pc:sldChg>
      <pc:sldChg chg="modSp mod">
        <pc:chgData name="joannamae juyad" userId="44f0f1edfb01b7c4" providerId="LiveId" clId="{E45EBEF6-7CAF-4D3E-A68E-17227A0DB9FA}" dt="2022-11-26T06:10:41.134" v="247" actId="1076"/>
        <pc:sldMkLst>
          <pc:docMk/>
          <pc:sldMk cId="1949969954" sldId="458"/>
        </pc:sldMkLst>
        <pc:spChg chg="mod">
          <ac:chgData name="joannamae juyad" userId="44f0f1edfb01b7c4" providerId="LiveId" clId="{E45EBEF6-7CAF-4D3E-A68E-17227A0DB9FA}" dt="2022-11-26T06:10:41.134" v="247" actId="1076"/>
          <ac:spMkLst>
            <pc:docMk/>
            <pc:sldMk cId="1949969954" sldId="458"/>
            <ac:spMk id="3" creationId="{34B05EAA-AE29-30E9-B60B-12A990A34A6B}"/>
          </ac:spMkLst>
        </pc:spChg>
      </pc:sldChg>
      <pc:sldChg chg="modSp mod">
        <pc:chgData name="joannamae juyad" userId="44f0f1edfb01b7c4" providerId="LiveId" clId="{E45EBEF6-7CAF-4D3E-A68E-17227A0DB9FA}" dt="2022-11-26T06:10:33.649" v="246" actId="2711"/>
        <pc:sldMkLst>
          <pc:docMk/>
          <pc:sldMk cId="3623284597" sldId="459"/>
        </pc:sldMkLst>
        <pc:spChg chg="mod">
          <ac:chgData name="joannamae juyad" userId="44f0f1edfb01b7c4" providerId="LiveId" clId="{E45EBEF6-7CAF-4D3E-A68E-17227A0DB9FA}" dt="2022-11-26T06:10:33.649" v="246" actId="2711"/>
          <ac:spMkLst>
            <pc:docMk/>
            <pc:sldMk cId="3623284597" sldId="459"/>
            <ac:spMk id="3" creationId="{9256F154-C94C-5BA3-E587-32DE3D06A36A}"/>
          </ac:spMkLst>
        </pc:spChg>
      </pc:sldChg>
      <pc:sldChg chg="new del">
        <pc:chgData name="joannamae juyad" userId="44f0f1edfb01b7c4" providerId="LiveId" clId="{E45EBEF6-7CAF-4D3E-A68E-17227A0DB9FA}" dt="2022-11-26T06:07:25.549" v="218" actId="2696"/>
        <pc:sldMkLst>
          <pc:docMk/>
          <pc:sldMk cId="2656116642" sldId="460"/>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3E2C681-3B17-4D73-AFF3-305EF800ABD1}" type="datetimeFigureOut">
              <a:rPr lang="en-PH" smtClean="0"/>
              <a:t>25/11/2022</a:t>
            </a:fld>
            <a:endParaRPr lang="en-PH"/>
          </a:p>
        </p:txBody>
      </p:sp>
      <p:sp>
        <p:nvSpPr>
          <p:cNvPr id="5" name="Footer Placeholder 4"/>
          <p:cNvSpPr>
            <a:spLocks noGrp="1"/>
          </p:cNvSpPr>
          <p:nvPr>
            <p:ph type="ftr" sz="quarter" idx="11"/>
          </p:nvPr>
        </p:nvSpPr>
        <p:spPr>
          <a:xfrm>
            <a:off x="2692397" y="5037663"/>
            <a:ext cx="5214635" cy="279400"/>
          </a:xfrm>
        </p:spPr>
        <p:txBody>
          <a:bodyPr/>
          <a:lstStyle/>
          <a:p>
            <a:endParaRPr lang="en-PH"/>
          </a:p>
        </p:txBody>
      </p:sp>
      <p:sp>
        <p:nvSpPr>
          <p:cNvPr id="6" name="Slide Number Placeholder 5"/>
          <p:cNvSpPr>
            <a:spLocks noGrp="1"/>
          </p:cNvSpPr>
          <p:nvPr>
            <p:ph type="sldNum" sz="quarter" idx="12"/>
          </p:nvPr>
        </p:nvSpPr>
        <p:spPr>
          <a:xfrm>
            <a:off x="8956900" y="5037663"/>
            <a:ext cx="551167" cy="279400"/>
          </a:xfrm>
        </p:spPr>
        <p:txBody>
          <a:bodyPr/>
          <a:lstStyle/>
          <a:p>
            <a:fld id="{A4DD48E9-EC50-4BC0-975F-3966CAD20074}" type="slidenum">
              <a:rPr lang="en-PH" smtClean="0"/>
              <a:t>‹#›</a:t>
            </a:fld>
            <a:endParaRPr lang="en-PH"/>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2405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2C681-3B17-4D73-AFF3-305EF800ABD1}" type="datetimeFigureOut">
              <a:rPr lang="en-PH" smtClean="0"/>
              <a:t>25/11/2022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4DD48E9-EC50-4BC0-975F-3966CAD20074}" type="slidenum">
              <a:rPr lang="en-PH" smtClean="0"/>
              <a:t>‹#›</a:t>
            </a:fld>
            <a:endParaRPr lang="en-PH"/>
          </a:p>
        </p:txBody>
      </p:sp>
    </p:spTree>
    <p:extLst>
      <p:ext uri="{BB962C8B-B14F-4D97-AF65-F5344CB8AC3E}">
        <p14:creationId xmlns:p14="http://schemas.microsoft.com/office/powerpoint/2010/main" val="326215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2C681-3B17-4D73-AFF3-305EF800ABD1}" type="datetimeFigureOut">
              <a:rPr lang="en-PH" smtClean="0"/>
              <a:t>25/11/2022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4DD48E9-EC50-4BC0-975F-3966CAD20074}" type="slidenum">
              <a:rPr lang="en-PH" smtClean="0"/>
              <a:t>‹#›</a:t>
            </a:fld>
            <a:endParaRPr lang="en-PH"/>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237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2C681-3B17-4D73-AFF3-305EF800ABD1}" type="datetimeFigureOut">
              <a:rPr lang="en-PH" smtClean="0"/>
              <a:t>25/11/2022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4DD48E9-EC50-4BC0-975F-3966CAD20074}" type="slidenum">
              <a:rPr lang="en-PH" smtClean="0"/>
              <a:t>‹#›</a:t>
            </a:fld>
            <a:endParaRPr lang="en-PH"/>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4245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2C681-3B17-4D73-AFF3-305EF800ABD1}" type="datetimeFigureOut">
              <a:rPr lang="en-PH" smtClean="0"/>
              <a:t>25/11/2022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4DD48E9-EC50-4BC0-975F-3966CAD20074}" type="slidenum">
              <a:rPr lang="en-PH" smtClean="0"/>
              <a:t>‹#›</a:t>
            </a:fld>
            <a:endParaRPr lang="en-PH"/>
          </a:p>
        </p:txBody>
      </p:sp>
    </p:spTree>
    <p:extLst>
      <p:ext uri="{BB962C8B-B14F-4D97-AF65-F5344CB8AC3E}">
        <p14:creationId xmlns:p14="http://schemas.microsoft.com/office/powerpoint/2010/main" val="1853474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2C681-3B17-4D73-AFF3-305EF800ABD1}" type="datetimeFigureOut">
              <a:rPr lang="en-PH" smtClean="0"/>
              <a:t>25/11/2022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4DD48E9-EC50-4BC0-975F-3966CAD20074}" type="slidenum">
              <a:rPr lang="en-PH" smtClean="0"/>
              <a:t>‹#›</a:t>
            </a:fld>
            <a:endParaRPr lang="en-PH"/>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229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2C681-3B17-4D73-AFF3-305EF800ABD1}" type="datetimeFigureOut">
              <a:rPr lang="en-PH" smtClean="0"/>
              <a:t>25/11/2022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4DD48E9-EC50-4BC0-975F-3966CAD20074}" type="slidenum">
              <a:rPr lang="en-PH" smtClean="0"/>
              <a:t>‹#›</a:t>
            </a:fld>
            <a:endParaRPr lang="en-PH"/>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4218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2C681-3B17-4D73-AFF3-305EF800ABD1}" type="datetimeFigureOut">
              <a:rPr lang="en-PH" smtClean="0"/>
              <a:t>25/11/2022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4DD48E9-EC50-4BC0-975F-3966CAD20074}"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26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2C681-3B17-4D73-AFF3-305EF800ABD1}" type="datetimeFigureOut">
              <a:rPr lang="en-PH" smtClean="0"/>
              <a:t>25/11/2022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4DD48E9-EC50-4BC0-975F-3966CAD20074}" type="slidenum">
              <a:rPr lang="en-PH" smtClean="0"/>
              <a:t>‹#›</a:t>
            </a:fld>
            <a:endParaRPr lang="en-PH"/>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0377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2C681-3B17-4D73-AFF3-305EF800ABD1}" type="datetimeFigureOut">
              <a:rPr lang="en-PH" smtClean="0"/>
              <a:t>25/11/2022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4DD48E9-EC50-4BC0-975F-3966CAD20074}" type="slidenum">
              <a:rPr lang="en-PH" smtClean="0"/>
              <a:t>‹#›</a:t>
            </a:fld>
            <a:endParaRPr lang="en-PH"/>
          </a:p>
        </p:txBody>
      </p:sp>
    </p:spTree>
    <p:extLst>
      <p:ext uri="{BB962C8B-B14F-4D97-AF65-F5344CB8AC3E}">
        <p14:creationId xmlns:p14="http://schemas.microsoft.com/office/powerpoint/2010/main" val="129030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2C681-3B17-4D73-AFF3-305EF800ABD1}" type="datetimeFigureOut">
              <a:rPr lang="en-PH" smtClean="0"/>
              <a:t>25/11/2022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4DD48E9-EC50-4BC0-975F-3966CAD20074}" type="slidenum">
              <a:rPr lang="en-PH" smtClean="0"/>
              <a:t>‹#›</a:t>
            </a:fld>
            <a:endParaRPr lang="en-PH"/>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736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E2C681-3B17-4D73-AFF3-305EF800ABD1}" type="datetimeFigureOut">
              <a:rPr lang="en-PH" smtClean="0"/>
              <a:t>25/11/2022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4DD48E9-EC50-4BC0-975F-3966CAD20074}" type="slidenum">
              <a:rPr lang="en-PH" smtClean="0"/>
              <a:t>‹#›</a:t>
            </a:fld>
            <a:endParaRPr lang="en-PH"/>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263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E2C681-3B17-4D73-AFF3-305EF800ABD1}" type="datetimeFigureOut">
              <a:rPr lang="en-PH" smtClean="0"/>
              <a:t>25/11/2022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4DD48E9-EC50-4BC0-975F-3966CAD20074}" type="slidenum">
              <a:rPr lang="en-PH" smtClean="0"/>
              <a:t>‹#›</a:t>
            </a:fld>
            <a:endParaRPr lang="en-PH"/>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5677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E2C681-3B17-4D73-AFF3-305EF800ABD1}" type="datetimeFigureOut">
              <a:rPr lang="en-PH" smtClean="0"/>
              <a:t>25/11/2022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4DD48E9-EC50-4BC0-975F-3966CAD20074}"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1754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2C681-3B17-4D73-AFF3-305EF800ABD1}" type="datetimeFigureOut">
              <a:rPr lang="en-PH" smtClean="0"/>
              <a:t>25/11/2022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4DD48E9-EC50-4BC0-975F-3966CAD20074}" type="slidenum">
              <a:rPr lang="en-PH" smtClean="0"/>
              <a:t>‹#›</a:t>
            </a:fld>
            <a:endParaRPr lang="en-PH"/>
          </a:p>
        </p:txBody>
      </p:sp>
    </p:spTree>
    <p:extLst>
      <p:ext uri="{BB962C8B-B14F-4D97-AF65-F5344CB8AC3E}">
        <p14:creationId xmlns:p14="http://schemas.microsoft.com/office/powerpoint/2010/main" val="3022336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2C681-3B17-4D73-AFF3-305EF800ABD1}" type="datetimeFigureOut">
              <a:rPr lang="en-PH" smtClean="0"/>
              <a:t>25/11/2022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4DD48E9-EC50-4BC0-975F-3966CAD20074}" type="slidenum">
              <a:rPr lang="en-PH" smtClean="0"/>
              <a:t>‹#›</a:t>
            </a:fld>
            <a:endParaRPr lang="en-PH"/>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124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2C681-3B17-4D73-AFF3-305EF800ABD1}" type="datetimeFigureOut">
              <a:rPr lang="en-PH" smtClean="0"/>
              <a:t>25/11/2022</a:t>
            </a:fld>
            <a:endParaRPr lang="en-PH"/>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DD48E9-EC50-4BC0-975F-3966CAD20074}" type="slidenum">
              <a:rPr lang="en-PH" smtClean="0"/>
              <a:t>‹#›</a:t>
            </a:fld>
            <a:endParaRPr lang="en-PH"/>
          </a:p>
        </p:txBody>
      </p:sp>
    </p:spTree>
    <p:extLst>
      <p:ext uri="{BB962C8B-B14F-4D97-AF65-F5344CB8AC3E}">
        <p14:creationId xmlns:p14="http://schemas.microsoft.com/office/powerpoint/2010/main" val="1481163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E2C681-3B17-4D73-AFF3-305EF800ABD1}" type="datetimeFigureOut">
              <a:rPr lang="en-PH" smtClean="0"/>
              <a:t>25/11/2022</a:t>
            </a:fld>
            <a:endParaRPr lang="en-PH"/>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DD48E9-EC50-4BC0-975F-3966CAD20074}" type="slidenum">
              <a:rPr lang="en-PH" smtClean="0"/>
              <a:t>‹#›</a:t>
            </a:fld>
            <a:endParaRPr lang="en-PH"/>
          </a:p>
        </p:txBody>
      </p:sp>
    </p:spTree>
    <p:extLst>
      <p:ext uri="{BB962C8B-B14F-4D97-AF65-F5344CB8AC3E}">
        <p14:creationId xmlns:p14="http://schemas.microsoft.com/office/powerpoint/2010/main" val="4229848293"/>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 id="2147484099" r:id="rId13"/>
    <p:sldLayoutId id="2147484100" r:id="rId14"/>
    <p:sldLayoutId id="2147484101" r:id="rId15"/>
    <p:sldLayoutId id="2147484102" r:id="rId16"/>
    <p:sldLayoutId id="21474841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python/python_mongodb_getstarted.asp" TargetMode="External"/><Relationship Id="rId2" Type="http://schemas.openxmlformats.org/officeDocument/2006/relationships/hyperlink" Target="https://www.w3schools.com/python/python_mysql_getstarted.asp"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w3schools.com/python/trypython.asp?filename=demo_string_liter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861A-6A7A-F5D0-7D86-E302D79CC91F}"/>
              </a:ext>
            </a:extLst>
          </p:cNvPr>
          <p:cNvSpPr>
            <a:spLocks noGrp="1"/>
          </p:cNvSpPr>
          <p:nvPr>
            <p:ph type="ctrTitle"/>
          </p:nvPr>
        </p:nvSpPr>
        <p:spPr>
          <a:xfrm>
            <a:off x="2464593" y="1733449"/>
            <a:ext cx="7200900" cy="1385889"/>
          </a:xfrm>
        </p:spPr>
        <p:txBody>
          <a:bodyPr>
            <a:normAutofit fontScale="90000"/>
          </a:bodyPr>
          <a:lstStyle/>
          <a:p>
            <a:r>
              <a:rPr lang="en-US" altLang="zh-TW" b="1" i="1" dirty="0">
                <a:latin typeface="Algerian" panose="04020705040A02060702" pitchFamily="82" charset="0"/>
              </a:rPr>
              <a:t>My Journal to Python</a:t>
            </a:r>
            <a:endParaRPr lang="en-PH" b="1" i="1" dirty="0">
              <a:latin typeface="Algerian" panose="04020705040A02060702" pitchFamily="82" charset="0"/>
            </a:endParaRPr>
          </a:p>
        </p:txBody>
      </p:sp>
      <p:sp>
        <p:nvSpPr>
          <p:cNvPr id="3" name="Subtitle 2">
            <a:extLst>
              <a:ext uri="{FF2B5EF4-FFF2-40B4-BE49-F238E27FC236}">
                <a16:creationId xmlns:a16="http://schemas.microsoft.com/office/drawing/2014/main" id="{FF2C8A98-4378-C774-B013-74AD6CC2661D}"/>
              </a:ext>
            </a:extLst>
          </p:cNvPr>
          <p:cNvSpPr>
            <a:spLocks noGrp="1"/>
          </p:cNvSpPr>
          <p:nvPr>
            <p:ph type="subTitle" idx="1"/>
          </p:nvPr>
        </p:nvSpPr>
        <p:spPr>
          <a:xfrm>
            <a:off x="2243137" y="3119338"/>
            <a:ext cx="7643813" cy="1762326"/>
          </a:xfrm>
        </p:spPr>
        <p:txBody>
          <a:bodyPr>
            <a:normAutofit fontScale="92500"/>
          </a:bodyPr>
          <a:lstStyle/>
          <a:p>
            <a:r>
              <a:rPr lang="en-US" sz="3600" dirty="0">
                <a:solidFill>
                  <a:schemeClr val="accent1"/>
                </a:solidFill>
                <a:latin typeface="Algerian" panose="04020705040A02060702" pitchFamily="82" charset="0"/>
              </a:rPr>
              <a:t>Name:4110E241</a:t>
            </a:r>
          </a:p>
          <a:p>
            <a:r>
              <a:rPr lang="en-US" altLang="zh-TW" sz="3600" dirty="0">
                <a:solidFill>
                  <a:schemeClr val="accent1"/>
                </a:solidFill>
                <a:latin typeface="Algerian" panose="04020705040A02060702" pitchFamily="82" charset="0"/>
              </a:rPr>
              <a:t>Teacher: My dear great teacher</a:t>
            </a:r>
            <a:r>
              <a:rPr lang="en-US" altLang="zh-TW" sz="3600" dirty="0">
                <a:solidFill>
                  <a:schemeClr val="accent1"/>
                </a:solidFill>
              </a:rPr>
              <a:t> </a:t>
            </a:r>
            <a:endParaRPr lang="zh-TW" altLang="en-US" sz="3600" dirty="0">
              <a:solidFill>
                <a:schemeClr val="accent1"/>
              </a:solidFill>
            </a:endParaRPr>
          </a:p>
          <a:p>
            <a:endParaRPr lang="en-US" sz="3300" dirty="0">
              <a:solidFill>
                <a:schemeClr val="accent1"/>
              </a:solidFill>
            </a:endParaRPr>
          </a:p>
          <a:p>
            <a:endParaRPr lang="en-PH" sz="2800" i="1" dirty="0"/>
          </a:p>
        </p:txBody>
      </p:sp>
    </p:spTree>
    <p:extLst>
      <p:ext uri="{BB962C8B-B14F-4D97-AF65-F5344CB8AC3E}">
        <p14:creationId xmlns:p14="http://schemas.microsoft.com/office/powerpoint/2010/main" val="1464948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E1B0-013B-4192-9652-D9A8F8519D87}"/>
              </a:ext>
            </a:extLst>
          </p:cNvPr>
          <p:cNvSpPr>
            <a:spLocks noGrp="1"/>
          </p:cNvSpPr>
          <p:nvPr>
            <p:ph type="title"/>
          </p:nvPr>
        </p:nvSpPr>
        <p:spPr>
          <a:xfrm>
            <a:off x="1450391" y="628650"/>
            <a:ext cx="9291215" cy="1482279"/>
          </a:xfrm>
        </p:spPr>
        <p:txBody>
          <a:bodyPr>
            <a:normAutofit/>
          </a:bodyPr>
          <a:lstStyle/>
          <a:p>
            <a:r>
              <a:rPr lang="en-PH" sz="4000" b="0" i="0" dirty="0">
                <a:effectLst/>
                <a:latin typeface="Algerian" panose="04020705040A02060702" pitchFamily="82" charset="0"/>
              </a:rPr>
              <a:t>Python Syntax</a:t>
            </a:r>
            <a:br>
              <a:rPr lang="en-PH" sz="4000" b="0" i="0" dirty="0">
                <a:solidFill>
                  <a:srgbClr val="000000"/>
                </a:solidFill>
                <a:effectLst/>
                <a:latin typeface="Segoe UI" panose="020B0502040204020203" pitchFamily="34" charset="0"/>
              </a:rPr>
            </a:br>
            <a:endParaRPr lang="en-PH" sz="4000" dirty="0"/>
          </a:p>
        </p:txBody>
      </p:sp>
      <p:sp>
        <p:nvSpPr>
          <p:cNvPr id="3" name="Content Placeholder 2">
            <a:extLst>
              <a:ext uri="{FF2B5EF4-FFF2-40B4-BE49-F238E27FC236}">
                <a16:creationId xmlns:a16="http://schemas.microsoft.com/office/drawing/2014/main" id="{0964C35B-542B-356A-944E-B8554C95A9AB}"/>
              </a:ext>
            </a:extLst>
          </p:cNvPr>
          <p:cNvSpPr>
            <a:spLocks noGrp="1"/>
          </p:cNvSpPr>
          <p:nvPr>
            <p:ph idx="1"/>
          </p:nvPr>
        </p:nvSpPr>
        <p:spPr/>
        <p:txBody>
          <a:bodyPr>
            <a:normAutofit fontScale="92500" lnSpcReduction="10000"/>
          </a:bodyPr>
          <a:lstStyle/>
          <a:p>
            <a:pPr marL="0" indent="0">
              <a:buNone/>
            </a:pPr>
            <a:r>
              <a:rPr lang="en-PH" sz="2400" b="0" i="0" dirty="0">
                <a:solidFill>
                  <a:schemeClr val="accent1"/>
                </a:solidFill>
                <a:effectLst/>
                <a:latin typeface="Algerian" panose="04020705040A02060702" pitchFamily="82" charset="0"/>
              </a:rPr>
              <a:t>Execute Python Syntax</a:t>
            </a:r>
          </a:p>
          <a:p>
            <a:pPr>
              <a:buFont typeface="Wingdings" panose="05000000000000000000" pitchFamily="2" charset="2"/>
              <a:buChar char="v"/>
            </a:pPr>
            <a:r>
              <a:rPr lang="en-US" b="0" i="0" dirty="0">
                <a:solidFill>
                  <a:srgbClr val="000000"/>
                </a:solidFill>
                <a:effectLst/>
                <a:latin typeface="Algerian" panose="04020705040A02060702" pitchFamily="82" charset="0"/>
              </a:rPr>
              <a:t>As we learned in the previous page, Python syntax can be executed by writing directly in the Command Line</a:t>
            </a:r>
            <a:r>
              <a:rPr lang="en-US" b="0" i="0" dirty="0">
                <a:solidFill>
                  <a:srgbClr val="000000"/>
                </a:solidFill>
                <a:effectLst/>
                <a:latin typeface="Verdana" panose="020B0604030504040204" pitchFamily="34" charset="0"/>
              </a:rPr>
              <a:t>:</a:t>
            </a:r>
          </a:p>
          <a:p>
            <a:pPr>
              <a:buFont typeface="Wingdings" panose="05000000000000000000" pitchFamily="2" charset="2"/>
              <a:buChar char="v"/>
            </a:pPr>
            <a:r>
              <a:rPr lang="en-US" b="0" i="0" dirty="0">
                <a:solidFill>
                  <a:srgbClr val="FFFFFF"/>
                </a:solidFill>
                <a:effectLst/>
                <a:latin typeface="Consolas" panose="020B0609020204030204" pitchFamily="49" charset="0"/>
              </a:rPr>
              <a:t>&gt;&gt;&gt; print("Hello, World!")</a:t>
            </a:r>
            <a:br>
              <a:rPr lang="en-US" dirty="0"/>
            </a:br>
            <a:r>
              <a:rPr lang="en-US" b="0" i="0" dirty="0">
                <a:solidFill>
                  <a:srgbClr val="FFFFFF"/>
                </a:solidFill>
                <a:effectLst/>
                <a:latin typeface="Consolas" panose="020B0609020204030204" pitchFamily="49" charset="0"/>
              </a:rPr>
              <a:t>Hello, World!</a:t>
            </a:r>
            <a:endParaRPr lang="en-US" dirty="0">
              <a:solidFill>
                <a:srgbClr val="000000"/>
              </a:solidFill>
              <a:latin typeface="Verdana" panose="020B0604030504040204" pitchFamily="34" charset="0"/>
            </a:endParaRPr>
          </a:p>
          <a:p>
            <a:pPr>
              <a:buFont typeface="Wingdings" panose="05000000000000000000" pitchFamily="2" charset="2"/>
              <a:buChar char="v"/>
            </a:pPr>
            <a:r>
              <a:rPr lang="en-US" b="0" i="0" dirty="0">
                <a:solidFill>
                  <a:srgbClr val="000000"/>
                </a:solidFill>
                <a:effectLst/>
                <a:latin typeface="Algerian" panose="04020705040A02060702" pitchFamily="82" charset="0"/>
              </a:rPr>
              <a:t>Or by creating a python file on the server, using the .</a:t>
            </a:r>
            <a:r>
              <a:rPr lang="en-US" b="0" i="0" dirty="0" err="1">
                <a:solidFill>
                  <a:srgbClr val="000000"/>
                </a:solidFill>
                <a:effectLst/>
                <a:latin typeface="Algerian" panose="04020705040A02060702" pitchFamily="82" charset="0"/>
              </a:rPr>
              <a:t>py</a:t>
            </a:r>
            <a:r>
              <a:rPr lang="en-US" b="0" i="0" dirty="0">
                <a:solidFill>
                  <a:srgbClr val="000000"/>
                </a:solidFill>
                <a:effectLst/>
                <a:latin typeface="Algerian" panose="04020705040A02060702" pitchFamily="82" charset="0"/>
              </a:rPr>
              <a:t> file extension, and running it in the Command Line:</a:t>
            </a:r>
          </a:p>
          <a:p>
            <a:pPr>
              <a:buFont typeface="Wingdings" panose="05000000000000000000" pitchFamily="2" charset="2"/>
              <a:buChar char="v"/>
            </a:pPr>
            <a:r>
              <a:rPr lang="en-US" b="0" i="0" dirty="0">
                <a:solidFill>
                  <a:srgbClr val="FFFFFF"/>
                </a:solidFill>
                <a:effectLst/>
                <a:latin typeface="Consolas" panose="020B0609020204030204" pitchFamily="49" charset="0"/>
              </a:rPr>
              <a:t>C:\Users\</a:t>
            </a:r>
            <a:r>
              <a:rPr lang="en-US" b="0" i="1" dirty="0">
                <a:solidFill>
                  <a:srgbClr val="FFFFFF"/>
                </a:solidFill>
                <a:effectLst/>
                <a:latin typeface="Consolas" panose="020B0609020204030204" pitchFamily="49" charset="0"/>
              </a:rPr>
              <a:t>Your Name</a:t>
            </a:r>
            <a:r>
              <a:rPr lang="en-US" b="0" i="0" dirty="0">
                <a:solidFill>
                  <a:srgbClr val="FFFFFF"/>
                </a:solidFill>
                <a:effectLst/>
                <a:latin typeface="Consolas" panose="020B0609020204030204" pitchFamily="49" charset="0"/>
              </a:rPr>
              <a:t>&gt;python myfile.py</a:t>
            </a:r>
            <a:endParaRPr lang="en-PH" dirty="0"/>
          </a:p>
        </p:txBody>
      </p:sp>
    </p:spTree>
    <p:extLst>
      <p:ext uri="{BB962C8B-B14F-4D97-AF65-F5344CB8AC3E}">
        <p14:creationId xmlns:p14="http://schemas.microsoft.com/office/powerpoint/2010/main" val="13316885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5951-81A5-CAB0-7046-E0AF4F3D32C1}"/>
              </a:ext>
            </a:extLst>
          </p:cNvPr>
          <p:cNvSpPr>
            <a:spLocks noGrp="1"/>
          </p:cNvSpPr>
          <p:nvPr>
            <p:ph type="title"/>
          </p:nvPr>
        </p:nvSpPr>
        <p:spPr/>
        <p:txBody>
          <a:bodyPr/>
          <a:lstStyle/>
          <a:p>
            <a:r>
              <a:rPr lang="en-PH" dirty="0">
                <a:latin typeface="Algerian" panose="04020705040A02060702" pitchFamily="82" charset="0"/>
              </a:rPr>
              <a:t>Python - Copy Lists</a:t>
            </a:r>
          </a:p>
        </p:txBody>
      </p:sp>
      <p:sp>
        <p:nvSpPr>
          <p:cNvPr id="3" name="Content Placeholder 2">
            <a:extLst>
              <a:ext uri="{FF2B5EF4-FFF2-40B4-BE49-F238E27FC236}">
                <a16:creationId xmlns:a16="http://schemas.microsoft.com/office/drawing/2014/main" id="{53A18EF5-E47C-B28C-9FF3-BFA39E293866}"/>
              </a:ext>
            </a:extLst>
          </p:cNvPr>
          <p:cNvSpPr>
            <a:spLocks noGrp="1"/>
          </p:cNvSpPr>
          <p:nvPr>
            <p:ph idx="1"/>
          </p:nvPr>
        </p:nvSpPr>
        <p:spPr>
          <a:xfrm>
            <a:off x="1295402" y="2515794"/>
            <a:ext cx="9291215" cy="3813568"/>
          </a:xfrm>
        </p:spPr>
        <p:txBody>
          <a:bodyPr>
            <a:normAutofit fontScale="850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You cannot copy a list simply by typing list2 = list1, because: list2 will only be a reference to list1, and changes made in list1 will automatically also be made in list2.</a:t>
            </a:r>
          </a:p>
          <a:p>
            <a:pPr>
              <a:buFont typeface="Wingdings" panose="05000000000000000000" pitchFamily="2" charset="2"/>
              <a:buChar char="v"/>
            </a:pPr>
            <a:r>
              <a:rPr lang="en-US" dirty="0">
                <a:solidFill>
                  <a:schemeClr val="accent1"/>
                </a:solidFill>
                <a:latin typeface="Algerian" panose="04020705040A02060702" pitchFamily="82" charset="0"/>
              </a:rPr>
              <a:t>There are ways to make a copy, one way is to use the built-in List method copy().</a:t>
            </a:r>
          </a:p>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Make a copy of a list with the copy() method:</a:t>
            </a:r>
          </a:p>
          <a:p>
            <a:pPr>
              <a:buFont typeface="Wingdings" panose="05000000000000000000" pitchFamily="2" charset="2"/>
              <a:buChar char="v"/>
            </a:pPr>
            <a:endParaRPr lang="en-US" dirty="0"/>
          </a:p>
          <a:p>
            <a:pPr>
              <a:buFont typeface="Wingdings" panose="05000000000000000000" pitchFamily="2" charset="2"/>
              <a:buChar char="v"/>
            </a:pPr>
            <a:r>
              <a:rPr lang="en-US" dirty="0" err="1"/>
              <a:t>thislist</a:t>
            </a:r>
            <a:r>
              <a:rPr lang="en-US" dirty="0"/>
              <a:t> = ["apple", "banana", "cherry"]</a:t>
            </a:r>
          </a:p>
          <a:p>
            <a:pPr>
              <a:buFont typeface="Wingdings" panose="05000000000000000000" pitchFamily="2" charset="2"/>
              <a:buChar char="v"/>
            </a:pPr>
            <a:r>
              <a:rPr lang="en-US" dirty="0" err="1"/>
              <a:t>mylist</a:t>
            </a:r>
            <a:r>
              <a:rPr lang="en-US" dirty="0"/>
              <a:t> = </a:t>
            </a:r>
            <a:r>
              <a:rPr lang="en-US" dirty="0" err="1"/>
              <a:t>thislist.copy</a:t>
            </a:r>
            <a:r>
              <a:rPr lang="en-US" dirty="0"/>
              <a:t>()</a:t>
            </a:r>
          </a:p>
          <a:p>
            <a:pPr>
              <a:buFont typeface="Wingdings" panose="05000000000000000000" pitchFamily="2" charset="2"/>
              <a:buChar char="v"/>
            </a:pPr>
            <a:r>
              <a:rPr lang="en-US" dirty="0"/>
              <a:t>print(</a:t>
            </a:r>
            <a:r>
              <a:rPr lang="en-US" dirty="0" err="1"/>
              <a:t>mylist</a:t>
            </a:r>
            <a:r>
              <a:rPr lang="en-US" dirty="0"/>
              <a:t>)</a:t>
            </a:r>
          </a:p>
        </p:txBody>
      </p:sp>
    </p:spTree>
    <p:extLst>
      <p:ext uri="{BB962C8B-B14F-4D97-AF65-F5344CB8AC3E}">
        <p14:creationId xmlns:p14="http://schemas.microsoft.com/office/powerpoint/2010/main" val="40537984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376B-13DA-1394-2976-DF5AD4900DB1}"/>
              </a:ext>
            </a:extLst>
          </p:cNvPr>
          <p:cNvSpPr>
            <a:spLocks noGrp="1"/>
          </p:cNvSpPr>
          <p:nvPr>
            <p:ph type="title"/>
          </p:nvPr>
        </p:nvSpPr>
        <p:spPr>
          <a:xfrm>
            <a:off x="1580166" y="567879"/>
            <a:ext cx="9291215" cy="1285875"/>
          </a:xfrm>
        </p:spPr>
        <p:txBody>
          <a:bodyPr/>
          <a:lstStyle/>
          <a:p>
            <a:r>
              <a:rPr lang="en-PH" dirty="0">
                <a:latin typeface="Algerian" panose="04020705040A02060702" pitchFamily="82" charset="0"/>
              </a:rPr>
              <a:t>Python - Join Lists</a:t>
            </a:r>
          </a:p>
        </p:txBody>
      </p:sp>
      <p:sp>
        <p:nvSpPr>
          <p:cNvPr id="3" name="Content Placeholder 2">
            <a:extLst>
              <a:ext uri="{FF2B5EF4-FFF2-40B4-BE49-F238E27FC236}">
                <a16:creationId xmlns:a16="http://schemas.microsoft.com/office/drawing/2014/main" id="{1C57D441-D159-8293-6EFD-F91330081BB3}"/>
              </a:ext>
            </a:extLst>
          </p:cNvPr>
          <p:cNvSpPr>
            <a:spLocks noGrp="1"/>
          </p:cNvSpPr>
          <p:nvPr>
            <p:ph idx="1"/>
          </p:nvPr>
        </p:nvSpPr>
        <p:spPr>
          <a:xfrm>
            <a:off x="985838" y="2038420"/>
            <a:ext cx="9754583" cy="4251701"/>
          </a:xfrm>
        </p:spPr>
        <p:txBody>
          <a:bodyPr>
            <a:normAutofit fontScale="77500" lnSpcReduction="20000"/>
          </a:bodyPr>
          <a:lstStyle/>
          <a:p>
            <a:pPr>
              <a:buFont typeface="Wingdings" panose="05000000000000000000" pitchFamily="2" charset="2"/>
              <a:buChar char="v"/>
            </a:pPr>
            <a:r>
              <a:rPr lang="en-PH" dirty="0">
                <a:solidFill>
                  <a:schemeClr val="accent1"/>
                </a:solidFill>
                <a:latin typeface="Algerian" panose="04020705040A02060702" pitchFamily="82" charset="0"/>
              </a:rPr>
              <a:t>Join Two Lists</a:t>
            </a:r>
          </a:p>
          <a:p>
            <a:pPr>
              <a:buFont typeface="Wingdings" panose="05000000000000000000" pitchFamily="2" charset="2"/>
              <a:buChar char="v"/>
            </a:pPr>
            <a:r>
              <a:rPr lang="en-US" dirty="0">
                <a:solidFill>
                  <a:schemeClr val="accent1"/>
                </a:solidFill>
                <a:latin typeface="Algerian" panose="04020705040A02060702" pitchFamily="82" charset="0"/>
              </a:rPr>
              <a:t>There are several ways to join, or concatenate, two or more lists in Python</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Join two list:</a:t>
            </a:r>
          </a:p>
          <a:p>
            <a:pPr>
              <a:buFont typeface="Wingdings" panose="05000000000000000000" pitchFamily="2" charset="2"/>
              <a:buChar char="v"/>
            </a:pPr>
            <a:endParaRPr lang="en-US" dirty="0"/>
          </a:p>
          <a:p>
            <a:pPr>
              <a:buFont typeface="Wingdings" panose="05000000000000000000" pitchFamily="2" charset="2"/>
              <a:buChar char="v"/>
            </a:pPr>
            <a:r>
              <a:rPr lang="en-US" dirty="0"/>
              <a:t>list1 = ["a", "b", "c"]</a:t>
            </a:r>
          </a:p>
          <a:p>
            <a:pPr>
              <a:buFont typeface="Wingdings" panose="05000000000000000000" pitchFamily="2" charset="2"/>
              <a:buChar char="v"/>
            </a:pPr>
            <a:r>
              <a:rPr lang="en-US" dirty="0"/>
              <a:t>list2 = [1, 2, 3]</a:t>
            </a:r>
          </a:p>
          <a:p>
            <a:pPr>
              <a:buFont typeface="Wingdings" panose="05000000000000000000" pitchFamily="2" charset="2"/>
              <a:buChar char="v"/>
            </a:pPr>
            <a:endParaRPr lang="en-US" dirty="0"/>
          </a:p>
          <a:p>
            <a:pPr>
              <a:buFont typeface="Wingdings" panose="05000000000000000000" pitchFamily="2" charset="2"/>
              <a:buChar char="v"/>
            </a:pPr>
            <a:r>
              <a:rPr lang="en-US" dirty="0"/>
              <a:t>list3 = list1 + list2</a:t>
            </a:r>
          </a:p>
          <a:p>
            <a:pPr>
              <a:buFont typeface="Wingdings" panose="05000000000000000000" pitchFamily="2" charset="2"/>
              <a:buChar char="v"/>
            </a:pPr>
            <a:r>
              <a:rPr lang="en-US" dirty="0"/>
              <a:t>print(list3)</a:t>
            </a:r>
            <a:endParaRPr lang="en-PH" dirty="0"/>
          </a:p>
        </p:txBody>
      </p:sp>
      <p:sp>
        <p:nvSpPr>
          <p:cNvPr id="5" name="TextBox 4">
            <a:extLst>
              <a:ext uri="{FF2B5EF4-FFF2-40B4-BE49-F238E27FC236}">
                <a16:creationId xmlns:a16="http://schemas.microsoft.com/office/drawing/2014/main" id="{BB50DC57-721D-38DC-8C39-3444F0976DA7}"/>
              </a:ext>
            </a:extLst>
          </p:cNvPr>
          <p:cNvSpPr txBox="1"/>
          <p:nvPr/>
        </p:nvSpPr>
        <p:spPr>
          <a:xfrm>
            <a:off x="1449206" y="1484422"/>
            <a:ext cx="8474723" cy="369332"/>
          </a:xfrm>
          <a:prstGeom prst="rect">
            <a:avLst/>
          </a:prstGeom>
          <a:noFill/>
        </p:spPr>
        <p:txBody>
          <a:bodyPr wrap="square">
            <a:spAutoFit/>
          </a:bodyPr>
          <a:lstStyle/>
          <a:p>
            <a:pPr marL="285750" indent="-285750">
              <a:buFont typeface="Wingdings" panose="05000000000000000000" pitchFamily="2" charset="2"/>
              <a:buChar char="v"/>
            </a:pPr>
            <a:r>
              <a:rPr lang="en-US" dirty="0">
                <a:solidFill>
                  <a:schemeClr val="accent1"/>
                </a:solidFill>
              </a:rPr>
              <a:t>One of the easiest ways are by using the + operator.</a:t>
            </a:r>
            <a:endParaRPr lang="en-PH" dirty="0">
              <a:solidFill>
                <a:schemeClr val="accent1"/>
              </a:solidFill>
            </a:endParaRPr>
          </a:p>
        </p:txBody>
      </p:sp>
    </p:spTree>
    <p:extLst>
      <p:ext uri="{BB962C8B-B14F-4D97-AF65-F5344CB8AC3E}">
        <p14:creationId xmlns:p14="http://schemas.microsoft.com/office/powerpoint/2010/main" val="23886736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EB737-48DC-9E81-1CD2-A0D50EF6D161}"/>
              </a:ext>
            </a:extLst>
          </p:cNvPr>
          <p:cNvSpPr>
            <a:spLocks noGrp="1"/>
          </p:cNvSpPr>
          <p:nvPr>
            <p:ph idx="1"/>
          </p:nvPr>
        </p:nvSpPr>
        <p:spPr>
          <a:xfrm>
            <a:off x="1450392" y="914401"/>
            <a:ext cx="9291215" cy="4592286"/>
          </a:xfrm>
        </p:spPr>
        <p:txBody>
          <a:bodyPr>
            <a:normAutofit fontScale="850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Another way to join two lists is by appending all the items from list2 into list1, one by one:</a:t>
            </a:r>
          </a:p>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Append list2 into list1:</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t>list1 = ["a", "b" , "c"]</a:t>
            </a:r>
          </a:p>
          <a:p>
            <a:pPr>
              <a:buFont typeface="Wingdings" panose="05000000000000000000" pitchFamily="2" charset="2"/>
              <a:buChar char="v"/>
            </a:pPr>
            <a:r>
              <a:rPr lang="en-US" dirty="0"/>
              <a:t>list2 = [1, 2, 3]</a:t>
            </a:r>
          </a:p>
          <a:p>
            <a:pPr>
              <a:buFont typeface="Wingdings" panose="05000000000000000000" pitchFamily="2" charset="2"/>
              <a:buChar char="v"/>
            </a:pPr>
            <a:endParaRPr lang="en-US" dirty="0"/>
          </a:p>
          <a:p>
            <a:pPr>
              <a:buFont typeface="Wingdings" panose="05000000000000000000" pitchFamily="2" charset="2"/>
              <a:buChar char="v"/>
            </a:pPr>
            <a:r>
              <a:rPr lang="en-US" dirty="0"/>
              <a:t>for x in list2:</a:t>
            </a:r>
          </a:p>
          <a:p>
            <a:pPr>
              <a:buFont typeface="Wingdings" panose="05000000000000000000" pitchFamily="2" charset="2"/>
              <a:buChar char="v"/>
            </a:pPr>
            <a:r>
              <a:rPr lang="en-US" dirty="0"/>
              <a:t>  list1.append(x)</a:t>
            </a:r>
          </a:p>
          <a:p>
            <a:pPr>
              <a:buFont typeface="Wingdings" panose="05000000000000000000" pitchFamily="2" charset="2"/>
              <a:buChar char="v"/>
            </a:pPr>
            <a:endParaRPr lang="en-US" dirty="0"/>
          </a:p>
          <a:p>
            <a:pPr>
              <a:buFont typeface="Wingdings" panose="05000000000000000000" pitchFamily="2" charset="2"/>
              <a:buChar char="v"/>
            </a:pPr>
            <a:r>
              <a:rPr lang="en-US" dirty="0"/>
              <a:t>print(list1)</a:t>
            </a:r>
            <a:endParaRPr lang="en-PH" dirty="0"/>
          </a:p>
        </p:txBody>
      </p:sp>
    </p:spTree>
    <p:extLst>
      <p:ext uri="{BB962C8B-B14F-4D97-AF65-F5344CB8AC3E}">
        <p14:creationId xmlns:p14="http://schemas.microsoft.com/office/powerpoint/2010/main" val="29754278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86ABE2-331D-B15B-16AF-ADA630028EB6}"/>
              </a:ext>
            </a:extLst>
          </p:cNvPr>
          <p:cNvSpPr>
            <a:spLocks noGrp="1"/>
          </p:cNvSpPr>
          <p:nvPr>
            <p:ph idx="1"/>
          </p:nvPr>
        </p:nvSpPr>
        <p:spPr>
          <a:xfrm>
            <a:off x="1854990" y="1385048"/>
            <a:ext cx="9291215" cy="4249270"/>
          </a:xfrm>
        </p:spPr>
        <p:txBody>
          <a:bodyPr>
            <a:normAutofit fontScale="925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Or you can use the extend() method, which purpose is to add elements from one list to another list:</a:t>
            </a:r>
          </a:p>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Use the extend() method to add list2 at the end of list1:</a:t>
            </a:r>
          </a:p>
          <a:p>
            <a:pPr>
              <a:buFont typeface="Wingdings" panose="05000000000000000000" pitchFamily="2" charset="2"/>
              <a:buChar char="v"/>
            </a:pPr>
            <a:endParaRPr lang="en-US" dirty="0"/>
          </a:p>
          <a:p>
            <a:pPr>
              <a:buFont typeface="Wingdings" panose="05000000000000000000" pitchFamily="2" charset="2"/>
              <a:buChar char="v"/>
            </a:pPr>
            <a:r>
              <a:rPr lang="en-US" dirty="0"/>
              <a:t>list1 = ["a", "b" , "c"]</a:t>
            </a:r>
          </a:p>
          <a:p>
            <a:pPr>
              <a:buFont typeface="Wingdings" panose="05000000000000000000" pitchFamily="2" charset="2"/>
              <a:buChar char="v"/>
            </a:pPr>
            <a:r>
              <a:rPr lang="en-US" dirty="0"/>
              <a:t>list2 = [1, 2, 3]</a:t>
            </a:r>
          </a:p>
          <a:p>
            <a:pPr>
              <a:buFont typeface="Wingdings" panose="05000000000000000000" pitchFamily="2" charset="2"/>
              <a:buChar char="v"/>
            </a:pPr>
            <a:endParaRPr lang="en-US" dirty="0"/>
          </a:p>
          <a:p>
            <a:pPr>
              <a:buFont typeface="Wingdings" panose="05000000000000000000" pitchFamily="2" charset="2"/>
              <a:buChar char="v"/>
            </a:pPr>
            <a:r>
              <a:rPr lang="en-US" dirty="0"/>
              <a:t>list1.extend(list2)</a:t>
            </a:r>
          </a:p>
          <a:p>
            <a:pPr>
              <a:buFont typeface="Wingdings" panose="05000000000000000000" pitchFamily="2" charset="2"/>
              <a:buChar char="v"/>
            </a:pPr>
            <a:r>
              <a:rPr lang="en-US" dirty="0"/>
              <a:t>print(list1)</a:t>
            </a:r>
            <a:endParaRPr lang="en-PH" dirty="0"/>
          </a:p>
        </p:txBody>
      </p:sp>
    </p:spTree>
    <p:extLst>
      <p:ext uri="{BB962C8B-B14F-4D97-AF65-F5344CB8AC3E}">
        <p14:creationId xmlns:p14="http://schemas.microsoft.com/office/powerpoint/2010/main" val="38094259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13F1-4787-5534-7C90-3C0AF575B2E1}"/>
              </a:ext>
            </a:extLst>
          </p:cNvPr>
          <p:cNvSpPr>
            <a:spLocks noGrp="1"/>
          </p:cNvSpPr>
          <p:nvPr>
            <p:ph type="title"/>
          </p:nvPr>
        </p:nvSpPr>
        <p:spPr/>
        <p:txBody>
          <a:bodyPr/>
          <a:lstStyle/>
          <a:p>
            <a:r>
              <a:rPr lang="en-PH" dirty="0">
                <a:latin typeface="Algerian" panose="04020705040A02060702" pitchFamily="82" charset="0"/>
              </a:rPr>
              <a:t>Python - List Methods</a:t>
            </a:r>
          </a:p>
        </p:txBody>
      </p:sp>
      <p:sp>
        <p:nvSpPr>
          <p:cNvPr id="3" name="Content Placeholder 2">
            <a:extLst>
              <a:ext uri="{FF2B5EF4-FFF2-40B4-BE49-F238E27FC236}">
                <a16:creationId xmlns:a16="http://schemas.microsoft.com/office/drawing/2014/main" id="{39D7CA55-E466-58EA-0C8C-9948AAD77D77}"/>
              </a:ext>
            </a:extLst>
          </p:cNvPr>
          <p:cNvSpPr>
            <a:spLocks noGrp="1"/>
          </p:cNvSpPr>
          <p:nvPr>
            <p:ph idx="1"/>
          </p:nvPr>
        </p:nvSpPr>
        <p:spPr/>
        <p:txBody>
          <a:bodyPr>
            <a:normAutofit fontScale="85000" lnSpcReduction="10000"/>
          </a:bodyPr>
          <a:lstStyle/>
          <a:p>
            <a:pPr>
              <a:buFont typeface="Wingdings" panose="05000000000000000000" pitchFamily="2" charset="2"/>
              <a:buChar char="v"/>
            </a:pPr>
            <a:r>
              <a:rPr lang="en-PH" dirty="0">
                <a:solidFill>
                  <a:schemeClr val="accent1"/>
                </a:solidFill>
                <a:latin typeface="Algerian" panose="04020705040A02060702" pitchFamily="82" charset="0"/>
              </a:rPr>
              <a:t>List Methods</a:t>
            </a:r>
          </a:p>
          <a:p>
            <a:pPr>
              <a:buFont typeface="Wingdings" panose="05000000000000000000" pitchFamily="2" charset="2"/>
              <a:buChar char="v"/>
            </a:pPr>
            <a:r>
              <a:rPr lang="en-US" dirty="0">
                <a:solidFill>
                  <a:schemeClr val="accent1"/>
                </a:solidFill>
                <a:latin typeface="Algerian" panose="04020705040A02060702" pitchFamily="82" charset="0"/>
              </a:rPr>
              <a:t>Python has a set of built-in methods that you can use on lists.</a:t>
            </a:r>
          </a:p>
          <a:p>
            <a:pPr>
              <a:buFont typeface="Wingdings" panose="05000000000000000000" pitchFamily="2" charset="2"/>
              <a:buChar char="v"/>
            </a:pPr>
            <a:r>
              <a:rPr lang="en-US" dirty="0">
                <a:solidFill>
                  <a:schemeClr val="accent1"/>
                </a:solidFill>
                <a:latin typeface="Algerian" panose="04020705040A02060702" pitchFamily="82" charset="0"/>
              </a:rPr>
              <a:t>Method	Description</a:t>
            </a:r>
          </a:p>
          <a:p>
            <a:pPr>
              <a:buFont typeface="Wingdings" panose="05000000000000000000" pitchFamily="2" charset="2"/>
              <a:buChar char="v"/>
            </a:pPr>
            <a:r>
              <a:rPr lang="en-US" dirty="0">
                <a:solidFill>
                  <a:schemeClr val="accent1"/>
                </a:solidFill>
                <a:latin typeface="Algerian" panose="04020705040A02060702" pitchFamily="82" charset="0"/>
              </a:rPr>
              <a:t>append()	Adds an element at the end of the list</a:t>
            </a:r>
          </a:p>
          <a:p>
            <a:pPr>
              <a:buFont typeface="Wingdings" panose="05000000000000000000" pitchFamily="2" charset="2"/>
              <a:buChar char="v"/>
            </a:pPr>
            <a:r>
              <a:rPr lang="en-US" dirty="0">
                <a:solidFill>
                  <a:schemeClr val="accent1"/>
                </a:solidFill>
                <a:latin typeface="Algerian" panose="04020705040A02060702" pitchFamily="82" charset="0"/>
              </a:rPr>
              <a:t>clear()	Removes all the elements from the list</a:t>
            </a:r>
          </a:p>
          <a:p>
            <a:pPr>
              <a:buFont typeface="Wingdings" panose="05000000000000000000" pitchFamily="2" charset="2"/>
              <a:buChar char="v"/>
            </a:pPr>
            <a:r>
              <a:rPr lang="en-US" dirty="0">
                <a:solidFill>
                  <a:schemeClr val="accent1"/>
                </a:solidFill>
                <a:latin typeface="Algerian" panose="04020705040A02060702" pitchFamily="82" charset="0"/>
              </a:rPr>
              <a:t>copy()	Returns a copy of the list</a:t>
            </a:r>
          </a:p>
          <a:p>
            <a:pPr>
              <a:buFont typeface="Wingdings" panose="05000000000000000000" pitchFamily="2" charset="2"/>
              <a:buChar char="v"/>
            </a:pPr>
            <a:r>
              <a:rPr lang="en-US" dirty="0">
                <a:solidFill>
                  <a:schemeClr val="accent1"/>
                </a:solidFill>
                <a:latin typeface="Algerian" panose="04020705040A02060702" pitchFamily="82" charset="0"/>
              </a:rPr>
              <a:t>count()	Returns the number of elements with the specified value</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32048115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DC3B7-669D-393D-3902-BBDFB8152020}"/>
              </a:ext>
            </a:extLst>
          </p:cNvPr>
          <p:cNvSpPr>
            <a:spLocks noGrp="1"/>
          </p:cNvSpPr>
          <p:nvPr>
            <p:ph idx="1"/>
          </p:nvPr>
        </p:nvSpPr>
        <p:spPr>
          <a:xfrm>
            <a:off x="1451579" y="1304366"/>
            <a:ext cx="9291215" cy="4161980"/>
          </a:xfrm>
        </p:spPr>
        <p:txBody>
          <a:bodyPr>
            <a:normAutofit lnSpcReduction="10000"/>
          </a:bodyPr>
          <a:lstStyle/>
          <a:p>
            <a:pPr>
              <a:buFont typeface="Wingdings" panose="05000000000000000000" pitchFamily="2" charset="2"/>
              <a:buChar char="v"/>
            </a:pPr>
            <a:r>
              <a:rPr lang="en-US" dirty="0">
                <a:solidFill>
                  <a:schemeClr val="accent1"/>
                </a:solidFill>
                <a:latin typeface="Algerian" panose="04020705040A02060702" pitchFamily="82" charset="0"/>
              </a:rPr>
              <a:t>extend()	Add the elements of a list (or any </a:t>
            </a:r>
            <a:r>
              <a:rPr lang="en-US" dirty="0" err="1">
                <a:solidFill>
                  <a:schemeClr val="accent1"/>
                </a:solidFill>
                <a:latin typeface="Algerian" panose="04020705040A02060702" pitchFamily="82" charset="0"/>
              </a:rPr>
              <a:t>iterable</a:t>
            </a:r>
            <a:r>
              <a:rPr lang="en-US" dirty="0">
                <a:solidFill>
                  <a:schemeClr val="accent1"/>
                </a:solidFill>
                <a:latin typeface="Algerian" panose="04020705040A02060702" pitchFamily="82" charset="0"/>
              </a:rPr>
              <a:t>), to the end of the current list</a:t>
            </a:r>
          </a:p>
          <a:p>
            <a:pPr>
              <a:buFont typeface="Wingdings" panose="05000000000000000000" pitchFamily="2" charset="2"/>
              <a:buChar char="v"/>
            </a:pPr>
            <a:r>
              <a:rPr lang="en-US" dirty="0">
                <a:solidFill>
                  <a:schemeClr val="accent1"/>
                </a:solidFill>
                <a:latin typeface="Algerian" panose="04020705040A02060702" pitchFamily="82" charset="0"/>
              </a:rPr>
              <a:t>index()	Returns the index of the first element with the specified value</a:t>
            </a:r>
          </a:p>
          <a:p>
            <a:pPr>
              <a:buFont typeface="Wingdings" panose="05000000000000000000" pitchFamily="2" charset="2"/>
              <a:buChar char="v"/>
            </a:pPr>
            <a:r>
              <a:rPr lang="en-US" dirty="0">
                <a:solidFill>
                  <a:schemeClr val="accent1"/>
                </a:solidFill>
                <a:latin typeface="Algerian" panose="04020705040A02060702" pitchFamily="82" charset="0"/>
              </a:rPr>
              <a:t>insert()	Adds an element at the specified position</a:t>
            </a:r>
          </a:p>
          <a:p>
            <a:pPr>
              <a:buFont typeface="Wingdings" panose="05000000000000000000" pitchFamily="2" charset="2"/>
              <a:buChar char="v"/>
            </a:pPr>
            <a:r>
              <a:rPr lang="en-US" dirty="0">
                <a:solidFill>
                  <a:schemeClr val="accent1"/>
                </a:solidFill>
                <a:latin typeface="Algerian" panose="04020705040A02060702" pitchFamily="82" charset="0"/>
              </a:rPr>
              <a:t>pop()	Removes the element at the specified position</a:t>
            </a:r>
          </a:p>
          <a:p>
            <a:pPr>
              <a:buFont typeface="Wingdings" panose="05000000000000000000" pitchFamily="2" charset="2"/>
              <a:buChar char="v"/>
            </a:pPr>
            <a:r>
              <a:rPr lang="en-US" dirty="0">
                <a:solidFill>
                  <a:schemeClr val="accent1"/>
                </a:solidFill>
                <a:latin typeface="Algerian" panose="04020705040A02060702" pitchFamily="82" charset="0"/>
              </a:rPr>
              <a:t>remove()	Removes the item with the specified value</a:t>
            </a:r>
          </a:p>
          <a:p>
            <a:pPr>
              <a:buFont typeface="Wingdings" panose="05000000000000000000" pitchFamily="2" charset="2"/>
              <a:buChar char="v"/>
            </a:pPr>
            <a:r>
              <a:rPr lang="en-US" dirty="0">
                <a:solidFill>
                  <a:schemeClr val="accent1"/>
                </a:solidFill>
                <a:latin typeface="Algerian" panose="04020705040A02060702" pitchFamily="82" charset="0"/>
              </a:rPr>
              <a:t>reverse()	Reverses the order of the list</a:t>
            </a:r>
          </a:p>
          <a:p>
            <a:pPr>
              <a:buFont typeface="Wingdings" panose="05000000000000000000" pitchFamily="2" charset="2"/>
              <a:buChar char="v"/>
            </a:pPr>
            <a:r>
              <a:rPr lang="en-US" dirty="0">
                <a:solidFill>
                  <a:schemeClr val="accent1"/>
                </a:solidFill>
                <a:latin typeface="Algerian" panose="04020705040A02060702" pitchFamily="82" charset="0"/>
              </a:rPr>
              <a:t>sort()	Sorts the list</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32271368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E151-DC63-FB8F-E704-883D01073F71}"/>
              </a:ext>
            </a:extLst>
          </p:cNvPr>
          <p:cNvSpPr>
            <a:spLocks noGrp="1"/>
          </p:cNvSpPr>
          <p:nvPr>
            <p:ph type="title"/>
          </p:nvPr>
        </p:nvSpPr>
        <p:spPr>
          <a:xfrm>
            <a:off x="1450391" y="506035"/>
            <a:ext cx="9291215" cy="1250576"/>
          </a:xfrm>
        </p:spPr>
        <p:txBody>
          <a:bodyPr/>
          <a:lstStyle/>
          <a:p>
            <a:r>
              <a:rPr lang="en-PH" dirty="0">
                <a:latin typeface="Algerian" panose="04020705040A02060702" pitchFamily="82" charset="0"/>
              </a:rPr>
              <a:t>Python List Exercises</a:t>
            </a:r>
          </a:p>
        </p:txBody>
      </p:sp>
      <p:sp>
        <p:nvSpPr>
          <p:cNvPr id="3" name="Content Placeholder 2">
            <a:extLst>
              <a:ext uri="{FF2B5EF4-FFF2-40B4-BE49-F238E27FC236}">
                <a16:creationId xmlns:a16="http://schemas.microsoft.com/office/drawing/2014/main" id="{59A8427C-6B14-4787-9750-043E70811661}"/>
              </a:ext>
            </a:extLst>
          </p:cNvPr>
          <p:cNvSpPr>
            <a:spLocks noGrp="1"/>
          </p:cNvSpPr>
          <p:nvPr>
            <p:ph idx="1"/>
          </p:nvPr>
        </p:nvSpPr>
        <p:spPr>
          <a:xfrm>
            <a:off x="1450392" y="1601040"/>
            <a:ext cx="9291215" cy="4329953"/>
          </a:xfrm>
        </p:spPr>
        <p:txBody>
          <a:bodyPr>
            <a:normAutofit fontScale="70000" lnSpcReduction="20000"/>
          </a:bodyPr>
          <a:lstStyle/>
          <a:p>
            <a:pPr>
              <a:buFont typeface="Wingdings" panose="05000000000000000000" pitchFamily="2" charset="2"/>
              <a:buChar char="v"/>
            </a:pPr>
            <a:r>
              <a:rPr lang="en-PH" dirty="0">
                <a:solidFill>
                  <a:schemeClr val="accent1"/>
                </a:solidFill>
                <a:latin typeface="Algerian" panose="04020705040A02060702" pitchFamily="82" charset="0"/>
              </a:rPr>
              <a:t>Test Yourself With Exercises</a:t>
            </a:r>
          </a:p>
          <a:p>
            <a:pPr>
              <a:buFont typeface="Wingdings" panose="05000000000000000000" pitchFamily="2" charset="2"/>
              <a:buChar char="v"/>
            </a:pPr>
            <a:r>
              <a:rPr lang="en-US" dirty="0">
                <a:solidFill>
                  <a:schemeClr val="accent1"/>
                </a:solidFill>
                <a:latin typeface="Algerian" panose="04020705040A02060702" pitchFamily="82" charset="0"/>
              </a:rPr>
              <a:t>Now you have learned a lot about lists, and how to use them in Python.</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solidFill>
                  <a:schemeClr val="accent1"/>
                </a:solidFill>
                <a:latin typeface="Algerian" panose="04020705040A02060702" pitchFamily="82" charset="0"/>
              </a:rPr>
              <a:t>Are you ready for a test?</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solidFill>
                  <a:schemeClr val="accent1"/>
                </a:solidFill>
                <a:latin typeface="Algerian" panose="04020705040A02060702" pitchFamily="82" charset="0"/>
              </a:rPr>
              <a:t>Try to insert the missing part to make the code work as expected:</a:t>
            </a:r>
          </a:p>
          <a:p>
            <a:pPr>
              <a:buFont typeface="Wingdings" panose="05000000000000000000" pitchFamily="2" charset="2"/>
              <a:buChar char="v"/>
            </a:pPr>
            <a:r>
              <a:rPr lang="en-US" dirty="0">
                <a:solidFill>
                  <a:schemeClr val="accent1"/>
                </a:solidFill>
                <a:latin typeface="Algerian" panose="04020705040A02060702" pitchFamily="82" charset="0"/>
              </a:rPr>
              <a:t>Exercise:</a:t>
            </a:r>
          </a:p>
          <a:p>
            <a:pPr>
              <a:buFont typeface="Wingdings" panose="05000000000000000000" pitchFamily="2" charset="2"/>
              <a:buChar char="v"/>
            </a:pPr>
            <a:r>
              <a:rPr lang="en-US" dirty="0">
                <a:solidFill>
                  <a:schemeClr val="accent1"/>
                </a:solidFill>
                <a:latin typeface="Algerian" panose="04020705040A02060702" pitchFamily="82" charset="0"/>
              </a:rPr>
              <a:t>Print the second item in the fruits list.</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solidFill>
                  <a:schemeClr val="accent1"/>
                </a:solidFill>
                <a:latin typeface="Algerian" panose="04020705040A02060702" pitchFamily="82" charset="0"/>
              </a:rPr>
              <a:t>fruits = ["apple", "banana", "cherry"]</a:t>
            </a:r>
          </a:p>
          <a:p>
            <a:pPr>
              <a:buFont typeface="Wingdings" panose="05000000000000000000" pitchFamily="2" charset="2"/>
              <a:buChar char="v"/>
            </a:pPr>
            <a:r>
              <a:rPr lang="en-US" dirty="0">
                <a:solidFill>
                  <a:schemeClr val="accent1"/>
                </a:solidFill>
                <a:latin typeface="Algerian" panose="04020705040A02060702" pitchFamily="82" charset="0"/>
              </a:rPr>
              <a:t>print(</a:t>
            </a:r>
          </a:p>
          <a:p>
            <a:pPr>
              <a:buFont typeface="Wingdings" panose="05000000000000000000" pitchFamily="2" charset="2"/>
              <a:buChar char="v"/>
            </a:pPr>
            <a:r>
              <a:rPr lang="en-US" dirty="0">
                <a:solidFill>
                  <a:schemeClr val="accent1"/>
                </a:solidFill>
                <a:latin typeface="Algerian" panose="04020705040A02060702" pitchFamily="82" charset="0"/>
              </a:rPr>
              <a:t>)</a:t>
            </a:r>
            <a:endParaRPr lang="en-PH" dirty="0">
              <a:solidFill>
                <a:schemeClr val="accent1"/>
              </a:solidFill>
              <a:latin typeface="Algerian" panose="04020705040A02060702" pitchFamily="82" charset="0"/>
            </a:endParaRPr>
          </a:p>
        </p:txBody>
      </p:sp>
      <p:sp>
        <p:nvSpPr>
          <p:cNvPr id="5" name="TextBox 4">
            <a:extLst>
              <a:ext uri="{FF2B5EF4-FFF2-40B4-BE49-F238E27FC236}">
                <a16:creationId xmlns:a16="http://schemas.microsoft.com/office/drawing/2014/main" id="{1F86449F-71C4-6E61-7915-676C70CE8031}"/>
              </a:ext>
            </a:extLst>
          </p:cNvPr>
          <p:cNvSpPr txBox="1"/>
          <p:nvPr/>
        </p:nvSpPr>
        <p:spPr>
          <a:xfrm>
            <a:off x="5150223" y="5087941"/>
            <a:ext cx="6104964" cy="1200329"/>
          </a:xfrm>
          <a:prstGeom prst="rect">
            <a:avLst/>
          </a:prstGeom>
          <a:noFill/>
        </p:spPr>
        <p:txBody>
          <a:bodyPr wrap="square">
            <a:spAutoFit/>
          </a:bodyPr>
          <a:lstStyle/>
          <a:p>
            <a:r>
              <a:rPr lang="en-US" dirty="0">
                <a:solidFill>
                  <a:schemeClr val="accent1"/>
                </a:solidFill>
                <a:latin typeface="Algerian" panose="04020705040A02060702" pitchFamily="82" charset="0"/>
              </a:rPr>
              <a:t>Go to the Exercise section and test all of our Python List Exercises:</a:t>
            </a:r>
          </a:p>
          <a:p>
            <a:endParaRPr lang="en-US" dirty="0">
              <a:solidFill>
                <a:schemeClr val="accent1"/>
              </a:solidFill>
              <a:latin typeface="Algerian" panose="04020705040A02060702" pitchFamily="82" charset="0"/>
            </a:endParaRPr>
          </a:p>
          <a:p>
            <a:endParaRPr lang="en-US" dirty="0"/>
          </a:p>
        </p:txBody>
      </p:sp>
    </p:spTree>
    <p:extLst>
      <p:ext uri="{BB962C8B-B14F-4D97-AF65-F5344CB8AC3E}">
        <p14:creationId xmlns:p14="http://schemas.microsoft.com/office/powerpoint/2010/main" val="3764454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5BEA-5BED-1002-2A8A-F42903BA0CE0}"/>
              </a:ext>
            </a:extLst>
          </p:cNvPr>
          <p:cNvSpPr>
            <a:spLocks noGrp="1"/>
          </p:cNvSpPr>
          <p:nvPr>
            <p:ph type="title"/>
          </p:nvPr>
        </p:nvSpPr>
        <p:spPr/>
        <p:txBody>
          <a:bodyPr/>
          <a:lstStyle/>
          <a:p>
            <a:r>
              <a:rPr lang="en-PH" dirty="0">
                <a:latin typeface="Algerian" panose="04020705040A02060702" pitchFamily="82" charset="0"/>
              </a:rPr>
              <a:t>Python Tuples</a:t>
            </a:r>
          </a:p>
        </p:txBody>
      </p:sp>
      <p:sp>
        <p:nvSpPr>
          <p:cNvPr id="3" name="Content Placeholder 2">
            <a:extLst>
              <a:ext uri="{FF2B5EF4-FFF2-40B4-BE49-F238E27FC236}">
                <a16:creationId xmlns:a16="http://schemas.microsoft.com/office/drawing/2014/main" id="{AA763FA7-C690-2BF2-839F-207AB85CE812}"/>
              </a:ext>
            </a:extLst>
          </p:cNvPr>
          <p:cNvSpPr>
            <a:spLocks noGrp="1"/>
          </p:cNvSpPr>
          <p:nvPr>
            <p:ph idx="1"/>
          </p:nvPr>
        </p:nvSpPr>
        <p:spPr/>
        <p:txBody>
          <a:bodyPr>
            <a:normAutofit fontScale="70000" lnSpcReduction="20000"/>
          </a:bodyPr>
          <a:lstStyle/>
          <a:p>
            <a:r>
              <a:rPr lang="en-PH" dirty="0" err="1">
                <a:solidFill>
                  <a:schemeClr val="accent1"/>
                </a:solidFill>
                <a:latin typeface="Algerian" panose="04020705040A02060702" pitchFamily="82" charset="0"/>
              </a:rPr>
              <a:t>mytuple</a:t>
            </a:r>
            <a:r>
              <a:rPr lang="en-PH" dirty="0">
                <a:solidFill>
                  <a:schemeClr val="accent1"/>
                </a:solidFill>
                <a:latin typeface="Algerian" panose="04020705040A02060702" pitchFamily="82" charset="0"/>
              </a:rPr>
              <a:t> = ("apple", "banana", "cherry")</a:t>
            </a:r>
          </a:p>
          <a:p>
            <a:r>
              <a:rPr lang="en-PH" dirty="0">
                <a:solidFill>
                  <a:schemeClr val="accent1"/>
                </a:solidFill>
                <a:latin typeface="Algerian" panose="04020705040A02060702" pitchFamily="82" charset="0"/>
              </a:rPr>
              <a:t>Tuple</a:t>
            </a:r>
          </a:p>
          <a:p>
            <a:r>
              <a:rPr lang="en-US" dirty="0">
                <a:solidFill>
                  <a:schemeClr val="accent1"/>
                </a:solidFill>
                <a:latin typeface="Algerian" panose="04020705040A02060702" pitchFamily="82" charset="0"/>
              </a:rPr>
              <a:t>Tuples are used to store multiple items in a single variable.</a:t>
            </a:r>
          </a:p>
          <a:p>
            <a:endParaRPr lang="en-US" dirty="0">
              <a:solidFill>
                <a:schemeClr val="accent1"/>
              </a:solidFill>
              <a:latin typeface="Algerian" panose="04020705040A02060702" pitchFamily="82" charset="0"/>
            </a:endParaRPr>
          </a:p>
          <a:p>
            <a:r>
              <a:rPr lang="en-US" dirty="0">
                <a:solidFill>
                  <a:schemeClr val="accent1"/>
                </a:solidFill>
                <a:latin typeface="Algerian" panose="04020705040A02060702" pitchFamily="82" charset="0"/>
              </a:rPr>
              <a:t>Tuple is one of 4 built-in data types in Python used to store collections of data, the other 3 are List, Set, and Dictionary, all with different qualities and usage.</a:t>
            </a:r>
          </a:p>
          <a:p>
            <a:endParaRPr lang="en-US" dirty="0">
              <a:solidFill>
                <a:schemeClr val="accent1"/>
              </a:solidFill>
              <a:latin typeface="Algerian" panose="04020705040A02060702" pitchFamily="82" charset="0"/>
            </a:endParaRPr>
          </a:p>
          <a:p>
            <a:r>
              <a:rPr lang="en-US" dirty="0">
                <a:solidFill>
                  <a:schemeClr val="accent1"/>
                </a:solidFill>
                <a:latin typeface="Algerian" panose="04020705040A02060702" pitchFamily="82" charset="0"/>
              </a:rPr>
              <a:t>A tuple is a collection which is ordered and unchangeable.</a:t>
            </a:r>
          </a:p>
          <a:p>
            <a:r>
              <a:rPr lang="en-US" dirty="0" err="1">
                <a:solidFill>
                  <a:schemeClr val="accent1"/>
                </a:solidFill>
                <a:latin typeface="Algerian" panose="04020705040A02060702" pitchFamily="82" charset="0"/>
              </a:rPr>
              <a:t>uples</a:t>
            </a:r>
            <a:r>
              <a:rPr lang="en-US" dirty="0">
                <a:solidFill>
                  <a:schemeClr val="accent1"/>
                </a:solidFill>
                <a:latin typeface="Algerian" panose="04020705040A02060702" pitchFamily="82" charset="0"/>
              </a:rPr>
              <a:t> are written with round brackets</a:t>
            </a:r>
            <a:r>
              <a:rPr lang="en-US" dirty="0"/>
              <a:t>.</a:t>
            </a:r>
            <a:endParaRPr lang="en-PH" dirty="0"/>
          </a:p>
        </p:txBody>
      </p:sp>
    </p:spTree>
    <p:extLst>
      <p:ext uri="{BB962C8B-B14F-4D97-AF65-F5344CB8AC3E}">
        <p14:creationId xmlns:p14="http://schemas.microsoft.com/office/powerpoint/2010/main" val="219938530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B55B6-E464-4AFA-94CE-EA2A59051B19}"/>
              </a:ext>
            </a:extLst>
          </p:cNvPr>
          <p:cNvSpPr>
            <a:spLocks noGrp="1"/>
          </p:cNvSpPr>
          <p:nvPr>
            <p:ph idx="1"/>
          </p:nvPr>
        </p:nvSpPr>
        <p:spPr>
          <a:xfrm>
            <a:off x="1451579" y="1214438"/>
            <a:ext cx="9291215" cy="4514850"/>
          </a:xfrm>
        </p:spPr>
        <p:txBody>
          <a:bodyPr>
            <a:normAutofit/>
          </a:bodyPr>
          <a:lstStyle/>
          <a:p>
            <a:r>
              <a:rPr lang="en-US" sz="3200" dirty="0">
                <a:latin typeface="Algerian" panose="04020705040A02060702" pitchFamily="82" charset="0"/>
              </a:rPr>
              <a:t>Example</a:t>
            </a:r>
          </a:p>
          <a:p>
            <a:r>
              <a:rPr lang="en-US" sz="3200" dirty="0">
                <a:latin typeface="Algerian" panose="04020705040A02060702" pitchFamily="82" charset="0"/>
              </a:rPr>
              <a:t>Create a Tuple:</a:t>
            </a:r>
          </a:p>
          <a:p>
            <a:endParaRPr lang="en-US" sz="3200" dirty="0">
              <a:latin typeface="Algerian" panose="04020705040A02060702" pitchFamily="82" charset="0"/>
            </a:endParaRPr>
          </a:p>
          <a:p>
            <a:r>
              <a:rPr lang="en-US" sz="3200" dirty="0" err="1">
                <a:latin typeface="Algerian" panose="04020705040A02060702" pitchFamily="82" charset="0"/>
              </a:rPr>
              <a:t>thistuple</a:t>
            </a:r>
            <a:r>
              <a:rPr lang="en-US" sz="3200" dirty="0">
                <a:latin typeface="Algerian" panose="04020705040A02060702" pitchFamily="82" charset="0"/>
              </a:rPr>
              <a:t> = ("apple", "banana", "cherry")</a:t>
            </a:r>
          </a:p>
          <a:p>
            <a:r>
              <a:rPr lang="en-US" sz="3200" dirty="0">
                <a:latin typeface="Algerian" panose="04020705040A02060702" pitchFamily="82" charset="0"/>
              </a:rPr>
              <a:t>print(</a:t>
            </a:r>
            <a:r>
              <a:rPr lang="en-US" sz="3200" dirty="0" err="1">
                <a:latin typeface="Algerian" panose="04020705040A02060702" pitchFamily="82" charset="0"/>
              </a:rPr>
              <a:t>thistuple</a:t>
            </a:r>
            <a:r>
              <a:rPr lang="en-US" sz="3200" dirty="0">
                <a:latin typeface="Algerian" panose="04020705040A02060702" pitchFamily="82" charset="0"/>
              </a:rPr>
              <a:t>)</a:t>
            </a:r>
            <a:endParaRPr lang="en-PH" sz="3200" dirty="0">
              <a:latin typeface="Algerian" panose="04020705040A02060702" pitchFamily="82" charset="0"/>
            </a:endParaRPr>
          </a:p>
        </p:txBody>
      </p:sp>
    </p:spTree>
    <p:extLst>
      <p:ext uri="{BB962C8B-B14F-4D97-AF65-F5344CB8AC3E}">
        <p14:creationId xmlns:p14="http://schemas.microsoft.com/office/powerpoint/2010/main" val="23103136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3BE2-E15D-299C-D951-A3A7981F041A}"/>
              </a:ext>
            </a:extLst>
          </p:cNvPr>
          <p:cNvSpPr>
            <a:spLocks noGrp="1"/>
          </p:cNvSpPr>
          <p:nvPr>
            <p:ph type="title"/>
          </p:nvPr>
        </p:nvSpPr>
        <p:spPr/>
        <p:txBody>
          <a:bodyPr>
            <a:normAutofit/>
          </a:bodyPr>
          <a:lstStyle/>
          <a:p>
            <a:r>
              <a:rPr lang="en-PH" sz="5400" dirty="0">
                <a:latin typeface="Algerian" panose="04020705040A02060702" pitchFamily="82" charset="0"/>
              </a:rPr>
              <a:t>Tuple Items</a:t>
            </a:r>
          </a:p>
        </p:txBody>
      </p:sp>
      <p:sp>
        <p:nvSpPr>
          <p:cNvPr id="3" name="Content Placeholder 2">
            <a:extLst>
              <a:ext uri="{FF2B5EF4-FFF2-40B4-BE49-F238E27FC236}">
                <a16:creationId xmlns:a16="http://schemas.microsoft.com/office/drawing/2014/main" id="{0425398B-886A-88DB-4CD7-35AFF91C2C04}"/>
              </a:ext>
            </a:extLst>
          </p:cNvPr>
          <p:cNvSpPr>
            <a:spLocks noGrp="1"/>
          </p:cNvSpPr>
          <p:nvPr>
            <p:ph idx="1"/>
          </p:nvPr>
        </p:nvSpPr>
        <p:spPr/>
        <p:txBody>
          <a:bodyPr>
            <a:normAutofit lnSpcReduction="10000"/>
          </a:bodyPr>
          <a:lstStyle/>
          <a:p>
            <a:r>
              <a:rPr lang="en-US" sz="3200" dirty="0">
                <a:solidFill>
                  <a:schemeClr val="accent1"/>
                </a:solidFill>
                <a:latin typeface="Algerian" panose="04020705040A02060702" pitchFamily="82" charset="0"/>
              </a:rPr>
              <a:t>Tuple items are ordered, unchangeable, and allow duplicate values.</a:t>
            </a:r>
          </a:p>
          <a:p>
            <a:endParaRPr lang="en-US" sz="3200" dirty="0">
              <a:solidFill>
                <a:schemeClr val="accent1"/>
              </a:solidFill>
              <a:latin typeface="Algerian" panose="04020705040A02060702" pitchFamily="82" charset="0"/>
            </a:endParaRPr>
          </a:p>
          <a:p>
            <a:r>
              <a:rPr lang="en-US" sz="3200" dirty="0">
                <a:solidFill>
                  <a:schemeClr val="accent1"/>
                </a:solidFill>
                <a:latin typeface="Algerian" panose="04020705040A02060702" pitchFamily="82" charset="0"/>
              </a:rPr>
              <a:t>Tuple items are indexed, the first item has index [0], the second item has index [1] etc.</a:t>
            </a:r>
            <a:endParaRPr lang="en-PH" sz="32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165431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5AAC-B6CC-78FB-982D-7226F9D0A8A5}"/>
              </a:ext>
            </a:extLst>
          </p:cNvPr>
          <p:cNvSpPr>
            <a:spLocks noGrp="1"/>
          </p:cNvSpPr>
          <p:nvPr>
            <p:ph type="title"/>
          </p:nvPr>
        </p:nvSpPr>
        <p:spPr>
          <a:xfrm>
            <a:off x="1020581" y="820995"/>
            <a:ext cx="9291215" cy="1156447"/>
          </a:xfrm>
        </p:spPr>
        <p:txBody>
          <a:bodyPr>
            <a:normAutofit fontScale="90000"/>
          </a:bodyPr>
          <a:lstStyle/>
          <a:p>
            <a:r>
              <a:rPr lang="en-PH" b="0" i="0" dirty="0">
                <a:effectLst/>
                <a:latin typeface="Algerian" panose="04020705040A02060702" pitchFamily="82" charset="0"/>
              </a:rPr>
              <a:t>Python Indentation</a:t>
            </a:r>
            <a:br>
              <a:rPr lang="en-PH"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55A3A828-5371-D131-8B87-277D9726AF58}"/>
              </a:ext>
            </a:extLst>
          </p:cNvPr>
          <p:cNvSpPr>
            <a:spLocks noGrp="1"/>
          </p:cNvSpPr>
          <p:nvPr>
            <p:ph idx="1"/>
          </p:nvPr>
        </p:nvSpPr>
        <p:spPr>
          <a:xfrm>
            <a:off x="1450392" y="1715340"/>
            <a:ext cx="9291215" cy="4871197"/>
          </a:xfrm>
        </p:spPr>
        <p:txBody>
          <a:bodyPr>
            <a:normAutofit fontScale="85000" lnSpcReduction="20000"/>
          </a:bodyPr>
          <a:lstStyle/>
          <a:p>
            <a:pPr algn="l">
              <a:buFont typeface="Wingdings" panose="05000000000000000000" pitchFamily="2" charset="2"/>
              <a:buChar char="v"/>
            </a:pPr>
            <a:r>
              <a:rPr lang="en-US" b="0" i="0" dirty="0">
                <a:solidFill>
                  <a:srgbClr val="000000"/>
                </a:solidFill>
                <a:effectLst/>
                <a:latin typeface="Algerian" panose="04020705040A02060702" pitchFamily="82" charset="0"/>
              </a:rPr>
              <a:t>Indentation refers to the spaces at the beginning of a code line.</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Where in other programming languages the indentation in code is for readability only, the indentation in Python is very important.</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Python uses indentation to indicate a block of code</a:t>
            </a:r>
            <a:r>
              <a:rPr lang="en-US" b="0" i="0" dirty="0">
                <a:solidFill>
                  <a:srgbClr val="000000"/>
                </a:solidFill>
                <a:effectLst/>
                <a:latin typeface="Verdana" panose="020B0604030504040204" pitchFamily="34" charset="0"/>
              </a:rPr>
              <a:t>.</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Example</a:t>
            </a:r>
          </a:p>
          <a:p>
            <a:pPr algn="l">
              <a:buFont typeface="Wingdings" panose="05000000000000000000" pitchFamily="2" charset="2"/>
              <a:buChar char="v"/>
            </a:pP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&gt;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"Five is greater than two!"</a:t>
            </a:r>
            <a:r>
              <a:rPr lang="en-US" b="0" i="0" dirty="0">
                <a:solidFill>
                  <a:srgbClr val="000000"/>
                </a:solidFill>
                <a:effectLst/>
                <a:latin typeface="Consolas" panose="020B0609020204030204" pitchFamily="49" charset="0"/>
              </a:rPr>
              <a:t>)</a:t>
            </a:r>
            <a:endParaRPr lang="en-US" b="0" i="0" dirty="0">
              <a:solidFill>
                <a:srgbClr val="000000"/>
              </a:solidFill>
              <a:effectLst/>
              <a:latin typeface="Verdana" panose="020B0604030504040204" pitchFamily="34" charset="0"/>
            </a:endParaRPr>
          </a:p>
          <a:p>
            <a:pPr>
              <a:buFont typeface="Wingdings" panose="05000000000000000000" pitchFamily="2" charset="2"/>
              <a:buChar char="v"/>
            </a:pPr>
            <a:r>
              <a:rPr lang="en-US" b="0" i="0" dirty="0">
                <a:solidFill>
                  <a:srgbClr val="000000"/>
                </a:solidFill>
                <a:effectLst/>
                <a:latin typeface="Algerian" panose="04020705040A02060702" pitchFamily="82" charset="0"/>
              </a:rPr>
              <a:t>Python will give you an error if you skip the indentation:</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Example</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Syntax Error:</a:t>
            </a:r>
          </a:p>
          <a:p>
            <a:pPr algn="l">
              <a:buFont typeface="Wingdings" panose="05000000000000000000" pitchFamily="2" charset="2"/>
              <a:buChar char="v"/>
            </a:pP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&gt;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"Five is greater than two!"</a:t>
            </a:r>
            <a:r>
              <a:rPr lang="en-US" b="0" i="0" dirty="0">
                <a:solidFill>
                  <a:srgbClr val="000000"/>
                </a:solidFill>
                <a:effectLst/>
                <a:latin typeface="Consolas" panose="020B0609020204030204" pitchFamily="49" charset="0"/>
              </a:rPr>
              <a:t>)</a:t>
            </a:r>
            <a:br>
              <a:rPr lang="en-US" dirty="0"/>
            </a:br>
            <a:br>
              <a:rPr lang="en-US" dirty="0"/>
            </a:br>
            <a:endParaRPr lang="en-PH" dirty="0"/>
          </a:p>
        </p:txBody>
      </p:sp>
    </p:spTree>
    <p:extLst>
      <p:ext uri="{BB962C8B-B14F-4D97-AF65-F5344CB8AC3E}">
        <p14:creationId xmlns:p14="http://schemas.microsoft.com/office/powerpoint/2010/main" val="21735735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8ABA-7AC7-21EF-80CF-67E0AC09BFCA}"/>
              </a:ext>
            </a:extLst>
          </p:cNvPr>
          <p:cNvSpPr>
            <a:spLocks noGrp="1"/>
          </p:cNvSpPr>
          <p:nvPr>
            <p:ph type="title"/>
          </p:nvPr>
        </p:nvSpPr>
        <p:spPr>
          <a:xfrm>
            <a:off x="1451579" y="804519"/>
            <a:ext cx="9291215" cy="2239051"/>
          </a:xfrm>
        </p:spPr>
        <p:txBody>
          <a:bodyPr>
            <a:normAutofit/>
          </a:bodyPr>
          <a:lstStyle/>
          <a:p>
            <a:r>
              <a:rPr lang="en-PH" sz="6600" dirty="0">
                <a:latin typeface="Algerian" panose="04020705040A02060702" pitchFamily="82" charset="0"/>
              </a:rPr>
              <a:t>Ordered</a:t>
            </a:r>
          </a:p>
        </p:txBody>
      </p:sp>
      <p:sp>
        <p:nvSpPr>
          <p:cNvPr id="3" name="Content Placeholder 2">
            <a:extLst>
              <a:ext uri="{FF2B5EF4-FFF2-40B4-BE49-F238E27FC236}">
                <a16:creationId xmlns:a16="http://schemas.microsoft.com/office/drawing/2014/main" id="{B651637C-05A1-3FB7-B91C-0460AE6681F0}"/>
              </a:ext>
            </a:extLst>
          </p:cNvPr>
          <p:cNvSpPr>
            <a:spLocks noGrp="1"/>
          </p:cNvSpPr>
          <p:nvPr>
            <p:ph idx="1"/>
          </p:nvPr>
        </p:nvSpPr>
        <p:spPr>
          <a:xfrm>
            <a:off x="1451579" y="3227294"/>
            <a:ext cx="9291215" cy="2239051"/>
          </a:xfrm>
        </p:spPr>
        <p:txBody>
          <a:bodyPr/>
          <a:lstStyle/>
          <a:p>
            <a:pPr>
              <a:buFont typeface="Wingdings" panose="05000000000000000000" pitchFamily="2" charset="2"/>
              <a:buChar char="v"/>
            </a:pPr>
            <a:r>
              <a:rPr lang="en-US" sz="2800" dirty="0">
                <a:solidFill>
                  <a:schemeClr val="accent1"/>
                </a:solidFill>
                <a:latin typeface="Algerian" panose="04020705040A02060702" pitchFamily="82" charset="0"/>
              </a:rPr>
              <a:t>When we say that tuples are ordered, it means that the items have a defined order, and that order will not change</a:t>
            </a:r>
            <a:r>
              <a:rPr lang="en-US" dirty="0"/>
              <a:t>.</a:t>
            </a:r>
            <a:endParaRPr lang="en-PH" dirty="0"/>
          </a:p>
        </p:txBody>
      </p:sp>
    </p:spTree>
    <p:extLst>
      <p:ext uri="{BB962C8B-B14F-4D97-AF65-F5344CB8AC3E}">
        <p14:creationId xmlns:p14="http://schemas.microsoft.com/office/powerpoint/2010/main" val="39317587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B72E-DC8C-2E4E-AD87-693C7788E10F}"/>
              </a:ext>
            </a:extLst>
          </p:cNvPr>
          <p:cNvSpPr>
            <a:spLocks noGrp="1"/>
          </p:cNvSpPr>
          <p:nvPr>
            <p:ph type="title"/>
          </p:nvPr>
        </p:nvSpPr>
        <p:spPr>
          <a:xfrm>
            <a:off x="1451579" y="804519"/>
            <a:ext cx="9291215" cy="2281466"/>
          </a:xfrm>
        </p:spPr>
        <p:txBody>
          <a:bodyPr>
            <a:normAutofit/>
          </a:bodyPr>
          <a:lstStyle/>
          <a:p>
            <a:r>
              <a:rPr lang="en-PH" sz="4800" dirty="0">
                <a:latin typeface="Algerian" panose="04020705040A02060702" pitchFamily="82" charset="0"/>
              </a:rPr>
              <a:t>Unchangeable</a:t>
            </a:r>
          </a:p>
        </p:txBody>
      </p:sp>
      <p:sp>
        <p:nvSpPr>
          <p:cNvPr id="3" name="Content Placeholder 2">
            <a:extLst>
              <a:ext uri="{FF2B5EF4-FFF2-40B4-BE49-F238E27FC236}">
                <a16:creationId xmlns:a16="http://schemas.microsoft.com/office/drawing/2014/main" id="{B700AFFC-8961-BB98-B721-302DEA4D6D81}"/>
              </a:ext>
            </a:extLst>
          </p:cNvPr>
          <p:cNvSpPr>
            <a:spLocks noGrp="1"/>
          </p:cNvSpPr>
          <p:nvPr>
            <p:ph idx="1"/>
          </p:nvPr>
        </p:nvSpPr>
        <p:spPr>
          <a:xfrm>
            <a:off x="1451579" y="3325958"/>
            <a:ext cx="9291215" cy="2281466"/>
          </a:xfrm>
        </p:spPr>
        <p:txBody>
          <a:bodyPr>
            <a:normAutofit/>
          </a:bodyPr>
          <a:lstStyle/>
          <a:p>
            <a:pPr>
              <a:buFont typeface="Wingdings" panose="05000000000000000000" pitchFamily="2" charset="2"/>
              <a:buChar char="v"/>
            </a:pPr>
            <a:r>
              <a:rPr lang="en-US" sz="3200" dirty="0">
                <a:solidFill>
                  <a:schemeClr val="accent1"/>
                </a:solidFill>
                <a:latin typeface="Algerian" panose="04020705040A02060702" pitchFamily="82" charset="0"/>
              </a:rPr>
              <a:t>Tuples are unchangeable, meaning that we cannot change, add or remove items after the tuple has been created.</a:t>
            </a:r>
            <a:endParaRPr lang="en-PH" sz="32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21709168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55CE-A9AC-9FCB-4C33-75EC6DCEE467}"/>
              </a:ext>
            </a:extLst>
          </p:cNvPr>
          <p:cNvSpPr>
            <a:spLocks noGrp="1"/>
          </p:cNvSpPr>
          <p:nvPr>
            <p:ph type="title"/>
          </p:nvPr>
        </p:nvSpPr>
        <p:spPr/>
        <p:txBody>
          <a:bodyPr>
            <a:normAutofit/>
          </a:bodyPr>
          <a:lstStyle/>
          <a:p>
            <a:r>
              <a:rPr lang="en-PH" sz="4000" dirty="0">
                <a:latin typeface="Algerian" panose="04020705040A02060702" pitchFamily="82" charset="0"/>
              </a:rPr>
              <a:t>Allow Duplicates</a:t>
            </a:r>
          </a:p>
        </p:txBody>
      </p:sp>
      <p:sp>
        <p:nvSpPr>
          <p:cNvPr id="3" name="Content Placeholder 2">
            <a:extLst>
              <a:ext uri="{FF2B5EF4-FFF2-40B4-BE49-F238E27FC236}">
                <a16:creationId xmlns:a16="http://schemas.microsoft.com/office/drawing/2014/main" id="{97D38093-25CC-4F44-AE87-8D939DC43F50}"/>
              </a:ext>
            </a:extLst>
          </p:cNvPr>
          <p:cNvSpPr>
            <a:spLocks noGrp="1"/>
          </p:cNvSpPr>
          <p:nvPr>
            <p:ph idx="1"/>
          </p:nvPr>
        </p:nvSpPr>
        <p:spPr/>
        <p:txBody>
          <a:bodyPr>
            <a:normAutofit lnSpcReduction="10000"/>
          </a:bodyPr>
          <a:lstStyle/>
          <a:p>
            <a:pPr>
              <a:buFont typeface="Wingdings" panose="05000000000000000000" pitchFamily="2" charset="2"/>
              <a:buChar char="v"/>
            </a:pPr>
            <a:r>
              <a:rPr lang="en-US" sz="2400" dirty="0">
                <a:solidFill>
                  <a:schemeClr val="accent1"/>
                </a:solidFill>
                <a:latin typeface="Algerian" panose="04020705040A02060702" pitchFamily="82" charset="0"/>
              </a:rPr>
              <a:t>Since tuples are indexed, they can have items with the same value:</a:t>
            </a:r>
          </a:p>
          <a:p>
            <a:pPr>
              <a:buFont typeface="Wingdings" panose="05000000000000000000" pitchFamily="2" charset="2"/>
              <a:buChar char="v"/>
            </a:pPr>
            <a:r>
              <a:rPr lang="en-US" sz="2400" dirty="0">
                <a:solidFill>
                  <a:schemeClr val="accent1"/>
                </a:solidFill>
                <a:latin typeface="Algerian" panose="04020705040A02060702" pitchFamily="82" charset="0"/>
              </a:rPr>
              <a:t>Example</a:t>
            </a:r>
          </a:p>
          <a:p>
            <a:pPr>
              <a:buFont typeface="Wingdings" panose="05000000000000000000" pitchFamily="2" charset="2"/>
              <a:buChar char="v"/>
            </a:pPr>
            <a:r>
              <a:rPr lang="en-US" sz="2400" dirty="0">
                <a:solidFill>
                  <a:schemeClr val="accent1"/>
                </a:solidFill>
                <a:latin typeface="Algerian" panose="04020705040A02060702" pitchFamily="82" charset="0"/>
              </a:rPr>
              <a:t>Tuples allow duplicate values</a:t>
            </a:r>
            <a:r>
              <a:rPr lang="en-US" dirty="0"/>
              <a:t>:</a:t>
            </a:r>
          </a:p>
          <a:p>
            <a:pPr>
              <a:buFont typeface="Wingdings" panose="05000000000000000000" pitchFamily="2" charset="2"/>
              <a:buChar char="v"/>
            </a:pPr>
            <a:endParaRPr lang="en-US" dirty="0"/>
          </a:p>
          <a:p>
            <a:pPr>
              <a:buFont typeface="Wingdings" panose="05000000000000000000" pitchFamily="2" charset="2"/>
              <a:buChar char="v"/>
            </a:pPr>
            <a:r>
              <a:rPr lang="en-US" dirty="0" err="1"/>
              <a:t>thistuple</a:t>
            </a:r>
            <a:r>
              <a:rPr lang="en-US" dirty="0"/>
              <a:t> = ("apple", "banana", "cherry", "apple", "cherry")</a:t>
            </a:r>
          </a:p>
          <a:p>
            <a:pPr>
              <a:buFont typeface="Wingdings" panose="05000000000000000000" pitchFamily="2" charset="2"/>
              <a:buChar char="v"/>
            </a:pPr>
            <a:r>
              <a:rPr lang="en-US" dirty="0"/>
              <a:t>print(</a:t>
            </a:r>
            <a:r>
              <a:rPr lang="en-US" dirty="0" err="1"/>
              <a:t>thistuple</a:t>
            </a:r>
            <a:r>
              <a:rPr lang="en-US" dirty="0"/>
              <a:t>)</a:t>
            </a:r>
            <a:endParaRPr lang="en-PH" dirty="0"/>
          </a:p>
        </p:txBody>
      </p:sp>
    </p:spTree>
    <p:extLst>
      <p:ext uri="{BB962C8B-B14F-4D97-AF65-F5344CB8AC3E}">
        <p14:creationId xmlns:p14="http://schemas.microsoft.com/office/powerpoint/2010/main" val="14501464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C21F-6040-7A1A-1CFB-E96D1C1F9518}"/>
              </a:ext>
            </a:extLst>
          </p:cNvPr>
          <p:cNvSpPr>
            <a:spLocks noGrp="1"/>
          </p:cNvSpPr>
          <p:nvPr>
            <p:ph type="title"/>
          </p:nvPr>
        </p:nvSpPr>
        <p:spPr/>
        <p:txBody>
          <a:bodyPr>
            <a:normAutofit/>
          </a:bodyPr>
          <a:lstStyle/>
          <a:p>
            <a:r>
              <a:rPr lang="en-PH" dirty="0">
                <a:latin typeface="Algerian" panose="04020705040A02060702" pitchFamily="82" charset="0"/>
              </a:rPr>
              <a:t>Python - Access Tuple Items</a:t>
            </a:r>
          </a:p>
        </p:txBody>
      </p:sp>
      <p:sp>
        <p:nvSpPr>
          <p:cNvPr id="3" name="Content Placeholder 2">
            <a:extLst>
              <a:ext uri="{FF2B5EF4-FFF2-40B4-BE49-F238E27FC236}">
                <a16:creationId xmlns:a16="http://schemas.microsoft.com/office/drawing/2014/main" id="{BE64B6E8-8D7E-E7D0-55BE-09D6137E1B1A}"/>
              </a:ext>
            </a:extLst>
          </p:cNvPr>
          <p:cNvSpPr>
            <a:spLocks noGrp="1"/>
          </p:cNvSpPr>
          <p:nvPr>
            <p:ph idx="1"/>
          </p:nvPr>
        </p:nvSpPr>
        <p:spPr/>
        <p:txBody>
          <a:bodyPr>
            <a:normAutofit fontScale="32500" lnSpcReduction="20000"/>
          </a:bodyPr>
          <a:lstStyle/>
          <a:p>
            <a:pPr>
              <a:buFont typeface="Wingdings" panose="05000000000000000000" pitchFamily="2" charset="2"/>
              <a:buChar char="v"/>
            </a:pPr>
            <a:r>
              <a:rPr lang="en-PH" sz="5500" dirty="0">
                <a:solidFill>
                  <a:schemeClr val="accent1"/>
                </a:solidFill>
                <a:latin typeface="Algerian" panose="04020705040A02060702" pitchFamily="82" charset="0"/>
              </a:rPr>
              <a:t>Access Tuple Items</a:t>
            </a:r>
          </a:p>
          <a:p>
            <a:pPr>
              <a:buFont typeface="Wingdings" panose="05000000000000000000" pitchFamily="2" charset="2"/>
              <a:buChar char="v"/>
            </a:pPr>
            <a:r>
              <a:rPr lang="en-US" sz="5500" dirty="0">
                <a:solidFill>
                  <a:schemeClr val="accent1"/>
                </a:solidFill>
                <a:latin typeface="Algerian" panose="04020705040A02060702" pitchFamily="82" charset="0"/>
              </a:rPr>
              <a:t>You can access tuple items by referring to the index number, inside square brackets:</a:t>
            </a:r>
          </a:p>
          <a:p>
            <a:pPr>
              <a:buFont typeface="Wingdings" panose="05000000000000000000" pitchFamily="2" charset="2"/>
              <a:buChar char="v"/>
            </a:pPr>
            <a:r>
              <a:rPr lang="en-US" sz="5500" dirty="0">
                <a:solidFill>
                  <a:schemeClr val="accent1"/>
                </a:solidFill>
                <a:latin typeface="Algerian" panose="04020705040A02060702" pitchFamily="82" charset="0"/>
              </a:rPr>
              <a:t>Example</a:t>
            </a:r>
          </a:p>
          <a:p>
            <a:pPr>
              <a:buFont typeface="Wingdings" panose="05000000000000000000" pitchFamily="2" charset="2"/>
              <a:buChar char="v"/>
            </a:pPr>
            <a:r>
              <a:rPr lang="en-US" sz="5500" dirty="0">
                <a:solidFill>
                  <a:schemeClr val="accent1"/>
                </a:solidFill>
                <a:latin typeface="Algerian" panose="04020705040A02060702" pitchFamily="82" charset="0"/>
              </a:rPr>
              <a:t>Print the second item in the tuple:</a:t>
            </a:r>
          </a:p>
          <a:p>
            <a:pPr>
              <a:buFont typeface="Wingdings" panose="05000000000000000000" pitchFamily="2" charset="2"/>
              <a:buChar char="v"/>
            </a:pPr>
            <a:endParaRPr lang="en-US" sz="5500" dirty="0"/>
          </a:p>
          <a:p>
            <a:pPr>
              <a:buFont typeface="Wingdings" panose="05000000000000000000" pitchFamily="2" charset="2"/>
              <a:buChar char="v"/>
            </a:pPr>
            <a:r>
              <a:rPr lang="en-US" sz="5500" dirty="0" err="1"/>
              <a:t>thistuple</a:t>
            </a:r>
            <a:r>
              <a:rPr lang="en-US" sz="5500" dirty="0"/>
              <a:t> = ("apple", "banana", "cherry")</a:t>
            </a:r>
          </a:p>
          <a:p>
            <a:pPr>
              <a:buFont typeface="Wingdings" panose="05000000000000000000" pitchFamily="2" charset="2"/>
              <a:buChar char="v"/>
            </a:pPr>
            <a:r>
              <a:rPr lang="en-US" sz="5500" dirty="0"/>
              <a:t>print(</a:t>
            </a:r>
            <a:r>
              <a:rPr lang="en-US" sz="5500" dirty="0" err="1"/>
              <a:t>thistuple</a:t>
            </a:r>
            <a:r>
              <a:rPr lang="en-US" sz="5500" dirty="0"/>
              <a:t>[1])</a:t>
            </a:r>
          </a:p>
          <a:p>
            <a:pPr>
              <a:buFont typeface="Wingdings" panose="05000000000000000000" pitchFamily="2" charset="2"/>
              <a:buChar char="v"/>
            </a:pPr>
            <a:r>
              <a:rPr lang="en-US" sz="5500" dirty="0"/>
              <a:t>Note: The first item has index 0</a:t>
            </a:r>
            <a:r>
              <a:rPr lang="en-US" dirty="0"/>
              <a:t>.</a:t>
            </a:r>
            <a:endParaRPr lang="en-PH" dirty="0"/>
          </a:p>
        </p:txBody>
      </p:sp>
    </p:spTree>
    <p:extLst>
      <p:ext uri="{BB962C8B-B14F-4D97-AF65-F5344CB8AC3E}">
        <p14:creationId xmlns:p14="http://schemas.microsoft.com/office/powerpoint/2010/main" val="17439152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F1FB-FE07-9AC8-17F7-BF7198576511}"/>
              </a:ext>
            </a:extLst>
          </p:cNvPr>
          <p:cNvSpPr>
            <a:spLocks noGrp="1"/>
          </p:cNvSpPr>
          <p:nvPr>
            <p:ph type="title"/>
          </p:nvPr>
        </p:nvSpPr>
        <p:spPr/>
        <p:txBody>
          <a:bodyPr>
            <a:normAutofit/>
          </a:bodyPr>
          <a:lstStyle/>
          <a:p>
            <a:r>
              <a:rPr lang="en-PH" sz="4000" dirty="0">
                <a:latin typeface="Algerian" panose="04020705040A02060702" pitchFamily="82" charset="0"/>
              </a:rPr>
              <a:t>Negative Indexing</a:t>
            </a:r>
          </a:p>
        </p:txBody>
      </p:sp>
      <p:sp>
        <p:nvSpPr>
          <p:cNvPr id="3" name="Content Placeholder 2">
            <a:extLst>
              <a:ext uri="{FF2B5EF4-FFF2-40B4-BE49-F238E27FC236}">
                <a16:creationId xmlns:a16="http://schemas.microsoft.com/office/drawing/2014/main" id="{8A450879-85FF-F0D0-4C76-740A63925888}"/>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sz="2400" dirty="0">
                <a:latin typeface="Algerian" panose="04020705040A02060702" pitchFamily="82" charset="0"/>
              </a:rPr>
              <a:t>Negative indexing means start from the end.</a:t>
            </a:r>
          </a:p>
          <a:p>
            <a:pPr>
              <a:buFont typeface="Wingdings" panose="05000000000000000000" pitchFamily="2" charset="2"/>
              <a:buChar char="v"/>
            </a:pPr>
            <a:r>
              <a:rPr lang="en-US" sz="2400" dirty="0">
                <a:latin typeface="Algerian" panose="04020705040A02060702" pitchFamily="82" charset="0"/>
              </a:rPr>
              <a:t>-1 refers to the last item, -2 refers to the second last item etc.</a:t>
            </a:r>
          </a:p>
          <a:p>
            <a:pPr>
              <a:buFont typeface="Wingdings" panose="05000000000000000000" pitchFamily="2" charset="2"/>
              <a:buChar char="v"/>
            </a:pPr>
            <a:r>
              <a:rPr lang="en-US" sz="2400" dirty="0">
                <a:latin typeface="Algerian" panose="04020705040A02060702" pitchFamily="82" charset="0"/>
              </a:rPr>
              <a:t>Example</a:t>
            </a:r>
          </a:p>
          <a:p>
            <a:pPr>
              <a:buFont typeface="Wingdings" panose="05000000000000000000" pitchFamily="2" charset="2"/>
              <a:buChar char="v"/>
            </a:pPr>
            <a:r>
              <a:rPr lang="en-US" sz="2400" dirty="0">
                <a:latin typeface="Algerian" panose="04020705040A02060702" pitchFamily="82" charset="0"/>
              </a:rPr>
              <a:t>Print the last item of the tuple:</a:t>
            </a:r>
          </a:p>
          <a:p>
            <a:pPr>
              <a:buFont typeface="Wingdings" panose="05000000000000000000" pitchFamily="2" charset="2"/>
              <a:buChar char="v"/>
            </a:pPr>
            <a:endParaRPr lang="en-US" sz="2400" dirty="0">
              <a:latin typeface="Algerian" panose="04020705040A02060702" pitchFamily="82" charset="0"/>
            </a:endParaRPr>
          </a:p>
          <a:p>
            <a:pPr>
              <a:buFont typeface="Wingdings" panose="05000000000000000000" pitchFamily="2" charset="2"/>
              <a:buChar char="v"/>
            </a:pPr>
            <a:r>
              <a:rPr lang="en-US" sz="2400" dirty="0" err="1">
                <a:latin typeface="Algerian" panose="04020705040A02060702" pitchFamily="82" charset="0"/>
              </a:rPr>
              <a:t>thistuple</a:t>
            </a:r>
            <a:r>
              <a:rPr lang="en-US" sz="2400" dirty="0">
                <a:latin typeface="Algerian" panose="04020705040A02060702" pitchFamily="82" charset="0"/>
              </a:rPr>
              <a:t> = ("apple", "banana", "cherry")</a:t>
            </a:r>
          </a:p>
          <a:p>
            <a:pPr>
              <a:buFont typeface="Wingdings" panose="05000000000000000000" pitchFamily="2" charset="2"/>
              <a:buChar char="v"/>
            </a:pPr>
            <a:r>
              <a:rPr lang="en-US" sz="2400" dirty="0">
                <a:latin typeface="Algerian" panose="04020705040A02060702" pitchFamily="82" charset="0"/>
              </a:rPr>
              <a:t>print(</a:t>
            </a:r>
            <a:r>
              <a:rPr lang="en-US" sz="2400" dirty="0" err="1">
                <a:latin typeface="Algerian" panose="04020705040A02060702" pitchFamily="82" charset="0"/>
              </a:rPr>
              <a:t>thistuple</a:t>
            </a:r>
            <a:r>
              <a:rPr lang="en-US" sz="2400" dirty="0">
                <a:latin typeface="Algerian" panose="04020705040A02060702" pitchFamily="82" charset="0"/>
              </a:rPr>
              <a:t>[-1])</a:t>
            </a:r>
            <a:endParaRPr lang="en-PH" sz="2400" dirty="0">
              <a:latin typeface="Algerian" panose="04020705040A02060702" pitchFamily="82" charset="0"/>
            </a:endParaRPr>
          </a:p>
        </p:txBody>
      </p:sp>
    </p:spTree>
    <p:extLst>
      <p:ext uri="{BB962C8B-B14F-4D97-AF65-F5344CB8AC3E}">
        <p14:creationId xmlns:p14="http://schemas.microsoft.com/office/powerpoint/2010/main" val="32241485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2E7AE-5E30-BB4F-583C-10C8C0C82E53}"/>
              </a:ext>
            </a:extLst>
          </p:cNvPr>
          <p:cNvSpPr>
            <a:spLocks noGrp="1"/>
          </p:cNvSpPr>
          <p:nvPr>
            <p:ph type="title"/>
          </p:nvPr>
        </p:nvSpPr>
        <p:spPr/>
        <p:txBody>
          <a:bodyPr>
            <a:normAutofit fontScale="90000"/>
          </a:bodyPr>
          <a:lstStyle/>
          <a:p>
            <a:r>
              <a:rPr lang="en-PH" sz="4400" dirty="0">
                <a:latin typeface="Algerian" panose="04020705040A02060702" pitchFamily="82" charset="0"/>
              </a:rPr>
              <a:t>Range of Indexes</a:t>
            </a:r>
            <a:br>
              <a:rPr lang="en-PH" sz="3600" dirty="0">
                <a:latin typeface="Algerian" panose="04020705040A02060702" pitchFamily="82" charset="0"/>
              </a:rPr>
            </a:br>
            <a:endParaRPr lang="en-PH"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6FF65D87-9110-C60F-60E2-40818C3AD64B}"/>
              </a:ext>
            </a:extLst>
          </p:cNvPr>
          <p:cNvSpPr>
            <a:spLocks noGrp="1"/>
          </p:cNvSpPr>
          <p:nvPr>
            <p:ph idx="1"/>
          </p:nvPr>
        </p:nvSpPr>
        <p:spPr/>
        <p:txBody>
          <a:bodyPr>
            <a:normAutofit fontScale="70000" lnSpcReduction="20000"/>
          </a:bodyPr>
          <a:lstStyle/>
          <a:p>
            <a:pPr>
              <a:buFont typeface="Wingdings" panose="05000000000000000000" pitchFamily="2" charset="2"/>
              <a:buChar char="v"/>
            </a:pPr>
            <a:r>
              <a:rPr lang="en-US" sz="2600" dirty="0">
                <a:solidFill>
                  <a:schemeClr val="accent1"/>
                </a:solidFill>
                <a:latin typeface="Algerian" panose="04020705040A02060702" pitchFamily="82" charset="0"/>
              </a:rPr>
              <a:t>You can specify a range of indexes by specifying where to start and where to end the range.</a:t>
            </a:r>
          </a:p>
          <a:p>
            <a:pPr>
              <a:buFont typeface="Wingdings" panose="05000000000000000000" pitchFamily="2" charset="2"/>
              <a:buChar char="v"/>
            </a:pPr>
            <a:endParaRPr lang="en-US" sz="2600" dirty="0">
              <a:solidFill>
                <a:schemeClr val="accent1"/>
              </a:solidFill>
              <a:latin typeface="Algerian" panose="04020705040A02060702" pitchFamily="82" charset="0"/>
            </a:endParaRPr>
          </a:p>
          <a:p>
            <a:pPr>
              <a:buFont typeface="Wingdings" panose="05000000000000000000" pitchFamily="2" charset="2"/>
              <a:buChar char="v"/>
            </a:pPr>
            <a:r>
              <a:rPr lang="en-US" sz="2600" dirty="0">
                <a:solidFill>
                  <a:schemeClr val="accent1"/>
                </a:solidFill>
                <a:latin typeface="Algerian" panose="04020705040A02060702" pitchFamily="82" charset="0"/>
              </a:rPr>
              <a:t>When specifying a range, the return value will be a new tuple with the specified items.</a:t>
            </a:r>
          </a:p>
          <a:p>
            <a:pPr>
              <a:buFont typeface="Wingdings" panose="05000000000000000000" pitchFamily="2" charset="2"/>
              <a:buChar char="v"/>
            </a:pPr>
            <a:r>
              <a:rPr lang="en-US" sz="2600" dirty="0">
                <a:solidFill>
                  <a:schemeClr val="accent1"/>
                </a:solidFill>
                <a:latin typeface="Algerian" panose="04020705040A02060702" pitchFamily="82" charset="0"/>
              </a:rPr>
              <a:t>Example</a:t>
            </a:r>
          </a:p>
          <a:p>
            <a:pPr>
              <a:buFont typeface="Wingdings" panose="05000000000000000000" pitchFamily="2" charset="2"/>
              <a:buChar char="v"/>
            </a:pPr>
            <a:r>
              <a:rPr lang="en-US" sz="2600" dirty="0">
                <a:solidFill>
                  <a:schemeClr val="accent1"/>
                </a:solidFill>
                <a:latin typeface="Algerian" panose="04020705040A02060702" pitchFamily="82" charset="0"/>
              </a:rPr>
              <a:t>Return the third, fourth, and fifth item:</a:t>
            </a:r>
          </a:p>
          <a:p>
            <a:pPr>
              <a:buFont typeface="Wingdings" panose="05000000000000000000" pitchFamily="2" charset="2"/>
              <a:buChar char="v"/>
            </a:pPr>
            <a:endParaRPr lang="en-US" dirty="0"/>
          </a:p>
          <a:p>
            <a:pPr>
              <a:buFont typeface="Wingdings" panose="05000000000000000000" pitchFamily="2" charset="2"/>
              <a:buChar char="v"/>
            </a:pPr>
            <a:r>
              <a:rPr lang="en-US" sz="2900" dirty="0" err="1"/>
              <a:t>thistuple</a:t>
            </a:r>
            <a:r>
              <a:rPr lang="en-US" sz="2900" dirty="0"/>
              <a:t> = ("apple", "banana", "cherry", "orange", "kiwi", "melon", "mango")</a:t>
            </a:r>
          </a:p>
          <a:p>
            <a:pPr>
              <a:buFont typeface="Wingdings" panose="05000000000000000000" pitchFamily="2" charset="2"/>
              <a:buChar char="v"/>
            </a:pPr>
            <a:r>
              <a:rPr lang="en-US" sz="2900" dirty="0"/>
              <a:t>print(</a:t>
            </a:r>
            <a:r>
              <a:rPr lang="en-US" sz="2900" dirty="0" err="1"/>
              <a:t>thistuple</a:t>
            </a:r>
            <a:r>
              <a:rPr lang="en-US" sz="2900" dirty="0"/>
              <a:t>[2:5])</a:t>
            </a:r>
            <a:endParaRPr lang="en-PH" sz="2900" dirty="0"/>
          </a:p>
        </p:txBody>
      </p:sp>
    </p:spTree>
    <p:extLst>
      <p:ext uri="{BB962C8B-B14F-4D97-AF65-F5344CB8AC3E}">
        <p14:creationId xmlns:p14="http://schemas.microsoft.com/office/powerpoint/2010/main" val="429381458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01907-210F-FDE1-4D0B-7032D7790BA1}"/>
              </a:ext>
            </a:extLst>
          </p:cNvPr>
          <p:cNvSpPr>
            <a:spLocks noGrp="1"/>
          </p:cNvSpPr>
          <p:nvPr>
            <p:ph idx="1"/>
          </p:nvPr>
        </p:nvSpPr>
        <p:spPr>
          <a:xfrm>
            <a:off x="1451579" y="1514476"/>
            <a:ext cx="9291215" cy="3951870"/>
          </a:xfrm>
        </p:spPr>
        <p:txBody>
          <a:bodyPr>
            <a:normAutofit fontScale="92500"/>
          </a:bodyPr>
          <a:lstStyle/>
          <a:p>
            <a:pPr>
              <a:buFont typeface="Wingdings" panose="05000000000000000000" pitchFamily="2" charset="2"/>
              <a:buChar char="v"/>
            </a:pPr>
            <a:r>
              <a:rPr lang="en-US" sz="3200" dirty="0">
                <a:solidFill>
                  <a:schemeClr val="accent1"/>
                </a:solidFill>
                <a:latin typeface="Algerian" panose="04020705040A02060702" pitchFamily="82" charset="0"/>
              </a:rPr>
              <a:t>Note: The search will start at index 2 (included) and end at index 5 (not included).</a:t>
            </a:r>
          </a:p>
          <a:p>
            <a:pPr>
              <a:buFont typeface="Wingdings" panose="05000000000000000000" pitchFamily="2" charset="2"/>
              <a:buChar char="v"/>
            </a:pPr>
            <a:r>
              <a:rPr lang="en-US" sz="3200" dirty="0">
                <a:solidFill>
                  <a:schemeClr val="accent1"/>
                </a:solidFill>
                <a:latin typeface="Algerian" panose="04020705040A02060702" pitchFamily="82" charset="0"/>
              </a:rPr>
              <a:t>Remember that the first item has index 0.</a:t>
            </a:r>
          </a:p>
          <a:p>
            <a:pPr>
              <a:buFont typeface="Wingdings" panose="05000000000000000000" pitchFamily="2" charset="2"/>
              <a:buChar char="v"/>
            </a:pPr>
            <a:endParaRPr lang="en-US" sz="3200" dirty="0">
              <a:solidFill>
                <a:schemeClr val="accent1"/>
              </a:solidFill>
              <a:latin typeface="Algerian" panose="04020705040A02060702" pitchFamily="82" charset="0"/>
            </a:endParaRPr>
          </a:p>
          <a:p>
            <a:pPr>
              <a:buFont typeface="Wingdings" panose="05000000000000000000" pitchFamily="2" charset="2"/>
              <a:buChar char="v"/>
            </a:pPr>
            <a:r>
              <a:rPr lang="en-US" sz="3200" dirty="0">
                <a:solidFill>
                  <a:schemeClr val="accent1"/>
                </a:solidFill>
                <a:latin typeface="Algerian" panose="04020705040A02060702" pitchFamily="82" charset="0"/>
              </a:rPr>
              <a:t>By leaving out the start value, the range will start at the first item:</a:t>
            </a:r>
            <a:endParaRPr lang="en-PH" sz="32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18693684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969CA9-1E0F-A984-8903-754946D3EBEE}"/>
              </a:ext>
            </a:extLst>
          </p:cNvPr>
          <p:cNvSpPr>
            <a:spLocks noGrp="1"/>
          </p:cNvSpPr>
          <p:nvPr>
            <p:ph idx="1"/>
          </p:nvPr>
        </p:nvSpPr>
        <p:spPr>
          <a:xfrm>
            <a:off x="1451579" y="1000126"/>
            <a:ext cx="9291215" cy="4466220"/>
          </a:xfrm>
        </p:spPr>
        <p:txBody>
          <a:bodyPr>
            <a:normAutofit fontScale="47500" lnSpcReduction="20000"/>
          </a:bodyPr>
          <a:lstStyle/>
          <a:p>
            <a:r>
              <a:rPr lang="en-US" sz="6000" dirty="0">
                <a:solidFill>
                  <a:schemeClr val="accent1"/>
                </a:solidFill>
                <a:latin typeface="Algerian" panose="04020705040A02060702" pitchFamily="82" charset="0"/>
              </a:rPr>
              <a:t>Example</a:t>
            </a:r>
          </a:p>
          <a:p>
            <a:r>
              <a:rPr lang="en-US" sz="6000" dirty="0">
                <a:solidFill>
                  <a:schemeClr val="accent1"/>
                </a:solidFill>
                <a:latin typeface="Algerian" panose="04020705040A02060702" pitchFamily="82" charset="0"/>
              </a:rPr>
              <a:t>This example returns the items from the beginning to, but NOT included, "kiwi":</a:t>
            </a:r>
          </a:p>
          <a:p>
            <a:endParaRPr lang="en-US" sz="6000" dirty="0">
              <a:solidFill>
                <a:schemeClr val="accent1"/>
              </a:solidFill>
              <a:latin typeface="Algerian" panose="04020705040A02060702" pitchFamily="82" charset="0"/>
            </a:endParaRPr>
          </a:p>
          <a:p>
            <a:r>
              <a:rPr lang="en-US" sz="6000" dirty="0" err="1">
                <a:solidFill>
                  <a:schemeClr val="accent1"/>
                </a:solidFill>
                <a:latin typeface="Algerian" panose="04020705040A02060702" pitchFamily="82" charset="0"/>
              </a:rPr>
              <a:t>thistuple</a:t>
            </a:r>
            <a:r>
              <a:rPr lang="en-US" sz="6000" dirty="0">
                <a:solidFill>
                  <a:schemeClr val="accent1"/>
                </a:solidFill>
                <a:latin typeface="Algerian" panose="04020705040A02060702" pitchFamily="82" charset="0"/>
              </a:rPr>
              <a:t> = ("apple", "banana", "cherry", "orange", "kiwi", "melon", "mango")</a:t>
            </a:r>
          </a:p>
          <a:p>
            <a:r>
              <a:rPr lang="en-US" sz="6000" dirty="0">
                <a:solidFill>
                  <a:schemeClr val="accent1"/>
                </a:solidFill>
                <a:latin typeface="Algerian" panose="04020705040A02060702" pitchFamily="82" charset="0"/>
              </a:rPr>
              <a:t>print(</a:t>
            </a:r>
            <a:r>
              <a:rPr lang="en-US" sz="6000" dirty="0" err="1">
                <a:solidFill>
                  <a:schemeClr val="accent1"/>
                </a:solidFill>
                <a:latin typeface="Algerian" panose="04020705040A02060702" pitchFamily="82" charset="0"/>
              </a:rPr>
              <a:t>thistuple</a:t>
            </a:r>
            <a:r>
              <a:rPr lang="en-US" sz="6000" dirty="0">
                <a:solidFill>
                  <a:schemeClr val="accent1"/>
                </a:solidFill>
                <a:latin typeface="Algerian" panose="04020705040A02060702" pitchFamily="82" charset="0"/>
              </a:rPr>
              <a:t>[:4]) By leaving out the end value, the range will go on to the end of the list:</a:t>
            </a:r>
          </a:p>
          <a:p>
            <a:endParaRPr lang="en-US" dirty="0"/>
          </a:p>
          <a:p>
            <a:endParaRPr lang="en-PH" dirty="0"/>
          </a:p>
        </p:txBody>
      </p:sp>
    </p:spTree>
    <p:extLst>
      <p:ext uri="{BB962C8B-B14F-4D97-AF65-F5344CB8AC3E}">
        <p14:creationId xmlns:p14="http://schemas.microsoft.com/office/powerpoint/2010/main" val="33555831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6955C-B06A-79BF-FF11-AA8AB4A44835}"/>
              </a:ext>
            </a:extLst>
          </p:cNvPr>
          <p:cNvSpPr>
            <a:spLocks noGrp="1"/>
          </p:cNvSpPr>
          <p:nvPr>
            <p:ph idx="1"/>
          </p:nvPr>
        </p:nvSpPr>
        <p:spPr>
          <a:xfrm>
            <a:off x="1451579" y="1328738"/>
            <a:ext cx="9291215" cy="4137607"/>
          </a:xfrm>
        </p:spPr>
        <p:txBody>
          <a:bodyPr/>
          <a:lstStyle/>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This example returns the items from "cherry" and to the end:</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err="1">
                <a:solidFill>
                  <a:schemeClr val="accent1"/>
                </a:solidFill>
                <a:latin typeface="Algerian" panose="04020705040A02060702" pitchFamily="82" charset="0"/>
              </a:rPr>
              <a:t>thistuple</a:t>
            </a:r>
            <a:r>
              <a:rPr lang="en-US" dirty="0">
                <a:solidFill>
                  <a:schemeClr val="accent1"/>
                </a:solidFill>
                <a:latin typeface="Algerian" panose="04020705040A02060702" pitchFamily="82" charset="0"/>
              </a:rPr>
              <a:t> = ("apple", "banana", "cherry", "orange", "kiwi", "melon", "mango")</a:t>
            </a:r>
          </a:p>
          <a:p>
            <a:pPr>
              <a:buFont typeface="Wingdings" panose="05000000000000000000" pitchFamily="2" charset="2"/>
              <a:buChar char="v"/>
            </a:pPr>
            <a:r>
              <a:rPr lang="en-US" dirty="0">
                <a:solidFill>
                  <a:schemeClr val="accent1"/>
                </a:solidFill>
                <a:latin typeface="Algerian" panose="04020705040A02060702" pitchFamily="82" charset="0"/>
              </a:rPr>
              <a:t>print(</a:t>
            </a:r>
            <a:r>
              <a:rPr lang="en-US" dirty="0" err="1">
                <a:solidFill>
                  <a:schemeClr val="accent1"/>
                </a:solidFill>
                <a:latin typeface="Algerian" panose="04020705040A02060702" pitchFamily="82" charset="0"/>
              </a:rPr>
              <a:t>thistuple</a:t>
            </a:r>
            <a:r>
              <a:rPr lang="en-US" dirty="0">
                <a:solidFill>
                  <a:schemeClr val="accent1"/>
                </a:solidFill>
                <a:latin typeface="Algerian" panose="04020705040A02060702" pitchFamily="82" charset="0"/>
              </a:rPr>
              <a:t>[2:])</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37012703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7EA7-D852-F5CC-4F53-B7EFE7CE3D5E}"/>
              </a:ext>
            </a:extLst>
          </p:cNvPr>
          <p:cNvSpPr>
            <a:spLocks noGrp="1"/>
          </p:cNvSpPr>
          <p:nvPr>
            <p:ph type="title"/>
          </p:nvPr>
        </p:nvSpPr>
        <p:spPr/>
        <p:txBody>
          <a:bodyPr>
            <a:normAutofit fontScale="90000"/>
          </a:bodyPr>
          <a:lstStyle/>
          <a:p>
            <a:r>
              <a:rPr lang="en-PH" sz="5300" dirty="0">
                <a:latin typeface="Algerian" panose="04020705040A02060702" pitchFamily="82" charset="0"/>
              </a:rPr>
              <a:t>Python - Update Tuples</a:t>
            </a:r>
            <a:br>
              <a:rPr lang="en-PH" dirty="0"/>
            </a:br>
            <a:endParaRPr lang="en-PH" dirty="0"/>
          </a:p>
        </p:txBody>
      </p:sp>
      <p:sp>
        <p:nvSpPr>
          <p:cNvPr id="3" name="Content Placeholder 2">
            <a:extLst>
              <a:ext uri="{FF2B5EF4-FFF2-40B4-BE49-F238E27FC236}">
                <a16:creationId xmlns:a16="http://schemas.microsoft.com/office/drawing/2014/main" id="{C59F4C9C-34D1-D75F-6282-42EA4DA67E7D}"/>
              </a:ext>
            </a:extLst>
          </p:cNvPr>
          <p:cNvSpPr>
            <a:spLocks noGrp="1"/>
          </p:cNvSpPr>
          <p:nvPr>
            <p:ph idx="1"/>
          </p:nvPr>
        </p:nvSpPr>
        <p:spPr>
          <a:xfrm>
            <a:off x="1451579" y="1958582"/>
            <a:ext cx="9291215" cy="3450613"/>
          </a:xfrm>
        </p:spPr>
        <p:txBody>
          <a:bodyPr/>
          <a:lstStyle/>
          <a:p>
            <a:r>
              <a:rPr lang="en-US" sz="2800" dirty="0">
                <a:solidFill>
                  <a:schemeClr val="accent1"/>
                </a:solidFill>
                <a:latin typeface="Algerian" panose="04020705040A02060702" pitchFamily="82" charset="0"/>
              </a:rPr>
              <a:t>Tuples are unchangeable, meaning that you cannot change, add, or remove items once the tuple is created.</a:t>
            </a:r>
          </a:p>
          <a:p>
            <a:endParaRPr lang="en-US" sz="2800" dirty="0">
              <a:solidFill>
                <a:schemeClr val="accent1"/>
              </a:solidFill>
              <a:latin typeface="Algerian" panose="04020705040A02060702" pitchFamily="82" charset="0"/>
            </a:endParaRPr>
          </a:p>
          <a:p>
            <a:r>
              <a:rPr lang="en-US" sz="2800" dirty="0">
                <a:solidFill>
                  <a:schemeClr val="accent1"/>
                </a:solidFill>
                <a:latin typeface="Algerian" panose="04020705040A02060702" pitchFamily="82" charset="0"/>
              </a:rPr>
              <a:t>But there are some workarounds</a:t>
            </a:r>
            <a:r>
              <a:rPr lang="en-US" dirty="0"/>
              <a:t>.</a:t>
            </a:r>
            <a:endParaRPr lang="en-PH" dirty="0"/>
          </a:p>
        </p:txBody>
      </p:sp>
    </p:spTree>
    <p:extLst>
      <p:ext uri="{BB962C8B-B14F-4D97-AF65-F5344CB8AC3E}">
        <p14:creationId xmlns:p14="http://schemas.microsoft.com/office/powerpoint/2010/main" val="96298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93DE-DA1B-843D-142E-4CDEE8F689CC}"/>
              </a:ext>
            </a:extLst>
          </p:cNvPr>
          <p:cNvSpPr>
            <a:spLocks noGrp="1"/>
          </p:cNvSpPr>
          <p:nvPr>
            <p:ph type="title"/>
          </p:nvPr>
        </p:nvSpPr>
        <p:spPr>
          <a:xfrm>
            <a:off x="1395768" y="777292"/>
            <a:ext cx="9291215" cy="914399"/>
          </a:xfrm>
        </p:spPr>
        <p:txBody>
          <a:bodyPr>
            <a:noAutofit/>
          </a:bodyPr>
          <a:lstStyle/>
          <a:p>
            <a:pPr algn="l"/>
            <a:r>
              <a:rPr lang="en-US" sz="2000" b="0" i="0" dirty="0">
                <a:effectLst/>
                <a:latin typeface="Algerian" panose="04020705040A02060702" pitchFamily="82" charset="0"/>
              </a:rPr>
              <a:t>The number of spaces is up to you as a programmer, the most common use is four, but it has to be at least one.</a:t>
            </a:r>
            <a:endParaRPr lang="en-PH" sz="2000" dirty="0">
              <a:latin typeface="Algerian" panose="04020705040A02060702" pitchFamily="82" charset="0"/>
            </a:endParaRPr>
          </a:p>
        </p:txBody>
      </p:sp>
      <p:sp>
        <p:nvSpPr>
          <p:cNvPr id="3" name="Content Placeholder 2">
            <a:extLst>
              <a:ext uri="{FF2B5EF4-FFF2-40B4-BE49-F238E27FC236}">
                <a16:creationId xmlns:a16="http://schemas.microsoft.com/office/drawing/2014/main" id="{3713A226-66C4-E2AB-4083-65400575474F}"/>
              </a:ext>
            </a:extLst>
          </p:cNvPr>
          <p:cNvSpPr>
            <a:spLocks noGrp="1"/>
          </p:cNvSpPr>
          <p:nvPr>
            <p:ph idx="1"/>
          </p:nvPr>
        </p:nvSpPr>
        <p:spPr>
          <a:xfrm>
            <a:off x="1342332" y="2066645"/>
            <a:ext cx="9398088" cy="4014063"/>
          </a:xfrm>
        </p:spPr>
        <p:txBody>
          <a:bodyPr>
            <a:normAutofit fontScale="85000" lnSpcReduction="20000"/>
          </a:bodyPr>
          <a:lstStyle/>
          <a:p>
            <a:pPr algn="l">
              <a:buFont typeface="Wingdings" panose="05000000000000000000" pitchFamily="2" charset="2"/>
              <a:buChar char="v"/>
            </a:pPr>
            <a:r>
              <a:rPr lang="en-US" b="0" i="0" dirty="0">
                <a:solidFill>
                  <a:srgbClr val="000000"/>
                </a:solidFill>
                <a:effectLst/>
                <a:latin typeface="Algerian" panose="04020705040A02060702" pitchFamily="82" charset="0"/>
              </a:rPr>
              <a:t>Example</a:t>
            </a:r>
          </a:p>
          <a:p>
            <a:pPr algn="l">
              <a:buFont typeface="Wingdings" panose="05000000000000000000" pitchFamily="2" charset="2"/>
              <a:buChar char="v"/>
            </a:pP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&gt;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"Five is greater than two!"</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&gt;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"Five is greater than two!"</a:t>
            </a:r>
            <a:r>
              <a:rPr lang="en-US" b="0" i="0" dirty="0">
                <a:solidFill>
                  <a:srgbClr val="000000"/>
                </a:solidFill>
                <a:effectLst/>
                <a:latin typeface="Consolas" panose="020B0609020204030204" pitchFamily="49" charset="0"/>
              </a:rPr>
              <a:t>)</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You have to use the same number of spaces in the same block of code, otherwise Python will give you an error:</a:t>
            </a:r>
            <a:endParaRPr lang="en-US" dirty="0">
              <a:solidFill>
                <a:srgbClr val="000000"/>
              </a:solidFill>
              <a:latin typeface="Algerian" panose="04020705040A02060702" pitchFamily="82" charset="0"/>
            </a:endParaRPr>
          </a:p>
          <a:p>
            <a:pPr>
              <a:buFont typeface="Wingdings" panose="05000000000000000000" pitchFamily="2" charset="2"/>
              <a:buChar char="v"/>
            </a:pPr>
            <a:r>
              <a:rPr lang="en-US" b="0" i="0" dirty="0">
                <a:solidFill>
                  <a:srgbClr val="000000"/>
                </a:solidFill>
                <a:effectLst/>
                <a:latin typeface="Algerian" panose="04020705040A02060702" pitchFamily="82" charset="0"/>
              </a:rPr>
              <a:t>Example</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Syntax Error</a:t>
            </a:r>
            <a:r>
              <a:rPr lang="en-US" b="0" i="0" dirty="0">
                <a:solidFill>
                  <a:srgbClr val="000000"/>
                </a:solidFill>
                <a:effectLst/>
                <a:latin typeface="Verdana" panose="020B0604030504040204" pitchFamily="34" charset="0"/>
              </a:rPr>
              <a:t>:</a:t>
            </a:r>
          </a:p>
          <a:p>
            <a:pPr algn="l">
              <a:buFont typeface="Wingdings" panose="05000000000000000000" pitchFamily="2" charset="2"/>
              <a:buChar char="v"/>
            </a:pP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 &gt;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"Five is greater than two!"</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"Five is greater than two!"</a:t>
            </a:r>
            <a:r>
              <a:rPr lang="en-US" b="0" i="0" dirty="0">
                <a:solidFill>
                  <a:srgbClr val="000000"/>
                </a:solidFill>
                <a:effectLst/>
                <a:latin typeface="Consolas" panose="020B0609020204030204" pitchFamily="49" charset="0"/>
              </a:rPr>
              <a:t>)</a:t>
            </a:r>
          </a:p>
          <a:p>
            <a:pPr algn="l"/>
            <a:endParaRPr lang="en-US" b="0" i="0" dirty="0">
              <a:solidFill>
                <a:srgbClr val="000000"/>
              </a:solidFill>
              <a:effectLst/>
              <a:latin typeface="Consolas" panose="020B0609020204030204" pitchFamily="49" charset="0"/>
            </a:endParaRPr>
          </a:p>
          <a:p>
            <a:endParaRPr lang="en-PH" dirty="0"/>
          </a:p>
        </p:txBody>
      </p:sp>
    </p:spTree>
    <p:extLst>
      <p:ext uri="{BB962C8B-B14F-4D97-AF65-F5344CB8AC3E}">
        <p14:creationId xmlns:p14="http://schemas.microsoft.com/office/powerpoint/2010/main" val="12698527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98BE-7F1D-6F9B-A3CF-AE97BFB5EEB6}"/>
              </a:ext>
            </a:extLst>
          </p:cNvPr>
          <p:cNvSpPr>
            <a:spLocks noGrp="1"/>
          </p:cNvSpPr>
          <p:nvPr>
            <p:ph type="title"/>
          </p:nvPr>
        </p:nvSpPr>
        <p:spPr>
          <a:xfrm>
            <a:off x="1450392" y="590205"/>
            <a:ext cx="9291215" cy="1277470"/>
          </a:xfrm>
        </p:spPr>
        <p:txBody>
          <a:bodyPr>
            <a:normAutofit/>
          </a:bodyPr>
          <a:lstStyle/>
          <a:p>
            <a:r>
              <a:rPr lang="en-PH" sz="4800" dirty="0">
                <a:latin typeface="Algerian" panose="04020705040A02060702" pitchFamily="82" charset="0"/>
              </a:rPr>
              <a:t>Change Tuple Values</a:t>
            </a:r>
          </a:p>
        </p:txBody>
      </p:sp>
      <p:sp>
        <p:nvSpPr>
          <p:cNvPr id="3" name="Content Placeholder 2">
            <a:extLst>
              <a:ext uri="{FF2B5EF4-FFF2-40B4-BE49-F238E27FC236}">
                <a16:creationId xmlns:a16="http://schemas.microsoft.com/office/drawing/2014/main" id="{D6466511-EE37-F471-B6BD-02F3584128CA}"/>
              </a:ext>
            </a:extLst>
          </p:cNvPr>
          <p:cNvSpPr>
            <a:spLocks noGrp="1"/>
          </p:cNvSpPr>
          <p:nvPr>
            <p:ph idx="1"/>
          </p:nvPr>
        </p:nvSpPr>
        <p:spPr>
          <a:xfrm>
            <a:off x="1144818" y="1908643"/>
            <a:ext cx="9291215" cy="4359152"/>
          </a:xfrm>
        </p:spPr>
        <p:txBody>
          <a:bodyPr>
            <a:normAutofit lnSpcReduction="10000"/>
          </a:bodyPr>
          <a:lstStyle/>
          <a:p>
            <a:pPr>
              <a:buFont typeface="Wingdings" panose="05000000000000000000" pitchFamily="2" charset="2"/>
              <a:buChar char="v"/>
            </a:pPr>
            <a:r>
              <a:rPr lang="en-US" sz="1600" dirty="0">
                <a:solidFill>
                  <a:schemeClr val="accent1"/>
                </a:solidFill>
                <a:latin typeface="Algerian" panose="04020705040A02060702" pitchFamily="82" charset="0"/>
              </a:rPr>
              <a:t>Once a tuple is created, you cannot change its values. Tuples are unchangeable, or immutable as it also is called.</a:t>
            </a:r>
          </a:p>
          <a:p>
            <a:pPr>
              <a:buFont typeface="Wingdings" panose="05000000000000000000" pitchFamily="2" charset="2"/>
              <a:buChar char="v"/>
            </a:pPr>
            <a:r>
              <a:rPr lang="en-US" sz="1600" dirty="0">
                <a:solidFill>
                  <a:schemeClr val="accent1"/>
                </a:solidFill>
                <a:latin typeface="Algerian" panose="04020705040A02060702" pitchFamily="82" charset="0"/>
              </a:rPr>
              <a:t>But there is a workaround. You can convert the tuple into a list, change the list, and convert the list back into a tuple.</a:t>
            </a:r>
          </a:p>
          <a:p>
            <a:pPr>
              <a:buFont typeface="Wingdings" panose="05000000000000000000" pitchFamily="2" charset="2"/>
              <a:buChar char="v"/>
            </a:pPr>
            <a:r>
              <a:rPr lang="en-US" sz="1600" dirty="0">
                <a:solidFill>
                  <a:schemeClr val="accent1"/>
                </a:solidFill>
                <a:latin typeface="Algerian" panose="04020705040A02060702" pitchFamily="82" charset="0"/>
              </a:rPr>
              <a:t>Example</a:t>
            </a:r>
          </a:p>
          <a:p>
            <a:pPr>
              <a:buFont typeface="Wingdings" panose="05000000000000000000" pitchFamily="2" charset="2"/>
              <a:buChar char="v"/>
            </a:pPr>
            <a:r>
              <a:rPr lang="en-US" sz="1600" dirty="0">
                <a:solidFill>
                  <a:schemeClr val="accent1"/>
                </a:solidFill>
                <a:latin typeface="Algerian" panose="04020705040A02060702" pitchFamily="82" charset="0"/>
              </a:rPr>
              <a:t>Convert the tuple into a list to be able to change it:</a:t>
            </a:r>
          </a:p>
          <a:p>
            <a:pPr>
              <a:buFont typeface="Wingdings" panose="05000000000000000000" pitchFamily="2" charset="2"/>
              <a:buChar char="v"/>
            </a:pPr>
            <a:endParaRPr lang="en-US" sz="1600" dirty="0">
              <a:solidFill>
                <a:schemeClr val="accent1"/>
              </a:solidFill>
              <a:latin typeface="Algerian" panose="04020705040A02060702" pitchFamily="82" charset="0"/>
            </a:endParaRPr>
          </a:p>
          <a:p>
            <a:pPr>
              <a:buFont typeface="Wingdings" panose="05000000000000000000" pitchFamily="2" charset="2"/>
              <a:buChar char="v"/>
            </a:pPr>
            <a:r>
              <a:rPr lang="en-US" sz="1600" dirty="0">
                <a:solidFill>
                  <a:schemeClr val="accent1"/>
                </a:solidFill>
                <a:latin typeface="Algerian" panose="04020705040A02060702" pitchFamily="82" charset="0"/>
              </a:rPr>
              <a:t>x = ("apple", "banana", "cherry")</a:t>
            </a:r>
          </a:p>
          <a:p>
            <a:pPr>
              <a:buFont typeface="Wingdings" panose="05000000000000000000" pitchFamily="2" charset="2"/>
              <a:buChar char="v"/>
            </a:pPr>
            <a:r>
              <a:rPr lang="en-US" sz="1600" dirty="0">
                <a:solidFill>
                  <a:schemeClr val="accent1"/>
                </a:solidFill>
                <a:latin typeface="Algerian" panose="04020705040A02060702" pitchFamily="82" charset="0"/>
              </a:rPr>
              <a:t>y = list(x)</a:t>
            </a:r>
          </a:p>
          <a:p>
            <a:pPr>
              <a:buFont typeface="Wingdings" panose="05000000000000000000" pitchFamily="2" charset="2"/>
              <a:buChar char="v"/>
            </a:pPr>
            <a:r>
              <a:rPr lang="en-US" sz="1600" dirty="0">
                <a:solidFill>
                  <a:schemeClr val="accent1"/>
                </a:solidFill>
                <a:latin typeface="Algerian" panose="04020705040A02060702" pitchFamily="82" charset="0"/>
              </a:rPr>
              <a:t>y[1] = "kiwi"</a:t>
            </a:r>
          </a:p>
          <a:p>
            <a:pPr>
              <a:buFont typeface="Wingdings" panose="05000000000000000000" pitchFamily="2" charset="2"/>
              <a:buChar char="v"/>
            </a:pPr>
            <a:r>
              <a:rPr lang="en-US" sz="1600" dirty="0">
                <a:solidFill>
                  <a:schemeClr val="accent1"/>
                </a:solidFill>
                <a:latin typeface="Algerian" panose="04020705040A02060702" pitchFamily="82" charset="0"/>
              </a:rPr>
              <a:t>x = tuple(y)</a:t>
            </a:r>
          </a:p>
          <a:p>
            <a:pPr>
              <a:buFont typeface="Wingdings" panose="05000000000000000000" pitchFamily="2" charset="2"/>
              <a:buChar char="v"/>
            </a:pPr>
            <a:endParaRPr lang="en-US" sz="1600" dirty="0">
              <a:solidFill>
                <a:schemeClr val="accent1"/>
              </a:solidFill>
              <a:latin typeface="Algerian" panose="04020705040A02060702" pitchFamily="82" charset="0"/>
            </a:endParaRPr>
          </a:p>
          <a:p>
            <a:pPr>
              <a:buFont typeface="Wingdings" panose="05000000000000000000" pitchFamily="2" charset="2"/>
              <a:buChar char="v"/>
            </a:pPr>
            <a:r>
              <a:rPr lang="en-US" sz="1600" dirty="0">
                <a:solidFill>
                  <a:schemeClr val="accent1"/>
                </a:solidFill>
                <a:latin typeface="Algerian" panose="04020705040A02060702" pitchFamily="82" charset="0"/>
              </a:rPr>
              <a:t>print(x)</a:t>
            </a:r>
            <a:endParaRPr lang="en-PH" sz="16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9672757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7654-FB8C-0AB0-58A5-228711ED5E53}"/>
              </a:ext>
            </a:extLst>
          </p:cNvPr>
          <p:cNvSpPr>
            <a:spLocks noGrp="1"/>
          </p:cNvSpPr>
          <p:nvPr>
            <p:ph type="title"/>
          </p:nvPr>
        </p:nvSpPr>
        <p:spPr/>
        <p:txBody>
          <a:bodyPr>
            <a:normAutofit/>
          </a:bodyPr>
          <a:lstStyle/>
          <a:p>
            <a:r>
              <a:rPr lang="en-PH" sz="4400" dirty="0">
                <a:latin typeface="Algerian" panose="04020705040A02060702" pitchFamily="82" charset="0"/>
              </a:rPr>
              <a:t>Add Items</a:t>
            </a:r>
          </a:p>
        </p:txBody>
      </p:sp>
      <p:sp>
        <p:nvSpPr>
          <p:cNvPr id="3" name="Content Placeholder 2">
            <a:extLst>
              <a:ext uri="{FF2B5EF4-FFF2-40B4-BE49-F238E27FC236}">
                <a16:creationId xmlns:a16="http://schemas.microsoft.com/office/drawing/2014/main" id="{7AD7AE77-A902-1FC0-33FA-38C4340F6247}"/>
              </a:ext>
            </a:extLst>
          </p:cNvPr>
          <p:cNvSpPr>
            <a:spLocks noGrp="1"/>
          </p:cNvSpPr>
          <p:nvPr>
            <p:ph idx="1"/>
          </p:nvPr>
        </p:nvSpPr>
        <p:spPr/>
        <p:txBody>
          <a:bodyPr>
            <a:normAutofit fontScale="92500"/>
          </a:bodyPr>
          <a:lstStyle/>
          <a:p>
            <a:pPr>
              <a:buFont typeface="Wingdings" panose="05000000000000000000" pitchFamily="2" charset="2"/>
              <a:buChar char="v"/>
            </a:pPr>
            <a:r>
              <a:rPr lang="en-US" sz="2800" dirty="0" err="1">
                <a:solidFill>
                  <a:schemeClr val="accent1"/>
                </a:solidFill>
                <a:latin typeface="Algerian" panose="04020705040A02060702" pitchFamily="82" charset="0"/>
              </a:rPr>
              <a:t>ince</a:t>
            </a:r>
            <a:r>
              <a:rPr lang="en-US" sz="2800" dirty="0">
                <a:solidFill>
                  <a:schemeClr val="accent1"/>
                </a:solidFill>
                <a:latin typeface="Algerian" panose="04020705040A02060702" pitchFamily="82" charset="0"/>
              </a:rPr>
              <a:t> tuples are immutable, they do not have a build-in append() method, but there are other ways to add items to a tuple.</a:t>
            </a:r>
          </a:p>
          <a:p>
            <a:pPr>
              <a:buFont typeface="Wingdings" panose="05000000000000000000" pitchFamily="2" charset="2"/>
              <a:buChar char="v"/>
            </a:pPr>
            <a:endParaRPr lang="en-US" sz="2800" dirty="0">
              <a:solidFill>
                <a:schemeClr val="accent1"/>
              </a:solidFill>
              <a:latin typeface="Algerian" panose="04020705040A02060702" pitchFamily="82" charset="0"/>
            </a:endParaRPr>
          </a:p>
          <a:p>
            <a:pPr>
              <a:buFont typeface="Wingdings" panose="05000000000000000000" pitchFamily="2" charset="2"/>
              <a:buChar char="v"/>
            </a:pPr>
            <a:r>
              <a:rPr lang="en-US" sz="2800" dirty="0">
                <a:solidFill>
                  <a:schemeClr val="accent1"/>
                </a:solidFill>
                <a:latin typeface="Algerian" panose="04020705040A02060702" pitchFamily="82" charset="0"/>
              </a:rPr>
              <a:t>1. Convert into a list: Just like the workaround for changing a tuple, you can convert it into a list, add your item(s), and convert it back into a tuple.</a:t>
            </a:r>
            <a:endParaRPr lang="en-PH" sz="28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14238859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87244-1E38-1830-A300-02BD583D313D}"/>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Convert the tuple into a list, add "orange", and convert it back into a tuple:</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err="1">
                <a:solidFill>
                  <a:schemeClr val="accent1"/>
                </a:solidFill>
                <a:latin typeface="Algerian" panose="04020705040A02060702" pitchFamily="82" charset="0"/>
              </a:rPr>
              <a:t>thistuple</a:t>
            </a:r>
            <a:r>
              <a:rPr lang="en-US" dirty="0">
                <a:solidFill>
                  <a:schemeClr val="accent1"/>
                </a:solidFill>
                <a:latin typeface="Algerian" panose="04020705040A02060702" pitchFamily="82" charset="0"/>
              </a:rPr>
              <a:t> = ("apple", "banana", "cherry")</a:t>
            </a:r>
          </a:p>
          <a:p>
            <a:pPr>
              <a:buFont typeface="Wingdings" panose="05000000000000000000" pitchFamily="2" charset="2"/>
              <a:buChar char="v"/>
            </a:pPr>
            <a:r>
              <a:rPr lang="en-US" dirty="0">
                <a:solidFill>
                  <a:schemeClr val="accent1"/>
                </a:solidFill>
                <a:latin typeface="Algerian" panose="04020705040A02060702" pitchFamily="82" charset="0"/>
              </a:rPr>
              <a:t>y = list(</a:t>
            </a:r>
            <a:r>
              <a:rPr lang="en-US" dirty="0" err="1">
                <a:solidFill>
                  <a:schemeClr val="accent1"/>
                </a:solidFill>
                <a:latin typeface="Algerian" panose="04020705040A02060702" pitchFamily="82" charset="0"/>
              </a:rPr>
              <a:t>thistuple</a:t>
            </a:r>
            <a:r>
              <a:rPr lang="en-US" dirty="0">
                <a:solidFill>
                  <a:schemeClr val="accent1"/>
                </a:solidFill>
                <a:latin typeface="Algerian" panose="04020705040A02060702" pitchFamily="82" charset="0"/>
              </a:rPr>
              <a:t>)</a:t>
            </a:r>
          </a:p>
          <a:p>
            <a:pPr>
              <a:buFont typeface="Wingdings" panose="05000000000000000000" pitchFamily="2" charset="2"/>
              <a:buChar char="v"/>
            </a:pPr>
            <a:r>
              <a:rPr lang="en-US" dirty="0" err="1">
                <a:solidFill>
                  <a:schemeClr val="accent1"/>
                </a:solidFill>
                <a:latin typeface="Algerian" panose="04020705040A02060702" pitchFamily="82" charset="0"/>
              </a:rPr>
              <a:t>y.append</a:t>
            </a:r>
            <a:r>
              <a:rPr lang="en-US" dirty="0">
                <a:solidFill>
                  <a:schemeClr val="accent1"/>
                </a:solidFill>
                <a:latin typeface="Algerian" panose="04020705040A02060702" pitchFamily="82" charset="0"/>
              </a:rPr>
              <a:t>("orange")</a:t>
            </a:r>
          </a:p>
          <a:p>
            <a:pPr>
              <a:buFont typeface="Wingdings" panose="05000000000000000000" pitchFamily="2" charset="2"/>
              <a:buChar char="v"/>
            </a:pPr>
            <a:r>
              <a:rPr lang="en-US" dirty="0" err="1">
                <a:solidFill>
                  <a:schemeClr val="accent1"/>
                </a:solidFill>
                <a:latin typeface="Algerian" panose="04020705040A02060702" pitchFamily="82" charset="0"/>
              </a:rPr>
              <a:t>thistuple</a:t>
            </a:r>
            <a:r>
              <a:rPr lang="en-US" dirty="0">
                <a:solidFill>
                  <a:schemeClr val="accent1"/>
                </a:solidFill>
                <a:latin typeface="Algerian" panose="04020705040A02060702" pitchFamily="82" charset="0"/>
              </a:rPr>
              <a:t> = tuple(</a:t>
            </a:r>
            <a:r>
              <a:rPr lang="en-US" dirty="0"/>
              <a:t>y)</a:t>
            </a:r>
            <a:endParaRPr lang="en-PH" dirty="0"/>
          </a:p>
        </p:txBody>
      </p:sp>
    </p:spTree>
    <p:extLst>
      <p:ext uri="{BB962C8B-B14F-4D97-AF65-F5344CB8AC3E}">
        <p14:creationId xmlns:p14="http://schemas.microsoft.com/office/powerpoint/2010/main" val="21914984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AB5F0-56BD-7C38-2043-D62107549512}"/>
              </a:ext>
            </a:extLst>
          </p:cNvPr>
          <p:cNvSpPr>
            <a:spLocks noGrp="1"/>
          </p:cNvSpPr>
          <p:nvPr>
            <p:ph idx="1"/>
          </p:nvPr>
        </p:nvSpPr>
        <p:spPr>
          <a:xfrm>
            <a:off x="1451579" y="842964"/>
            <a:ext cx="9291215" cy="4623382"/>
          </a:xfrm>
        </p:spPr>
        <p:txBody>
          <a:bodyPr>
            <a:normAutofit fontScale="77500" lnSpcReduction="20000"/>
          </a:bodyPr>
          <a:lstStyle/>
          <a:p>
            <a:r>
              <a:rPr lang="en-US" dirty="0">
                <a:solidFill>
                  <a:schemeClr val="accent1"/>
                </a:solidFill>
                <a:latin typeface="Algerian" panose="04020705040A02060702" pitchFamily="82" charset="0"/>
              </a:rPr>
              <a:t>2. Add tuple to a tuple. You are allowed to add tuples to tuples, so if you want to add one item, (or many), create a new tuple with the item(s), and add it to the existing tuple:</a:t>
            </a:r>
          </a:p>
          <a:p>
            <a:r>
              <a:rPr lang="en-US" dirty="0">
                <a:solidFill>
                  <a:schemeClr val="accent1"/>
                </a:solidFill>
                <a:latin typeface="Algerian" panose="04020705040A02060702" pitchFamily="82" charset="0"/>
              </a:rPr>
              <a:t>Example</a:t>
            </a:r>
          </a:p>
          <a:p>
            <a:r>
              <a:rPr lang="en-US" dirty="0">
                <a:solidFill>
                  <a:schemeClr val="accent1"/>
                </a:solidFill>
                <a:latin typeface="Algerian" panose="04020705040A02060702" pitchFamily="82" charset="0"/>
              </a:rPr>
              <a:t>Create a new tuple with the value "orange", and add that tuple:</a:t>
            </a:r>
          </a:p>
          <a:p>
            <a:endParaRPr lang="en-US" dirty="0">
              <a:solidFill>
                <a:schemeClr val="accent1"/>
              </a:solidFill>
              <a:latin typeface="Algerian" panose="04020705040A02060702" pitchFamily="82" charset="0"/>
            </a:endParaRPr>
          </a:p>
          <a:p>
            <a:r>
              <a:rPr lang="en-US" dirty="0" err="1">
                <a:solidFill>
                  <a:schemeClr val="accent1"/>
                </a:solidFill>
                <a:latin typeface="Algerian" panose="04020705040A02060702" pitchFamily="82" charset="0"/>
              </a:rPr>
              <a:t>thistuple</a:t>
            </a:r>
            <a:r>
              <a:rPr lang="en-US" dirty="0">
                <a:solidFill>
                  <a:schemeClr val="accent1"/>
                </a:solidFill>
                <a:latin typeface="Algerian" panose="04020705040A02060702" pitchFamily="82" charset="0"/>
              </a:rPr>
              <a:t> = ("apple", "banana", "cherry")</a:t>
            </a:r>
          </a:p>
          <a:p>
            <a:r>
              <a:rPr lang="en-US" dirty="0">
                <a:solidFill>
                  <a:schemeClr val="accent1"/>
                </a:solidFill>
                <a:latin typeface="Algerian" panose="04020705040A02060702" pitchFamily="82" charset="0"/>
              </a:rPr>
              <a:t>y = ("orange",)</a:t>
            </a:r>
          </a:p>
          <a:p>
            <a:r>
              <a:rPr lang="en-US" dirty="0" err="1">
                <a:solidFill>
                  <a:schemeClr val="accent1"/>
                </a:solidFill>
                <a:latin typeface="Algerian" panose="04020705040A02060702" pitchFamily="82" charset="0"/>
              </a:rPr>
              <a:t>thistuple</a:t>
            </a:r>
            <a:r>
              <a:rPr lang="en-US" dirty="0">
                <a:solidFill>
                  <a:schemeClr val="accent1"/>
                </a:solidFill>
                <a:latin typeface="Algerian" panose="04020705040A02060702" pitchFamily="82" charset="0"/>
              </a:rPr>
              <a:t> += y</a:t>
            </a:r>
          </a:p>
          <a:p>
            <a:endParaRPr lang="en-US" dirty="0">
              <a:solidFill>
                <a:schemeClr val="accent1"/>
              </a:solidFill>
              <a:latin typeface="Algerian" panose="04020705040A02060702" pitchFamily="82" charset="0"/>
            </a:endParaRPr>
          </a:p>
          <a:p>
            <a:r>
              <a:rPr lang="en-US" dirty="0">
                <a:solidFill>
                  <a:schemeClr val="accent1"/>
                </a:solidFill>
                <a:latin typeface="Algerian" panose="04020705040A02060702" pitchFamily="82" charset="0"/>
              </a:rPr>
              <a:t>print(</a:t>
            </a:r>
            <a:r>
              <a:rPr lang="en-US" dirty="0" err="1">
                <a:solidFill>
                  <a:schemeClr val="accent1"/>
                </a:solidFill>
                <a:latin typeface="Algerian" panose="04020705040A02060702" pitchFamily="82" charset="0"/>
              </a:rPr>
              <a:t>thistuple</a:t>
            </a:r>
            <a:r>
              <a:rPr lang="en-US" dirty="0">
                <a:solidFill>
                  <a:schemeClr val="accent1"/>
                </a:solidFill>
                <a:latin typeface="Algerian" panose="04020705040A02060702" pitchFamily="82" charset="0"/>
              </a:rPr>
              <a:t>) </a:t>
            </a:r>
          </a:p>
          <a:p>
            <a:r>
              <a:rPr lang="en-US" dirty="0">
                <a:solidFill>
                  <a:schemeClr val="accent1"/>
                </a:solidFill>
                <a:latin typeface="Algerian" panose="04020705040A02060702" pitchFamily="82" charset="0"/>
              </a:rPr>
              <a:t>Note: When creating a tuple with only one item, remember to include a comma after the item, otherwise it will not be identified as a tuple.</a:t>
            </a:r>
          </a:p>
          <a:p>
            <a:endParaRPr lang="en-PH" dirty="0"/>
          </a:p>
        </p:txBody>
      </p:sp>
    </p:spTree>
    <p:extLst>
      <p:ext uri="{BB962C8B-B14F-4D97-AF65-F5344CB8AC3E}">
        <p14:creationId xmlns:p14="http://schemas.microsoft.com/office/powerpoint/2010/main" val="15181827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13FB-FA69-6625-CD0C-0CF4E608E558}"/>
              </a:ext>
            </a:extLst>
          </p:cNvPr>
          <p:cNvSpPr>
            <a:spLocks noGrp="1"/>
          </p:cNvSpPr>
          <p:nvPr>
            <p:ph type="title"/>
          </p:nvPr>
        </p:nvSpPr>
        <p:spPr>
          <a:xfrm>
            <a:off x="1451579" y="804519"/>
            <a:ext cx="9291215" cy="5253381"/>
          </a:xfrm>
        </p:spPr>
        <p:txBody>
          <a:bodyPr>
            <a:normAutofit/>
          </a:bodyPr>
          <a:lstStyle/>
          <a:p>
            <a:r>
              <a:rPr lang="en-US" dirty="0">
                <a:latin typeface="Algerian" panose="04020705040A02060702" pitchFamily="82" charset="0"/>
              </a:rPr>
              <a:t>Note: When creating a tuple with only one item, remember to include a comma after the item, otherwise it will not be identified as a tuple.</a:t>
            </a:r>
            <a:br>
              <a:rPr lang="en-US" dirty="0">
                <a:latin typeface="Algerian" panose="04020705040A02060702" pitchFamily="82" charset="0"/>
              </a:rPr>
            </a:br>
            <a:br>
              <a:rPr lang="en-US" dirty="0"/>
            </a:br>
            <a:endParaRPr lang="en-PH" dirty="0"/>
          </a:p>
        </p:txBody>
      </p:sp>
    </p:spTree>
    <p:extLst>
      <p:ext uri="{BB962C8B-B14F-4D97-AF65-F5344CB8AC3E}">
        <p14:creationId xmlns:p14="http://schemas.microsoft.com/office/powerpoint/2010/main" val="29217619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8530-830C-CE99-096A-4387ACBA183F}"/>
              </a:ext>
            </a:extLst>
          </p:cNvPr>
          <p:cNvSpPr>
            <a:spLocks noGrp="1"/>
          </p:cNvSpPr>
          <p:nvPr>
            <p:ph type="title"/>
          </p:nvPr>
        </p:nvSpPr>
        <p:spPr>
          <a:xfrm>
            <a:off x="1450392" y="199544"/>
            <a:ext cx="9291215" cy="1049235"/>
          </a:xfrm>
        </p:spPr>
        <p:txBody>
          <a:bodyPr>
            <a:normAutofit fontScale="90000"/>
          </a:bodyPr>
          <a:lstStyle/>
          <a:p>
            <a:r>
              <a:rPr lang="en-PH" dirty="0"/>
              <a:t>Python Tuples</a:t>
            </a:r>
            <a:br>
              <a:rPr lang="en-PH" dirty="0"/>
            </a:br>
            <a:endParaRPr lang="en-PH" dirty="0"/>
          </a:p>
        </p:txBody>
      </p:sp>
      <p:sp>
        <p:nvSpPr>
          <p:cNvPr id="3" name="Content Placeholder 2">
            <a:extLst>
              <a:ext uri="{FF2B5EF4-FFF2-40B4-BE49-F238E27FC236}">
                <a16:creationId xmlns:a16="http://schemas.microsoft.com/office/drawing/2014/main" id="{160A9328-1978-AEA4-1B7D-E8AA2E3B8C85}"/>
              </a:ext>
            </a:extLst>
          </p:cNvPr>
          <p:cNvSpPr>
            <a:spLocks noGrp="1"/>
          </p:cNvSpPr>
          <p:nvPr>
            <p:ph idx="1"/>
          </p:nvPr>
        </p:nvSpPr>
        <p:spPr>
          <a:xfrm>
            <a:off x="1450392" y="1914525"/>
            <a:ext cx="9291215" cy="4123321"/>
          </a:xfrm>
        </p:spPr>
        <p:txBody>
          <a:bodyPr>
            <a:normAutofit fontScale="40000" lnSpcReduction="20000"/>
          </a:bodyPr>
          <a:lstStyle/>
          <a:p>
            <a:r>
              <a:rPr lang="en-PH" sz="8600" dirty="0" err="1"/>
              <a:t>mytuple</a:t>
            </a:r>
            <a:r>
              <a:rPr lang="en-PH" sz="8600" dirty="0"/>
              <a:t> = ("apple", "banana", "cherry")</a:t>
            </a:r>
          </a:p>
          <a:p>
            <a:pPr marL="0" indent="0">
              <a:buNone/>
            </a:pPr>
            <a:r>
              <a:rPr lang="en-PH" sz="13500" dirty="0">
                <a:solidFill>
                  <a:schemeClr val="accent1"/>
                </a:solidFill>
                <a:latin typeface="Algerian" panose="04020705040A02060702" pitchFamily="82" charset="0"/>
              </a:rPr>
              <a:t>Tuple</a:t>
            </a:r>
          </a:p>
          <a:p>
            <a:pPr marL="0" indent="0">
              <a:buNone/>
            </a:pPr>
            <a:r>
              <a:rPr lang="en-US" sz="4000" dirty="0">
                <a:solidFill>
                  <a:schemeClr val="accent1"/>
                </a:solidFill>
                <a:latin typeface="Algerian" panose="04020705040A02060702" pitchFamily="82" charset="0"/>
              </a:rPr>
              <a:t>Tuples are used to store multiple items in a single variable.</a:t>
            </a:r>
          </a:p>
          <a:p>
            <a:pPr marL="0" indent="0">
              <a:buNone/>
            </a:pPr>
            <a:endParaRPr lang="en-US" sz="4000" dirty="0">
              <a:solidFill>
                <a:schemeClr val="accent1"/>
              </a:solidFill>
              <a:latin typeface="Algerian" panose="04020705040A02060702" pitchFamily="82" charset="0"/>
            </a:endParaRPr>
          </a:p>
          <a:p>
            <a:pPr marL="0" indent="0">
              <a:buNone/>
            </a:pPr>
            <a:r>
              <a:rPr lang="en-US" sz="4000" dirty="0">
                <a:solidFill>
                  <a:schemeClr val="accent1"/>
                </a:solidFill>
                <a:latin typeface="Algerian" panose="04020705040A02060702" pitchFamily="82" charset="0"/>
              </a:rPr>
              <a:t>Tuple is one of 4 built-in data types in Python used to store collections of data, the other 3 are List, Set, and Dictionary, all with different qualities and usage.</a:t>
            </a:r>
          </a:p>
          <a:p>
            <a:pPr marL="0" indent="0">
              <a:buNone/>
            </a:pPr>
            <a:endParaRPr lang="en-US" sz="4000" dirty="0">
              <a:solidFill>
                <a:schemeClr val="accent1"/>
              </a:solidFill>
              <a:latin typeface="Algerian" panose="04020705040A02060702" pitchFamily="82" charset="0"/>
            </a:endParaRPr>
          </a:p>
          <a:p>
            <a:pPr marL="0" indent="0">
              <a:buNone/>
            </a:pPr>
            <a:r>
              <a:rPr lang="en-US" sz="4000" dirty="0">
                <a:solidFill>
                  <a:schemeClr val="accent1"/>
                </a:solidFill>
                <a:latin typeface="Algerian" panose="04020705040A02060702" pitchFamily="82" charset="0"/>
              </a:rPr>
              <a:t>A tuple is a collection which is ordered and unchangeable.</a:t>
            </a:r>
          </a:p>
          <a:p>
            <a:pPr marL="0" indent="0">
              <a:buNone/>
            </a:pPr>
            <a:endParaRPr lang="en-US" sz="4000" dirty="0">
              <a:solidFill>
                <a:schemeClr val="accent1"/>
              </a:solidFill>
              <a:latin typeface="Algerian" panose="04020705040A02060702" pitchFamily="82" charset="0"/>
            </a:endParaRPr>
          </a:p>
          <a:p>
            <a:pPr marL="0" indent="0">
              <a:buNone/>
            </a:pPr>
            <a:r>
              <a:rPr lang="en-US" sz="4000" dirty="0">
                <a:solidFill>
                  <a:schemeClr val="accent1"/>
                </a:solidFill>
                <a:latin typeface="Algerian" panose="04020705040A02060702" pitchFamily="82" charset="0"/>
              </a:rPr>
              <a:t>Tuples are written with round brackets.</a:t>
            </a:r>
          </a:p>
          <a:p>
            <a:pPr marL="0" indent="0">
              <a:buNone/>
            </a:pPr>
            <a:endParaRPr lang="en-US" sz="4000" dirty="0">
              <a:solidFill>
                <a:schemeClr val="accent1"/>
              </a:solidFill>
              <a:latin typeface="Algerian" panose="04020705040A02060702" pitchFamily="82" charset="0"/>
            </a:endParaRPr>
          </a:p>
          <a:p>
            <a:pPr marL="0" indent="0">
              <a:buNone/>
            </a:pPr>
            <a:endParaRPr lang="en-PH" sz="4000" dirty="0">
              <a:solidFill>
                <a:schemeClr val="accent1"/>
              </a:solidFill>
              <a:latin typeface="Algerian" panose="04020705040A02060702" pitchFamily="82" charset="0"/>
            </a:endParaRPr>
          </a:p>
          <a:p>
            <a:endParaRPr lang="en-PH" dirty="0"/>
          </a:p>
        </p:txBody>
      </p:sp>
    </p:spTree>
    <p:extLst>
      <p:ext uri="{BB962C8B-B14F-4D97-AF65-F5344CB8AC3E}">
        <p14:creationId xmlns:p14="http://schemas.microsoft.com/office/powerpoint/2010/main" val="37249238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1CC95-0943-4CB9-DDB0-C579FA3E8363}"/>
              </a:ext>
            </a:extLst>
          </p:cNvPr>
          <p:cNvSpPr>
            <a:spLocks noGrp="1"/>
          </p:cNvSpPr>
          <p:nvPr>
            <p:ph idx="1"/>
          </p:nvPr>
        </p:nvSpPr>
        <p:spPr/>
        <p:txBody>
          <a:bodyPr/>
          <a:lstStyle/>
          <a:p>
            <a:r>
              <a:rPr lang="en-US" dirty="0"/>
              <a:t>Example</a:t>
            </a:r>
          </a:p>
          <a:p>
            <a:r>
              <a:rPr lang="en-US" dirty="0"/>
              <a:t>Create a Tuple:</a:t>
            </a:r>
          </a:p>
          <a:p>
            <a:endParaRPr lang="en-US" dirty="0"/>
          </a:p>
          <a:p>
            <a:r>
              <a:rPr lang="en-US" dirty="0" err="1"/>
              <a:t>thistuple</a:t>
            </a:r>
            <a:r>
              <a:rPr lang="en-US" dirty="0"/>
              <a:t> = ("apple", "banana", "cherry")</a:t>
            </a:r>
          </a:p>
          <a:p>
            <a:r>
              <a:rPr lang="en-US" dirty="0"/>
              <a:t>print(</a:t>
            </a:r>
            <a:r>
              <a:rPr lang="en-US" dirty="0" err="1"/>
              <a:t>thistuple</a:t>
            </a:r>
            <a:r>
              <a:rPr lang="en-US" dirty="0"/>
              <a:t>)</a:t>
            </a:r>
            <a:endParaRPr lang="en-PH" dirty="0"/>
          </a:p>
        </p:txBody>
      </p:sp>
    </p:spTree>
    <p:extLst>
      <p:ext uri="{BB962C8B-B14F-4D97-AF65-F5344CB8AC3E}">
        <p14:creationId xmlns:p14="http://schemas.microsoft.com/office/powerpoint/2010/main" val="2929767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3561-AAF0-3303-B05B-AD29EF3BC821}"/>
              </a:ext>
            </a:extLst>
          </p:cNvPr>
          <p:cNvSpPr>
            <a:spLocks noGrp="1"/>
          </p:cNvSpPr>
          <p:nvPr>
            <p:ph type="title"/>
          </p:nvPr>
        </p:nvSpPr>
        <p:spPr/>
        <p:txBody>
          <a:bodyPr/>
          <a:lstStyle/>
          <a:p>
            <a:r>
              <a:rPr lang="en-PH" dirty="0"/>
              <a:t>Tuple Items</a:t>
            </a:r>
          </a:p>
        </p:txBody>
      </p:sp>
      <p:sp>
        <p:nvSpPr>
          <p:cNvPr id="3" name="Content Placeholder 2">
            <a:extLst>
              <a:ext uri="{FF2B5EF4-FFF2-40B4-BE49-F238E27FC236}">
                <a16:creationId xmlns:a16="http://schemas.microsoft.com/office/drawing/2014/main" id="{325A396D-30D3-5D99-289C-F317FB29A31E}"/>
              </a:ext>
            </a:extLst>
          </p:cNvPr>
          <p:cNvSpPr>
            <a:spLocks noGrp="1"/>
          </p:cNvSpPr>
          <p:nvPr>
            <p:ph idx="1"/>
          </p:nvPr>
        </p:nvSpPr>
        <p:spPr/>
        <p:txBody>
          <a:bodyPr/>
          <a:lstStyle/>
          <a:p>
            <a:r>
              <a:rPr lang="en-US" dirty="0"/>
              <a:t>Tuple items are ordered, unchangeable, and allow duplicate values.</a:t>
            </a:r>
          </a:p>
          <a:p>
            <a:endParaRPr lang="en-US" dirty="0"/>
          </a:p>
          <a:p>
            <a:r>
              <a:rPr lang="en-US" dirty="0"/>
              <a:t>Tuple items are indexed, the first item has index [0], the second item has index [1] etc.</a:t>
            </a:r>
            <a:endParaRPr lang="en-PH" dirty="0"/>
          </a:p>
        </p:txBody>
      </p:sp>
    </p:spTree>
    <p:extLst>
      <p:ext uri="{BB962C8B-B14F-4D97-AF65-F5344CB8AC3E}">
        <p14:creationId xmlns:p14="http://schemas.microsoft.com/office/powerpoint/2010/main" val="217759342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90DC-53FC-078E-4D66-149AADBAC73D}"/>
              </a:ext>
            </a:extLst>
          </p:cNvPr>
          <p:cNvSpPr>
            <a:spLocks noGrp="1"/>
          </p:cNvSpPr>
          <p:nvPr>
            <p:ph type="title"/>
          </p:nvPr>
        </p:nvSpPr>
        <p:spPr/>
        <p:txBody>
          <a:bodyPr/>
          <a:lstStyle/>
          <a:p>
            <a:r>
              <a:rPr lang="en-PH" dirty="0"/>
              <a:t>Python - Unpack Tuples</a:t>
            </a:r>
          </a:p>
        </p:txBody>
      </p:sp>
      <p:sp>
        <p:nvSpPr>
          <p:cNvPr id="3" name="Content Placeholder 2">
            <a:extLst>
              <a:ext uri="{FF2B5EF4-FFF2-40B4-BE49-F238E27FC236}">
                <a16:creationId xmlns:a16="http://schemas.microsoft.com/office/drawing/2014/main" id="{C5B4EE3A-9A58-36E7-F5E6-15307F790CD3}"/>
              </a:ext>
            </a:extLst>
          </p:cNvPr>
          <p:cNvSpPr>
            <a:spLocks noGrp="1"/>
          </p:cNvSpPr>
          <p:nvPr>
            <p:ph idx="1"/>
          </p:nvPr>
        </p:nvSpPr>
        <p:spPr/>
        <p:txBody>
          <a:bodyPr>
            <a:normAutofit lnSpcReduction="10000"/>
          </a:bodyPr>
          <a:lstStyle/>
          <a:p>
            <a:r>
              <a:rPr lang="en-PH" dirty="0"/>
              <a:t>Unpacking a Tuple</a:t>
            </a:r>
          </a:p>
          <a:p>
            <a:r>
              <a:rPr lang="en-US" dirty="0"/>
              <a:t>When we create a tuple, we normally assign values to it. This is called "packing" a tuple</a:t>
            </a:r>
          </a:p>
          <a:p>
            <a:r>
              <a:rPr lang="en-US" dirty="0"/>
              <a:t>Example</a:t>
            </a:r>
          </a:p>
          <a:p>
            <a:r>
              <a:rPr lang="en-US" dirty="0"/>
              <a:t>Packing a tuple:</a:t>
            </a:r>
          </a:p>
          <a:p>
            <a:endParaRPr lang="en-US" dirty="0"/>
          </a:p>
          <a:p>
            <a:r>
              <a:rPr lang="en-US" dirty="0"/>
              <a:t>fruits = ("apple", "banana", "cherry")</a:t>
            </a:r>
            <a:endParaRPr lang="en-PH" dirty="0"/>
          </a:p>
        </p:txBody>
      </p:sp>
    </p:spTree>
    <p:extLst>
      <p:ext uri="{BB962C8B-B14F-4D97-AF65-F5344CB8AC3E}">
        <p14:creationId xmlns:p14="http://schemas.microsoft.com/office/powerpoint/2010/main" val="22084483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4615-4EFD-0DFE-BA08-149B2B40DDC0}"/>
              </a:ext>
            </a:extLst>
          </p:cNvPr>
          <p:cNvSpPr>
            <a:spLocks noGrp="1"/>
          </p:cNvSpPr>
          <p:nvPr>
            <p:ph type="title"/>
          </p:nvPr>
        </p:nvSpPr>
        <p:spPr/>
        <p:txBody>
          <a:bodyPr/>
          <a:lstStyle/>
          <a:p>
            <a:r>
              <a:rPr lang="en-PH" dirty="0"/>
              <a:t>Python - Loop Tuples</a:t>
            </a:r>
          </a:p>
        </p:txBody>
      </p:sp>
      <p:sp>
        <p:nvSpPr>
          <p:cNvPr id="3" name="Content Placeholder 2">
            <a:extLst>
              <a:ext uri="{FF2B5EF4-FFF2-40B4-BE49-F238E27FC236}">
                <a16:creationId xmlns:a16="http://schemas.microsoft.com/office/drawing/2014/main" id="{FFEABA82-A415-0577-9E60-5FCFB1524CEE}"/>
              </a:ext>
            </a:extLst>
          </p:cNvPr>
          <p:cNvSpPr>
            <a:spLocks noGrp="1"/>
          </p:cNvSpPr>
          <p:nvPr>
            <p:ph idx="1"/>
          </p:nvPr>
        </p:nvSpPr>
        <p:spPr/>
        <p:txBody>
          <a:bodyPr>
            <a:normAutofit lnSpcReduction="10000"/>
          </a:bodyPr>
          <a:lstStyle/>
          <a:p>
            <a:r>
              <a:rPr lang="en-PH" dirty="0"/>
              <a:t>Loop Through a Tuple</a:t>
            </a:r>
          </a:p>
          <a:p>
            <a:r>
              <a:rPr lang="en-US" dirty="0"/>
              <a:t>You can loop through the tuple items </a:t>
            </a:r>
            <a:r>
              <a:rPr lang="en-US" dirty="0" err="1"/>
              <a:t>bExample</a:t>
            </a:r>
            <a:endParaRPr lang="en-US" dirty="0"/>
          </a:p>
          <a:p>
            <a:r>
              <a:rPr lang="en-US" dirty="0"/>
              <a:t>Iterate through the items and print the values:</a:t>
            </a:r>
          </a:p>
          <a:p>
            <a:endParaRPr lang="en-US" dirty="0"/>
          </a:p>
          <a:p>
            <a:r>
              <a:rPr lang="en-US" dirty="0" err="1"/>
              <a:t>thistuple</a:t>
            </a:r>
            <a:r>
              <a:rPr lang="en-US" dirty="0"/>
              <a:t> = ("apple", "banana", "cherry")</a:t>
            </a:r>
          </a:p>
          <a:p>
            <a:r>
              <a:rPr lang="en-US" dirty="0"/>
              <a:t>for x in </a:t>
            </a:r>
            <a:r>
              <a:rPr lang="en-US" dirty="0" err="1"/>
              <a:t>thistuple</a:t>
            </a:r>
            <a:r>
              <a:rPr lang="en-US" dirty="0"/>
              <a:t>:</a:t>
            </a:r>
          </a:p>
          <a:p>
            <a:r>
              <a:rPr lang="en-US" dirty="0"/>
              <a:t>  print(x)y using a for loop.</a:t>
            </a:r>
            <a:endParaRPr lang="en-PH" dirty="0"/>
          </a:p>
        </p:txBody>
      </p:sp>
    </p:spTree>
    <p:extLst>
      <p:ext uri="{BB962C8B-B14F-4D97-AF65-F5344CB8AC3E}">
        <p14:creationId xmlns:p14="http://schemas.microsoft.com/office/powerpoint/2010/main" val="242221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8755-6DBF-9421-3F48-185F6BEB27CD}"/>
              </a:ext>
            </a:extLst>
          </p:cNvPr>
          <p:cNvSpPr>
            <a:spLocks noGrp="1"/>
          </p:cNvSpPr>
          <p:nvPr>
            <p:ph type="title"/>
          </p:nvPr>
        </p:nvSpPr>
        <p:spPr>
          <a:xfrm>
            <a:off x="1451579" y="200025"/>
            <a:ext cx="9291215" cy="2408820"/>
          </a:xfrm>
        </p:spPr>
        <p:txBody>
          <a:bodyPr/>
          <a:lstStyle/>
          <a:p>
            <a:r>
              <a:rPr lang="en-PH" b="0" i="0" dirty="0">
                <a:effectLst/>
                <a:latin typeface="Algerian" panose="04020705040A02060702" pitchFamily="82" charset="0"/>
              </a:rPr>
              <a:t>Python Comments</a:t>
            </a:r>
            <a:br>
              <a:rPr lang="en-PH"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FAC621B6-5B46-2C76-3EF2-E0115C93038F}"/>
              </a:ext>
            </a:extLst>
          </p:cNvPr>
          <p:cNvSpPr>
            <a:spLocks noGrp="1"/>
          </p:cNvSpPr>
          <p:nvPr>
            <p:ph idx="1"/>
          </p:nvPr>
        </p:nvSpPr>
        <p:spPr>
          <a:xfrm>
            <a:off x="1451579" y="2608845"/>
            <a:ext cx="9291215" cy="2857500"/>
          </a:xfrm>
        </p:spPr>
        <p:txBody>
          <a:bodyPr/>
          <a:lstStyle/>
          <a:p>
            <a:pPr algn="l">
              <a:buFont typeface="Wingdings" panose="05000000000000000000" pitchFamily="2" charset="2"/>
              <a:buChar char="v"/>
            </a:pPr>
            <a:r>
              <a:rPr lang="en-US" b="0" i="0" dirty="0">
                <a:solidFill>
                  <a:schemeClr val="accent1"/>
                </a:solidFill>
                <a:effectLst/>
                <a:latin typeface="Algerian" panose="04020705040A02060702" pitchFamily="82" charset="0"/>
              </a:rPr>
              <a:t>Comments can be used to explain Python code.</a:t>
            </a:r>
          </a:p>
          <a:p>
            <a:pPr algn="l">
              <a:buFont typeface="Wingdings" panose="05000000000000000000" pitchFamily="2" charset="2"/>
              <a:buChar char="v"/>
            </a:pPr>
            <a:r>
              <a:rPr lang="en-US" b="0" i="0" dirty="0">
                <a:solidFill>
                  <a:schemeClr val="accent1"/>
                </a:solidFill>
                <a:effectLst/>
                <a:latin typeface="Algerian" panose="04020705040A02060702" pitchFamily="82" charset="0"/>
              </a:rPr>
              <a:t>Comments can be used to make the code more readable.</a:t>
            </a:r>
          </a:p>
          <a:p>
            <a:pPr algn="l">
              <a:buFont typeface="Wingdings" panose="05000000000000000000" pitchFamily="2" charset="2"/>
              <a:buChar char="v"/>
            </a:pPr>
            <a:r>
              <a:rPr lang="en-US" b="0" i="0" dirty="0">
                <a:solidFill>
                  <a:schemeClr val="accent1"/>
                </a:solidFill>
                <a:effectLst/>
                <a:latin typeface="Algerian" panose="04020705040A02060702" pitchFamily="82" charset="0"/>
              </a:rPr>
              <a:t>Comments can be used to prevent execution when testing code</a:t>
            </a:r>
          </a:p>
          <a:p>
            <a:endParaRPr lang="en-PH" dirty="0"/>
          </a:p>
        </p:txBody>
      </p:sp>
    </p:spTree>
    <p:extLst>
      <p:ext uri="{BB962C8B-B14F-4D97-AF65-F5344CB8AC3E}">
        <p14:creationId xmlns:p14="http://schemas.microsoft.com/office/powerpoint/2010/main" val="3173788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CFE9-024C-CAE0-DFE0-B6A43F74DCBA}"/>
              </a:ext>
            </a:extLst>
          </p:cNvPr>
          <p:cNvSpPr>
            <a:spLocks noGrp="1"/>
          </p:cNvSpPr>
          <p:nvPr>
            <p:ph type="title"/>
          </p:nvPr>
        </p:nvSpPr>
        <p:spPr/>
        <p:txBody>
          <a:bodyPr/>
          <a:lstStyle/>
          <a:p>
            <a:r>
              <a:rPr lang="en-US" dirty="0">
                <a:latin typeface="Algerian" panose="04020705040A02060702" pitchFamily="82" charset="0"/>
              </a:rPr>
              <a:t>Loop Through the Index Numbers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FE42C043-A164-5773-EF2D-9F9A0CB26C9A}"/>
              </a:ext>
            </a:extLst>
          </p:cNvPr>
          <p:cNvSpPr>
            <a:spLocks noGrp="1"/>
          </p:cNvSpPr>
          <p:nvPr>
            <p:ph idx="1"/>
          </p:nvPr>
        </p:nvSpPr>
        <p:spPr>
          <a:xfrm>
            <a:off x="1295402" y="2556932"/>
            <a:ext cx="9601196" cy="3318936"/>
          </a:xfrm>
        </p:spPr>
        <p:txBody>
          <a:bodyPr>
            <a:normAutofit fontScale="70000" lnSpcReduction="20000"/>
          </a:bodyPr>
          <a:lstStyle/>
          <a:p>
            <a:r>
              <a:rPr lang="en-US" dirty="0">
                <a:latin typeface="Algerian" panose="04020705040A02060702" pitchFamily="82" charset="0"/>
              </a:rPr>
              <a:t>You can also loop through the tuple items by referring to their index number.</a:t>
            </a:r>
          </a:p>
          <a:p>
            <a:endParaRPr lang="en-US" dirty="0">
              <a:latin typeface="Algerian" panose="04020705040A02060702" pitchFamily="82" charset="0"/>
            </a:endParaRPr>
          </a:p>
          <a:p>
            <a:r>
              <a:rPr lang="en-US" dirty="0">
                <a:latin typeface="Algerian" panose="04020705040A02060702" pitchFamily="82" charset="0"/>
              </a:rPr>
              <a:t>Use the range() and </a:t>
            </a:r>
            <a:r>
              <a:rPr lang="en-US" dirty="0" err="1">
                <a:latin typeface="Algerian" panose="04020705040A02060702" pitchFamily="82" charset="0"/>
              </a:rPr>
              <a:t>len</a:t>
            </a:r>
            <a:r>
              <a:rPr lang="en-US" dirty="0">
                <a:latin typeface="Algerian" panose="04020705040A02060702" pitchFamily="82" charset="0"/>
              </a:rPr>
              <a:t>() functions to create a suitable </a:t>
            </a:r>
            <a:r>
              <a:rPr lang="en-US" dirty="0" err="1">
                <a:latin typeface="Algerian" panose="04020705040A02060702" pitchFamily="82" charset="0"/>
              </a:rPr>
              <a:t>iterable</a:t>
            </a:r>
            <a:r>
              <a:rPr lang="en-US" dirty="0">
                <a:latin typeface="Algerian" panose="04020705040A02060702" pitchFamily="82" charset="0"/>
              </a:rPr>
              <a:t>.</a:t>
            </a:r>
          </a:p>
          <a:p>
            <a:r>
              <a:rPr lang="en-US" dirty="0">
                <a:latin typeface="Algerian" panose="04020705040A02060702" pitchFamily="82" charset="0"/>
              </a:rPr>
              <a:t>Example</a:t>
            </a:r>
          </a:p>
          <a:p>
            <a:r>
              <a:rPr lang="en-US" dirty="0">
                <a:latin typeface="Algerian" panose="04020705040A02060702" pitchFamily="82" charset="0"/>
              </a:rPr>
              <a:t>Print all items by referring to their index number:</a:t>
            </a:r>
          </a:p>
          <a:p>
            <a:endParaRPr lang="en-US" dirty="0">
              <a:latin typeface="Algerian" panose="04020705040A02060702" pitchFamily="82" charset="0"/>
            </a:endParaRPr>
          </a:p>
          <a:p>
            <a:r>
              <a:rPr lang="en-US" dirty="0" err="1"/>
              <a:t>thistuple</a:t>
            </a:r>
            <a:r>
              <a:rPr lang="en-US" dirty="0"/>
              <a:t> = ("apple", "banana", "cherry")</a:t>
            </a:r>
          </a:p>
          <a:p>
            <a:r>
              <a:rPr lang="en-US" dirty="0"/>
              <a:t>for </a:t>
            </a:r>
            <a:r>
              <a:rPr lang="en-US" dirty="0" err="1"/>
              <a:t>i</a:t>
            </a:r>
            <a:r>
              <a:rPr lang="en-US" dirty="0"/>
              <a:t> in range(</a:t>
            </a:r>
            <a:r>
              <a:rPr lang="en-US" dirty="0" err="1"/>
              <a:t>len</a:t>
            </a:r>
            <a:r>
              <a:rPr lang="en-US" dirty="0"/>
              <a:t>(</a:t>
            </a:r>
            <a:r>
              <a:rPr lang="en-US" dirty="0" err="1"/>
              <a:t>thistuple</a:t>
            </a:r>
            <a:r>
              <a:rPr lang="en-US" dirty="0"/>
              <a:t>)):</a:t>
            </a:r>
          </a:p>
          <a:p>
            <a:r>
              <a:rPr lang="en-US" dirty="0"/>
              <a:t>  print(</a:t>
            </a:r>
            <a:r>
              <a:rPr lang="en-US" dirty="0" err="1"/>
              <a:t>thistuple</a:t>
            </a:r>
            <a:r>
              <a:rPr lang="en-US" dirty="0"/>
              <a:t>[</a:t>
            </a:r>
            <a:r>
              <a:rPr lang="en-US" dirty="0" err="1"/>
              <a:t>i</a:t>
            </a:r>
            <a:r>
              <a:rPr lang="en-US" dirty="0"/>
              <a:t>])</a:t>
            </a:r>
          </a:p>
          <a:p>
            <a:endParaRPr lang="en-PH" dirty="0"/>
          </a:p>
        </p:txBody>
      </p:sp>
    </p:spTree>
    <p:extLst>
      <p:ext uri="{BB962C8B-B14F-4D97-AF65-F5344CB8AC3E}">
        <p14:creationId xmlns:p14="http://schemas.microsoft.com/office/powerpoint/2010/main" val="38789627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233D8-8BC1-CBCA-281B-4421BB3C9374}"/>
              </a:ext>
            </a:extLst>
          </p:cNvPr>
          <p:cNvSpPr>
            <a:spLocks noGrp="1"/>
          </p:cNvSpPr>
          <p:nvPr>
            <p:ph type="title"/>
          </p:nvPr>
        </p:nvSpPr>
        <p:spPr/>
        <p:txBody>
          <a:bodyPr/>
          <a:lstStyle/>
          <a:p>
            <a:r>
              <a:rPr lang="en-PH" dirty="0">
                <a:latin typeface="Algerian" panose="04020705040A02060702" pitchFamily="82" charset="0"/>
              </a:rPr>
              <a:t>Python Sets</a:t>
            </a:r>
          </a:p>
        </p:txBody>
      </p:sp>
      <p:sp>
        <p:nvSpPr>
          <p:cNvPr id="3" name="Content Placeholder 2">
            <a:extLst>
              <a:ext uri="{FF2B5EF4-FFF2-40B4-BE49-F238E27FC236}">
                <a16:creationId xmlns:a16="http://schemas.microsoft.com/office/drawing/2014/main" id="{434D8F3C-90B1-D0BC-0936-09D459885156}"/>
              </a:ext>
            </a:extLst>
          </p:cNvPr>
          <p:cNvSpPr>
            <a:spLocks noGrp="1"/>
          </p:cNvSpPr>
          <p:nvPr>
            <p:ph idx="1"/>
          </p:nvPr>
        </p:nvSpPr>
        <p:spPr/>
        <p:txBody>
          <a:bodyPr>
            <a:normAutofit fontScale="70000" lnSpcReduction="20000"/>
          </a:bodyPr>
          <a:lstStyle/>
          <a:p>
            <a:r>
              <a:rPr lang="en-PH" dirty="0">
                <a:latin typeface="Algerian" panose="04020705040A02060702" pitchFamily="82" charset="0"/>
              </a:rPr>
              <a:t>Set</a:t>
            </a:r>
          </a:p>
          <a:p>
            <a:r>
              <a:rPr lang="en-US" dirty="0">
                <a:latin typeface="Algerian" panose="04020705040A02060702" pitchFamily="82" charset="0"/>
              </a:rPr>
              <a:t>Sets are used to store multiple items in a single variable.</a:t>
            </a:r>
          </a:p>
          <a:p>
            <a:endParaRPr lang="en-US" dirty="0">
              <a:latin typeface="Algerian" panose="04020705040A02060702" pitchFamily="82" charset="0"/>
            </a:endParaRPr>
          </a:p>
          <a:p>
            <a:r>
              <a:rPr lang="en-US" dirty="0">
                <a:latin typeface="Algerian" panose="04020705040A02060702" pitchFamily="82" charset="0"/>
              </a:rPr>
              <a:t>Set is one of 4 built-in data types in Python used to store collections of data, the other 3 are List, Tuple, and Dictionary, all with different qualities and usage.</a:t>
            </a:r>
          </a:p>
          <a:p>
            <a:endParaRPr lang="en-US" dirty="0">
              <a:latin typeface="Algerian" panose="04020705040A02060702" pitchFamily="82" charset="0"/>
            </a:endParaRPr>
          </a:p>
          <a:p>
            <a:r>
              <a:rPr lang="en-US" dirty="0">
                <a:latin typeface="Algerian" panose="04020705040A02060702" pitchFamily="82" charset="0"/>
              </a:rPr>
              <a:t>A set is a collection which is unordered, unchangeable*, and unindexed.</a:t>
            </a:r>
          </a:p>
          <a:p>
            <a:endParaRPr lang="en-US" dirty="0">
              <a:latin typeface="Algerian" panose="04020705040A02060702" pitchFamily="82" charset="0"/>
            </a:endParaRPr>
          </a:p>
          <a:p>
            <a:r>
              <a:rPr lang="en-US" dirty="0">
                <a:latin typeface="Algerian" panose="04020705040A02060702" pitchFamily="82" charset="0"/>
              </a:rPr>
              <a:t>* Note: Set items are unchangeable, but you can remove items and add new items.</a:t>
            </a:r>
            <a:endParaRPr lang="en-PH" dirty="0">
              <a:latin typeface="Algerian" panose="04020705040A02060702" pitchFamily="82" charset="0"/>
            </a:endParaRPr>
          </a:p>
        </p:txBody>
      </p:sp>
    </p:spTree>
    <p:extLst>
      <p:ext uri="{BB962C8B-B14F-4D97-AF65-F5344CB8AC3E}">
        <p14:creationId xmlns:p14="http://schemas.microsoft.com/office/powerpoint/2010/main" val="16618532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485C5-65BE-78A7-DD06-9D9DA87D1826}"/>
              </a:ext>
            </a:extLst>
          </p:cNvPr>
          <p:cNvSpPr>
            <a:spLocks noGrp="1"/>
          </p:cNvSpPr>
          <p:nvPr>
            <p:ph idx="1"/>
          </p:nvPr>
        </p:nvSpPr>
        <p:spPr>
          <a:xfrm>
            <a:off x="1295401" y="1358153"/>
            <a:ext cx="9601196" cy="4517715"/>
          </a:xfrm>
        </p:spPr>
        <p:txBody>
          <a:bodyPr/>
          <a:lstStyle/>
          <a:p>
            <a:r>
              <a:rPr lang="en-US" dirty="0">
                <a:latin typeface="Algerian" panose="04020705040A02060702" pitchFamily="82" charset="0"/>
              </a:rPr>
              <a:t>Sets are written with curly brackets.</a:t>
            </a:r>
          </a:p>
          <a:p>
            <a:r>
              <a:rPr lang="en-US" dirty="0">
                <a:latin typeface="Algerian" panose="04020705040A02060702" pitchFamily="82" charset="0"/>
              </a:rPr>
              <a:t>Example</a:t>
            </a:r>
          </a:p>
          <a:p>
            <a:r>
              <a:rPr lang="en-US" dirty="0">
                <a:latin typeface="Algerian" panose="04020705040A02060702" pitchFamily="82" charset="0"/>
              </a:rPr>
              <a:t>Create a Set:</a:t>
            </a:r>
          </a:p>
          <a:p>
            <a:endParaRPr lang="en-US" dirty="0">
              <a:latin typeface="Algerian" panose="04020705040A02060702" pitchFamily="82" charset="0"/>
            </a:endParaRPr>
          </a:p>
          <a:p>
            <a:r>
              <a:rPr lang="en-US" dirty="0" err="1">
                <a:latin typeface="Algerian" panose="04020705040A02060702" pitchFamily="82" charset="0"/>
              </a:rPr>
              <a:t>thisset</a:t>
            </a:r>
            <a:r>
              <a:rPr lang="en-US" dirty="0">
                <a:latin typeface="Algerian" panose="04020705040A02060702" pitchFamily="82" charset="0"/>
              </a:rPr>
              <a:t> = {"apple", "banana", "cherry"}</a:t>
            </a:r>
          </a:p>
          <a:p>
            <a:r>
              <a:rPr lang="en-US" dirty="0">
                <a:latin typeface="Algerian" panose="04020705040A02060702" pitchFamily="82" charset="0"/>
              </a:rPr>
              <a:t>print(</a:t>
            </a:r>
            <a:r>
              <a:rPr lang="en-US" dirty="0" err="1">
                <a:latin typeface="Algerian" panose="04020705040A02060702" pitchFamily="82" charset="0"/>
              </a:rPr>
              <a:t>thisset</a:t>
            </a:r>
            <a:r>
              <a:rPr lang="en-US" dirty="0">
                <a:latin typeface="Algerian" panose="04020705040A02060702" pitchFamily="82" charset="0"/>
              </a:rPr>
              <a:t>)</a:t>
            </a:r>
          </a:p>
          <a:p>
            <a:endParaRPr lang="en-PH" dirty="0"/>
          </a:p>
        </p:txBody>
      </p:sp>
    </p:spTree>
    <p:extLst>
      <p:ext uri="{BB962C8B-B14F-4D97-AF65-F5344CB8AC3E}">
        <p14:creationId xmlns:p14="http://schemas.microsoft.com/office/powerpoint/2010/main" val="19532132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6A93-72CB-AF8D-65F7-D27C740B801F}"/>
              </a:ext>
            </a:extLst>
          </p:cNvPr>
          <p:cNvSpPr>
            <a:spLocks noGrp="1"/>
          </p:cNvSpPr>
          <p:nvPr>
            <p:ph type="title"/>
          </p:nvPr>
        </p:nvSpPr>
        <p:spPr/>
        <p:txBody>
          <a:bodyPr/>
          <a:lstStyle/>
          <a:p>
            <a:r>
              <a:rPr lang="en-PH" dirty="0">
                <a:latin typeface="Algerian" panose="04020705040A02060702" pitchFamily="82" charset="0"/>
              </a:rPr>
              <a:t>Set Items</a:t>
            </a:r>
          </a:p>
        </p:txBody>
      </p:sp>
      <p:sp>
        <p:nvSpPr>
          <p:cNvPr id="3" name="Content Placeholder 2">
            <a:extLst>
              <a:ext uri="{FF2B5EF4-FFF2-40B4-BE49-F238E27FC236}">
                <a16:creationId xmlns:a16="http://schemas.microsoft.com/office/drawing/2014/main" id="{CCC215A3-B1A2-DB0A-5213-B76D57207B4A}"/>
              </a:ext>
            </a:extLst>
          </p:cNvPr>
          <p:cNvSpPr>
            <a:spLocks noGrp="1"/>
          </p:cNvSpPr>
          <p:nvPr>
            <p:ph idx="1"/>
          </p:nvPr>
        </p:nvSpPr>
        <p:spPr/>
        <p:txBody>
          <a:bodyPr>
            <a:normAutofit fontScale="77500" lnSpcReduction="20000"/>
          </a:bodyPr>
          <a:lstStyle/>
          <a:p>
            <a:r>
              <a:rPr lang="en-PH" dirty="0">
                <a:latin typeface="Algerian" panose="04020705040A02060702" pitchFamily="82" charset="0"/>
              </a:rPr>
              <a:t>Set</a:t>
            </a:r>
          </a:p>
          <a:p>
            <a:r>
              <a:rPr lang="en-US" dirty="0">
                <a:latin typeface="Algerian" panose="04020705040A02060702" pitchFamily="82" charset="0"/>
              </a:rPr>
              <a:t>Set items are unordered, unchangeable, and do not allow duplicate values.</a:t>
            </a:r>
            <a:r>
              <a:rPr lang="en-PH" dirty="0">
                <a:latin typeface="Algerian" panose="04020705040A02060702" pitchFamily="82" charset="0"/>
              </a:rPr>
              <a:t>t Items</a:t>
            </a:r>
          </a:p>
          <a:p>
            <a:endParaRPr lang="en-PH" dirty="0">
              <a:latin typeface="Algerian" panose="04020705040A02060702" pitchFamily="82" charset="0"/>
            </a:endParaRPr>
          </a:p>
          <a:p>
            <a:r>
              <a:rPr lang="en-PH" dirty="0">
                <a:latin typeface="Algerian" panose="04020705040A02060702" pitchFamily="82" charset="0"/>
              </a:rPr>
              <a:t>Unordered</a:t>
            </a:r>
          </a:p>
          <a:p>
            <a:r>
              <a:rPr lang="en-US" dirty="0">
                <a:latin typeface="Algerian" panose="04020705040A02060702" pitchFamily="82" charset="0"/>
              </a:rPr>
              <a:t>Unordered means that the items in a set do not have a defined order.</a:t>
            </a:r>
          </a:p>
          <a:p>
            <a:endParaRPr lang="en-US" dirty="0">
              <a:latin typeface="Algerian" panose="04020705040A02060702" pitchFamily="82" charset="0"/>
            </a:endParaRPr>
          </a:p>
          <a:p>
            <a:r>
              <a:rPr lang="en-US" dirty="0">
                <a:latin typeface="Algerian" panose="04020705040A02060702" pitchFamily="82" charset="0"/>
              </a:rPr>
              <a:t>Set items can appear in a different order every time you use them, and cannot be referred to by index or key.</a:t>
            </a:r>
            <a:endParaRPr lang="en-PH" dirty="0">
              <a:latin typeface="Algerian" panose="04020705040A02060702" pitchFamily="82" charset="0"/>
            </a:endParaRPr>
          </a:p>
        </p:txBody>
      </p:sp>
    </p:spTree>
    <p:extLst>
      <p:ext uri="{BB962C8B-B14F-4D97-AF65-F5344CB8AC3E}">
        <p14:creationId xmlns:p14="http://schemas.microsoft.com/office/powerpoint/2010/main" val="149579656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9163-17A9-AF9D-A515-2353E4E63CC8}"/>
              </a:ext>
            </a:extLst>
          </p:cNvPr>
          <p:cNvSpPr>
            <a:spLocks noGrp="1"/>
          </p:cNvSpPr>
          <p:nvPr>
            <p:ph type="title"/>
          </p:nvPr>
        </p:nvSpPr>
        <p:spPr/>
        <p:txBody>
          <a:bodyPr/>
          <a:lstStyle/>
          <a:p>
            <a:r>
              <a:rPr lang="en-PH" dirty="0">
                <a:latin typeface="Algerian" panose="04020705040A02060702" pitchFamily="82" charset="0"/>
              </a:rPr>
              <a:t>Python - Access Set Items</a:t>
            </a:r>
          </a:p>
        </p:txBody>
      </p:sp>
      <p:sp>
        <p:nvSpPr>
          <p:cNvPr id="3" name="Content Placeholder 2">
            <a:extLst>
              <a:ext uri="{FF2B5EF4-FFF2-40B4-BE49-F238E27FC236}">
                <a16:creationId xmlns:a16="http://schemas.microsoft.com/office/drawing/2014/main" id="{FDDA55A5-4BC0-7057-A2C6-9AA791A71B7A}"/>
              </a:ext>
            </a:extLst>
          </p:cNvPr>
          <p:cNvSpPr>
            <a:spLocks noGrp="1"/>
          </p:cNvSpPr>
          <p:nvPr>
            <p:ph idx="1"/>
          </p:nvPr>
        </p:nvSpPr>
        <p:spPr>
          <a:xfrm>
            <a:off x="1449206" y="2425255"/>
            <a:ext cx="9291215" cy="3450613"/>
          </a:xfrm>
        </p:spPr>
        <p:txBody>
          <a:bodyPr/>
          <a:lstStyle/>
          <a:p>
            <a:r>
              <a:rPr lang="en-PH" dirty="0">
                <a:latin typeface="Algerian" panose="04020705040A02060702" pitchFamily="82" charset="0"/>
              </a:rPr>
              <a:t>Access Items</a:t>
            </a:r>
          </a:p>
          <a:p>
            <a:endParaRPr lang="en-PH" dirty="0"/>
          </a:p>
        </p:txBody>
      </p:sp>
      <p:sp>
        <p:nvSpPr>
          <p:cNvPr id="5" name="TextBox 4">
            <a:extLst>
              <a:ext uri="{FF2B5EF4-FFF2-40B4-BE49-F238E27FC236}">
                <a16:creationId xmlns:a16="http://schemas.microsoft.com/office/drawing/2014/main" id="{34EE95E1-B644-D73A-29F9-DF53526672B0}"/>
              </a:ext>
            </a:extLst>
          </p:cNvPr>
          <p:cNvSpPr txBox="1"/>
          <p:nvPr/>
        </p:nvSpPr>
        <p:spPr>
          <a:xfrm>
            <a:off x="1451579" y="3316219"/>
            <a:ext cx="7712653" cy="1754326"/>
          </a:xfrm>
          <a:prstGeom prst="rect">
            <a:avLst/>
          </a:prstGeom>
          <a:noFill/>
        </p:spPr>
        <p:txBody>
          <a:bodyPr wrap="square">
            <a:spAutoFit/>
          </a:bodyPr>
          <a:lstStyle/>
          <a:p>
            <a:r>
              <a:rPr lang="en-US" dirty="0">
                <a:latin typeface="Algerian" panose="04020705040A02060702" pitchFamily="82" charset="0"/>
              </a:rPr>
              <a:t>You cannot access items in a set by referring to an index or a key.</a:t>
            </a:r>
          </a:p>
          <a:p>
            <a:endParaRPr lang="en-US" dirty="0">
              <a:latin typeface="Algerian" panose="04020705040A02060702" pitchFamily="82" charset="0"/>
            </a:endParaRPr>
          </a:p>
          <a:p>
            <a:r>
              <a:rPr lang="en-US" dirty="0">
                <a:latin typeface="Algerian" panose="04020705040A02060702" pitchFamily="82" charset="0"/>
              </a:rPr>
              <a:t>But you can loop through the set items using a for loop, or ask if a specified value is present in a set, by using the in keyword.</a:t>
            </a:r>
            <a:endParaRPr lang="en-PH" dirty="0">
              <a:latin typeface="Algerian" panose="04020705040A02060702" pitchFamily="82" charset="0"/>
            </a:endParaRPr>
          </a:p>
        </p:txBody>
      </p:sp>
    </p:spTree>
    <p:extLst>
      <p:ext uri="{BB962C8B-B14F-4D97-AF65-F5344CB8AC3E}">
        <p14:creationId xmlns:p14="http://schemas.microsoft.com/office/powerpoint/2010/main" val="35879901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C0706-5AF0-91D3-9CCD-F78F2FC5B869}"/>
              </a:ext>
            </a:extLst>
          </p:cNvPr>
          <p:cNvSpPr>
            <a:spLocks noGrp="1"/>
          </p:cNvSpPr>
          <p:nvPr>
            <p:ph idx="1"/>
          </p:nvPr>
        </p:nvSpPr>
        <p:spPr>
          <a:xfrm>
            <a:off x="1295401" y="1492624"/>
            <a:ext cx="9601196" cy="4383244"/>
          </a:xfrm>
        </p:spPr>
        <p:txBody>
          <a:bodyPr>
            <a:normAutofit/>
          </a:bodyPr>
          <a:lstStyle/>
          <a:p>
            <a:r>
              <a:rPr lang="en-US" dirty="0">
                <a:latin typeface="Algerian" panose="04020705040A02060702" pitchFamily="82" charset="0"/>
              </a:rPr>
              <a:t>Example</a:t>
            </a:r>
          </a:p>
          <a:p>
            <a:r>
              <a:rPr lang="en-US" dirty="0">
                <a:latin typeface="Algerian" panose="04020705040A02060702" pitchFamily="82" charset="0"/>
              </a:rPr>
              <a:t>Loop through the set, and print the values:</a:t>
            </a:r>
          </a:p>
          <a:p>
            <a:endParaRPr lang="en-US" dirty="0">
              <a:latin typeface="Algerian" panose="04020705040A02060702" pitchFamily="82" charset="0"/>
            </a:endParaRPr>
          </a:p>
          <a:p>
            <a:r>
              <a:rPr lang="en-US" dirty="0" err="1">
                <a:latin typeface="Algerian" panose="04020705040A02060702" pitchFamily="82" charset="0"/>
              </a:rPr>
              <a:t>thisset</a:t>
            </a:r>
            <a:r>
              <a:rPr lang="en-US" dirty="0">
                <a:latin typeface="Algerian" panose="04020705040A02060702" pitchFamily="82" charset="0"/>
              </a:rPr>
              <a:t> = {"apple", "banana", "cherry"}</a:t>
            </a:r>
          </a:p>
          <a:p>
            <a:endParaRPr lang="en-US" dirty="0">
              <a:latin typeface="Algerian" panose="04020705040A02060702" pitchFamily="82" charset="0"/>
            </a:endParaRPr>
          </a:p>
          <a:p>
            <a:r>
              <a:rPr lang="en-US" dirty="0">
                <a:latin typeface="Algerian" panose="04020705040A02060702" pitchFamily="82" charset="0"/>
              </a:rPr>
              <a:t>for x in </a:t>
            </a:r>
            <a:r>
              <a:rPr lang="en-US" dirty="0" err="1">
                <a:latin typeface="Algerian" panose="04020705040A02060702" pitchFamily="82" charset="0"/>
              </a:rPr>
              <a:t>thisset</a:t>
            </a:r>
            <a:r>
              <a:rPr lang="en-US" dirty="0">
                <a:latin typeface="Algerian" panose="04020705040A02060702" pitchFamily="82" charset="0"/>
              </a:rPr>
              <a:t>:</a:t>
            </a:r>
          </a:p>
          <a:p>
            <a:r>
              <a:rPr lang="en-US" dirty="0">
                <a:latin typeface="Algerian" panose="04020705040A02060702" pitchFamily="82" charset="0"/>
              </a:rPr>
              <a:t>  print(x)</a:t>
            </a:r>
            <a:endParaRPr lang="en-PH" dirty="0">
              <a:latin typeface="Algerian" panose="04020705040A02060702" pitchFamily="82" charset="0"/>
            </a:endParaRPr>
          </a:p>
        </p:txBody>
      </p:sp>
    </p:spTree>
    <p:extLst>
      <p:ext uri="{BB962C8B-B14F-4D97-AF65-F5344CB8AC3E}">
        <p14:creationId xmlns:p14="http://schemas.microsoft.com/office/powerpoint/2010/main" val="92646698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0BA5D-3E7D-8B70-2A2D-1600FE1D1F80}"/>
              </a:ext>
            </a:extLst>
          </p:cNvPr>
          <p:cNvSpPr>
            <a:spLocks noGrp="1"/>
          </p:cNvSpPr>
          <p:nvPr>
            <p:ph idx="1"/>
          </p:nvPr>
        </p:nvSpPr>
        <p:spPr>
          <a:xfrm>
            <a:off x="1295401" y="1385047"/>
            <a:ext cx="9601196" cy="4490821"/>
          </a:xfrm>
        </p:spPr>
        <p:txBody>
          <a:bodyPr>
            <a:normAutofit/>
          </a:bodyPr>
          <a:lstStyle/>
          <a:p>
            <a:r>
              <a:rPr lang="en-US" sz="2800" dirty="0">
                <a:latin typeface="Algerian" panose="04020705040A02060702" pitchFamily="82" charset="0"/>
              </a:rPr>
              <a:t>Example</a:t>
            </a:r>
          </a:p>
          <a:p>
            <a:r>
              <a:rPr lang="en-US" sz="2800" dirty="0">
                <a:latin typeface="Algerian" panose="04020705040A02060702" pitchFamily="82" charset="0"/>
              </a:rPr>
              <a:t>Check if "banana" is present in the set:</a:t>
            </a:r>
          </a:p>
          <a:p>
            <a:endParaRPr lang="en-US" sz="2800" dirty="0">
              <a:latin typeface="Algerian" panose="04020705040A02060702" pitchFamily="82" charset="0"/>
            </a:endParaRPr>
          </a:p>
          <a:p>
            <a:r>
              <a:rPr lang="en-US" sz="2800" dirty="0" err="1">
                <a:latin typeface="Algerian" panose="04020705040A02060702" pitchFamily="82" charset="0"/>
              </a:rPr>
              <a:t>thisset</a:t>
            </a:r>
            <a:r>
              <a:rPr lang="en-US" sz="2800" dirty="0">
                <a:latin typeface="Algerian" panose="04020705040A02060702" pitchFamily="82" charset="0"/>
              </a:rPr>
              <a:t> = {"apple", "banana", "cherry"}</a:t>
            </a:r>
          </a:p>
          <a:p>
            <a:endParaRPr lang="en-US" sz="2800" dirty="0">
              <a:latin typeface="Algerian" panose="04020705040A02060702" pitchFamily="82" charset="0"/>
            </a:endParaRPr>
          </a:p>
          <a:p>
            <a:r>
              <a:rPr lang="en-US" sz="2800" dirty="0">
                <a:latin typeface="Algerian" panose="04020705040A02060702" pitchFamily="82" charset="0"/>
              </a:rPr>
              <a:t>print("banana" in </a:t>
            </a:r>
            <a:r>
              <a:rPr lang="en-US" sz="2800" dirty="0" err="1">
                <a:latin typeface="Algerian" panose="04020705040A02060702" pitchFamily="82" charset="0"/>
              </a:rPr>
              <a:t>thisset</a:t>
            </a:r>
            <a:r>
              <a:rPr lang="en-US" sz="2800" dirty="0">
                <a:latin typeface="Algerian" panose="04020705040A02060702" pitchFamily="82" charset="0"/>
              </a:rPr>
              <a:t>)</a:t>
            </a:r>
            <a:endParaRPr lang="en-PH" sz="2800" dirty="0">
              <a:latin typeface="Algerian" panose="04020705040A02060702" pitchFamily="82" charset="0"/>
            </a:endParaRPr>
          </a:p>
        </p:txBody>
      </p:sp>
    </p:spTree>
    <p:extLst>
      <p:ext uri="{BB962C8B-B14F-4D97-AF65-F5344CB8AC3E}">
        <p14:creationId xmlns:p14="http://schemas.microsoft.com/office/powerpoint/2010/main" val="35461439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112C7-6E42-F42A-949F-7EDA8850D258}"/>
              </a:ext>
            </a:extLst>
          </p:cNvPr>
          <p:cNvSpPr>
            <a:spLocks noGrp="1"/>
          </p:cNvSpPr>
          <p:nvPr>
            <p:ph idx="1"/>
          </p:nvPr>
        </p:nvSpPr>
        <p:spPr>
          <a:xfrm>
            <a:off x="1295401" y="1519518"/>
            <a:ext cx="9601196" cy="4356350"/>
          </a:xfrm>
        </p:spPr>
        <p:txBody>
          <a:bodyPr>
            <a:normAutofit/>
          </a:bodyPr>
          <a:lstStyle/>
          <a:p>
            <a:pPr algn="l"/>
            <a:r>
              <a:rPr lang="en-PH" sz="4400" b="0" i="0" dirty="0">
                <a:solidFill>
                  <a:srgbClr val="000000"/>
                </a:solidFill>
                <a:effectLst/>
                <a:latin typeface="Algerian" panose="04020705040A02060702" pitchFamily="82" charset="0"/>
              </a:rPr>
              <a:t>Change Items</a:t>
            </a:r>
          </a:p>
          <a:p>
            <a:r>
              <a:rPr lang="en-US" sz="4400" dirty="0">
                <a:latin typeface="Algerian" panose="04020705040A02060702" pitchFamily="82" charset="0"/>
              </a:rPr>
              <a:t>Once a set is created, you cannot change its items, but you can add new items.</a:t>
            </a:r>
            <a:endParaRPr lang="en-PH" sz="4400" dirty="0">
              <a:latin typeface="Algerian" panose="04020705040A02060702" pitchFamily="82" charset="0"/>
            </a:endParaRPr>
          </a:p>
        </p:txBody>
      </p:sp>
    </p:spTree>
    <p:extLst>
      <p:ext uri="{BB962C8B-B14F-4D97-AF65-F5344CB8AC3E}">
        <p14:creationId xmlns:p14="http://schemas.microsoft.com/office/powerpoint/2010/main" val="247732508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D151-6320-6A3B-48F5-08AC39BCB42C}"/>
              </a:ext>
            </a:extLst>
          </p:cNvPr>
          <p:cNvSpPr>
            <a:spLocks noGrp="1"/>
          </p:cNvSpPr>
          <p:nvPr>
            <p:ph type="title"/>
          </p:nvPr>
        </p:nvSpPr>
        <p:spPr/>
        <p:txBody>
          <a:bodyPr>
            <a:normAutofit fontScale="90000"/>
          </a:bodyPr>
          <a:lstStyle/>
          <a:p>
            <a:r>
              <a:rPr lang="en-PH" dirty="0">
                <a:latin typeface="Algerian" panose="04020705040A02060702" pitchFamily="82" charset="0"/>
              </a:rPr>
              <a:t>Python - Add Set Items</a:t>
            </a:r>
            <a:br>
              <a:rPr lang="en-PH" dirty="0"/>
            </a:br>
            <a:endParaRPr lang="en-PH" dirty="0"/>
          </a:p>
        </p:txBody>
      </p:sp>
      <p:sp>
        <p:nvSpPr>
          <p:cNvPr id="3" name="Content Placeholder 2">
            <a:extLst>
              <a:ext uri="{FF2B5EF4-FFF2-40B4-BE49-F238E27FC236}">
                <a16:creationId xmlns:a16="http://schemas.microsoft.com/office/drawing/2014/main" id="{005599C1-C1DE-02E8-FAAA-10504EB6D194}"/>
              </a:ext>
            </a:extLst>
          </p:cNvPr>
          <p:cNvSpPr>
            <a:spLocks noGrp="1"/>
          </p:cNvSpPr>
          <p:nvPr>
            <p:ph idx="1"/>
          </p:nvPr>
        </p:nvSpPr>
        <p:spPr/>
        <p:txBody>
          <a:bodyPr/>
          <a:lstStyle/>
          <a:p>
            <a:pPr>
              <a:buFont typeface="Wingdings" panose="05000000000000000000" pitchFamily="2" charset="2"/>
              <a:buChar char="v"/>
            </a:pPr>
            <a:r>
              <a:rPr lang="en-PH" dirty="0">
                <a:latin typeface="Algerian" panose="04020705040A02060702" pitchFamily="82" charset="0"/>
              </a:rPr>
              <a:t>Add Items</a:t>
            </a:r>
          </a:p>
          <a:p>
            <a:pPr>
              <a:buFont typeface="Wingdings" panose="05000000000000000000" pitchFamily="2" charset="2"/>
              <a:buChar char="v"/>
            </a:pPr>
            <a:r>
              <a:rPr lang="en-US" dirty="0">
                <a:latin typeface="Algerian" panose="04020705040A02060702" pitchFamily="82" charset="0"/>
              </a:rPr>
              <a:t>Once a set is created, you cannot change its items, but you can add new items.</a:t>
            </a:r>
          </a:p>
          <a:p>
            <a:pPr>
              <a:buFont typeface="Wingdings" panose="05000000000000000000" pitchFamily="2" charset="2"/>
              <a:buChar char="v"/>
            </a:pPr>
            <a:r>
              <a:rPr lang="en-US" dirty="0">
                <a:latin typeface="Algerian" panose="04020705040A02060702" pitchFamily="82" charset="0"/>
              </a:rPr>
              <a:t>To add one item to a set use the add() method.</a:t>
            </a:r>
            <a:endParaRPr lang="en-PH" dirty="0">
              <a:latin typeface="Algerian" panose="04020705040A02060702" pitchFamily="82" charset="0"/>
            </a:endParaRPr>
          </a:p>
        </p:txBody>
      </p:sp>
    </p:spTree>
    <p:extLst>
      <p:ext uri="{BB962C8B-B14F-4D97-AF65-F5344CB8AC3E}">
        <p14:creationId xmlns:p14="http://schemas.microsoft.com/office/powerpoint/2010/main" val="6619433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CF7B1-8FB5-70FE-FDE5-FFABDF5D522F}"/>
              </a:ext>
            </a:extLst>
          </p:cNvPr>
          <p:cNvSpPr>
            <a:spLocks noGrp="1"/>
          </p:cNvSpPr>
          <p:nvPr>
            <p:ph idx="1"/>
          </p:nvPr>
        </p:nvSpPr>
        <p:spPr>
          <a:xfrm>
            <a:off x="1470212" y="1479176"/>
            <a:ext cx="9601196" cy="4335433"/>
          </a:xfrm>
        </p:spPr>
        <p:txBody>
          <a:bodyPr>
            <a:normAutofit/>
          </a:bodyPr>
          <a:lstStyle/>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Add an item to a set, using the add() method:</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err="1">
                <a:latin typeface="Algerian" panose="04020705040A02060702" pitchFamily="82" charset="0"/>
              </a:rPr>
              <a:t>thisset</a:t>
            </a:r>
            <a:r>
              <a:rPr lang="en-US" dirty="0">
                <a:latin typeface="Algerian" panose="04020705040A02060702" pitchFamily="82" charset="0"/>
              </a:rPr>
              <a:t> = {"apple", "banana", "cherry"}</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err="1">
                <a:latin typeface="Algerian" panose="04020705040A02060702" pitchFamily="82" charset="0"/>
              </a:rPr>
              <a:t>thisset.add</a:t>
            </a:r>
            <a:r>
              <a:rPr lang="en-US" dirty="0">
                <a:latin typeface="Algerian" panose="04020705040A02060702" pitchFamily="82" charset="0"/>
              </a:rPr>
              <a:t>("orange")</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a:latin typeface="Algerian" panose="04020705040A02060702" pitchFamily="82" charset="0"/>
              </a:rPr>
              <a:t>print(</a:t>
            </a:r>
            <a:r>
              <a:rPr lang="en-US" dirty="0" err="1">
                <a:latin typeface="Algerian" panose="04020705040A02060702" pitchFamily="82" charset="0"/>
              </a:rPr>
              <a:t>thisset</a:t>
            </a:r>
            <a:r>
              <a:rPr lang="en-US" dirty="0">
                <a:latin typeface="Algerian" panose="04020705040A02060702" pitchFamily="82" charset="0"/>
              </a:rPr>
              <a:t>)</a:t>
            </a:r>
            <a:endParaRPr lang="en-PH" dirty="0">
              <a:latin typeface="Algerian" panose="04020705040A02060702" pitchFamily="82" charset="0"/>
            </a:endParaRPr>
          </a:p>
        </p:txBody>
      </p:sp>
    </p:spTree>
    <p:extLst>
      <p:ext uri="{BB962C8B-B14F-4D97-AF65-F5344CB8AC3E}">
        <p14:creationId xmlns:p14="http://schemas.microsoft.com/office/powerpoint/2010/main" val="325162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7F9A-5EAD-030E-23B2-878537B39B59}"/>
              </a:ext>
            </a:extLst>
          </p:cNvPr>
          <p:cNvSpPr>
            <a:spLocks noGrp="1"/>
          </p:cNvSpPr>
          <p:nvPr>
            <p:ph type="title"/>
          </p:nvPr>
        </p:nvSpPr>
        <p:spPr/>
        <p:txBody>
          <a:bodyPr>
            <a:normAutofit fontScale="90000"/>
          </a:bodyPr>
          <a:lstStyle/>
          <a:p>
            <a:r>
              <a:rPr lang="en-PH" b="0" i="0" dirty="0">
                <a:effectLst/>
                <a:latin typeface="Algerian" panose="04020705040A02060702" pitchFamily="82" charset="0"/>
              </a:rPr>
              <a:t>Python Database Handling</a:t>
            </a:r>
            <a:br>
              <a:rPr lang="en-PH"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6EF4F07E-5749-5FBA-B7AB-D76C7EC1BF26}"/>
              </a:ext>
            </a:extLst>
          </p:cNvPr>
          <p:cNvSpPr>
            <a:spLocks noGrp="1"/>
          </p:cNvSpPr>
          <p:nvPr>
            <p:ph idx="1"/>
          </p:nvPr>
        </p:nvSpPr>
        <p:spPr/>
        <p:txBody>
          <a:bodyPr/>
          <a:lstStyle/>
          <a:p>
            <a:pPr algn="l">
              <a:buFont typeface="Wingdings" panose="05000000000000000000" pitchFamily="2" charset="2"/>
              <a:buChar char="v"/>
            </a:pPr>
            <a:r>
              <a:rPr lang="en-US" b="0" i="0" dirty="0">
                <a:solidFill>
                  <a:schemeClr val="accent1"/>
                </a:solidFill>
                <a:effectLst/>
                <a:latin typeface="Algerian" panose="04020705040A02060702" pitchFamily="82" charset="0"/>
              </a:rPr>
              <a:t>In our database section you will learn how to access and work with MySQL and MongoDB databases</a:t>
            </a:r>
            <a:r>
              <a:rPr lang="en-US" b="0" i="0" dirty="0">
                <a:solidFill>
                  <a:srgbClr val="000000"/>
                </a:solidFill>
                <a:effectLst/>
                <a:latin typeface="Algerian" panose="04020705040A02060702" pitchFamily="82" charset="0"/>
              </a:rPr>
              <a:t>:</a:t>
            </a:r>
          </a:p>
          <a:p>
            <a:pPr>
              <a:buFont typeface="Wingdings" panose="05000000000000000000" pitchFamily="2" charset="2"/>
              <a:buChar char="v"/>
            </a:pPr>
            <a:r>
              <a:rPr lang="en-US" b="0" i="0" dirty="0">
                <a:solidFill>
                  <a:schemeClr val="accent1"/>
                </a:solidFill>
                <a:effectLst/>
                <a:latin typeface="Algerian" panose="04020705040A02060702" pitchFamily="82" charset="0"/>
                <a:hlinkClick r:id="rId2">
                  <a:extLst>
                    <a:ext uri="{A12FA001-AC4F-418D-AE19-62706E023703}">
                      <ahyp:hlinkClr xmlns:ahyp="http://schemas.microsoft.com/office/drawing/2018/hyperlinkcolor" val="tx"/>
                    </a:ext>
                  </a:extLst>
                </a:hlinkClick>
              </a:rPr>
              <a:t>Python MySQL Tutorial</a:t>
            </a:r>
            <a:endParaRPr lang="en-US" b="0" i="0" dirty="0">
              <a:solidFill>
                <a:schemeClr val="accent1"/>
              </a:solidFill>
              <a:effectLst/>
              <a:latin typeface="Algerian" panose="04020705040A02060702" pitchFamily="82" charset="0"/>
            </a:endParaRPr>
          </a:p>
          <a:p>
            <a:pPr algn="l">
              <a:buFont typeface="Wingdings" panose="05000000000000000000" pitchFamily="2" charset="2"/>
              <a:buChar char="v"/>
            </a:pPr>
            <a:r>
              <a:rPr lang="en-US" b="0" i="0" dirty="0">
                <a:solidFill>
                  <a:schemeClr val="accent1"/>
                </a:solidFill>
                <a:effectLst/>
                <a:latin typeface="Algerian" panose="04020705040A02060702" pitchFamily="82" charset="0"/>
                <a:hlinkClick r:id="rId3">
                  <a:extLst>
                    <a:ext uri="{A12FA001-AC4F-418D-AE19-62706E023703}">
                      <ahyp:hlinkClr xmlns:ahyp="http://schemas.microsoft.com/office/drawing/2018/hyperlinkcolor" val="tx"/>
                    </a:ext>
                  </a:extLst>
                </a:hlinkClick>
              </a:rPr>
              <a:t>Python MongoDB Tutorial</a:t>
            </a:r>
            <a:endParaRPr lang="en-US" b="0" i="0" dirty="0">
              <a:solidFill>
                <a:schemeClr val="accent1"/>
              </a:solidFill>
              <a:effectLst/>
              <a:latin typeface="Algerian" panose="04020705040A02060702" pitchFamily="82" charset="0"/>
            </a:endParaRPr>
          </a:p>
          <a:p>
            <a:pPr marL="0" indent="0">
              <a:buNone/>
            </a:pPr>
            <a:endParaRPr lang="en-PH" dirty="0"/>
          </a:p>
        </p:txBody>
      </p:sp>
    </p:spTree>
    <p:extLst>
      <p:ext uri="{BB962C8B-B14F-4D97-AF65-F5344CB8AC3E}">
        <p14:creationId xmlns:p14="http://schemas.microsoft.com/office/powerpoint/2010/main" val="186238097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FC5B-9360-A5FD-0238-C3CC2FC0F819}"/>
              </a:ext>
            </a:extLst>
          </p:cNvPr>
          <p:cNvSpPr>
            <a:spLocks noGrp="1"/>
          </p:cNvSpPr>
          <p:nvPr>
            <p:ph type="title"/>
          </p:nvPr>
        </p:nvSpPr>
        <p:spPr/>
        <p:txBody>
          <a:bodyPr/>
          <a:lstStyle/>
          <a:p>
            <a:r>
              <a:rPr lang="en-PH" dirty="0">
                <a:latin typeface="Algerian" panose="04020705040A02060702" pitchFamily="82" charset="0"/>
              </a:rPr>
              <a:t>Add Sets</a:t>
            </a:r>
          </a:p>
        </p:txBody>
      </p:sp>
      <p:sp>
        <p:nvSpPr>
          <p:cNvPr id="3" name="Content Placeholder 2">
            <a:extLst>
              <a:ext uri="{FF2B5EF4-FFF2-40B4-BE49-F238E27FC236}">
                <a16:creationId xmlns:a16="http://schemas.microsoft.com/office/drawing/2014/main" id="{41C3F33C-D838-693E-2FA9-4F7FB840F1D2}"/>
              </a:ext>
            </a:extLst>
          </p:cNvPr>
          <p:cNvSpPr>
            <a:spLocks noGrp="1"/>
          </p:cNvSpPr>
          <p:nvPr>
            <p:ph idx="1"/>
          </p:nvPr>
        </p:nvSpPr>
        <p:spPr>
          <a:xfrm>
            <a:off x="1295401" y="1976718"/>
            <a:ext cx="9601196" cy="3899150"/>
          </a:xfrm>
        </p:spPr>
        <p:txBody>
          <a:bodyPr/>
          <a:lstStyle/>
          <a:p>
            <a:r>
              <a:rPr lang="en-US" dirty="0">
                <a:latin typeface="Algerian" panose="04020705040A02060702" pitchFamily="82" charset="0"/>
              </a:rPr>
              <a:t>To add items from another set into the current set, use the update() method.</a:t>
            </a:r>
          </a:p>
          <a:p>
            <a:endParaRPr lang="en-PH" dirty="0"/>
          </a:p>
        </p:txBody>
      </p:sp>
      <p:sp>
        <p:nvSpPr>
          <p:cNvPr id="5" name="TextBox 4">
            <a:extLst>
              <a:ext uri="{FF2B5EF4-FFF2-40B4-BE49-F238E27FC236}">
                <a16:creationId xmlns:a16="http://schemas.microsoft.com/office/drawing/2014/main" id="{D2FFAEEF-5795-A2DE-0535-22880D304438}"/>
              </a:ext>
            </a:extLst>
          </p:cNvPr>
          <p:cNvSpPr txBox="1"/>
          <p:nvPr/>
        </p:nvSpPr>
        <p:spPr>
          <a:xfrm>
            <a:off x="1449206" y="2881022"/>
            <a:ext cx="6107906" cy="2585323"/>
          </a:xfrm>
          <a:prstGeom prst="rect">
            <a:avLst/>
          </a:prstGeom>
          <a:noFill/>
        </p:spPr>
        <p:txBody>
          <a:bodyPr wrap="square">
            <a:spAutoFit/>
          </a:bodyPr>
          <a:lstStyle/>
          <a:p>
            <a:r>
              <a:rPr lang="en-PH" dirty="0"/>
              <a:t>Example</a:t>
            </a:r>
          </a:p>
          <a:p>
            <a:r>
              <a:rPr lang="en-PH" dirty="0"/>
              <a:t>Add elements from tropical into </a:t>
            </a:r>
            <a:r>
              <a:rPr lang="en-PH" dirty="0" err="1"/>
              <a:t>thisset</a:t>
            </a:r>
            <a:r>
              <a:rPr lang="en-PH" dirty="0"/>
              <a:t>:</a:t>
            </a:r>
          </a:p>
          <a:p>
            <a:endParaRPr lang="en-PH" dirty="0"/>
          </a:p>
          <a:p>
            <a:r>
              <a:rPr lang="en-PH" dirty="0" err="1"/>
              <a:t>thisset</a:t>
            </a:r>
            <a:r>
              <a:rPr lang="en-PH" dirty="0"/>
              <a:t> = {"apple", "banana", "cherry"}</a:t>
            </a:r>
          </a:p>
          <a:p>
            <a:r>
              <a:rPr lang="en-PH" dirty="0"/>
              <a:t>tropical = {"pineapple", "mango", "papaya"}</a:t>
            </a:r>
          </a:p>
          <a:p>
            <a:endParaRPr lang="en-PH" dirty="0"/>
          </a:p>
          <a:p>
            <a:r>
              <a:rPr lang="en-PH" dirty="0" err="1"/>
              <a:t>thisset.update</a:t>
            </a:r>
            <a:r>
              <a:rPr lang="en-PH" dirty="0"/>
              <a:t>(tropical)</a:t>
            </a:r>
          </a:p>
          <a:p>
            <a:endParaRPr lang="en-PH" dirty="0"/>
          </a:p>
          <a:p>
            <a:r>
              <a:rPr lang="en-PH" dirty="0"/>
              <a:t>print(</a:t>
            </a:r>
            <a:r>
              <a:rPr lang="en-PH" dirty="0" err="1"/>
              <a:t>thisset</a:t>
            </a:r>
            <a:r>
              <a:rPr lang="en-PH" dirty="0"/>
              <a:t>)</a:t>
            </a:r>
          </a:p>
        </p:txBody>
      </p:sp>
    </p:spTree>
    <p:extLst>
      <p:ext uri="{BB962C8B-B14F-4D97-AF65-F5344CB8AC3E}">
        <p14:creationId xmlns:p14="http://schemas.microsoft.com/office/powerpoint/2010/main" val="103021655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0B41-CF37-25E9-0F7F-43A9C874DDE6}"/>
              </a:ext>
            </a:extLst>
          </p:cNvPr>
          <p:cNvSpPr>
            <a:spLocks noGrp="1"/>
          </p:cNvSpPr>
          <p:nvPr>
            <p:ph type="title"/>
          </p:nvPr>
        </p:nvSpPr>
        <p:spPr>
          <a:xfrm>
            <a:off x="1295402" y="726142"/>
            <a:ext cx="9601196" cy="1156446"/>
          </a:xfrm>
        </p:spPr>
        <p:txBody>
          <a:bodyPr/>
          <a:lstStyle/>
          <a:p>
            <a:r>
              <a:rPr lang="en-PH" dirty="0">
                <a:latin typeface="Algerian" panose="04020705040A02060702" pitchFamily="82" charset="0"/>
              </a:rPr>
              <a:t>Add Any </a:t>
            </a:r>
            <a:r>
              <a:rPr lang="en-PH" dirty="0" err="1">
                <a:latin typeface="Algerian" panose="04020705040A02060702" pitchFamily="82" charset="0"/>
              </a:rPr>
              <a:t>Iterable</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D1E3597D-EFA0-C6BF-23B2-C70C63BB2EA3}"/>
              </a:ext>
            </a:extLst>
          </p:cNvPr>
          <p:cNvSpPr>
            <a:spLocks noGrp="1"/>
          </p:cNvSpPr>
          <p:nvPr>
            <p:ph idx="1"/>
          </p:nvPr>
        </p:nvSpPr>
        <p:spPr>
          <a:xfrm>
            <a:off x="1295401" y="2043953"/>
            <a:ext cx="9601196" cy="3831915"/>
          </a:xfrm>
        </p:spPr>
        <p:txBody>
          <a:bodyPr>
            <a:normAutofit fontScale="62500" lnSpcReduction="20000"/>
          </a:bodyPr>
          <a:lstStyle/>
          <a:p>
            <a:r>
              <a:rPr lang="en-US" dirty="0">
                <a:latin typeface="Algerian" panose="04020705040A02060702" pitchFamily="82" charset="0"/>
              </a:rPr>
              <a:t>The object in the update() method does not have to be a set, it can be any </a:t>
            </a:r>
            <a:r>
              <a:rPr lang="en-US" dirty="0" err="1">
                <a:latin typeface="Algerian" panose="04020705040A02060702" pitchFamily="82" charset="0"/>
              </a:rPr>
              <a:t>iterable</a:t>
            </a:r>
            <a:r>
              <a:rPr lang="en-US" dirty="0">
                <a:latin typeface="Algerian" panose="04020705040A02060702" pitchFamily="82" charset="0"/>
              </a:rPr>
              <a:t> object (tuples, lists, dictionaries etc.).</a:t>
            </a:r>
          </a:p>
          <a:p>
            <a:endParaRPr lang="en-US" dirty="0">
              <a:latin typeface="Algerian" panose="04020705040A02060702" pitchFamily="82" charset="0"/>
            </a:endParaRPr>
          </a:p>
          <a:p>
            <a:r>
              <a:rPr lang="en-PH" dirty="0">
                <a:latin typeface="Algerian" panose="04020705040A02060702" pitchFamily="82" charset="0"/>
              </a:rPr>
              <a:t>Example</a:t>
            </a:r>
          </a:p>
          <a:p>
            <a:r>
              <a:rPr lang="en-PH" dirty="0">
                <a:latin typeface="Algerian" panose="04020705040A02060702" pitchFamily="82" charset="0"/>
              </a:rPr>
              <a:t>Add elements of a list to at set:</a:t>
            </a:r>
          </a:p>
          <a:p>
            <a:endParaRPr lang="en-PH" dirty="0">
              <a:latin typeface="Algerian" panose="04020705040A02060702" pitchFamily="82" charset="0"/>
            </a:endParaRPr>
          </a:p>
          <a:p>
            <a:r>
              <a:rPr lang="en-PH" dirty="0" err="1">
                <a:latin typeface="Algerian" panose="04020705040A02060702" pitchFamily="82" charset="0"/>
              </a:rPr>
              <a:t>thisset</a:t>
            </a:r>
            <a:r>
              <a:rPr lang="en-PH" dirty="0">
                <a:latin typeface="Algerian" panose="04020705040A02060702" pitchFamily="82" charset="0"/>
              </a:rPr>
              <a:t> = {"apple", "banana", "cherry"}</a:t>
            </a:r>
          </a:p>
          <a:p>
            <a:r>
              <a:rPr lang="en-PH" dirty="0" err="1">
                <a:latin typeface="Algerian" panose="04020705040A02060702" pitchFamily="82" charset="0"/>
              </a:rPr>
              <a:t>mylist</a:t>
            </a:r>
            <a:r>
              <a:rPr lang="en-PH" dirty="0">
                <a:latin typeface="Algerian" panose="04020705040A02060702" pitchFamily="82" charset="0"/>
              </a:rPr>
              <a:t> = ["kiwi", "orange"]</a:t>
            </a:r>
          </a:p>
          <a:p>
            <a:endParaRPr lang="en-PH" dirty="0">
              <a:latin typeface="Algerian" panose="04020705040A02060702" pitchFamily="82" charset="0"/>
            </a:endParaRPr>
          </a:p>
          <a:p>
            <a:r>
              <a:rPr lang="en-PH" dirty="0" err="1">
                <a:latin typeface="Algerian" panose="04020705040A02060702" pitchFamily="82" charset="0"/>
              </a:rPr>
              <a:t>thisset.update</a:t>
            </a:r>
            <a:r>
              <a:rPr lang="en-PH" dirty="0">
                <a:latin typeface="Algerian" panose="04020705040A02060702" pitchFamily="82" charset="0"/>
              </a:rPr>
              <a:t>(</a:t>
            </a:r>
            <a:r>
              <a:rPr lang="en-PH" dirty="0" err="1">
                <a:latin typeface="Algerian" panose="04020705040A02060702" pitchFamily="82" charset="0"/>
              </a:rPr>
              <a:t>mylist</a:t>
            </a:r>
            <a:r>
              <a:rPr lang="en-PH" dirty="0">
                <a:latin typeface="Algerian" panose="04020705040A02060702" pitchFamily="82" charset="0"/>
              </a:rPr>
              <a:t>)</a:t>
            </a:r>
          </a:p>
          <a:p>
            <a:endParaRPr lang="en-PH" dirty="0">
              <a:latin typeface="Algerian" panose="04020705040A02060702" pitchFamily="82" charset="0"/>
            </a:endParaRPr>
          </a:p>
          <a:p>
            <a:r>
              <a:rPr lang="en-PH" dirty="0">
                <a:latin typeface="Algerian" panose="04020705040A02060702" pitchFamily="82" charset="0"/>
              </a:rPr>
              <a:t>print(</a:t>
            </a:r>
            <a:r>
              <a:rPr lang="en-PH" dirty="0" err="1">
                <a:latin typeface="Algerian" panose="04020705040A02060702" pitchFamily="82" charset="0"/>
              </a:rPr>
              <a:t>thisset</a:t>
            </a:r>
            <a:r>
              <a:rPr lang="en-PH" dirty="0">
                <a:latin typeface="Algerian" panose="04020705040A02060702" pitchFamily="82" charset="0"/>
              </a:rPr>
              <a:t>)</a:t>
            </a:r>
          </a:p>
          <a:p>
            <a:endParaRPr lang="en-PH" dirty="0"/>
          </a:p>
        </p:txBody>
      </p:sp>
    </p:spTree>
    <p:extLst>
      <p:ext uri="{BB962C8B-B14F-4D97-AF65-F5344CB8AC3E}">
        <p14:creationId xmlns:p14="http://schemas.microsoft.com/office/powerpoint/2010/main" val="208113670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9137-5C8C-AF9D-BD65-311C56DCF404}"/>
              </a:ext>
            </a:extLst>
          </p:cNvPr>
          <p:cNvSpPr>
            <a:spLocks noGrp="1"/>
          </p:cNvSpPr>
          <p:nvPr>
            <p:ph type="title"/>
          </p:nvPr>
        </p:nvSpPr>
        <p:spPr/>
        <p:txBody>
          <a:bodyPr/>
          <a:lstStyle/>
          <a:p>
            <a:r>
              <a:rPr lang="en-PH" dirty="0">
                <a:latin typeface="Algerian" panose="04020705040A02060702" pitchFamily="82" charset="0"/>
              </a:rPr>
              <a:t>Python - Loop Sets</a:t>
            </a:r>
          </a:p>
        </p:txBody>
      </p:sp>
      <p:sp>
        <p:nvSpPr>
          <p:cNvPr id="3" name="Content Placeholder 2">
            <a:extLst>
              <a:ext uri="{FF2B5EF4-FFF2-40B4-BE49-F238E27FC236}">
                <a16:creationId xmlns:a16="http://schemas.microsoft.com/office/drawing/2014/main" id="{DB81A1F3-0838-5A26-D6AF-523227F333D4}"/>
              </a:ext>
            </a:extLst>
          </p:cNvPr>
          <p:cNvSpPr>
            <a:spLocks noGrp="1"/>
          </p:cNvSpPr>
          <p:nvPr>
            <p:ph idx="1"/>
          </p:nvPr>
        </p:nvSpPr>
        <p:spPr/>
        <p:txBody>
          <a:bodyPr>
            <a:normAutofit fontScale="77500" lnSpcReduction="20000"/>
          </a:bodyPr>
          <a:lstStyle/>
          <a:p>
            <a:r>
              <a:rPr lang="en-PH" dirty="0">
                <a:latin typeface="Algerian" panose="04020705040A02060702" pitchFamily="82" charset="0"/>
              </a:rPr>
              <a:t>Loop Item</a:t>
            </a:r>
          </a:p>
          <a:p>
            <a:r>
              <a:rPr lang="en-US" dirty="0">
                <a:latin typeface="Algerian" panose="04020705040A02060702" pitchFamily="82" charset="0"/>
              </a:rPr>
              <a:t>You can loop through the set items by using a for loop:</a:t>
            </a:r>
          </a:p>
          <a:p>
            <a:r>
              <a:rPr lang="en-US" dirty="0">
                <a:latin typeface="Algerian" panose="04020705040A02060702" pitchFamily="82" charset="0"/>
              </a:rPr>
              <a:t>Example</a:t>
            </a:r>
          </a:p>
          <a:p>
            <a:r>
              <a:rPr lang="en-US" dirty="0">
                <a:latin typeface="Algerian" panose="04020705040A02060702" pitchFamily="82" charset="0"/>
              </a:rPr>
              <a:t>Loop through the set, and print the values:</a:t>
            </a:r>
          </a:p>
          <a:p>
            <a:endParaRPr lang="en-US" dirty="0">
              <a:latin typeface="Algerian" panose="04020705040A02060702" pitchFamily="82" charset="0"/>
            </a:endParaRPr>
          </a:p>
          <a:p>
            <a:r>
              <a:rPr lang="en-US" dirty="0" err="1">
                <a:latin typeface="Algerian" panose="04020705040A02060702" pitchFamily="82" charset="0"/>
              </a:rPr>
              <a:t>thisset</a:t>
            </a:r>
            <a:r>
              <a:rPr lang="en-US" dirty="0">
                <a:latin typeface="Algerian" panose="04020705040A02060702" pitchFamily="82" charset="0"/>
              </a:rPr>
              <a:t> = {"apple", "banana", "cherry"}</a:t>
            </a:r>
          </a:p>
          <a:p>
            <a:endParaRPr lang="en-US" dirty="0">
              <a:latin typeface="Algerian" panose="04020705040A02060702" pitchFamily="82" charset="0"/>
            </a:endParaRPr>
          </a:p>
          <a:p>
            <a:r>
              <a:rPr lang="en-US" dirty="0">
                <a:latin typeface="Algerian" panose="04020705040A02060702" pitchFamily="82" charset="0"/>
              </a:rPr>
              <a:t>for x in </a:t>
            </a:r>
            <a:r>
              <a:rPr lang="en-US" dirty="0" err="1">
                <a:latin typeface="Algerian" panose="04020705040A02060702" pitchFamily="82" charset="0"/>
              </a:rPr>
              <a:t>thisset</a:t>
            </a:r>
            <a:r>
              <a:rPr lang="en-US" dirty="0">
                <a:latin typeface="Algerian" panose="04020705040A02060702" pitchFamily="82" charset="0"/>
              </a:rPr>
              <a:t>:</a:t>
            </a:r>
          </a:p>
          <a:p>
            <a:r>
              <a:rPr lang="en-US" dirty="0">
                <a:latin typeface="Algerian" panose="04020705040A02060702" pitchFamily="82" charset="0"/>
              </a:rPr>
              <a:t>  print(x)</a:t>
            </a:r>
            <a:endParaRPr lang="en-PH" dirty="0">
              <a:latin typeface="Algerian" panose="04020705040A02060702" pitchFamily="82" charset="0"/>
            </a:endParaRPr>
          </a:p>
        </p:txBody>
      </p:sp>
    </p:spTree>
    <p:extLst>
      <p:ext uri="{BB962C8B-B14F-4D97-AF65-F5344CB8AC3E}">
        <p14:creationId xmlns:p14="http://schemas.microsoft.com/office/powerpoint/2010/main" val="19853199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FF50-43E0-5F8D-E423-8DD7EE251B8F}"/>
              </a:ext>
            </a:extLst>
          </p:cNvPr>
          <p:cNvSpPr>
            <a:spLocks noGrp="1"/>
          </p:cNvSpPr>
          <p:nvPr>
            <p:ph type="title"/>
          </p:nvPr>
        </p:nvSpPr>
        <p:spPr>
          <a:xfrm>
            <a:off x="1451579" y="804519"/>
            <a:ext cx="9291215" cy="4410419"/>
          </a:xfrm>
        </p:spPr>
        <p:txBody>
          <a:bodyPr>
            <a:normAutofit/>
          </a:bodyPr>
          <a:lstStyle/>
          <a:p>
            <a:r>
              <a:rPr lang="en-PH" sz="8000" dirty="0">
                <a:latin typeface="Algerian" panose="04020705040A02060702" pitchFamily="82" charset="0"/>
              </a:rPr>
              <a:t>Python Functions</a:t>
            </a:r>
          </a:p>
        </p:txBody>
      </p:sp>
    </p:spTree>
    <p:extLst>
      <p:ext uri="{BB962C8B-B14F-4D97-AF65-F5344CB8AC3E}">
        <p14:creationId xmlns:p14="http://schemas.microsoft.com/office/powerpoint/2010/main" val="314446974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58740-B057-34E0-982F-50EEE0254A49}"/>
              </a:ext>
            </a:extLst>
          </p:cNvPr>
          <p:cNvSpPr>
            <a:spLocks noGrp="1"/>
          </p:cNvSpPr>
          <p:nvPr>
            <p:ph idx="1"/>
          </p:nvPr>
        </p:nvSpPr>
        <p:spPr>
          <a:xfrm>
            <a:off x="1295401" y="1519518"/>
            <a:ext cx="9601196" cy="4356350"/>
          </a:xfrm>
        </p:spPr>
        <p:txBody>
          <a:bodyPr>
            <a:normAutofit/>
          </a:bodyPr>
          <a:lstStyle/>
          <a:p>
            <a:r>
              <a:rPr lang="en-US" sz="2800" dirty="0">
                <a:latin typeface="Algerian" panose="04020705040A02060702" pitchFamily="82" charset="0"/>
              </a:rPr>
              <a:t>A function is a block of code which only runs when it is called.</a:t>
            </a:r>
          </a:p>
          <a:p>
            <a:endParaRPr lang="en-US" sz="2800" dirty="0">
              <a:latin typeface="Algerian" panose="04020705040A02060702" pitchFamily="82" charset="0"/>
            </a:endParaRPr>
          </a:p>
          <a:p>
            <a:r>
              <a:rPr lang="en-US" sz="2800" dirty="0">
                <a:latin typeface="Algerian" panose="04020705040A02060702" pitchFamily="82" charset="0"/>
              </a:rPr>
              <a:t>You can pass data, known as parameters, into a function.</a:t>
            </a:r>
          </a:p>
          <a:p>
            <a:endParaRPr lang="en-US" sz="2800" dirty="0">
              <a:latin typeface="Algerian" panose="04020705040A02060702" pitchFamily="82" charset="0"/>
            </a:endParaRPr>
          </a:p>
          <a:p>
            <a:r>
              <a:rPr lang="en-US" sz="2800" dirty="0">
                <a:latin typeface="Algerian" panose="04020705040A02060702" pitchFamily="82" charset="0"/>
              </a:rPr>
              <a:t>A function can return data as a result</a:t>
            </a:r>
            <a:r>
              <a:rPr lang="en-US" sz="2800" dirty="0"/>
              <a:t>.</a:t>
            </a:r>
            <a:endParaRPr lang="en-PH" sz="2800" dirty="0"/>
          </a:p>
        </p:txBody>
      </p:sp>
    </p:spTree>
    <p:extLst>
      <p:ext uri="{BB962C8B-B14F-4D97-AF65-F5344CB8AC3E}">
        <p14:creationId xmlns:p14="http://schemas.microsoft.com/office/powerpoint/2010/main" val="86018344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EC23-6972-CFE6-AE6C-F6801F710F33}"/>
              </a:ext>
            </a:extLst>
          </p:cNvPr>
          <p:cNvSpPr>
            <a:spLocks noGrp="1"/>
          </p:cNvSpPr>
          <p:nvPr>
            <p:ph type="title"/>
          </p:nvPr>
        </p:nvSpPr>
        <p:spPr/>
        <p:txBody>
          <a:bodyPr/>
          <a:lstStyle/>
          <a:p>
            <a:r>
              <a:rPr lang="en-PH" dirty="0">
                <a:latin typeface="Algerian" panose="04020705040A02060702" pitchFamily="82" charset="0"/>
              </a:rPr>
              <a:t>Creating a Function</a:t>
            </a:r>
          </a:p>
        </p:txBody>
      </p:sp>
      <p:sp>
        <p:nvSpPr>
          <p:cNvPr id="3" name="Content Placeholder 2">
            <a:extLst>
              <a:ext uri="{FF2B5EF4-FFF2-40B4-BE49-F238E27FC236}">
                <a16:creationId xmlns:a16="http://schemas.microsoft.com/office/drawing/2014/main" id="{06994409-8836-2016-9EA8-558B2E96A5B1}"/>
              </a:ext>
            </a:extLst>
          </p:cNvPr>
          <p:cNvSpPr>
            <a:spLocks noGrp="1"/>
          </p:cNvSpPr>
          <p:nvPr>
            <p:ph idx="1"/>
          </p:nvPr>
        </p:nvSpPr>
        <p:spPr/>
        <p:txBody>
          <a:bodyPr/>
          <a:lstStyle/>
          <a:p>
            <a:r>
              <a:rPr lang="en-US" dirty="0">
                <a:latin typeface="Algerian" panose="04020705040A02060702" pitchFamily="82" charset="0"/>
              </a:rPr>
              <a:t>In Python a function is defined using the def keyword:</a:t>
            </a:r>
          </a:p>
          <a:p>
            <a:r>
              <a:rPr lang="en-US" dirty="0">
                <a:latin typeface="Algerian" panose="04020705040A02060702" pitchFamily="82" charset="0"/>
              </a:rPr>
              <a:t>Example</a:t>
            </a:r>
          </a:p>
          <a:p>
            <a:r>
              <a:rPr lang="en-US" dirty="0">
                <a:latin typeface="Algerian" panose="04020705040A02060702" pitchFamily="82" charset="0"/>
              </a:rPr>
              <a:t>def </a:t>
            </a:r>
            <a:r>
              <a:rPr lang="en-US" dirty="0" err="1">
                <a:latin typeface="Algerian" panose="04020705040A02060702" pitchFamily="82" charset="0"/>
              </a:rPr>
              <a:t>my_function</a:t>
            </a:r>
            <a:r>
              <a:rPr lang="en-US" dirty="0">
                <a:latin typeface="Algerian" panose="04020705040A02060702" pitchFamily="82" charset="0"/>
              </a:rPr>
              <a:t>():</a:t>
            </a:r>
          </a:p>
          <a:p>
            <a:r>
              <a:rPr lang="en-US" dirty="0">
                <a:latin typeface="Algerian" panose="04020705040A02060702" pitchFamily="82" charset="0"/>
              </a:rPr>
              <a:t>  print("Hello from a function")</a:t>
            </a:r>
            <a:endParaRPr lang="en-PH" dirty="0">
              <a:latin typeface="Algerian" panose="04020705040A02060702" pitchFamily="82" charset="0"/>
            </a:endParaRPr>
          </a:p>
        </p:txBody>
      </p:sp>
    </p:spTree>
    <p:extLst>
      <p:ext uri="{BB962C8B-B14F-4D97-AF65-F5344CB8AC3E}">
        <p14:creationId xmlns:p14="http://schemas.microsoft.com/office/powerpoint/2010/main" val="136623824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2D18-8D86-6D7A-E654-E61B33BBE623}"/>
              </a:ext>
            </a:extLst>
          </p:cNvPr>
          <p:cNvSpPr>
            <a:spLocks noGrp="1"/>
          </p:cNvSpPr>
          <p:nvPr>
            <p:ph type="title"/>
          </p:nvPr>
        </p:nvSpPr>
        <p:spPr/>
        <p:txBody>
          <a:bodyPr/>
          <a:lstStyle/>
          <a:p>
            <a:r>
              <a:rPr lang="en-PH" dirty="0">
                <a:latin typeface="Algerian" panose="04020705040A02060702" pitchFamily="82" charset="0"/>
              </a:rPr>
              <a:t>Calling a Function</a:t>
            </a:r>
          </a:p>
        </p:txBody>
      </p:sp>
      <p:sp>
        <p:nvSpPr>
          <p:cNvPr id="3" name="Content Placeholder 2">
            <a:extLst>
              <a:ext uri="{FF2B5EF4-FFF2-40B4-BE49-F238E27FC236}">
                <a16:creationId xmlns:a16="http://schemas.microsoft.com/office/drawing/2014/main" id="{0D3F71CA-0B20-AE09-54B4-2225BB5BEBD0}"/>
              </a:ext>
            </a:extLst>
          </p:cNvPr>
          <p:cNvSpPr>
            <a:spLocks noGrp="1"/>
          </p:cNvSpPr>
          <p:nvPr>
            <p:ph idx="1"/>
          </p:nvPr>
        </p:nvSpPr>
        <p:spPr/>
        <p:txBody>
          <a:bodyPr>
            <a:normAutofit lnSpcReduction="10000"/>
          </a:bodyPr>
          <a:lstStyle/>
          <a:p>
            <a:r>
              <a:rPr lang="en-US" dirty="0">
                <a:latin typeface="Algerian" panose="04020705040A02060702" pitchFamily="82" charset="0"/>
              </a:rPr>
              <a:t>To call a function, use the function name followed by parenthesis:</a:t>
            </a:r>
          </a:p>
          <a:p>
            <a:r>
              <a:rPr lang="en-US" dirty="0">
                <a:latin typeface="Algerian" panose="04020705040A02060702" pitchFamily="82" charset="0"/>
              </a:rPr>
              <a:t>Example</a:t>
            </a:r>
          </a:p>
          <a:p>
            <a:r>
              <a:rPr lang="en-US" dirty="0">
                <a:latin typeface="Algerian" panose="04020705040A02060702" pitchFamily="82" charset="0"/>
              </a:rPr>
              <a:t>def </a:t>
            </a:r>
            <a:r>
              <a:rPr lang="en-US" dirty="0" err="1">
                <a:latin typeface="Algerian" panose="04020705040A02060702" pitchFamily="82" charset="0"/>
              </a:rPr>
              <a:t>my_function</a:t>
            </a:r>
            <a:r>
              <a:rPr lang="en-US" dirty="0">
                <a:latin typeface="Algerian" panose="04020705040A02060702" pitchFamily="82" charset="0"/>
              </a:rPr>
              <a:t>():</a:t>
            </a:r>
          </a:p>
          <a:p>
            <a:r>
              <a:rPr lang="en-US" dirty="0">
                <a:latin typeface="Algerian" panose="04020705040A02060702" pitchFamily="82" charset="0"/>
              </a:rPr>
              <a:t>  print("Hello from a function")</a:t>
            </a:r>
          </a:p>
          <a:p>
            <a:endParaRPr lang="en-US" dirty="0">
              <a:latin typeface="Algerian" panose="04020705040A02060702" pitchFamily="82" charset="0"/>
            </a:endParaRPr>
          </a:p>
          <a:p>
            <a:r>
              <a:rPr lang="en-US" dirty="0" err="1">
                <a:latin typeface="Algerian" panose="04020705040A02060702" pitchFamily="82" charset="0"/>
              </a:rPr>
              <a:t>my_function</a:t>
            </a:r>
            <a:r>
              <a:rPr lang="en-US" dirty="0">
                <a:latin typeface="Algerian" panose="04020705040A02060702" pitchFamily="82" charset="0"/>
              </a:rPr>
              <a:t>()</a:t>
            </a:r>
            <a:endParaRPr lang="en-PH" dirty="0">
              <a:latin typeface="Algerian" panose="04020705040A02060702" pitchFamily="82" charset="0"/>
            </a:endParaRPr>
          </a:p>
        </p:txBody>
      </p:sp>
    </p:spTree>
    <p:extLst>
      <p:ext uri="{BB962C8B-B14F-4D97-AF65-F5344CB8AC3E}">
        <p14:creationId xmlns:p14="http://schemas.microsoft.com/office/powerpoint/2010/main" val="133856857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917B-A0BC-8E5F-63B8-9914A2856AD6}"/>
              </a:ext>
            </a:extLst>
          </p:cNvPr>
          <p:cNvSpPr>
            <a:spLocks noGrp="1"/>
          </p:cNvSpPr>
          <p:nvPr>
            <p:ph type="title"/>
          </p:nvPr>
        </p:nvSpPr>
        <p:spPr/>
        <p:txBody>
          <a:bodyPr/>
          <a:lstStyle/>
          <a:p>
            <a:r>
              <a:rPr lang="en-PH" dirty="0">
                <a:latin typeface="Algerian" panose="04020705040A02060702" pitchFamily="82" charset="0"/>
              </a:rPr>
              <a:t>Arguments</a:t>
            </a:r>
          </a:p>
        </p:txBody>
      </p:sp>
      <p:sp>
        <p:nvSpPr>
          <p:cNvPr id="3" name="Content Placeholder 2">
            <a:extLst>
              <a:ext uri="{FF2B5EF4-FFF2-40B4-BE49-F238E27FC236}">
                <a16:creationId xmlns:a16="http://schemas.microsoft.com/office/drawing/2014/main" id="{30DD77E0-81E3-9969-FCD7-0A046866404A}"/>
              </a:ext>
            </a:extLst>
          </p:cNvPr>
          <p:cNvSpPr>
            <a:spLocks noGrp="1"/>
          </p:cNvSpPr>
          <p:nvPr>
            <p:ph idx="1"/>
          </p:nvPr>
        </p:nvSpPr>
        <p:spPr/>
        <p:txBody>
          <a:bodyPr>
            <a:normAutofit fontScale="92500" lnSpcReduction="20000"/>
          </a:bodyPr>
          <a:lstStyle/>
          <a:p>
            <a:r>
              <a:rPr lang="en-US" dirty="0">
                <a:latin typeface="Algerian" panose="04020705040A02060702" pitchFamily="82" charset="0"/>
              </a:rPr>
              <a:t>Information can be passed into functions as arguments.</a:t>
            </a:r>
          </a:p>
          <a:p>
            <a:endParaRPr lang="en-US" dirty="0">
              <a:latin typeface="Algerian" panose="04020705040A02060702" pitchFamily="82" charset="0"/>
            </a:endParaRPr>
          </a:p>
          <a:p>
            <a:r>
              <a:rPr lang="en-US" dirty="0">
                <a:latin typeface="Algerian" panose="04020705040A02060702" pitchFamily="82" charset="0"/>
              </a:rPr>
              <a:t>Arguments are specified after the function name, inside the parentheses. You can add as many arguments as you want, just separate them with a comma.</a:t>
            </a:r>
          </a:p>
          <a:p>
            <a:endParaRPr lang="en-US" dirty="0">
              <a:latin typeface="Algerian" panose="04020705040A02060702" pitchFamily="82" charset="0"/>
            </a:endParaRPr>
          </a:p>
          <a:p>
            <a:r>
              <a:rPr lang="en-US" dirty="0">
                <a:latin typeface="Algerian" panose="04020705040A02060702" pitchFamily="82" charset="0"/>
              </a:rPr>
              <a:t>The following example has a function with one argument (</a:t>
            </a:r>
            <a:r>
              <a:rPr lang="en-US" dirty="0" err="1">
                <a:latin typeface="Algerian" panose="04020705040A02060702" pitchFamily="82" charset="0"/>
              </a:rPr>
              <a:t>fname</a:t>
            </a:r>
            <a:r>
              <a:rPr lang="en-US" dirty="0">
                <a:latin typeface="Algerian" panose="04020705040A02060702" pitchFamily="82" charset="0"/>
              </a:rPr>
              <a:t>). When the function is called, we pass along a first name, which is used inside the function to print the full name:</a:t>
            </a:r>
            <a:endParaRPr lang="en-PH" dirty="0">
              <a:latin typeface="Algerian" panose="04020705040A02060702" pitchFamily="82" charset="0"/>
            </a:endParaRPr>
          </a:p>
        </p:txBody>
      </p:sp>
    </p:spTree>
    <p:extLst>
      <p:ext uri="{BB962C8B-B14F-4D97-AF65-F5344CB8AC3E}">
        <p14:creationId xmlns:p14="http://schemas.microsoft.com/office/powerpoint/2010/main" val="15469773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93424-246B-2B33-288A-00CF02EBA1F9}"/>
              </a:ext>
            </a:extLst>
          </p:cNvPr>
          <p:cNvSpPr>
            <a:spLocks noGrp="1"/>
          </p:cNvSpPr>
          <p:nvPr>
            <p:ph idx="1"/>
          </p:nvPr>
        </p:nvSpPr>
        <p:spPr>
          <a:xfrm>
            <a:off x="1295401" y="1290918"/>
            <a:ext cx="9601196" cy="4584950"/>
          </a:xfrm>
        </p:spPr>
        <p:txBody>
          <a:bodyPr>
            <a:normAutofit/>
          </a:bodyPr>
          <a:lstStyle/>
          <a:p>
            <a:r>
              <a:rPr lang="en-US" dirty="0">
                <a:latin typeface="Algerian" panose="04020705040A02060702" pitchFamily="82" charset="0"/>
              </a:rPr>
              <a:t>Example</a:t>
            </a:r>
          </a:p>
          <a:p>
            <a:r>
              <a:rPr lang="en-US" dirty="0">
                <a:latin typeface="Algerian" panose="04020705040A02060702" pitchFamily="82" charset="0"/>
              </a:rPr>
              <a:t>def </a:t>
            </a:r>
            <a:r>
              <a:rPr lang="en-US" dirty="0" err="1">
                <a:latin typeface="Algerian" panose="04020705040A02060702" pitchFamily="82" charset="0"/>
              </a:rPr>
              <a:t>my_function</a:t>
            </a:r>
            <a:r>
              <a:rPr lang="en-US" dirty="0">
                <a:latin typeface="Algerian" panose="04020705040A02060702" pitchFamily="82" charset="0"/>
              </a:rPr>
              <a:t>(</a:t>
            </a:r>
            <a:r>
              <a:rPr lang="en-US" dirty="0" err="1">
                <a:latin typeface="Algerian" panose="04020705040A02060702" pitchFamily="82" charset="0"/>
              </a:rPr>
              <a:t>fname</a:t>
            </a:r>
            <a:r>
              <a:rPr lang="en-US" dirty="0">
                <a:latin typeface="Algerian" panose="04020705040A02060702" pitchFamily="82" charset="0"/>
              </a:rPr>
              <a:t>):</a:t>
            </a:r>
          </a:p>
          <a:p>
            <a:r>
              <a:rPr lang="en-US" dirty="0">
                <a:latin typeface="Algerian" panose="04020705040A02060702" pitchFamily="82" charset="0"/>
              </a:rPr>
              <a:t>  print(</a:t>
            </a:r>
            <a:r>
              <a:rPr lang="en-US" dirty="0" err="1">
                <a:latin typeface="Algerian" panose="04020705040A02060702" pitchFamily="82" charset="0"/>
              </a:rPr>
              <a:t>fname</a:t>
            </a:r>
            <a:r>
              <a:rPr lang="en-US" dirty="0">
                <a:latin typeface="Algerian" panose="04020705040A02060702" pitchFamily="82" charset="0"/>
              </a:rPr>
              <a:t> + " </a:t>
            </a:r>
            <a:r>
              <a:rPr lang="en-US" dirty="0" err="1">
                <a:latin typeface="Algerian" panose="04020705040A02060702" pitchFamily="82" charset="0"/>
              </a:rPr>
              <a:t>Refsnes</a:t>
            </a:r>
            <a:r>
              <a:rPr lang="en-US" dirty="0">
                <a:latin typeface="Algerian" panose="04020705040A02060702" pitchFamily="82" charset="0"/>
              </a:rPr>
              <a:t>")</a:t>
            </a:r>
          </a:p>
          <a:p>
            <a:endParaRPr lang="en-US" dirty="0">
              <a:latin typeface="Algerian" panose="04020705040A02060702" pitchFamily="82" charset="0"/>
            </a:endParaRPr>
          </a:p>
          <a:p>
            <a:r>
              <a:rPr lang="en-US" dirty="0" err="1">
                <a:latin typeface="Algerian" panose="04020705040A02060702" pitchFamily="82" charset="0"/>
              </a:rPr>
              <a:t>my_function</a:t>
            </a:r>
            <a:r>
              <a:rPr lang="en-US" dirty="0">
                <a:latin typeface="Algerian" panose="04020705040A02060702" pitchFamily="82" charset="0"/>
              </a:rPr>
              <a:t>("Emil“)</a:t>
            </a:r>
          </a:p>
          <a:p>
            <a:r>
              <a:rPr lang="en-US" dirty="0" err="1">
                <a:latin typeface="Algerian" panose="04020705040A02060702" pitchFamily="82" charset="0"/>
              </a:rPr>
              <a:t>my_function</a:t>
            </a:r>
            <a:r>
              <a:rPr lang="en-US" dirty="0">
                <a:latin typeface="Algerian" panose="04020705040A02060702" pitchFamily="82" charset="0"/>
              </a:rPr>
              <a:t>("Tobias") Arguments are often shortened to </a:t>
            </a:r>
            <a:r>
              <a:rPr lang="en-US" dirty="0" err="1">
                <a:latin typeface="Algerian" panose="04020705040A02060702" pitchFamily="82" charset="0"/>
              </a:rPr>
              <a:t>args</a:t>
            </a:r>
            <a:r>
              <a:rPr lang="en-US" dirty="0">
                <a:latin typeface="Algerian" panose="04020705040A02060702" pitchFamily="82" charset="0"/>
              </a:rPr>
              <a:t> in Python documentations.</a:t>
            </a:r>
          </a:p>
          <a:p>
            <a:r>
              <a:rPr lang="en-US" dirty="0" err="1">
                <a:latin typeface="Algerian" panose="04020705040A02060702" pitchFamily="82" charset="0"/>
              </a:rPr>
              <a:t>my_functionn</a:t>
            </a:r>
            <a:r>
              <a:rPr lang="en-US" dirty="0">
                <a:latin typeface="Algerian" panose="04020705040A02060702" pitchFamily="82" charset="0"/>
              </a:rPr>
              <a:t>("Linus")</a:t>
            </a:r>
          </a:p>
          <a:p>
            <a:endParaRPr lang="en-US" dirty="0"/>
          </a:p>
          <a:p>
            <a:endParaRPr lang="en-PH" dirty="0"/>
          </a:p>
        </p:txBody>
      </p:sp>
    </p:spTree>
    <p:extLst>
      <p:ext uri="{BB962C8B-B14F-4D97-AF65-F5344CB8AC3E}">
        <p14:creationId xmlns:p14="http://schemas.microsoft.com/office/powerpoint/2010/main" val="192468337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A63D-EE21-9433-8530-A47158AA067E}"/>
              </a:ext>
            </a:extLst>
          </p:cNvPr>
          <p:cNvSpPr>
            <a:spLocks noGrp="1"/>
          </p:cNvSpPr>
          <p:nvPr>
            <p:ph type="title"/>
          </p:nvPr>
        </p:nvSpPr>
        <p:spPr/>
        <p:txBody>
          <a:bodyPr/>
          <a:lstStyle/>
          <a:p>
            <a:r>
              <a:rPr lang="en-PH" dirty="0">
                <a:latin typeface="Algerian" panose="04020705040A02060702" pitchFamily="82" charset="0"/>
              </a:rPr>
              <a:t>Python Lambda</a:t>
            </a:r>
          </a:p>
        </p:txBody>
      </p:sp>
      <p:sp>
        <p:nvSpPr>
          <p:cNvPr id="3" name="Content Placeholder 2">
            <a:extLst>
              <a:ext uri="{FF2B5EF4-FFF2-40B4-BE49-F238E27FC236}">
                <a16:creationId xmlns:a16="http://schemas.microsoft.com/office/drawing/2014/main" id="{DD68F045-0D0B-F038-C825-775A566B03B9}"/>
              </a:ext>
            </a:extLst>
          </p:cNvPr>
          <p:cNvSpPr>
            <a:spLocks noGrp="1"/>
          </p:cNvSpPr>
          <p:nvPr>
            <p:ph idx="1"/>
          </p:nvPr>
        </p:nvSpPr>
        <p:spPr>
          <a:xfrm>
            <a:off x="1295401" y="2568388"/>
            <a:ext cx="9601196" cy="3603812"/>
          </a:xfrm>
        </p:spPr>
        <p:txBody>
          <a:bodyPr>
            <a:normAutofit/>
          </a:bodyPr>
          <a:lstStyle/>
          <a:p>
            <a:r>
              <a:rPr lang="en-US" sz="2800" dirty="0">
                <a:latin typeface="Algerian" panose="04020705040A02060702" pitchFamily="82" charset="0"/>
              </a:rPr>
              <a:t>A lambda function is a small anonymous function.</a:t>
            </a:r>
          </a:p>
          <a:p>
            <a:endParaRPr lang="en-US" sz="2800" dirty="0">
              <a:latin typeface="Algerian" panose="04020705040A02060702" pitchFamily="82" charset="0"/>
            </a:endParaRPr>
          </a:p>
          <a:p>
            <a:r>
              <a:rPr lang="en-US" sz="2800" dirty="0">
                <a:latin typeface="Algerian" panose="04020705040A02060702" pitchFamily="82" charset="0"/>
              </a:rPr>
              <a:t>A lambda function can take any number of arguments, but can only have one expression.</a:t>
            </a:r>
            <a:endParaRPr lang="en-PH" sz="2800" dirty="0">
              <a:latin typeface="Algerian" panose="04020705040A02060702" pitchFamily="82" charset="0"/>
            </a:endParaRPr>
          </a:p>
        </p:txBody>
      </p:sp>
    </p:spTree>
    <p:extLst>
      <p:ext uri="{BB962C8B-B14F-4D97-AF65-F5344CB8AC3E}">
        <p14:creationId xmlns:p14="http://schemas.microsoft.com/office/powerpoint/2010/main" val="141275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C79B8-8BF2-F070-5A90-20C59F6501BE}"/>
              </a:ext>
            </a:extLst>
          </p:cNvPr>
          <p:cNvSpPr>
            <a:spLocks noGrp="1"/>
          </p:cNvSpPr>
          <p:nvPr>
            <p:ph type="title"/>
          </p:nvPr>
        </p:nvSpPr>
        <p:spPr/>
        <p:txBody>
          <a:bodyPr>
            <a:normAutofit fontScale="90000"/>
          </a:bodyPr>
          <a:lstStyle/>
          <a:p>
            <a:r>
              <a:rPr lang="en-PH" b="0" i="0" dirty="0">
                <a:effectLst/>
                <a:latin typeface="Algerian" panose="04020705040A02060702" pitchFamily="82" charset="0"/>
              </a:rPr>
              <a:t>Multi Line Comments</a:t>
            </a:r>
            <a:br>
              <a:rPr lang="en-PH" b="0" i="0" dirty="0">
                <a:effectLst/>
                <a:latin typeface="Algerian" panose="04020705040A02060702" pitchFamily="82" charset="0"/>
              </a:rPr>
            </a:br>
            <a:endParaRPr lang="en-PH" dirty="0">
              <a:latin typeface="Algerian" panose="04020705040A02060702" pitchFamily="82" charset="0"/>
            </a:endParaRPr>
          </a:p>
        </p:txBody>
      </p:sp>
      <p:sp>
        <p:nvSpPr>
          <p:cNvPr id="4" name="Rectangle 1">
            <a:extLst>
              <a:ext uri="{FF2B5EF4-FFF2-40B4-BE49-F238E27FC236}">
                <a16:creationId xmlns:a16="http://schemas.microsoft.com/office/drawing/2014/main" id="{9538CDE6-557E-8D74-0050-D54C2511BB74}"/>
              </a:ext>
            </a:extLst>
          </p:cNvPr>
          <p:cNvSpPr>
            <a:spLocks noGrp="1" noChangeArrowheads="1"/>
          </p:cNvSpPr>
          <p:nvPr>
            <p:ph idx="1"/>
          </p:nvPr>
        </p:nvSpPr>
        <p:spPr bwMode="auto">
          <a:xfrm>
            <a:off x="737347" y="2014262"/>
            <a:ext cx="8850406"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Python does not really have a syntax for multi line comments.</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erdana" panose="020B0604030504040204" pitchFamily="34" charset="0"/>
              </a:rPr>
              <a:t>To add a multiline comment you could insert a </a:t>
            </a:r>
            <a:r>
              <a:rPr kumimoji="0" lang="en-US" altLang="en-US" sz="1100" b="0" i="0" u="none" strike="noStrike" cap="none" normalizeH="0" baseline="0">
                <a:ln>
                  <a:noFill/>
                </a:ln>
                <a:solidFill>
                  <a:srgbClr val="DC143C"/>
                </a:solidFill>
                <a:effectLst/>
                <a:latin typeface="Consolas" panose="020B0609020204030204" pitchFamily="49" charset="0"/>
              </a:rPr>
              <a:t>#</a:t>
            </a:r>
            <a:r>
              <a:rPr kumimoji="0" lang="en-US" altLang="en-US" sz="1100" b="0" i="0" u="none" strike="noStrike" cap="none" normalizeH="0" baseline="0">
                <a:ln>
                  <a:noFill/>
                </a:ln>
                <a:solidFill>
                  <a:srgbClr val="000000"/>
                </a:solidFill>
                <a:effectLst/>
                <a:latin typeface="Verdana" panose="020B0604030504040204" pitchFamily="34" charset="0"/>
              </a:rPr>
              <a:t> for each line: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298B106-6852-B511-5620-8E764DF979F7}"/>
              </a:ext>
            </a:extLst>
          </p:cNvPr>
          <p:cNvSpPr txBox="1"/>
          <p:nvPr/>
        </p:nvSpPr>
        <p:spPr>
          <a:xfrm>
            <a:off x="1169893" y="2935524"/>
            <a:ext cx="7584141" cy="1477328"/>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a:t>
            </a:r>
          </a:p>
          <a:p>
            <a:pPr algn="l"/>
            <a:r>
              <a:rPr lang="en-US" b="0" i="0" dirty="0">
                <a:solidFill>
                  <a:srgbClr val="008000"/>
                </a:solidFill>
                <a:effectLst/>
                <a:latin typeface="Consolas" panose="020B0609020204030204" pitchFamily="49" charset="0"/>
              </a:rPr>
              <a:t>#This is a comment</a:t>
            </a:r>
            <a:br>
              <a:rPr lang="en-US" b="0" i="0" dirty="0">
                <a:solidFill>
                  <a:srgbClr val="008000"/>
                </a:solidFill>
                <a:effectLst/>
                <a:latin typeface="Consolas" panose="020B0609020204030204" pitchFamily="49" charset="0"/>
              </a:rPr>
            </a:br>
            <a:r>
              <a:rPr lang="en-US" b="0" i="0" dirty="0">
                <a:solidFill>
                  <a:srgbClr val="008000"/>
                </a:solidFill>
                <a:effectLst/>
                <a:latin typeface="Consolas" panose="020B0609020204030204" pitchFamily="49" charset="0"/>
              </a:rPr>
              <a:t>#written in</a:t>
            </a:r>
            <a:br>
              <a:rPr lang="en-US" b="0" i="0" dirty="0">
                <a:solidFill>
                  <a:srgbClr val="008000"/>
                </a:solidFill>
                <a:effectLst/>
                <a:latin typeface="Consolas" panose="020B0609020204030204" pitchFamily="49" charset="0"/>
              </a:rPr>
            </a:br>
            <a:r>
              <a:rPr lang="en-US" b="0" i="0" dirty="0">
                <a:solidFill>
                  <a:srgbClr val="008000"/>
                </a:solidFill>
                <a:effectLst/>
                <a:latin typeface="Consolas" panose="020B0609020204030204" pitchFamily="49" charset="0"/>
              </a:rPr>
              <a:t>#more than just one line</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8031323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E2C01-7D66-4956-B219-CBBF203966D2}"/>
              </a:ext>
            </a:extLst>
          </p:cNvPr>
          <p:cNvSpPr>
            <a:spLocks noGrp="1"/>
          </p:cNvSpPr>
          <p:nvPr>
            <p:ph type="title"/>
          </p:nvPr>
        </p:nvSpPr>
        <p:spPr/>
        <p:txBody>
          <a:bodyPr/>
          <a:lstStyle/>
          <a:p>
            <a:r>
              <a:rPr lang="en-PH" dirty="0">
                <a:latin typeface="Algerian" panose="04020705040A02060702" pitchFamily="82" charset="0"/>
              </a:rPr>
              <a:t>Syntax</a:t>
            </a:r>
          </a:p>
        </p:txBody>
      </p:sp>
      <p:sp>
        <p:nvSpPr>
          <p:cNvPr id="3" name="Content Placeholder 2">
            <a:extLst>
              <a:ext uri="{FF2B5EF4-FFF2-40B4-BE49-F238E27FC236}">
                <a16:creationId xmlns:a16="http://schemas.microsoft.com/office/drawing/2014/main" id="{9A8139B9-3B54-4B06-3E9F-E885A83FD8F5}"/>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latin typeface="Algerian" panose="04020705040A02060702" pitchFamily="82" charset="0"/>
              </a:rPr>
              <a:t>lambda arguments : expression</a:t>
            </a:r>
          </a:p>
          <a:p>
            <a:pPr>
              <a:buFont typeface="Wingdings" panose="05000000000000000000" pitchFamily="2" charset="2"/>
              <a:buChar char="v"/>
            </a:pPr>
            <a:r>
              <a:rPr lang="en-US" dirty="0">
                <a:latin typeface="Algerian" panose="04020705040A02060702" pitchFamily="82" charset="0"/>
              </a:rPr>
              <a:t>The expression is executed and the result is returned:</a:t>
            </a:r>
          </a:p>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Add 10 to argument a, and return the result:</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a:latin typeface="Algerian" panose="04020705040A02060702" pitchFamily="82" charset="0"/>
              </a:rPr>
              <a:t>x = lambda a : a + 10</a:t>
            </a:r>
          </a:p>
          <a:p>
            <a:pPr>
              <a:buFont typeface="Wingdings" panose="05000000000000000000" pitchFamily="2" charset="2"/>
              <a:buChar char="v"/>
            </a:pPr>
            <a:r>
              <a:rPr lang="en-US" dirty="0">
                <a:latin typeface="Algerian" panose="04020705040A02060702" pitchFamily="82" charset="0"/>
              </a:rPr>
              <a:t>print(x(5))</a:t>
            </a:r>
          </a:p>
          <a:p>
            <a:endParaRPr lang="en-PH" dirty="0"/>
          </a:p>
        </p:txBody>
      </p:sp>
    </p:spTree>
    <p:extLst>
      <p:ext uri="{BB962C8B-B14F-4D97-AF65-F5344CB8AC3E}">
        <p14:creationId xmlns:p14="http://schemas.microsoft.com/office/powerpoint/2010/main" val="20175587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8B987-F55F-6D86-0A21-82CC955D24C0}"/>
              </a:ext>
            </a:extLst>
          </p:cNvPr>
          <p:cNvSpPr>
            <a:spLocks noGrp="1"/>
          </p:cNvSpPr>
          <p:nvPr>
            <p:ph idx="1"/>
          </p:nvPr>
        </p:nvSpPr>
        <p:spPr>
          <a:xfrm>
            <a:off x="1295401" y="1734671"/>
            <a:ext cx="9601196" cy="4141197"/>
          </a:xfrm>
        </p:spPr>
        <p:txBody>
          <a:bodyPr/>
          <a:lstStyle/>
          <a:p>
            <a:r>
              <a:rPr lang="en-US" dirty="0">
                <a:latin typeface="Algerian" panose="04020705040A02060702" pitchFamily="82" charset="0"/>
              </a:rPr>
              <a:t>Lambda functions can take any number of arguments:</a:t>
            </a:r>
          </a:p>
          <a:p>
            <a:endParaRPr lang="en-PH" dirty="0"/>
          </a:p>
        </p:txBody>
      </p:sp>
      <p:sp>
        <p:nvSpPr>
          <p:cNvPr id="5" name="TextBox 4">
            <a:extLst>
              <a:ext uri="{FF2B5EF4-FFF2-40B4-BE49-F238E27FC236}">
                <a16:creationId xmlns:a16="http://schemas.microsoft.com/office/drawing/2014/main" id="{BF4A450A-0A04-4903-F93B-3A60D6119BCE}"/>
              </a:ext>
            </a:extLst>
          </p:cNvPr>
          <p:cNvSpPr txBox="1"/>
          <p:nvPr/>
        </p:nvSpPr>
        <p:spPr>
          <a:xfrm>
            <a:off x="1295401" y="2928106"/>
            <a:ext cx="8171328" cy="1877437"/>
          </a:xfrm>
          <a:prstGeom prst="rect">
            <a:avLst/>
          </a:prstGeom>
          <a:noFill/>
        </p:spPr>
        <p:txBody>
          <a:bodyPr wrap="square">
            <a:spAutoFit/>
          </a:bodyPr>
          <a:lstStyle/>
          <a:p>
            <a:r>
              <a:rPr lang="en-US" sz="2000" dirty="0">
                <a:latin typeface="Algerian" panose="04020705040A02060702" pitchFamily="82" charset="0"/>
              </a:rPr>
              <a:t>Example</a:t>
            </a:r>
          </a:p>
          <a:p>
            <a:r>
              <a:rPr lang="en-US" sz="2000" dirty="0">
                <a:latin typeface="Algerian" panose="04020705040A02060702" pitchFamily="82" charset="0"/>
              </a:rPr>
              <a:t>Multiply argument a with argument b and return the result:</a:t>
            </a:r>
          </a:p>
          <a:p>
            <a:endParaRPr lang="en-US" sz="2000" dirty="0">
              <a:latin typeface="Algerian" panose="04020705040A02060702" pitchFamily="82" charset="0"/>
            </a:endParaRPr>
          </a:p>
          <a:p>
            <a:r>
              <a:rPr lang="en-US" dirty="0"/>
              <a:t>x = lambda a, b : a * b</a:t>
            </a:r>
          </a:p>
          <a:p>
            <a:r>
              <a:rPr lang="en-US" dirty="0"/>
              <a:t>print(x(5, 6))</a:t>
            </a:r>
            <a:endParaRPr lang="en-PH" dirty="0"/>
          </a:p>
        </p:txBody>
      </p:sp>
    </p:spTree>
    <p:extLst>
      <p:ext uri="{BB962C8B-B14F-4D97-AF65-F5344CB8AC3E}">
        <p14:creationId xmlns:p14="http://schemas.microsoft.com/office/powerpoint/2010/main" val="41448518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274BB-CEF4-E20C-13FF-AF932188AABD}"/>
              </a:ext>
            </a:extLst>
          </p:cNvPr>
          <p:cNvSpPr>
            <a:spLocks noGrp="1"/>
          </p:cNvSpPr>
          <p:nvPr>
            <p:ph idx="1"/>
          </p:nvPr>
        </p:nvSpPr>
        <p:spPr>
          <a:xfrm>
            <a:off x="1295401" y="1411941"/>
            <a:ext cx="9601196" cy="4463927"/>
          </a:xfrm>
        </p:spPr>
        <p:txBody>
          <a:bodyPr>
            <a:normAutofit/>
          </a:bodyPr>
          <a:lstStyle/>
          <a:p>
            <a:r>
              <a:rPr lang="en-US" sz="2800" dirty="0">
                <a:latin typeface="Algerian" panose="04020705040A02060702" pitchFamily="82" charset="0"/>
              </a:rPr>
              <a:t>Example</a:t>
            </a:r>
          </a:p>
          <a:p>
            <a:r>
              <a:rPr lang="en-US" sz="2800" dirty="0">
                <a:latin typeface="Algerian" panose="04020705040A02060702" pitchFamily="82" charset="0"/>
              </a:rPr>
              <a:t>Summarize argument a, b, and c and return the result:</a:t>
            </a:r>
          </a:p>
          <a:p>
            <a:endParaRPr lang="en-US" sz="2800" dirty="0">
              <a:latin typeface="Algerian" panose="04020705040A02060702" pitchFamily="82" charset="0"/>
            </a:endParaRPr>
          </a:p>
          <a:p>
            <a:r>
              <a:rPr lang="en-US" sz="2800" dirty="0"/>
              <a:t>x = lambda a, b, c : a + b + c</a:t>
            </a:r>
          </a:p>
          <a:p>
            <a:r>
              <a:rPr lang="en-US" sz="2800" dirty="0"/>
              <a:t>print(x(5, 6, 2))</a:t>
            </a:r>
            <a:endParaRPr lang="en-PH" sz="2800" dirty="0"/>
          </a:p>
        </p:txBody>
      </p:sp>
    </p:spTree>
    <p:extLst>
      <p:ext uri="{BB962C8B-B14F-4D97-AF65-F5344CB8AC3E}">
        <p14:creationId xmlns:p14="http://schemas.microsoft.com/office/powerpoint/2010/main" val="62313440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A507-190C-B672-50D2-A7E8CE5DE8D5}"/>
              </a:ext>
            </a:extLst>
          </p:cNvPr>
          <p:cNvSpPr>
            <a:spLocks noGrp="1"/>
          </p:cNvSpPr>
          <p:nvPr>
            <p:ph type="title"/>
          </p:nvPr>
        </p:nvSpPr>
        <p:spPr/>
        <p:txBody>
          <a:bodyPr/>
          <a:lstStyle/>
          <a:p>
            <a:r>
              <a:rPr lang="en-PH" dirty="0">
                <a:latin typeface="Algerian" panose="04020705040A02060702" pitchFamily="82" charset="0"/>
              </a:rPr>
              <a:t>Python Arrays</a:t>
            </a:r>
          </a:p>
        </p:txBody>
      </p:sp>
      <p:sp>
        <p:nvSpPr>
          <p:cNvPr id="3" name="Content Placeholder 2">
            <a:extLst>
              <a:ext uri="{FF2B5EF4-FFF2-40B4-BE49-F238E27FC236}">
                <a16:creationId xmlns:a16="http://schemas.microsoft.com/office/drawing/2014/main" id="{AFB9BB53-7083-33D2-1E29-DB04C348B587}"/>
              </a:ext>
            </a:extLst>
          </p:cNvPr>
          <p:cNvSpPr>
            <a:spLocks noGrp="1"/>
          </p:cNvSpPr>
          <p:nvPr>
            <p:ph idx="1"/>
          </p:nvPr>
        </p:nvSpPr>
        <p:spPr/>
        <p:txBody>
          <a:bodyPr/>
          <a:lstStyle/>
          <a:p>
            <a:r>
              <a:rPr lang="en-US" dirty="0">
                <a:latin typeface="Algerian" panose="04020705040A02060702" pitchFamily="82" charset="0"/>
              </a:rPr>
              <a:t>Note: Python does not have built-in support for Arrays, but Python Lists can be used instead.</a:t>
            </a:r>
          </a:p>
          <a:p>
            <a:r>
              <a:rPr lang="en-PH" dirty="0">
                <a:latin typeface="Algerian" panose="04020705040A02060702" pitchFamily="82" charset="0"/>
              </a:rPr>
              <a:t>Arrays</a:t>
            </a:r>
          </a:p>
          <a:p>
            <a:r>
              <a:rPr lang="en-US" dirty="0">
                <a:latin typeface="Algerian" panose="04020705040A02060702" pitchFamily="82" charset="0"/>
              </a:rPr>
              <a:t>Note: This page shows you how to use LISTS as ARRAYS, however, to work with arrays in Python you will have to import a library, like the NumPy library.</a:t>
            </a:r>
            <a:endParaRPr lang="en-PH" dirty="0">
              <a:latin typeface="Algerian" panose="04020705040A02060702" pitchFamily="82" charset="0"/>
            </a:endParaRPr>
          </a:p>
        </p:txBody>
      </p:sp>
    </p:spTree>
    <p:extLst>
      <p:ext uri="{BB962C8B-B14F-4D97-AF65-F5344CB8AC3E}">
        <p14:creationId xmlns:p14="http://schemas.microsoft.com/office/powerpoint/2010/main" val="173134658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E5BFCE-5CE6-1589-E9C2-E69635E5C411}"/>
              </a:ext>
            </a:extLst>
          </p:cNvPr>
          <p:cNvSpPr>
            <a:spLocks noGrp="1"/>
          </p:cNvSpPr>
          <p:nvPr>
            <p:ph idx="1"/>
          </p:nvPr>
        </p:nvSpPr>
        <p:spPr>
          <a:xfrm>
            <a:off x="1295402" y="1586753"/>
            <a:ext cx="9601196" cy="4208432"/>
          </a:xfrm>
        </p:spPr>
        <p:txBody>
          <a:bodyPr>
            <a:normAutofit/>
          </a:bodyPr>
          <a:lstStyle/>
          <a:p>
            <a:pPr marL="0" indent="0">
              <a:buNone/>
            </a:pPr>
            <a:r>
              <a:rPr lang="en-US" sz="2800" dirty="0">
                <a:latin typeface="Algerian" panose="04020705040A02060702" pitchFamily="82" charset="0"/>
              </a:rPr>
              <a:t>Arrays are used to store multiple values in one single variable:</a:t>
            </a:r>
          </a:p>
          <a:p>
            <a:pPr marL="0" indent="0">
              <a:buNone/>
            </a:pPr>
            <a:r>
              <a:rPr lang="en-US" sz="2800" dirty="0">
                <a:latin typeface="Algerian" panose="04020705040A02060702" pitchFamily="82" charset="0"/>
              </a:rPr>
              <a:t>Example</a:t>
            </a:r>
          </a:p>
          <a:p>
            <a:pPr marL="0" indent="0">
              <a:buNone/>
            </a:pPr>
            <a:r>
              <a:rPr lang="en-US" sz="2800" dirty="0">
                <a:latin typeface="Algerian" panose="04020705040A02060702" pitchFamily="82" charset="0"/>
              </a:rPr>
              <a:t>Create an array containing car names:</a:t>
            </a:r>
          </a:p>
          <a:p>
            <a:pPr marL="0" indent="0">
              <a:buNone/>
            </a:pPr>
            <a:endParaRPr lang="en-US" sz="2800" dirty="0">
              <a:latin typeface="Algerian" panose="04020705040A02060702" pitchFamily="82" charset="0"/>
            </a:endParaRPr>
          </a:p>
          <a:p>
            <a:pPr marL="0" indent="0">
              <a:buNone/>
            </a:pPr>
            <a:r>
              <a:rPr lang="en-US" sz="2800" dirty="0">
                <a:latin typeface="Algerian" panose="04020705040A02060702" pitchFamily="82" charset="0"/>
              </a:rPr>
              <a:t>cars = ["Ford", "Volvo", "BMW"]</a:t>
            </a:r>
          </a:p>
          <a:p>
            <a:pPr marL="0" indent="0">
              <a:buNone/>
            </a:pPr>
            <a:endParaRPr lang="en-PH" sz="2800" dirty="0"/>
          </a:p>
        </p:txBody>
      </p:sp>
    </p:spTree>
    <p:extLst>
      <p:ext uri="{BB962C8B-B14F-4D97-AF65-F5344CB8AC3E}">
        <p14:creationId xmlns:p14="http://schemas.microsoft.com/office/powerpoint/2010/main" val="293382868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9A64-2664-D5C2-AE3D-6041F7ADFD09}"/>
              </a:ext>
            </a:extLst>
          </p:cNvPr>
          <p:cNvSpPr>
            <a:spLocks noGrp="1"/>
          </p:cNvSpPr>
          <p:nvPr>
            <p:ph type="title"/>
          </p:nvPr>
        </p:nvSpPr>
        <p:spPr/>
        <p:txBody>
          <a:bodyPr>
            <a:normAutofit fontScale="90000"/>
          </a:bodyPr>
          <a:lstStyle/>
          <a:p>
            <a:r>
              <a:rPr lang="en-PH" b="0" i="0" dirty="0">
                <a:solidFill>
                  <a:srgbClr val="000000"/>
                </a:solidFill>
                <a:effectLst/>
                <a:latin typeface="Algerian" panose="04020705040A02060702" pitchFamily="82" charset="0"/>
              </a:rPr>
              <a:t>What is an Array?</a:t>
            </a:r>
            <a:br>
              <a:rPr lang="en-PH" b="0" i="0" dirty="0">
                <a:solidFill>
                  <a:srgbClr val="000000"/>
                </a:solidFill>
                <a:effectLst/>
                <a:latin typeface="Algerian" panose="04020705040A02060702" pitchFamily="82" charset="0"/>
              </a:rPr>
            </a:b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9887A723-A2CC-CE8A-6220-923C07355E64}"/>
              </a:ext>
            </a:extLst>
          </p:cNvPr>
          <p:cNvSpPr>
            <a:spLocks noGrp="1"/>
          </p:cNvSpPr>
          <p:nvPr>
            <p:ph idx="1"/>
          </p:nvPr>
        </p:nvSpPr>
        <p:spPr/>
        <p:txBody>
          <a:bodyPr/>
          <a:lstStyle/>
          <a:p>
            <a:pPr algn="l"/>
            <a:r>
              <a:rPr lang="en-US" b="0" i="0" dirty="0">
                <a:solidFill>
                  <a:srgbClr val="000000"/>
                </a:solidFill>
                <a:effectLst/>
                <a:latin typeface="Algerian" panose="04020705040A02060702" pitchFamily="82" charset="0"/>
                <a:ea typeface="Verdana" panose="020B0604030504040204" pitchFamily="34" charset="0"/>
              </a:rPr>
              <a:t>An array is a special variable, which can hold more than one value at a time.</a:t>
            </a:r>
          </a:p>
          <a:p>
            <a:pPr algn="l"/>
            <a:r>
              <a:rPr lang="en-US" b="0" i="0" dirty="0">
                <a:solidFill>
                  <a:srgbClr val="000000"/>
                </a:solidFill>
                <a:effectLst/>
                <a:latin typeface="Algerian" panose="04020705040A02060702" pitchFamily="82" charset="0"/>
                <a:ea typeface="Verdana" panose="020B0604030504040204" pitchFamily="34" charset="0"/>
              </a:rPr>
              <a:t>If you have a list of items (a list of car names, for example), storing the cars in single variables could look like this:</a:t>
            </a:r>
          </a:p>
          <a:p>
            <a:endParaRPr lang="en-PH" dirty="0"/>
          </a:p>
        </p:txBody>
      </p:sp>
    </p:spTree>
    <p:extLst>
      <p:ext uri="{BB962C8B-B14F-4D97-AF65-F5344CB8AC3E}">
        <p14:creationId xmlns:p14="http://schemas.microsoft.com/office/powerpoint/2010/main" val="28812938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6F29CC-A353-F057-74AC-E0E65C376414}"/>
              </a:ext>
            </a:extLst>
          </p:cNvPr>
          <p:cNvSpPr>
            <a:spLocks noGrp="1"/>
          </p:cNvSpPr>
          <p:nvPr>
            <p:ph idx="1"/>
          </p:nvPr>
        </p:nvSpPr>
        <p:spPr>
          <a:xfrm>
            <a:off x="1237129" y="1559859"/>
            <a:ext cx="9659468" cy="4316009"/>
          </a:xfrm>
        </p:spPr>
        <p:txBody>
          <a:bodyPr>
            <a:normAutofit/>
          </a:bodyPr>
          <a:lstStyle/>
          <a:p>
            <a:r>
              <a:rPr lang="en-US" b="0" i="0" dirty="0">
                <a:solidFill>
                  <a:srgbClr val="000000"/>
                </a:solidFill>
                <a:effectLst/>
                <a:latin typeface="Algerian" panose="04020705040A02060702" pitchFamily="82" charset="0"/>
              </a:rPr>
              <a:t>car1 = </a:t>
            </a:r>
            <a:r>
              <a:rPr lang="en-US" b="0" i="0" dirty="0">
                <a:solidFill>
                  <a:srgbClr val="A52A2A"/>
                </a:solidFill>
                <a:effectLst/>
                <a:latin typeface="Algerian" panose="04020705040A02060702" pitchFamily="82" charset="0"/>
              </a:rPr>
              <a:t>"Ford"</a:t>
            </a:r>
            <a:br>
              <a:rPr lang="en-US" dirty="0">
                <a:latin typeface="Algerian" panose="04020705040A02060702" pitchFamily="82" charset="0"/>
              </a:rPr>
            </a:br>
            <a:r>
              <a:rPr lang="en-US" b="0" i="0" dirty="0">
                <a:solidFill>
                  <a:srgbClr val="000000"/>
                </a:solidFill>
                <a:effectLst/>
                <a:latin typeface="Algerian" panose="04020705040A02060702" pitchFamily="82" charset="0"/>
              </a:rPr>
              <a:t>car2 = </a:t>
            </a:r>
            <a:r>
              <a:rPr lang="en-US" b="0" i="0" dirty="0">
                <a:solidFill>
                  <a:srgbClr val="A52A2A"/>
                </a:solidFill>
                <a:effectLst/>
                <a:latin typeface="Algerian" panose="04020705040A02060702" pitchFamily="82" charset="0"/>
              </a:rPr>
              <a:t>"Volvo"</a:t>
            </a:r>
            <a:br>
              <a:rPr lang="en-US" dirty="0">
                <a:latin typeface="Algerian" panose="04020705040A02060702" pitchFamily="82" charset="0"/>
              </a:rPr>
            </a:br>
            <a:r>
              <a:rPr lang="en-US" b="0" i="0" dirty="0">
                <a:solidFill>
                  <a:srgbClr val="000000"/>
                </a:solidFill>
                <a:effectLst/>
                <a:latin typeface="Algerian" panose="04020705040A02060702" pitchFamily="82" charset="0"/>
              </a:rPr>
              <a:t>car3 = </a:t>
            </a:r>
            <a:r>
              <a:rPr lang="en-US" b="0" i="0" dirty="0">
                <a:solidFill>
                  <a:srgbClr val="A52A2A"/>
                </a:solidFill>
                <a:effectLst/>
                <a:latin typeface="Algerian" panose="04020705040A02060702" pitchFamily="82" charset="0"/>
              </a:rPr>
              <a:t>"BMW“</a:t>
            </a:r>
          </a:p>
          <a:p>
            <a:r>
              <a:rPr lang="en-US" b="0" i="0" dirty="0">
                <a:solidFill>
                  <a:srgbClr val="000000"/>
                </a:solidFill>
                <a:effectLst/>
                <a:latin typeface="Algerian" panose="04020705040A02060702" pitchFamily="82" charset="0"/>
              </a:rPr>
              <a:t>However, what if you want to loop through the cars and find a specific one? And what if you had not 3 cars, but 300?</a:t>
            </a:r>
          </a:p>
          <a:p>
            <a:r>
              <a:rPr lang="en-US" b="0" i="0" dirty="0">
                <a:solidFill>
                  <a:srgbClr val="000000"/>
                </a:solidFill>
                <a:effectLst/>
                <a:latin typeface="Algerian" panose="04020705040A02060702" pitchFamily="82" charset="0"/>
              </a:rPr>
              <a:t>The solution is an array!</a:t>
            </a:r>
            <a:endParaRPr lang="en-US" dirty="0">
              <a:solidFill>
                <a:srgbClr val="000000"/>
              </a:solidFill>
              <a:latin typeface="Algerian" panose="04020705040A02060702" pitchFamily="82" charset="0"/>
            </a:endParaRPr>
          </a:p>
          <a:p>
            <a:r>
              <a:rPr lang="en-US" b="0" i="0" dirty="0">
                <a:solidFill>
                  <a:srgbClr val="000000"/>
                </a:solidFill>
                <a:effectLst/>
                <a:latin typeface="Algerian" panose="04020705040A02060702" pitchFamily="82" charset="0"/>
              </a:rPr>
              <a:t>An array can hold many values under a single name, and you can access the values by referring to an index number.</a:t>
            </a:r>
            <a:endParaRPr lang="en-PH" dirty="0">
              <a:latin typeface="Algerian" panose="04020705040A02060702" pitchFamily="82" charset="0"/>
            </a:endParaRPr>
          </a:p>
        </p:txBody>
      </p:sp>
    </p:spTree>
    <p:extLst>
      <p:ext uri="{BB962C8B-B14F-4D97-AF65-F5344CB8AC3E}">
        <p14:creationId xmlns:p14="http://schemas.microsoft.com/office/powerpoint/2010/main" val="202266864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C0A4-1545-6DE8-C666-6155C37C602C}"/>
              </a:ext>
            </a:extLst>
          </p:cNvPr>
          <p:cNvSpPr>
            <a:spLocks noGrp="1"/>
          </p:cNvSpPr>
          <p:nvPr>
            <p:ph type="title"/>
          </p:nvPr>
        </p:nvSpPr>
        <p:spPr>
          <a:xfrm>
            <a:off x="1295402" y="645460"/>
            <a:ext cx="9601196" cy="1208294"/>
          </a:xfrm>
        </p:spPr>
        <p:txBody>
          <a:bodyPr>
            <a:normAutofit fontScale="90000"/>
          </a:bodyPr>
          <a:lstStyle/>
          <a:p>
            <a:r>
              <a:rPr lang="en-US" dirty="0">
                <a:latin typeface="Algerian" panose="04020705040A02060702" pitchFamily="82" charset="0"/>
              </a:rPr>
              <a:t>Access the Elements of an Array</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1AB689AF-61E9-6017-B6DB-2B7C1E71E08B}"/>
              </a:ext>
            </a:extLst>
          </p:cNvPr>
          <p:cNvSpPr>
            <a:spLocks noGrp="1"/>
          </p:cNvSpPr>
          <p:nvPr>
            <p:ph idx="1"/>
          </p:nvPr>
        </p:nvSpPr>
        <p:spPr>
          <a:xfrm>
            <a:off x="1451579" y="1596994"/>
            <a:ext cx="9291215" cy="3983651"/>
          </a:xfrm>
        </p:spPr>
        <p:txBody>
          <a:bodyPr/>
          <a:lstStyle/>
          <a:p>
            <a:r>
              <a:rPr lang="en-US" b="0" i="0" dirty="0">
                <a:solidFill>
                  <a:srgbClr val="000000"/>
                </a:solidFill>
                <a:effectLst/>
                <a:latin typeface="Algerian" panose="04020705040A02060702" pitchFamily="82" charset="0"/>
              </a:rPr>
              <a:t>You refer to an array element by referring to the </a:t>
            </a:r>
            <a:r>
              <a:rPr lang="en-US" b="0" i="1" dirty="0">
                <a:solidFill>
                  <a:srgbClr val="000000"/>
                </a:solidFill>
                <a:effectLst/>
                <a:latin typeface="Algerian" panose="04020705040A02060702" pitchFamily="82" charset="0"/>
              </a:rPr>
              <a:t>index number</a:t>
            </a:r>
            <a:r>
              <a:rPr lang="en-US" b="0" i="0" dirty="0">
                <a:solidFill>
                  <a:srgbClr val="000000"/>
                </a:solidFill>
                <a:effectLst/>
                <a:latin typeface="Algerian" panose="04020705040A02060702" pitchFamily="82" charset="0"/>
              </a:rPr>
              <a:t>.</a:t>
            </a:r>
          </a:p>
          <a:p>
            <a:endParaRPr lang="en-PH" dirty="0"/>
          </a:p>
        </p:txBody>
      </p:sp>
      <p:sp>
        <p:nvSpPr>
          <p:cNvPr id="5" name="TextBox 4">
            <a:extLst>
              <a:ext uri="{FF2B5EF4-FFF2-40B4-BE49-F238E27FC236}">
                <a16:creationId xmlns:a16="http://schemas.microsoft.com/office/drawing/2014/main" id="{086306FD-FAC4-AC7D-0526-EA622F5FB886}"/>
              </a:ext>
            </a:extLst>
          </p:cNvPr>
          <p:cNvSpPr txBox="1"/>
          <p:nvPr/>
        </p:nvSpPr>
        <p:spPr>
          <a:xfrm>
            <a:off x="1796653" y="2540709"/>
            <a:ext cx="6107906" cy="1200329"/>
          </a:xfrm>
          <a:prstGeom prst="rect">
            <a:avLst/>
          </a:prstGeom>
          <a:noFill/>
        </p:spPr>
        <p:txBody>
          <a:bodyPr wrap="square">
            <a:spAutoFit/>
          </a:bodyPr>
          <a:lstStyle/>
          <a:p>
            <a:r>
              <a:rPr lang="en-US" dirty="0"/>
              <a:t>Example</a:t>
            </a:r>
          </a:p>
          <a:p>
            <a:r>
              <a:rPr lang="en-US" dirty="0"/>
              <a:t>Get the value of the first array item:</a:t>
            </a:r>
          </a:p>
          <a:p>
            <a:endParaRPr lang="en-US" dirty="0"/>
          </a:p>
          <a:p>
            <a:r>
              <a:rPr lang="en-US" dirty="0"/>
              <a:t>x = cars[0]</a:t>
            </a:r>
            <a:endParaRPr lang="en-PH" dirty="0"/>
          </a:p>
        </p:txBody>
      </p:sp>
      <p:sp>
        <p:nvSpPr>
          <p:cNvPr id="7" name="TextBox 6">
            <a:extLst>
              <a:ext uri="{FF2B5EF4-FFF2-40B4-BE49-F238E27FC236}">
                <a16:creationId xmlns:a16="http://schemas.microsoft.com/office/drawing/2014/main" id="{A4E1634D-940A-018D-4843-73C7B3871449}"/>
              </a:ext>
            </a:extLst>
          </p:cNvPr>
          <p:cNvSpPr txBox="1"/>
          <p:nvPr/>
        </p:nvSpPr>
        <p:spPr>
          <a:xfrm>
            <a:off x="1796653" y="4060677"/>
            <a:ext cx="6107906" cy="1200329"/>
          </a:xfrm>
          <a:prstGeom prst="rect">
            <a:avLst/>
          </a:prstGeom>
          <a:noFill/>
        </p:spPr>
        <p:txBody>
          <a:bodyPr wrap="square">
            <a:spAutoFit/>
          </a:bodyPr>
          <a:lstStyle/>
          <a:p>
            <a:r>
              <a:rPr lang="en-US" dirty="0"/>
              <a:t>Example</a:t>
            </a:r>
          </a:p>
          <a:p>
            <a:r>
              <a:rPr lang="en-US" dirty="0"/>
              <a:t>Modify the value of the first array item:</a:t>
            </a:r>
          </a:p>
          <a:p>
            <a:endParaRPr lang="en-US" dirty="0"/>
          </a:p>
          <a:p>
            <a:r>
              <a:rPr lang="en-US" dirty="0"/>
              <a:t>cars[0] = "Toyota"</a:t>
            </a:r>
            <a:endParaRPr lang="en-PH" dirty="0"/>
          </a:p>
        </p:txBody>
      </p:sp>
    </p:spTree>
    <p:extLst>
      <p:ext uri="{BB962C8B-B14F-4D97-AF65-F5344CB8AC3E}">
        <p14:creationId xmlns:p14="http://schemas.microsoft.com/office/powerpoint/2010/main" val="219188797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F3B5-9B28-790C-0C43-9D0D25E18F07}"/>
              </a:ext>
            </a:extLst>
          </p:cNvPr>
          <p:cNvSpPr>
            <a:spLocks noGrp="1"/>
          </p:cNvSpPr>
          <p:nvPr>
            <p:ph type="title"/>
          </p:nvPr>
        </p:nvSpPr>
        <p:spPr>
          <a:xfrm>
            <a:off x="394449" y="1493120"/>
            <a:ext cx="9601196" cy="1303867"/>
          </a:xfrm>
        </p:spPr>
        <p:txBody>
          <a:bodyPr>
            <a:normAutofit fontScale="90000"/>
          </a:bodyPr>
          <a:lstStyle/>
          <a:p>
            <a:r>
              <a:rPr lang="en-US" b="0" i="0" dirty="0">
                <a:solidFill>
                  <a:srgbClr val="000000"/>
                </a:solidFill>
                <a:effectLst/>
                <a:latin typeface="Algerian" panose="04020705040A02060702" pitchFamily="82" charset="0"/>
              </a:rPr>
              <a:t>The Length of an Array</a:t>
            </a:r>
            <a:br>
              <a:rPr lang="en-US" b="0" i="0" dirty="0">
                <a:solidFill>
                  <a:srgbClr val="000000"/>
                </a:solidFill>
                <a:effectLst/>
                <a:latin typeface="Algerian" panose="04020705040A02060702" pitchFamily="82" charset="0"/>
              </a:rPr>
            </a:br>
            <a:br>
              <a:rPr lang="en-US" dirty="0"/>
            </a:br>
            <a:endParaRPr lang="en-PH" dirty="0"/>
          </a:p>
        </p:txBody>
      </p:sp>
      <p:sp>
        <p:nvSpPr>
          <p:cNvPr id="3" name="Content Placeholder 2">
            <a:extLst>
              <a:ext uri="{FF2B5EF4-FFF2-40B4-BE49-F238E27FC236}">
                <a16:creationId xmlns:a16="http://schemas.microsoft.com/office/drawing/2014/main" id="{D9316817-25CA-75C3-9114-979C6CE326DF}"/>
              </a:ext>
            </a:extLst>
          </p:cNvPr>
          <p:cNvSpPr>
            <a:spLocks noGrp="1"/>
          </p:cNvSpPr>
          <p:nvPr>
            <p:ph idx="1"/>
          </p:nvPr>
        </p:nvSpPr>
        <p:spPr/>
        <p:txBody>
          <a:bodyPr/>
          <a:lstStyle/>
          <a:p>
            <a:r>
              <a:rPr lang="en-US" dirty="0">
                <a:latin typeface="Algerian" panose="04020705040A02060702" pitchFamily="82" charset="0"/>
              </a:rPr>
              <a:t>Use the </a:t>
            </a:r>
            <a:r>
              <a:rPr lang="en-US" dirty="0" err="1">
                <a:latin typeface="Algerian" panose="04020705040A02060702" pitchFamily="82" charset="0"/>
              </a:rPr>
              <a:t>len</a:t>
            </a:r>
            <a:r>
              <a:rPr lang="en-US" dirty="0">
                <a:latin typeface="Algerian" panose="04020705040A02060702" pitchFamily="82" charset="0"/>
              </a:rPr>
              <a:t>() method to return the length of an array (the number of elements in an array).</a:t>
            </a:r>
          </a:p>
          <a:p>
            <a:r>
              <a:rPr lang="en-US" dirty="0">
                <a:latin typeface="Algerian" panose="04020705040A02060702" pitchFamily="82" charset="0"/>
              </a:rPr>
              <a:t>Example</a:t>
            </a:r>
          </a:p>
          <a:p>
            <a:r>
              <a:rPr lang="en-US" dirty="0">
                <a:latin typeface="Algerian" panose="04020705040A02060702" pitchFamily="82" charset="0"/>
              </a:rPr>
              <a:t>Return the number of elements in the cars array:</a:t>
            </a:r>
          </a:p>
          <a:p>
            <a:r>
              <a:rPr lang="en-US" dirty="0">
                <a:latin typeface="Algerian" panose="04020705040A02060702" pitchFamily="82" charset="0"/>
              </a:rPr>
              <a:t>Note: The length of an array is always one more than the highest array index.</a:t>
            </a:r>
            <a:endParaRPr lang="en-PH" dirty="0">
              <a:latin typeface="Algerian" panose="04020705040A02060702" pitchFamily="82" charset="0"/>
            </a:endParaRPr>
          </a:p>
        </p:txBody>
      </p:sp>
    </p:spTree>
    <p:extLst>
      <p:ext uri="{BB962C8B-B14F-4D97-AF65-F5344CB8AC3E}">
        <p14:creationId xmlns:p14="http://schemas.microsoft.com/office/powerpoint/2010/main" val="15787249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C6CB-742D-B165-9300-3700C65DA62A}"/>
              </a:ext>
            </a:extLst>
          </p:cNvPr>
          <p:cNvSpPr>
            <a:spLocks noGrp="1"/>
          </p:cNvSpPr>
          <p:nvPr>
            <p:ph type="title" idx="4294967295"/>
          </p:nvPr>
        </p:nvSpPr>
        <p:spPr>
          <a:xfrm>
            <a:off x="0" y="360363"/>
            <a:ext cx="9291638" cy="1049337"/>
          </a:xfrm>
        </p:spPr>
        <p:txBody>
          <a:bodyPr>
            <a:normAutofit/>
          </a:bodyPr>
          <a:lstStyle/>
          <a:p>
            <a:r>
              <a:rPr lang="en-US" altLang="zh-TW" sz="4400" dirty="0">
                <a:latin typeface="Algerian" panose="04020705040A02060702" pitchFamily="82" charset="0"/>
              </a:rPr>
              <a:t>Dictionary Methods</a:t>
            </a:r>
            <a:endParaRPr lang="en-PH" sz="4400" dirty="0">
              <a:latin typeface="Algerian" panose="04020705040A02060702" pitchFamily="82" charset="0"/>
            </a:endParaRPr>
          </a:p>
        </p:txBody>
      </p:sp>
      <p:pic>
        <p:nvPicPr>
          <p:cNvPr id="6" name="內容版面配置區 3">
            <a:extLst>
              <a:ext uri="{FF2B5EF4-FFF2-40B4-BE49-F238E27FC236}">
                <a16:creationId xmlns:a16="http://schemas.microsoft.com/office/drawing/2014/main" id="{2D21FED3-2941-793F-4C41-8DB9117769D7}"/>
              </a:ext>
            </a:extLst>
          </p:cNvPr>
          <p:cNvPicPr>
            <a:picLocks noGrp="1" noChangeAspect="1"/>
          </p:cNvPicPr>
          <p:nvPr/>
        </p:nvPicPr>
        <p:blipFill>
          <a:blip r:embed="rId2"/>
          <a:stretch>
            <a:fillRect/>
          </a:stretch>
        </p:blipFill>
        <p:spPr>
          <a:xfrm>
            <a:off x="1667435" y="1506070"/>
            <a:ext cx="8727141" cy="3980329"/>
          </a:xfrm>
          <a:prstGeom prst="rect">
            <a:avLst/>
          </a:prstGeom>
        </p:spPr>
      </p:pic>
    </p:spTree>
    <p:extLst>
      <p:ext uri="{BB962C8B-B14F-4D97-AF65-F5344CB8AC3E}">
        <p14:creationId xmlns:p14="http://schemas.microsoft.com/office/powerpoint/2010/main" val="167971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2B5C-2BD1-9606-06B9-1353CD1E8269}"/>
              </a:ext>
            </a:extLst>
          </p:cNvPr>
          <p:cNvSpPr>
            <a:spLocks noGrp="1"/>
          </p:cNvSpPr>
          <p:nvPr>
            <p:ph type="title"/>
          </p:nvPr>
        </p:nvSpPr>
        <p:spPr>
          <a:xfrm>
            <a:off x="1451579" y="578225"/>
            <a:ext cx="9291215" cy="1156446"/>
          </a:xfrm>
        </p:spPr>
        <p:txBody>
          <a:bodyPr>
            <a:normAutofit fontScale="90000"/>
          </a:bodyPr>
          <a:lstStyle/>
          <a:p>
            <a:r>
              <a:rPr lang="en-PH" sz="4000" b="0" i="0" dirty="0">
                <a:effectLst/>
                <a:latin typeface="Algerian" panose="04020705040A02060702" pitchFamily="82" charset="0"/>
              </a:rPr>
              <a:t>Python Syntax</a:t>
            </a:r>
            <a:br>
              <a:rPr lang="en-PH"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B2524E6D-EA8D-EBEB-D8A7-2C77DF18106D}"/>
              </a:ext>
            </a:extLst>
          </p:cNvPr>
          <p:cNvSpPr>
            <a:spLocks noGrp="1"/>
          </p:cNvSpPr>
          <p:nvPr>
            <p:ph idx="1"/>
          </p:nvPr>
        </p:nvSpPr>
        <p:spPr>
          <a:xfrm>
            <a:off x="1451579" y="1921602"/>
            <a:ext cx="9291215" cy="3450613"/>
          </a:xfrm>
        </p:spPr>
        <p:txBody>
          <a:bodyPr/>
          <a:lstStyle/>
          <a:p>
            <a:r>
              <a:rPr lang="en-PH" b="0" i="0" dirty="0">
                <a:solidFill>
                  <a:schemeClr val="accent1"/>
                </a:solidFill>
                <a:effectLst/>
                <a:latin typeface="Algerian" panose="04020705040A02060702" pitchFamily="82" charset="0"/>
              </a:rPr>
              <a:t>Execute Python Syntax</a:t>
            </a:r>
          </a:p>
          <a:p>
            <a:pPr marL="0" indent="0">
              <a:buNone/>
            </a:pPr>
            <a:r>
              <a:rPr lang="en-US" sz="1400" b="0" i="0" dirty="0">
                <a:solidFill>
                  <a:schemeClr val="accent1"/>
                </a:solidFill>
                <a:effectLst/>
                <a:latin typeface="Algerian" panose="04020705040A02060702" pitchFamily="82" charset="0"/>
              </a:rPr>
              <a:t>As we learned in the previous page, Python syntax can be executed by writing directly in the Command Line:</a:t>
            </a:r>
          </a:p>
          <a:p>
            <a:pPr marL="0" indent="0">
              <a:buNone/>
            </a:pPr>
            <a:r>
              <a:rPr lang="en-US" sz="1600" b="0" i="0" dirty="0">
                <a:solidFill>
                  <a:schemeClr val="accent1"/>
                </a:solidFill>
                <a:effectLst/>
                <a:latin typeface="Consolas" panose="020B0609020204030204" pitchFamily="49" charset="0"/>
              </a:rPr>
              <a:t>&gt;&gt;&gt; print("Hello, World!")</a:t>
            </a:r>
            <a:br>
              <a:rPr lang="en-US" sz="1600" dirty="0">
                <a:solidFill>
                  <a:schemeClr val="accent1"/>
                </a:solidFill>
              </a:rPr>
            </a:br>
            <a:r>
              <a:rPr lang="en-US" sz="1600" b="0" i="0" dirty="0">
                <a:solidFill>
                  <a:schemeClr val="accent1"/>
                </a:solidFill>
                <a:effectLst/>
                <a:latin typeface="Consolas" panose="020B0609020204030204" pitchFamily="49" charset="0"/>
              </a:rPr>
              <a:t>Hello, World!</a:t>
            </a:r>
          </a:p>
          <a:p>
            <a:pPr marL="0" indent="0">
              <a:buNone/>
            </a:pPr>
            <a:r>
              <a:rPr lang="en-US" sz="1600" b="0" i="0" dirty="0">
                <a:solidFill>
                  <a:schemeClr val="accent1"/>
                </a:solidFill>
                <a:effectLst/>
                <a:latin typeface="Verdana" panose="020B0604030504040204" pitchFamily="34" charset="0"/>
              </a:rPr>
              <a:t>Or by creating a python file on the server, using the .</a:t>
            </a:r>
            <a:r>
              <a:rPr lang="en-US" sz="1600" b="0" i="0" dirty="0" err="1">
                <a:solidFill>
                  <a:schemeClr val="accent1"/>
                </a:solidFill>
                <a:effectLst/>
                <a:latin typeface="Verdana" panose="020B0604030504040204" pitchFamily="34" charset="0"/>
              </a:rPr>
              <a:t>py</a:t>
            </a:r>
            <a:r>
              <a:rPr lang="en-US" sz="1600" b="0" i="0" dirty="0">
                <a:solidFill>
                  <a:schemeClr val="accent1"/>
                </a:solidFill>
                <a:effectLst/>
                <a:latin typeface="Verdana" panose="020B0604030504040204" pitchFamily="34" charset="0"/>
              </a:rPr>
              <a:t> file extension, and running it in the Command Line:</a:t>
            </a:r>
            <a:endParaRPr lang="en-PH" sz="18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129085465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0B2B-016A-8CDD-34B5-31C8AD1838A8}"/>
              </a:ext>
            </a:extLst>
          </p:cNvPr>
          <p:cNvSpPr>
            <a:spLocks noGrp="1"/>
          </p:cNvSpPr>
          <p:nvPr>
            <p:ph type="title"/>
          </p:nvPr>
        </p:nvSpPr>
        <p:spPr/>
        <p:txBody>
          <a:bodyPr>
            <a:normAutofit/>
          </a:bodyPr>
          <a:lstStyle/>
          <a:p>
            <a:r>
              <a:rPr lang="en-US" sz="4400" b="1" dirty="0">
                <a:latin typeface="Algerian" panose="04020705040A02060702" pitchFamily="82" charset="0"/>
              </a:rPr>
              <a:t>CLEAR() METHOD</a:t>
            </a:r>
            <a:endParaRPr lang="en-PH" sz="44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11396D9D-0335-899A-39E0-7C3B5515BAE7}"/>
              </a:ext>
            </a:extLst>
          </p:cNvPr>
          <p:cNvSpPr>
            <a:spLocks noGrp="1"/>
          </p:cNvSpPr>
          <p:nvPr>
            <p:ph sz="half" idx="1"/>
          </p:nvPr>
        </p:nvSpPr>
        <p:spPr>
          <a:xfrm>
            <a:off x="1810310" y="2017343"/>
            <a:ext cx="4488654" cy="3448595"/>
          </a:xfrm>
        </p:spPr>
        <p:txBody>
          <a:bodyPr>
            <a:normAutofit/>
          </a:bodyPr>
          <a:lstStyle/>
          <a:p>
            <a:pPr marL="0" indent="0">
              <a:buNone/>
            </a:pPr>
            <a:r>
              <a:rPr lang="en-US" dirty="0">
                <a:solidFill>
                  <a:schemeClr val="accent1"/>
                </a:solidFill>
                <a:latin typeface="Algerian" panose="04020705040A02060702" pitchFamily="82" charset="0"/>
              </a:rPr>
              <a:t>DIFINITION AND USAGE </a:t>
            </a:r>
          </a:p>
          <a:p>
            <a:pPr marL="0" indent="0">
              <a:buNone/>
            </a:pPr>
            <a:r>
              <a:rPr lang="en-US" dirty="0" err="1">
                <a:solidFill>
                  <a:schemeClr val="accent1"/>
                </a:solidFill>
                <a:latin typeface="Algerian" panose="04020705040A02060702" pitchFamily="82" charset="0"/>
              </a:rPr>
              <a:t>tHe</a:t>
            </a:r>
            <a:r>
              <a:rPr lang="en-US" dirty="0">
                <a:solidFill>
                  <a:schemeClr val="accent1"/>
                </a:solidFill>
                <a:latin typeface="Algerian" panose="04020705040A02060702" pitchFamily="82" charset="0"/>
              </a:rPr>
              <a:t> clear() method removes all the elements from a dictionary</a:t>
            </a:r>
          </a:p>
          <a:p>
            <a:pPr marL="0" indent="0">
              <a:buNone/>
            </a:pPr>
            <a:r>
              <a:rPr lang="en-PH" sz="1400" dirty="0">
                <a:solidFill>
                  <a:schemeClr val="accent1"/>
                </a:solidFill>
                <a:latin typeface="Algerian" panose="04020705040A02060702" pitchFamily="82" charset="0"/>
              </a:rPr>
              <a:t>The </a:t>
            </a:r>
            <a:r>
              <a:rPr lang="en-PH" sz="1400" dirty="0">
                <a:solidFill>
                  <a:srgbClr val="FF0000"/>
                </a:solidFill>
                <a:latin typeface="Algerian" panose="04020705040A02060702" pitchFamily="82" charset="0"/>
              </a:rPr>
              <a:t>clear() </a:t>
            </a:r>
            <a:r>
              <a:rPr lang="en-PH" sz="1400" dirty="0">
                <a:solidFill>
                  <a:schemeClr val="accent1"/>
                </a:solidFill>
                <a:latin typeface="Algerian" panose="04020705040A02060702" pitchFamily="82" charset="0"/>
              </a:rPr>
              <a:t>method removes all the elements from a dictionary</a:t>
            </a:r>
          </a:p>
          <a:p>
            <a:pPr marL="0" indent="0">
              <a:buNone/>
            </a:pPr>
            <a:r>
              <a:rPr lang="en-PH" dirty="0" err="1">
                <a:solidFill>
                  <a:schemeClr val="accent1"/>
                </a:solidFill>
                <a:latin typeface="Algerian" panose="04020705040A02060702" pitchFamily="82" charset="0"/>
              </a:rPr>
              <a:t>Sintax</a:t>
            </a:r>
            <a:endParaRPr lang="en-PH" dirty="0">
              <a:solidFill>
                <a:schemeClr val="accent1"/>
              </a:solidFill>
              <a:latin typeface="Algerian" panose="04020705040A02060702" pitchFamily="82" charset="0"/>
            </a:endParaRPr>
          </a:p>
          <a:p>
            <a:pPr marL="0" indent="0">
              <a:buNone/>
            </a:pPr>
            <a:endParaRPr lang="en-PH" dirty="0">
              <a:solidFill>
                <a:schemeClr val="accent1"/>
              </a:solidFill>
              <a:latin typeface="Algerian" panose="04020705040A02060702" pitchFamily="82" charset="0"/>
            </a:endParaRPr>
          </a:p>
        </p:txBody>
      </p:sp>
      <p:sp>
        <p:nvSpPr>
          <p:cNvPr id="7" name="Content Placeholder 6">
            <a:extLst>
              <a:ext uri="{FF2B5EF4-FFF2-40B4-BE49-F238E27FC236}">
                <a16:creationId xmlns:a16="http://schemas.microsoft.com/office/drawing/2014/main" id="{6263EB5D-C58A-C923-C1B8-D50B95651DDC}"/>
              </a:ext>
            </a:extLst>
          </p:cNvPr>
          <p:cNvSpPr>
            <a:spLocks noGrp="1"/>
          </p:cNvSpPr>
          <p:nvPr>
            <p:ph sz="half" idx="2"/>
          </p:nvPr>
        </p:nvSpPr>
        <p:spPr>
          <a:xfrm>
            <a:off x="7449672" y="2017343"/>
            <a:ext cx="3763770" cy="3448595"/>
          </a:xfrm>
        </p:spPr>
        <p:txBody>
          <a:bodyPr/>
          <a:lstStyle/>
          <a:p>
            <a:pPr marL="0" indent="0">
              <a:buNone/>
            </a:pPr>
            <a:r>
              <a:rPr lang="en-US" altLang="zh-TW" sz="1600" dirty="0">
                <a:solidFill>
                  <a:schemeClr val="bg1"/>
                </a:solidFill>
              </a:rPr>
              <a:t>phone= {</a:t>
            </a:r>
          </a:p>
          <a:p>
            <a:pPr marL="0" indent="0">
              <a:buNone/>
            </a:pPr>
            <a:r>
              <a:rPr lang="en-US" altLang="zh-TW" sz="1600" dirty="0"/>
              <a:t>  </a:t>
            </a:r>
            <a:r>
              <a:rPr lang="en-US" altLang="zh-TW" sz="1600" dirty="0">
                <a:solidFill>
                  <a:srgbClr val="002060"/>
                </a:solidFill>
              </a:rPr>
              <a:t>"brand": "Ford",</a:t>
            </a:r>
          </a:p>
          <a:p>
            <a:pPr marL="0" indent="0">
              <a:buNone/>
            </a:pPr>
            <a:r>
              <a:rPr lang="en-US" altLang="zh-TW" sz="1600" dirty="0">
                <a:solidFill>
                  <a:srgbClr val="002060"/>
                </a:solidFill>
              </a:rPr>
              <a:t>  "model": "Mustang",</a:t>
            </a:r>
          </a:p>
          <a:p>
            <a:pPr marL="0" indent="0">
              <a:buNone/>
            </a:pPr>
            <a:r>
              <a:rPr lang="en-US" altLang="zh-TW" sz="1600" dirty="0">
                <a:solidFill>
                  <a:srgbClr val="002060"/>
                </a:solidFill>
              </a:rPr>
              <a:t>  "year": 1964</a:t>
            </a:r>
          </a:p>
          <a:p>
            <a:pPr marL="0" indent="0">
              <a:buNone/>
            </a:pPr>
            <a:r>
              <a:rPr lang="en-US" altLang="zh-TW" sz="1600" dirty="0">
                <a:solidFill>
                  <a:schemeClr val="bg1"/>
                </a:solidFill>
              </a:rPr>
              <a:t>}</a:t>
            </a:r>
          </a:p>
          <a:p>
            <a:pPr marL="0" indent="0">
              <a:buNone/>
            </a:pPr>
            <a:r>
              <a:rPr lang="en-US" altLang="zh-TW" sz="1600" dirty="0">
                <a:solidFill>
                  <a:schemeClr val="bg1"/>
                </a:solidFill>
              </a:rPr>
              <a:t>phone </a:t>
            </a:r>
            <a:r>
              <a:rPr lang="en-US" altLang="zh-TW" sz="1600" dirty="0">
                <a:solidFill>
                  <a:srgbClr val="FF0000"/>
                </a:solidFill>
              </a:rPr>
              <a:t>clear</a:t>
            </a:r>
            <a:r>
              <a:rPr lang="en-US" altLang="zh-TW" sz="1600" dirty="0"/>
              <a:t>()</a:t>
            </a:r>
          </a:p>
          <a:p>
            <a:pPr marL="0" indent="0">
              <a:buNone/>
            </a:pPr>
            <a:r>
              <a:rPr lang="en-US" altLang="zh-TW" sz="1600" dirty="0">
                <a:solidFill>
                  <a:srgbClr val="C00000"/>
                </a:solidFill>
              </a:rPr>
              <a:t>print</a:t>
            </a:r>
            <a:r>
              <a:rPr lang="en-US" altLang="zh-TW" sz="1600" dirty="0"/>
              <a:t> </a:t>
            </a:r>
            <a:r>
              <a:rPr lang="en-US" altLang="zh-TW" sz="1600" dirty="0">
                <a:solidFill>
                  <a:schemeClr val="bg1"/>
                </a:solidFill>
              </a:rPr>
              <a:t>( phone)</a:t>
            </a:r>
            <a:endParaRPr lang="en-PH" dirty="0">
              <a:solidFill>
                <a:schemeClr val="bg1"/>
              </a:solidFill>
            </a:endParaRPr>
          </a:p>
        </p:txBody>
      </p:sp>
    </p:spTree>
    <p:extLst>
      <p:ext uri="{BB962C8B-B14F-4D97-AF65-F5344CB8AC3E}">
        <p14:creationId xmlns:p14="http://schemas.microsoft.com/office/powerpoint/2010/main" val="67610115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535E-1441-EE4E-3FE6-5B3A7A687BDB}"/>
              </a:ext>
            </a:extLst>
          </p:cNvPr>
          <p:cNvSpPr>
            <a:spLocks noGrp="1"/>
          </p:cNvSpPr>
          <p:nvPr>
            <p:ph type="title"/>
          </p:nvPr>
        </p:nvSpPr>
        <p:spPr/>
        <p:txBody>
          <a:bodyPr>
            <a:normAutofit/>
          </a:bodyPr>
          <a:lstStyle/>
          <a:p>
            <a:r>
              <a:rPr lang="en-US" sz="4000" dirty="0" err="1">
                <a:latin typeface="Algerian" panose="04020705040A02060702" pitchFamily="82" charset="0"/>
              </a:rPr>
              <a:t>Fromkeys</a:t>
            </a:r>
            <a:r>
              <a:rPr lang="en-US" sz="4000" dirty="0">
                <a:latin typeface="Algerian" panose="04020705040A02060702" pitchFamily="82" charset="0"/>
              </a:rPr>
              <a:t>() method</a:t>
            </a:r>
            <a:endParaRPr lang="en-PH"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68438460-9F0D-8073-D9C3-EE5EB70C98D3}"/>
              </a:ext>
            </a:extLst>
          </p:cNvPr>
          <p:cNvSpPr>
            <a:spLocks noGrp="1"/>
          </p:cNvSpPr>
          <p:nvPr>
            <p:ph idx="1"/>
          </p:nvPr>
        </p:nvSpPr>
        <p:spPr>
          <a:xfrm>
            <a:off x="1295402" y="2143123"/>
            <a:ext cx="9291215" cy="3732745"/>
          </a:xfrm>
        </p:spPr>
        <p:txBody>
          <a:bodyPr>
            <a:normAutofit fontScale="32500" lnSpcReduction="20000"/>
          </a:bodyPr>
          <a:lstStyle/>
          <a:p>
            <a:pPr marL="0" indent="0">
              <a:buNone/>
            </a:pPr>
            <a:r>
              <a:rPr lang="en-US" sz="4900" dirty="0">
                <a:solidFill>
                  <a:schemeClr val="accent1"/>
                </a:solidFill>
                <a:latin typeface="Algerian" panose="04020705040A02060702" pitchFamily="82" charset="0"/>
              </a:rPr>
              <a:t>value. </a:t>
            </a:r>
            <a:r>
              <a:rPr lang="en-US" sz="4900" dirty="0" err="1">
                <a:solidFill>
                  <a:schemeClr val="accent1"/>
                </a:solidFill>
                <a:latin typeface="Algerian" panose="04020705040A02060702" pitchFamily="82" charset="0"/>
              </a:rPr>
              <a:t>Difinition</a:t>
            </a:r>
            <a:r>
              <a:rPr lang="en-US" sz="4900" dirty="0">
                <a:solidFill>
                  <a:schemeClr val="accent1"/>
                </a:solidFill>
                <a:latin typeface="Algerian" panose="04020705040A02060702" pitchFamily="82" charset="0"/>
              </a:rPr>
              <a:t> and usage </a:t>
            </a:r>
          </a:p>
          <a:p>
            <a:pPr marL="0" indent="0">
              <a:buNone/>
            </a:pPr>
            <a:r>
              <a:rPr lang="en-US" sz="4900" dirty="0">
                <a:solidFill>
                  <a:schemeClr val="accent1"/>
                </a:solidFill>
                <a:latin typeface="Algerian" panose="04020705040A02060702" pitchFamily="82" charset="0"/>
              </a:rPr>
              <a:t>The </a:t>
            </a:r>
            <a:r>
              <a:rPr lang="en-US" sz="4900" dirty="0" err="1">
                <a:solidFill>
                  <a:schemeClr val="accent1"/>
                </a:solidFill>
                <a:latin typeface="Algerian" panose="04020705040A02060702" pitchFamily="82" charset="0"/>
              </a:rPr>
              <a:t>fromkeys</a:t>
            </a:r>
            <a:r>
              <a:rPr lang="en-US" sz="4900" dirty="0">
                <a:solidFill>
                  <a:schemeClr val="accent1"/>
                </a:solidFill>
                <a:latin typeface="Algerian" panose="04020705040A02060702" pitchFamily="82" charset="0"/>
              </a:rPr>
              <a:t>() method returns a dictionary with the specified keys and the specified </a:t>
            </a:r>
          </a:p>
          <a:p>
            <a:pPr marL="0" indent="0">
              <a:buNone/>
            </a:pPr>
            <a:endParaRPr lang="en-US" sz="4900" dirty="0">
              <a:solidFill>
                <a:schemeClr val="accent1"/>
              </a:solidFill>
              <a:latin typeface="Algerian" panose="04020705040A02060702" pitchFamily="82" charset="0"/>
            </a:endParaRPr>
          </a:p>
          <a:p>
            <a:pPr marL="0" indent="0">
              <a:buNone/>
            </a:pPr>
            <a:endParaRPr lang="en-US" sz="3400" dirty="0">
              <a:solidFill>
                <a:schemeClr val="accent1"/>
              </a:solidFill>
              <a:latin typeface="Algerian" panose="04020705040A02060702" pitchFamily="82" charset="0"/>
            </a:endParaRPr>
          </a:p>
          <a:p>
            <a:endParaRPr lang="en-US" sz="3400" b="0" dirty="0">
              <a:solidFill>
                <a:srgbClr val="000000"/>
              </a:solidFill>
              <a:effectLst/>
              <a:latin typeface="Courier New" panose="02070309020205020404" pitchFamily="49" charset="0"/>
            </a:endParaRPr>
          </a:p>
          <a:p>
            <a:r>
              <a:rPr lang="en-US" sz="3400" b="0" dirty="0">
                <a:solidFill>
                  <a:srgbClr val="000000"/>
                </a:solidFill>
                <a:effectLst/>
                <a:latin typeface="Courier New" panose="02070309020205020404" pitchFamily="49" charset="0"/>
              </a:rPr>
              <a:t>x = ( </a:t>
            </a:r>
            <a:r>
              <a:rPr lang="en-US" sz="3400" b="0" dirty="0">
                <a:solidFill>
                  <a:srgbClr val="A31515"/>
                </a:solidFill>
                <a:effectLst/>
                <a:latin typeface="Courier New" panose="02070309020205020404" pitchFamily="49" charset="0"/>
              </a:rPr>
              <a:t>'key1'</a:t>
            </a:r>
            <a:r>
              <a:rPr lang="en-US" sz="3400" b="0" dirty="0">
                <a:solidFill>
                  <a:srgbClr val="000000"/>
                </a:solidFill>
                <a:effectLst/>
                <a:latin typeface="Courier New" panose="02070309020205020404" pitchFamily="49" charset="0"/>
              </a:rPr>
              <a:t>, </a:t>
            </a:r>
            <a:r>
              <a:rPr lang="en-US" sz="3400" b="0" dirty="0">
                <a:solidFill>
                  <a:srgbClr val="A31515"/>
                </a:solidFill>
                <a:effectLst/>
                <a:latin typeface="Courier New" panose="02070309020205020404" pitchFamily="49" charset="0"/>
              </a:rPr>
              <a:t>'key2'</a:t>
            </a:r>
            <a:r>
              <a:rPr lang="en-US" sz="3400" b="0" dirty="0">
                <a:solidFill>
                  <a:srgbClr val="000000"/>
                </a:solidFill>
                <a:effectLst/>
                <a:latin typeface="Courier New" panose="02070309020205020404" pitchFamily="49" charset="0"/>
              </a:rPr>
              <a:t>, </a:t>
            </a:r>
            <a:r>
              <a:rPr lang="en-US" sz="3400" b="0" dirty="0">
                <a:solidFill>
                  <a:srgbClr val="A31515"/>
                </a:solidFill>
                <a:effectLst/>
                <a:latin typeface="Courier New" panose="02070309020205020404" pitchFamily="49" charset="0"/>
              </a:rPr>
              <a:t>'key3'</a:t>
            </a:r>
            <a:r>
              <a:rPr lang="en-US" sz="3400" b="0" dirty="0">
                <a:solidFill>
                  <a:srgbClr val="000000"/>
                </a:solidFill>
                <a:effectLst/>
                <a:latin typeface="Courier New" panose="02070309020205020404" pitchFamily="49" charset="0"/>
              </a:rPr>
              <a:t>)</a:t>
            </a:r>
          </a:p>
          <a:p>
            <a:pPr marL="457200" indent="-457200">
              <a:buFont typeface="+mj-lt"/>
              <a:buAutoNum type="arabicPeriod"/>
            </a:pPr>
            <a:r>
              <a:rPr lang="en-US" sz="3400" b="0" dirty="0">
                <a:solidFill>
                  <a:srgbClr val="000000"/>
                </a:solidFill>
                <a:effectLst/>
                <a:latin typeface="Courier New" panose="02070309020205020404" pitchFamily="49" charset="0"/>
              </a:rPr>
              <a:t>y = </a:t>
            </a:r>
            <a:r>
              <a:rPr lang="en-US" sz="3400" b="0" dirty="0">
                <a:solidFill>
                  <a:srgbClr val="09885A"/>
                </a:solidFill>
                <a:effectLst/>
                <a:latin typeface="Courier New" panose="02070309020205020404" pitchFamily="49" charset="0"/>
              </a:rPr>
              <a:t>0                                    </a:t>
            </a:r>
            <a:r>
              <a:rPr lang="en-US" sz="3400" dirty="0">
                <a:solidFill>
                  <a:srgbClr val="000000"/>
                </a:solidFill>
                <a:latin typeface="Courier New" panose="02070309020205020404" pitchFamily="49" charset="0"/>
              </a:rPr>
              <a:t> </a:t>
            </a:r>
            <a:r>
              <a:rPr lang="en-US" sz="5500" dirty="0">
                <a:solidFill>
                  <a:srgbClr val="000000"/>
                </a:solidFill>
                <a:latin typeface="Courier New" panose="02070309020205020404" pitchFamily="49" charset="0"/>
              </a:rPr>
              <a:t>{'key1': 0, 'key2': 0, 'key3': 0}</a:t>
            </a:r>
          </a:p>
          <a:p>
            <a:endParaRPr lang="en-US" sz="3400" b="0" dirty="0">
              <a:solidFill>
                <a:srgbClr val="000000"/>
              </a:solidFill>
              <a:effectLst/>
              <a:latin typeface="Courier New" panose="02070309020205020404" pitchFamily="49" charset="0"/>
            </a:endParaRPr>
          </a:p>
          <a:p>
            <a:r>
              <a:rPr lang="en-US" sz="3400" b="0" dirty="0" err="1">
                <a:solidFill>
                  <a:srgbClr val="000000"/>
                </a:solidFill>
                <a:effectLst/>
                <a:latin typeface="Courier New" panose="02070309020205020404" pitchFamily="49" charset="0"/>
              </a:rPr>
              <a:t>thisdict</a:t>
            </a:r>
            <a:r>
              <a:rPr lang="en-US" sz="3400" b="0" dirty="0">
                <a:solidFill>
                  <a:srgbClr val="000000"/>
                </a:solidFill>
                <a:effectLst/>
                <a:latin typeface="Courier New" panose="02070309020205020404" pitchFamily="49" charset="0"/>
              </a:rPr>
              <a:t> = </a:t>
            </a:r>
            <a:r>
              <a:rPr lang="en-US" sz="3400" b="0" dirty="0" err="1">
                <a:solidFill>
                  <a:srgbClr val="267F99"/>
                </a:solidFill>
                <a:effectLst/>
                <a:latin typeface="Courier New" panose="02070309020205020404" pitchFamily="49" charset="0"/>
              </a:rPr>
              <a:t>dict</a:t>
            </a:r>
            <a:r>
              <a:rPr lang="en-US" sz="3400" b="0" dirty="0" err="1">
                <a:solidFill>
                  <a:srgbClr val="000000"/>
                </a:solidFill>
                <a:effectLst/>
                <a:latin typeface="Courier New" panose="02070309020205020404" pitchFamily="49" charset="0"/>
              </a:rPr>
              <a:t>.fromkeys</a:t>
            </a:r>
            <a:r>
              <a:rPr lang="en-US" sz="3400" b="0" dirty="0">
                <a:solidFill>
                  <a:srgbClr val="000000"/>
                </a:solidFill>
                <a:effectLst/>
                <a:latin typeface="Courier New" panose="02070309020205020404" pitchFamily="49" charset="0"/>
              </a:rPr>
              <a:t>(x, </a:t>
            </a:r>
            <a:r>
              <a:rPr lang="en-US" sz="3400" dirty="0">
                <a:solidFill>
                  <a:srgbClr val="000000"/>
                </a:solidFill>
                <a:latin typeface="Courier New" panose="02070309020205020404" pitchFamily="49" charset="0"/>
              </a:rPr>
              <a:t>y)</a:t>
            </a:r>
            <a:endParaRPr lang="en-US" sz="3400" b="0" dirty="0">
              <a:solidFill>
                <a:srgbClr val="000000"/>
              </a:solidFill>
              <a:effectLst/>
              <a:latin typeface="Courier New" panose="02070309020205020404" pitchFamily="49" charset="0"/>
            </a:endParaRPr>
          </a:p>
          <a:p>
            <a:br>
              <a:rPr lang="en-US" sz="3400" b="0" dirty="0">
                <a:solidFill>
                  <a:srgbClr val="000000"/>
                </a:solidFill>
                <a:effectLst/>
                <a:latin typeface="Courier New" panose="02070309020205020404" pitchFamily="49" charset="0"/>
              </a:rPr>
            </a:br>
            <a:r>
              <a:rPr lang="en-US" sz="3400" b="0" dirty="0">
                <a:solidFill>
                  <a:srgbClr val="795E26"/>
                </a:solidFill>
                <a:effectLst/>
                <a:latin typeface="Courier New" panose="02070309020205020404" pitchFamily="49" charset="0"/>
              </a:rPr>
              <a:t>print</a:t>
            </a:r>
            <a:r>
              <a:rPr lang="en-US" sz="3400" b="0" dirty="0">
                <a:solidFill>
                  <a:srgbClr val="000000"/>
                </a:solidFill>
                <a:effectLst/>
                <a:latin typeface="Courier New" panose="02070309020205020404" pitchFamily="49" charset="0"/>
              </a:rPr>
              <a:t>(</a:t>
            </a:r>
            <a:r>
              <a:rPr lang="en-US" sz="3400" b="0" dirty="0" err="1">
                <a:solidFill>
                  <a:srgbClr val="000000"/>
                </a:solidFill>
                <a:effectLst/>
                <a:latin typeface="Courier New" panose="02070309020205020404" pitchFamily="49" charset="0"/>
              </a:rPr>
              <a:t>thisdict</a:t>
            </a:r>
            <a:r>
              <a:rPr lang="en-US" sz="3400" b="0" dirty="0">
                <a:solidFill>
                  <a:srgbClr val="000000"/>
                </a:solidFill>
                <a:effectLst/>
                <a:latin typeface="Courier New" panose="02070309020205020404" pitchFamily="49" charset="0"/>
              </a:rPr>
              <a:t>)</a:t>
            </a:r>
          </a:p>
          <a:p>
            <a:endParaRPr lang="en-US" sz="4800" b="0" dirty="0">
              <a:solidFill>
                <a:srgbClr val="000000"/>
              </a:solidFill>
              <a:effectLst/>
              <a:latin typeface="Courier New" panose="02070309020205020404" pitchFamily="49" charset="0"/>
            </a:endParaRPr>
          </a:p>
          <a:p>
            <a:pPr marL="0" indent="0">
              <a:buNone/>
            </a:pPr>
            <a:endParaRPr lang="en-US" dirty="0">
              <a:solidFill>
                <a:schemeClr val="accent1"/>
              </a:solidFill>
              <a:latin typeface="Algerian" panose="04020705040A02060702" pitchFamily="82" charset="0"/>
            </a:endParaRPr>
          </a:p>
          <a:p>
            <a:pPr marL="0" indent="0">
              <a:buNone/>
            </a:pP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390641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BEAD-9E66-9C41-C204-CF2472F4AC6E}"/>
              </a:ext>
            </a:extLst>
          </p:cNvPr>
          <p:cNvSpPr>
            <a:spLocks noGrp="1"/>
          </p:cNvSpPr>
          <p:nvPr>
            <p:ph type="title"/>
          </p:nvPr>
        </p:nvSpPr>
        <p:spPr>
          <a:xfrm>
            <a:off x="1295402" y="982132"/>
            <a:ext cx="9601196" cy="712197"/>
          </a:xfrm>
        </p:spPr>
        <p:txBody>
          <a:bodyPr>
            <a:normAutofit fontScale="90000"/>
          </a:bodyPr>
          <a:lstStyle/>
          <a:p>
            <a:r>
              <a:rPr lang="en-US" dirty="0">
                <a:latin typeface="Algerian" panose="04020705040A02060702" pitchFamily="82" charset="0"/>
              </a:rPr>
              <a:t>Get() Method</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02C5614A-7DAF-5667-AF02-764DF5D630E3}"/>
              </a:ext>
            </a:extLst>
          </p:cNvPr>
          <p:cNvSpPr>
            <a:spLocks noGrp="1"/>
          </p:cNvSpPr>
          <p:nvPr>
            <p:ph idx="1"/>
          </p:nvPr>
        </p:nvSpPr>
        <p:spPr>
          <a:xfrm>
            <a:off x="1295402" y="1694329"/>
            <a:ext cx="9601196" cy="4316506"/>
          </a:xfrm>
        </p:spPr>
        <p:txBody>
          <a:bodyPr>
            <a:normAutofit fontScale="85000" lnSpcReduction="20000"/>
          </a:bodyPr>
          <a:lstStyle/>
          <a:p>
            <a:r>
              <a:rPr lang="en-US" dirty="0">
                <a:latin typeface="Algerian" panose="04020705040A02060702" pitchFamily="82" charset="0"/>
              </a:rPr>
              <a:t>Definition and Usage</a:t>
            </a:r>
          </a:p>
          <a:p>
            <a:r>
              <a:rPr lang="en-US" dirty="0">
                <a:latin typeface="Algerian" panose="04020705040A02060702" pitchFamily="82" charset="0"/>
              </a:rPr>
              <a:t>The get() method </a:t>
            </a:r>
            <a:r>
              <a:rPr lang="en-US" dirty="0" err="1">
                <a:latin typeface="Algerian" panose="04020705040A02060702" pitchFamily="82" charset="0"/>
              </a:rPr>
              <a:t>redturns</a:t>
            </a:r>
            <a:r>
              <a:rPr lang="en-US" dirty="0">
                <a:latin typeface="Algerian" panose="04020705040A02060702" pitchFamily="82" charset="0"/>
              </a:rPr>
              <a:t> the value of the item with the specified key.</a:t>
            </a:r>
          </a:p>
          <a:p>
            <a:r>
              <a:rPr lang="en-PH" b="0" dirty="0">
                <a:solidFill>
                  <a:srgbClr val="000000"/>
                </a:solidFill>
                <a:effectLst/>
                <a:latin typeface="Algerian" panose="04020705040A02060702" pitchFamily="82" charset="0"/>
              </a:rPr>
              <a:t>car = {</a:t>
            </a:r>
          </a:p>
          <a:p>
            <a:r>
              <a:rPr lang="en-PH" b="0" dirty="0">
                <a:solidFill>
                  <a:srgbClr val="000000"/>
                </a:solidFill>
                <a:effectLst/>
                <a:latin typeface="Algerian" panose="04020705040A02060702" pitchFamily="82" charset="0"/>
              </a:rPr>
              <a:t>    </a:t>
            </a:r>
            <a:r>
              <a:rPr lang="en-PH" b="0" dirty="0">
                <a:solidFill>
                  <a:srgbClr val="A31515"/>
                </a:solidFill>
                <a:effectLst/>
                <a:latin typeface="Algerian" panose="04020705040A02060702" pitchFamily="82" charset="0"/>
              </a:rPr>
              <a:t>"brand"</a:t>
            </a:r>
            <a:r>
              <a:rPr lang="en-PH" b="0" dirty="0">
                <a:solidFill>
                  <a:srgbClr val="000000"/>
                </a:solidFill>
                <a:effectLst/>
                <a:latin typeface="Algerian" panose="04020705040A02060702" pitchFamily="82" charset="0"/>
              </a:rPr>
              <a:t>: </a:t>
            </a:r>
            <a:r>
              <a:rPr lang="en-PH" b="0" dirty="0">
                <a:solidFill>
                  <a:srgbClr val="A31515"/>
                </a:solidFill>
                <a:effectLst/>
                <a:latin typeface="Algerian" panose="04020705040A02060702" pitchFamily="82" charset="0"/>
              </a:rPr>
              <a:t>"ford"</a:t>
            </a:r>
            <a:r>
              <a:rPr lang="en-PH" b="0" dirty="0">
                <a:solidFill>
                  <a:srgbClr val="000000"/>
                </a:solidFill>
                <a:effectLst/>
                <a:latin typeface="Algerian" panose="04020705040A02060702" pitchFamily="82" charset="0"/>
              </a:rPr>
              <a:t>,</a:t>
            </a:r>
          </a:p>
          <a:p>
            <a:r>
              <a:rPr lang="en-PH" b="0" dirty="0">
                <a:solidFill>
                  <a:srgbClr val="000000"/>
                </a:solidFill>
                <a:effectLst/>
                <a:latin typeface="Algerian" panose="04020705040A02060702" pitchFamily="82" charset="0"/>
              </a:rPr>
              <a:t>    </a:t>
            </a:r>
            <a:r>
              <a:rPr lang="en-PH" b="0" dirty="0">
                <a:solidFill>
                  <a:srgbClr val="A31515"/>
                </a:solidFill>
                <a:effectLst/>
                <a:latin typeface="Algerian" panose="04020705040A02060702" pitchFamily="82" charset="0"/>
              </a:rPr>
              <a:t>"model"</a:t>
            </a:r>
            <a:r>
              <a:rPr lang="en-PH" b="0" dirty="0">
                <a:solidFill>
                  <a:srgbClr val="000000"/>
                </a:solidFill>
                <a:effectLst/>
                <a:latin typeface="Algerian" panose="04020705040A02060702" pitchFamily="82" charset="0"/>
              </a:rPr>
              <a:t>: </a:t>
            </a:r>
            <a:r>
              <a:rPr lang="en-PH" b="0" dirty="0">
                <a:solidFill>
                  <a:srgbClr val="A31515"/>
                </a:solidFill>
                <a:effectLst/>
                <a:latin typeface="Algerian" panose="04020705040A02060702" pitchFamily="82" charset="0"/>
              </a:rPr>
              <a:t>"mustang"</a:t>
            </a:r>
            <a:r>
              <a:rPr lang="en-PH" b="0" dirty="0">
                <a:solidFill>
                  <a:srgbClr val="000000"/>
                </a:solidFill>
                <a:effectLst/>
                <a:latin typeface="Algerian" panose="04020705040A02060702" pitchFamily="82" charset="0"/>
              </a:rPr>
              <a:t>,</a:t>
            </a:r>
          </a:p>
          <a:p>
            <a:r>
              <a:rPr lang="en-PH" b="0" dirty="0">
                <a:solidFill>
                  <a:srgbClr val="000000"/>
                </a:solidFill>
                <a:effectLst/>
                <a:latin typeface="Algerian" panose="04020705040A02060702" pitchFamily="82" charset="0"/>
              </a:rPr>
              <a:t>    </a:t>
            </a:r>
            <a:r>
              <a:rPr lang="en-PH" b="0" dirty="0">
                <a:solidFill>
                  <a:srgbClr val="A31515"/>
                </a:solidFill>
                <a:effectLst/>
                <a:latin typeface="Algerian" panose="04020705040A02060702" pitchFamily="82" charset="0"/>
              </a:rPr>
              <a:t>"year"</a:t>
            </a:r>
            <a:r>
              <a:rPr lang="en-PH" b="0" dirty="0">
                <a:solidFill>
                  <a:srgbClr val="000000"/>
                </a:solidFill>
                <a:effectLst/>
                <a:latin typeface="Algerian" panose="04020705040A02060702" pitchFamily="82" charset="0"/>
              </a:rPr>
              <a:t> : </a:t>
            </a:r>
            <a:r>
              <a:rPr lang="en-PH" b="0" dirty="0">
                <a:solidFill>
                  <a:srgbClr val="A31515"/>
                </a:solidFill>
                <a:effectLst/>
                <a:latin typeface="Algerian" panose="04020705040A02060702" pitchFamily="82" charset="0"/>
              </a:rPr>
              <a:t>"1964"</a:t>
            </a:r>
            <a:endParaRPr lang="en-PH" b="0" dirty="0">
              <a:solidFill>
                <a:srgbClr val="000000"/>
              </a:solidFill>
              <a:effectLst/>
              <a:latin typeface="Algerian" panose="04020705040A02060702" pitchFamily="82" charset="0"/>
            </a:endParaRPr>
          </a:p>
          <a:p>
            <a:r>
              <a:rPr lang="en-PH" b="0" dirty="0">
                <a:solidFill>
                  <a:srgbClr val="000000"/>
                </a:solidFill>
                <a:effectLst/>
                <a:latin typeface="Algerian" panose="04020705040A02060702" pitchFamily="82" charset="0"/>
              </a:rPr>
              <a:t>}</a:t>
            </a:r>
          </a:p>
          <a:p>
            <a:r>
              <a:rPr lang="en-PH" b="0" dirty="0">
                <a:solidFill>
                  <a:srgbClr val="000000"/>
                </a:solidFill>
                <a:effectLst/>
                <a:latin typeface="Algerian" panose="04020705040A02060702" pitchFamily="82" charset="0"/>
              </a:rPr>
              <a:t>x = </a:t>
            </a:r>
            <a:r>
              <a:rPr lang="en-PH" b="0" dirty="0" err="1">
                <a:solidFill>
                  <a:srgbClr val="000000"/>
                </a:solidFill>
                <a:effectLst/>
                <a:latin typeface="Algerian" panose="04020705040A02060702" pitchFamily="82" charset="0"/>
              </a:rPr>
              <a:t>car.get</a:t>
            </a:r>
            <a:r>
              <a:rPr lang="en-PH" b="0" dirty="0">
                <a:solidFill>
                  <a:srgbClr val="000000"/>
                </a:solidFill>
                <a:effectLst/>
                <a:latin typeface="Algerian" panose="04020705040A02060702" pitchFamily="82" charset="0"/>
              </a:rPr>
              <a:t>(</a:t>
            </a:r>
            <a:r>
              <a:rPr lang="en-PH" b="0" dirty="0">
                <a:solidFill>
                  <a:srgbClr val="A31515"/>
                </a:solidFill>
                <a:effectLst/>
                <a:latin typeface="Algerian" panose="04020705040A02060702" pitchFamily="82" charset="0"/>
              </a:rPr>
              <a:t>"model"</a:t>
            </a:r>
            <a:r>
              <a:rPr lang="en-PH" b="0" dirty="0">
                <a:solidFill>
                  <a:srgbClr val="000000"/>
                </a:solidFill>
                <a:effectLst/>
                <a:latin typeface="Algerian" panose="04020705040A02060702" pitchFamily="82" charset="0"/>
              </a:rPr>
              <a:t>)</a:t>
            </a:r>
          </a:p>
          <a:p>
            <a:r>
              <a:rPr lang="en-PH" b="0" dirty="0">
                <a:solidFill>
                  <a:srgbClr val="795E26"/>
                </a:solidFill>
                <a:effectLst/>
                <a:latin typeface="Algerian" panose="04020705040A02060702" pitchFamily="82" charset="0"/>
              </a:rPr>
              <a:t>print</a:t>
            </a:r>
            <a:r>
              <a:rPr lang="en-PH" b="0" dirty="0">
                <a:solidFill>
                  <a:srgbClr val="000000"/>
                </a:solidFill>
                <a:effectLst/>
                <a:latin typeface="Algerian" panose="04020705040A02060702" pitchFamily="82" charset="0"/>
              </a:rPr>
              <a:t>(x)</a:t>
            </a:r>
          </a:p>
          <a:p>
            <a:pPr marL="0" indent="0">
              <a:buNone/>
            </a:pPr>
            <a:r>
              <a:rPr lang="en-PH" b="0" i="0" dirty="0">
                <a:solidFill>
                  <a:srgbClr val="212121"/>
                </a:solidFill>
                <a:effectLst/>
                <a:latin typeface="Courier New" panose="02070309020205020404" pitchFamily="49" charset="0"/>
              </a:rPr>
              <a:t>                                       </a:t>
            </a:r>
            <a:r>
              <a:rPr lang="en-PH" sz="4500" b="0" i="0" dirty="0">
                <a:solidFill>
                  <a:srgbClr val="212121"/>
                </a:solidFill>
                <a:effectLst/>
                <a:latin typeface="Courier New" panose="02070309020205020404" pitchFamily="49" charset="0"/>
              </a:rPr>
              <a:t>mustang</a:t>
            </a:r>
            <a:endParaRPr lang="en-PH" dirty="0"/>
          </a:p>
        </p:txBody>
      </p:sp>
    </p:spTree>
    <p:extLst>
      <p:ext uri="{BB962C8B-B14F-4D97-AF65-F5344CB8AC3E}">
        <p14:creationId xmlns:p14="http://schemas.microsoft.com/office/powerpoint/2010/main" val="233650924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6AE5D-73F4-6973-04D1-495CE5523341}"/>
              </a:ext>
            </a:extLst>
          </p:cNvPr>
          <p:cNvSpPr>
            <a:spLocks noGrp="1"/>
          </p:cNvSpPr>
          <p:nvPr>
            <p:ph type="title"/>
          </p:nvPr>
        </p:nvSpPr>
        <p:spPr>
          <a:xfrm>
            <a:off x="1033822" y="726544"/>
            <a:ext cx="6241816" cy="787931"/>
          </a:xfrm>
        </p:spPr>
        <p:txBody>
          <a:bodyPr/>
          <a:lstStyle/>
          <a:p>
            <a:r>
              <a:rPr lang="en-US" dirty="0">
                <a:latin typeface="Algerian" panose="04020705040A02060702" pitchFamily="82" charset="0"/>
              </a:rPr>
              <a:t>ITEMS() METHOD</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907070BB-F4D9-3838-4AC1-AB3644C51F7E}"/>
              </a:ext>
            </a:extLst>
          </p:cNvPr>
          <p:cNvSpPr>
            <a:spLocks noGrp="1"/>
          </p:cNvSpPr>
          <p:nvPr>
            <p:ph type="body" sz="half" idx="2"/>
          </p:nvPr>
        </p:nvSpPr>
        <p:spPr>
          <a:xfrm>
            <a:off x="1309686" y="2043113"/>
            <a:ext cx="6241816" cy="3914775"/>
          </a:xfrm>
        </p:spPr>
        <p:txBody>
          <a:bodyPr>
            <a:normAutofit fontScale="85000" lnSpcReduction="20000"/>
          </a:bodyPr>
          <a:lstStyle/>
          <a:p>
            <a:r>
              <a:rPr lang="en-US" dirty="0">
                <a:latin typeface="Algerian" panose="04020705040A02060702" pitchFamily="82" charset="0"/>
              </a:rPr>
              <a:t>DEFINITION AND USAGE</a:t>
            </a:r>
          </a:p>
          <a:p>
            <a:r>
              <a:rPr lang="en-US" dirty="0">
                <a:latin typeface="Algerian" panose="04020705040A02060702" pitchFamily="82" charset="0"/>
              </a:rPr>
              <a:t>The Items() method returns a view object. The view objects contains the key value pairs of the dictionary, as a tuples in a </a:t>
            </a:r>
            <a:r>
              <a:rPr lang="en-US" dirty="0" err="1">
                <a:latin typeface="Algerian" panose="04020705040A02060702" pitchFamily="82" charset="0"/>
              </a:rPr>
              <a:t>list,the</a:t>
            </a:r>
            <a:r>
              <a:rPr lang="en-US" dirty="0">
                <a:latin typeface="Algerian" panose="04020705040A02060702" pitchFamily="82" charset="0"/>
              </a:rPr>
              <a:t> view object </a:t>
            </a:r>
            <a:r>
              <a:rPr lang="en-US" dirty="0" err="1">
                <a:latin typeface="Algerian" panose="04020705040A02060702" pitchFamily="82" charset="0"/>
              </a:rPr>
              <a:t>wil</a:t>
            </a:r>
            <a:r>
              <a:rPr lang="en-US" dirty="0">
                <a:latin typeface="Algerian" panose="04020705040A02060702" pitchFamily="82" charset="0"/>
              </a:rPr>
              <a:t> reflect any changes done to </a:t>
            </a:r>
            <a:r>
              <a:rPr lang="en-US" dirty="0" err="1">
                <a:latin typeface="Algerian" panose="04020705040A02060702" pitchFamily="82" charset="0"/>
              </a:rPr>
              <a:t>thedictionary</a:t>
            </a:r>
            <a:r>
              <a:rPr lang="en-US" dirty="0">
                <a:latin typeface="Algerian" panose="04020705040A02060702" pitchFamily="82" charset="0"/>
              </a:rPr>
              <a:t>, see example below.</a:t>
            </a:r>
          </a:p>
          <a:p>
            <a:r>
              <a:rPr lang="en-US" b="0" dirty="0">
                <a:solidFill>
                  <a:srgbClr val="000000"/>
                </a:solidFill>
                <a:effectLst/>
                <a:latin typeface="Algerian" panose="04020705040A02060702" pitchFamily="82" charset="0"/>
              </a:rPr>
              <a:t>car = {</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"brand"</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"tesla"</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"model"</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"mustang"</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"year"</a:t>
            </a:r>
            <a:r>
              <a:rPr lang="en-US" b="0" dirty="0">
                <a:solidFill>
                  <a:srgbClr val="000000"/>
                </a:solidFill>
                <a:effectLst/>
                <a:latin typeface="Courier New" panose="02070309020205020404" pitchFamily="49" charset="0"/>
              </a:rPr>
              <a:t>: </a:t>
            </a:r>
            <a:r>
              <a:rPr lang="en-US" b="0" dirty="0">
                <a:solidFill>
                  <a:srgbClr val="09885A"/>
                </a:solidFill>
                <a:effectLst/>
                <a:latin typeface="Courier New" panose="02070309020205020404" pitchFamily="49" charset="0"/>
              </a:rPr>
              <a:t>1964</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x =</a:t>
            </a:r>
            <a:r>
              <a:rPr lang="en-US" b="0" dirty="0" err="1">
                <a:solidFill>
                  <a:srgbClr val="000000"/>
                </a:solidFill>
                <a:effectLst/>
                <a:latin typeface="Courier New" panose="02070309020205020404" pitchFamily="49" charset="0"/>
              </a:rPr>
              <a:t>car.items</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car[</a:t>
            </a:r>
            <a:r>
              <a:rPr lang="en-US" b="0" dirty="0">
                <a:solidFill>
                  <a:srgbClr val="A31515"/>
                </a:solidFill>
                <a:effectLst/>
                <a:latin typeface="Courier New" panose="02070309020205020404" pitchFamily="49" charset="0"/>
              </a:rPr>
              <a:t>"year"</a:t>
            </a:r>
            <a:r>
              <a:rPr lang="en-US" b="0" dirty="0">
                <a:solidFill>
                  <a:srgbClr val="000000"/>
                </a:solidFill>
                <a:effectLst/>
                <a:latin typeface="Courier New" panose="02070309020205020404" pitchFamily="49" charset="0"/>
              </a:rPr>
              <a:t>] = </a:t>
            </a:r>
            <a:r>
              <a:rPr lang="en-US" b="0" dirty="0">
                <a:solidFill>
                  <a:srgbClr val="09885A"/>
                </a:solidFill>
                <a:effectLst/>
                <a:latin typeface="Courier New" panose="02070309020205020404" pitchFamily="49" charset="0"/>
              </a:rPr>
              <a:t>2022</a:t>
            </a:r>
            <a:endParaRPr lang="en-US" b="0" dirty="0">
              <a:solidFill>
                <a:srgbClr val="000000"/>
              </a:solidFill>
              <a:effectLst/>
              <a:latin typeface="Courier New" panose="02070309020205020404" pitchFamily="49" charset="0"/>
            </a:endParaRP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(x)</a:t>
            </a:r>
          </a:p>
          <a:p>
            <a:endParaRPr lang="en-US" dirty="0"/>
          </a:p>
          <a:p>
            <a:endParaRPr lang="en-US" b="0" dirty="0">
              <a:solidFill>
                <a:srgbClr val="000000"/>
              </a:solidFill>
              <a:effectLst/>
              <a:latin typeface="Courier New" panose="02070309020205020404" pitchFamily="49" charset="0"/>
            </a:endParaRPr>
          </a:p>
          <a:p>
            <a:endParaRPr lang="en-PH" dirty="0"/>
          </a:p>
        </p:txBody>
      </p:sp>
      <p:sp>
        <p:nvSpPr>
          <p:cNvPr id="15" name="TextBox 14">
            <a:extLst>
              <a:ext uri="{FF2B5EF4-FFF2-40B4-BE49-F238E27FC236}">
                <a16:creationId xmlns:a16="http://schemas.microsoft.com/office/drawing/2014/main" id="{B7064AD4-7B17-CF93-1C2C-0DA295D4CD15}"/>
              </a:ext>
            </a:extLst>
          </p:cNvPr>
          <p:cNvSpPr txBox="1"/>
          <p:nvPr/>
        </p:nvSpPr>
        <p:spPr>
          <a:xfrm>
            <a:off x="5857876" y="4500562"/>
            <a:ext cx="5915024" cy="646331"/>
          </a:xfrm>
          <a:prstGeom prst="rect">
            <a:avLst/>
          </a:prstGeom>
          <a:noFill/>
        </p:spPr>
        <p:txBody>
          <a:bodyPr wrap="square">
            <a:spAutoFit/>
          </a:bodyPr>
          <a:lstStyle/>
          <a:p>
            <a:r>
              <a:rPr lang="en-US" b="0" i="0" dirty="0" err="1">
                <a:solidFill>
                  <a:srgbClr val="212121"/>
                </a:solidFill>
                <a:effectLst/>
                <a:latin typeface="Courier New" panose="02070309020205020404" pitchFamily="49" charset="0"/>
              </a:rPr>
              <a:t>dict_items</a:t>
            </a:r>
            <a:r>
              <a:rPr lang="en-US" b="0" i="0" dirty="0">
                <a:solidFill>
                  <a:srgbClr val="212121"/>
                </a:solidFill>
                <a:effectLst/>
                <a:latin typeface="Courier New" panose="02070309020205020404" pitchFamily="49" charset="0"/>
              </a:rPr>
              <a:t>([('brand', 'tesla'), ('model', 'mustang'), ('year', 2022)])</a:t>
            </a:r>
            <a:endParaRPr lang="en-PH" dirty="0"/>
          </a:p>
        </p:txBody>
      </p:sp>
    </p:spTree>
    <p:extLst>
      <p:ext uri="{BB962C8B-B14F-4D97-AF65-F5344CB8AC3E}">
        <p14:creationId xmlns:p14="http://schemas.microsoft.com/office/powerpoint/2010/main" val="173120789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FCF4-E0AF-1735-CDAA-EA5A37904456}"/>
              </a:ext>
            </a:extLst>
          </p:cNvPr>
          <p:cNvSpPr>
            <a:spLocks noGrp="1"/>
          </p:cNvSpPr>
          <p:nvPr>
            <p:ph type="title"/>
          </p:nvPr>
        </p:nvSpPr>
        <p:spPr>
          <a:xfrm>
            <a:off x="1295399" y="1041400"/>
            <a:ext cx="6241816" cy="730250"/>
          </a:xfrm>
        </p:spPr>
        <p:txBody>
          <a:bodyPr/>
          <a:lstStyle/>
          <a:p>
            <a:r>
              <a:rPr lang="en-US" dirty="0">
                <a:latin typeface="Algerian" panose="04020705040A02060702" pitchFamily="82" charset="0"/>
              </a:rPr>
              <a:t>KEYS() METHODS</a:t>
            </a:r>
            <a:endParaRPr lang="en-PH" dirty="0">
              <a:latin typeface="Algerian" panose="04020705040A02060702" pitchFamily="82" charset="0"/>
            </a:endParaRPr>
          </a:p>
        </p:txBody>
      </p:sp>
      <p:sp>
        <p:nvSpPr>
          <p:cNvPr id="4" name="Text Placeholder 3">
            <a:extLst>
              <a:ext uri="{FF2B5EF4-FFF2-40B4-BE49-F238E27FC236}">
                <a16:creationId xmlns:a16="http://schemas.microsoft.com/office/drawing/2014/main" id="{889BF8F3-E0B9-5AB1-46A7-03E6F3D5C186}"/>
              </a:ext>
            </a:extLst>
          </p:cNvPr>
          <p:cNvSpPr>
            <a:spLocks noGrp="1"/>
          </p:cNvSpPr>
          <p:nvPr>
            <p:ph type="body" sz="half" idx="2"/>
          </p:nvPr>
        </p:nvSpPr>
        <p:spPr>
          <a:xfrm>
            <a:off x="1295399" y="1912406"/>
            <a:ext cx="6241816" cy="4131205"/>
          </a:xfrm>
        </p:spPr>
        <p:txBody>
          <a:bodyPr>
            <a:normAutofit fontScale="92500" lnSpcReduction="20000"/>
          </a:bodyPr>
          <a:lstStyle/>
          <a:p>
            <a:pPr algn="l"/>
            <a:r>
              <a:rPr lang="en-US" dirty="0">
                <a:latin typeface="Algerian" panose="04020705040A02060702" pitchFamily="82" charset="0"/>
              </a:rPr>
              <a:t>DIFINATION AND USAGE</a:t>
            </a:r>
          </a:p>
          <a:p>
            <a:pPr algn="l"/>
            <a:r>
              <a:rPr lang="en-US" dirty="0">
                <a:latin typeface="Algerian" panose="04020705040A02060702" pitchFamily="82" charset="0"/>
              </a:rPr>
              <a:t>The keys() method returns a view objects. The view object CONTAINS the key of dictionary, as list. The view object will reflect any changes done to the </a:t>
            </a:r>
            <a:r>
              <a:rPr lang="en-US" dirty="0" err="1">
                <a:latin typeface="Algerian" panose="04020705040A02060702" pitchFamily="82" charset="0"/>
              </a:rPr>
              <a:t>dictionsry</a:t>
            </a:r>
            <a:r>
              <a:rPr lang="en-US" dirty="0">
                <a:latin typeface="Algerian" panose="04020705040A02060702" pitchFamily="82" charset="0"/>
              </a:rPr>
              <a:t>. See example below.</a:t>
            </a:r>
          </a:p>
          <a:p>
            <a:r>
              <a:rPr lang="en-US" b="0" dirty="0">
                <a:solidFill>
                  <a:srgbClr val="000000"/>
                </a:solidFill>
                <a:effectLst/>
                <a:latin typeface="Courier New" panose="02070309020205020404" pitchFamily="49" charset="0"/>
              </a:rPr>
              <a:t>car = {</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"brand"</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"tesla"</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"model"</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"mustang"</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"year"</a:t>
            </a:r>
            <a:r>
              <a:rPr lang="en-US" b="0" dirty="0">
                <a:solidFill>
                  <a:srgbClr val="000000"/>
                </a:solidFill>
                <a:effectLst/>
                <a:latin typeface="Courier New" panose="02070309020205020404" pitchFamily="49" charset="0"/>
              </a:rPr>
              <a:t>: </a:t>
            </a:r>
            <a:r>
              <a:rPr lang="en-US" b="0" dirty="0">
                <a:solidFill>
                  <a:srgbClr val="09885A"/>
                </a:solidFill>
                <a:effectLst/>
                <a:latin typeface="Courier New" panose="02070309020205020404" pitchFamily="49" charset="0"/>
              </a:rPr>
              <a:t>1964</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x = </a:t>
            </a:r>
            <a:r>
              <a:rPr lang="en-US" b="0" dirty="0" err="1">
                <a:solidFill>
                  <a:srgbClr val="000000"/>
                </a:solidFill>
                <a:effectLst/>
                <a:latin typeface="Courier New" panose="02070309020205020404" pitchFamily="49" charset="0"/>
              </a:rPr>
              <a:t>car.keys</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car[</a:t>
            </a:r>
            <a:r>
              <a:rPr lang="en-US" b="0" dirty="0">
                <a:solidFill>
                  <a:srgbClr val="A31515"/>
                </a:solidFill>
                <a:effectLst/>
                <a:latin typeface="Courier New" panose="02070309020205020404" pitchFamily="49" charset="0"/>
              </a:rPr>
              <a:t>"color"</a:t>
            </a:r>
            <a:r>
              <a:rPr lang="en-US" b="0" dirty="0">
                <a:solidFill>
                  <a:srgbClr val="000000"/>
                </a:solidFill>
                <a:effectLst/>
                <a:latin typeface="Courier New" panose="02070309020205020404" pitchFamily="49" charset="0"/>
              </a:rPr>
              <a:t>] = </a:t>
            </a:r>
            <a:r>
              <a:rPr lang="en-US" b="0" dirty="0">
                <a:solidFill>
                  <a:srgbClr val="A31515"/>
                </a:solidFill>
                <a:effectLst/>
                <a:latin typeface="Courier New" panose="02070309020205020404" pitchFamily="49" charset="0"/>
              </a:rPr>
              <a:t>"grey"</a:t>
            </a:r>
            <a:endParaRPr lang="en-US" b="0" dirty="0">
              <a:solidFill>
                <a:srgbClr val="000000"/>
              </a:solidFill>
              <a:effectLst/>
              <a:latin typeface="Courier New" panose="02070309020205020404" pitchFamily="49" charset="0"/>
            </a:endParaRP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(x)</a:t>
            </a:r>
          </a:p>
          <a:p>
            <a:pPr algn="l"/>
            <a:endParaRPr lang="en-US" dirty="0"/>
          </a:p>
          <a:p>
            <a:pPr algn="l"/>
            <a:endParaRPr lang="en-PH" dirty="0"/>
          </a:p>
        </p:txBody>
      </p:sp>
      <p:sp>
        <p:nvSpPr>
          <p:cNvPr id="6" name="TextBox 5">
            <a:extLst>
              <a:ext uri="{FF2B5EF4-FFF2-40B4-BE49-F238E27FC236}">
                <a16:creationId xmlns:a16="http://schemas.microsoft.com/office/drawing/2014/main" id="{E6CCF749-6CCC-CBE4-1B0C-529BC9DD86A2}"/>
              </a:ext>
            </a:extLst>
          </p:cNvPr>
          <p:cNvSpPr txBox="1"/>
          <p:nvPr/>
        </p:nvSpPr>
        <p:spPr>
          <a:xfrm>
            <a:off x="6096000" y="4440020"/>
            <a:ext cx="5562599" cy="646331"/>
          </a:xfrm>
          <a:prstGeom prst="rect">
            <a:avLst/>
          </a:prstGeom>
          <a:noFill/>
        </p:spPr>
        <p:txBody>
          <a:bodyPr wrap="square">
            <a:spAutoFit/>
          </a:bodyPr>
          <a:lstStyle/>
          <a:p>
            <a:r>
              <a:rPr lang="en-US" b="0" i="0" dirty="0" err="1">
                <a:solidFill>
                  <a:srgbClr val="212121"/>
                </a:solidFill>
                <a:effectLst/>
                <a:latin typeface="Courier New" panose="02070309020205020404" pitchFamily="49" charset="0"/>
              </a:rPr>
              <a:t>dict_keys</a:t>
            </a:r>
            <a:r>
              <a:rPr lang="en-US" b="0" i="0" dirty="0">
                <a:solidFill>
                  <a:srgbClr val="212121"/>
                </a:solidFill>
                <a:effectLst/>
                <a:latin typeface="Courier New" panose="02070309020205020404" pitchFamily="49" charset="0"/>
              </a:rPr>
              <a:t>(['brand', 'model', 'year', 'color'])</a:t>
            </a:r>
            <a:endParaRPr lang="en-PH" dirty="0"/>
          </a:p>
        </p:txBody>
      </p:sp>
    </p:spTree>
    <p:extLst>
      <p:ext uri="{BB962C8B-B14F-4D97-AF65-F5344CB8AC3E}">
        <p14:creationId xmlns:p14="http://schemas.microsoft.com/office/powerpoint/2010/main" val="225203854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DA04-EBC6-C866-5FED-1140CFFD945C}"/>
              </a:ext>
            </a:extLst>
          </p:cNvPr>
          <p:cNvSpPr>
            <a:spLocks noGrp="1"/>
          </p:cNvSpPr>
          <p:nvPr>
            <p:ph type="title"/>
          </p:nvPr>
        </p:nvSpPr>
        <p:spPr>
          <a:xfrm>
            <a:off x="1574207" y="1041400"/>
            <a:ext cx="6241816" cy="628650"/>
          </a:xfrm>
        </p:spPr>
        <p:txBody>
          <a:bodyPr/>
          <a:lstStyle/>
          <a:p>
            <a:r>
              <a:rPr lang="en-US" dirty="0" err="1">
                <a:latin typeface="Algerian" panose="04020705040A02060702" pitchFamily="82" charset="0"/>
              </a:rPr>
              <a:t>Popitem</a:t>
            </a:r>
            <a:r>
              <a:rPr lang="en-US" dirty="0">
                <a:latin typeface="Algerian" panose="04020705040A02060702" pitchFamily="82" charset="0"/>
              </a:rPr>
              <a:t>()method</a:t>
            </a:r>
            <a:endParaRPr lang="en-PH" dirty="0">
              <a:latin typeface="Algerian" panose="04020705040A02060702" pitchFamily="82" charset="0"/>
            </a:endParaRPr>
          </a:p>
        </p:txBody>
      </p:sp>
      <p:sp>
        <p:nvSpPr>
          <p:cNvPr id="4" name="Text Placeholder 3">
            <a:extLst>
              <a:ext uri="{FF2B5EF4-FFF2-40B4-BE49-F238E27FC236}">
                <a16:creationId xmlns:a16="http://schemas.microsoft.com/office/drawing/2014/main" id="{BC16E70D-594B-584A-97F9-3C20FF6A6A96}"/>
              </a:ext>
            </a:extLst>
          </p:cNvPr>
          <p:cNvSpPr>
            <a:spLocks noGrp="1"/>
          </p:cNvSpPr>
          <p:nvPr>
            <p:ph type="body" sz="half" idx="2"/>
          </p:nvPr>
        </p:nvSpPr>
        <p:spPr>
          <a:xfrm>
            <a:off x="1295399" y="1670050"/>
            <a:ext cx="6241816" cy="4459288"/>
          </a:xfrm>
        </p:spPr>
        <p:txBody>
          <a:bodyPr>
            <a:normAutofit fontScale="92500" lnSpcReduction="10000"/>
          </a:bodyPr>
          <a:lstStyle/>
          <a:p>
            <a:pPr algn="l"/>
            <a:r>
              <a:rPr lang="en-US" dirty="0">
                <a:latin typeface="Algerian" panose="04020705040A02060702" pitchFamily="82" charset="0"/>
              </a:rPr>
              <a:t>DEFINITION AND USAGE</a:t>
            </a:r>
          </a:p>
          <a:p>
            <a:pPr algn="l"/>
            <a:r>
              <a:rPr lang="en-US" dirty="0">
                <a:latin typeface="Algerian" panose="04020705040A02060702" pitchFamily="82" charset="0"/>
              </a:rPr>
              <a:t>THE POPITEM() METHOD REMOVES THE ITEMS THAT WAS LAST INSERTED INTO THE DICTIONARY. IN VERSION BEFORE 3,7, THE POPITEM() METHIOD  REMOVES A RANDOM  ITEM.</a:t>
            </a:r>
          </a:p>
          <a:p>
            <a:pPr algn="l"/>
            <a:r>
              <a:rPr lang="en-US" dirty="0">
                <a:latin typeface="Algerian" panose="04020705040A02060702" pitchFamily="82" charset="0"/>
              </a:rPr>
              <a:t>THE REMOVES ITEM IS THE RETURN VALUE OF THE POPITEM() METHOD, AS A TUPLE , SEE EXAMPLE BELOW.</a:t>
            </a:r>
          </a:p>
          <a:p>
            <a:r>
              <a:rPr lang="en-PH" b="0" dirty="0">
                <a:solidFill>
                  <a:srgbClr val="000000"/>
                </a:solidFill>
                <a:effectLst/>
                <a:latin typeface="Algerian" panose="04020705040A02060702" pitchFamily="82" charset="0"/>
              </a:rPr>
              <a:t>CAR ={</a:t>
            </a:r>
          </a:p>
          <a:p>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"BRAND"</a:t>
            </a:r>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"Tesla"</a:t>
            </a:r>
            <a:r>
              <a:rPr lang="en-PH" b="0" dirty="0">
                <a:solidFill>
                  <a:srgbClr val="000000"/>
                </a:solidFill>
                <a:effectLst/>
                <a:latin typeface="Courier New" panose="02070309020205020404" pitchFamily="49" charset="0"/>
              </a:rPr>
              <a:t>,</a:t>
            </a:r>
          </a:p>
          <a:p>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"model"</a:t>
            </a:r>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"model 3"</a:t>
            </a:r>
            <a:r>
              <a:rPr lang="en-PH" b="0" dirty="0">
                <a:solidFill>
                  <a:srgbClr val="000000"/>
                </a:solidFill>
                <a:effectLst/>
                <a:latin typeface="Courier New" panose="02070309020205020404" pitchFamily="49" charset="0"/>
              </a:rPr>
              <a:t>,</a:t>
            </a:r>
          </a:p>
          <a:p>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"year"</a:t>
            </a:r>
            <a:r>
              <a:rPr lang="en-PH" b="0" dirty="0">
                <a:solidFill>
                  <a:srgbClr val="000000"/>
                </a:solidFill>
                <a:effectLst/>
                <a:latin typeface="Courier New" panose="02070309020205020404" pitchFamily="49" charset="0"/>
              </a:rPr>
              <a:t> : </a:t>
            </a:r>
            <a:r>
              <a:rPr lang="en-PH" b="0" dirty="0">
                <a:solidFill>
                  <a:srgbClr val="09885A"/>
                </a:solidFill>
                <a:effectLst/>
                <a:latin typeface="Courier New" panose="02070309020205020404" pitchFamily="49" charset="0"/>
              </a:rPr>
              <a:t>2017</a:t>
            </a:r>
            <a:endParaRPr lang="en-PH" b="0" dirty="0">
              <a:solidFill>
                <a:srgbClr val="000000"/>
              </a:solidFill>
              <a:effectLst/>
              <a:latin typeface="Courier New" panose="02070309020205020404" pitchFamily="49" charset="0"/>
            </a:endParaRPr>
          </a:p>
          <a:p>
            <a:r>
              <a:rPr lang="en-PH" b="0" dirty="0">
                <a:solidFill>
                  <a:srgbClr val="000000"/>
                </a:solidFill>
                <a:effectLst/>
                <a:latin typeface="Courier New" panose="02070309020205020404" pitchFamily="49" charset="0"/>
              </a:rPr>
              <a:t>}</a:t>
            </a:r>
          </a:p>
          <a:p>
            <a:r>
              <a:rPr lang="en-PH" b="0" dirty="0">
                <a:solidFill>
                  <a:srgbClr val="000000"/>
                </a:solidFill>
                <a:effectLst/>
                <a:latin typeface="Courier New" panose="02070309020205020404" pitchFamily="49" charset="0"/>
              </a:rPr>
              <a:t>x = </a:t>
            </a:r>
            <a:r>
              <a:rPr lang="en-PH" b="0" dirty="0" err="1">
                <a:solidFill>
                  <a:srgbClr val="000000"/>
                </a:solidFill>
                <a:effectLst/>
                <a:latin typeface="Courier New" panose="02070309020205020404" pitchFamily="49" charset="0"/>
              </a:rPr>
              <a:t>car.popitem</a:t>
            </a:r>
            <a:r>
              <a:rPr lang="en-PH" b="0" dirty="0">
                <a:solidFill>
                  <a:srgbClr val="000000"/>
                </a:solidFill>
                <a:effectLst/>
                <a:latin typeface="Courier New" panose="02070309020205020404" pitchFamily="49" charset="0"/>
              </a:rPr>
              <a:t>()</a:t>
            </a:r>
          </a:p>
          <a:p>
            <a:r>
              <a:rPr lang="en-PH" b="0" dirty="0">
                <a:solidFill>
                  <a:srgbClr val="795E26"/>
                </a:solidFill>
                <a:effectLst/>
                <a:latin typeface="Courier New" panose="02070309020205020404" pitchFamily="49" charset="0"/>
              </a:rPr>
              <a:t>print</a:t>
            </a:r>
            <a:r>
              <a:rPr lang="en-PH" b="0" dirty="0">
                <a:solidFill>
                  <a:srgbClr val="000000"/>
                </a:solidFill>
                <a:effectLst/>
                <a:latin typeface="Courier New" panose="02070309020205020404" pitchFamily="49" charset="0"/>
              </a:rPr>
              <a:t>(x)</a:t>
            </a:r>
          </a:p>
          <a:p>
            <a:pPr algn="l"/>
            <a:endParaRPr lang="en-US" dirty="0"/>
          </a:p>
          <a:p>
            <a:pPr algn="l"/>
            <a:endParaRPr lang="en-PH" dirty="0"/>
          </a:p>
        </p:txBody>
      </p:sp>
      <p:sp>
        <p:nvSpPr>
          <p:cNvPr id="6" name="TextBox 5">
            <a:extLst>
              <a:ext uri="{FF2B5EF4-FFF2-40B4-BE49-F238E27FC236}">
                <a16:creationId xmlns:a16="http://schemas.microsoft.com/office/drawing/2014/main" id="{64C64AEA-7EFD-25ED-BFD9-9F5B9B229D7E}"/>
              </a:ext>
            </a:extLst>
          </p:cNvPr>
          <p:cNvSpPr txBox="1"/>
          <p:nvPr/>
        </p:nvSpPr>
        <p:spPr>
          <a:xfrm>
            <a:off x="6843713" y="4085432"/>
            <a:ext cx="2975929" cy="369332"/>
          </a:xfrm>
          <a:prstGeom prst="rect">
            <a:avLst/>
          </a:prstGeom>
          <a:noFill/>
        </p:spPr>
        <p:txBody>
          <a:bodyPr wrap="square">
            <a:spAutoFit/>
          </a:bodyPr>
          <a:lstStyle/>
          <a:p>
            <a:r>
              <a:rPr lang="en-PH" b="0" i="0" dirty="0">
                <a:solidFill>
                  <a:srgbClr val="212121"/>
                </a:solidFill>
                <a:effectLst/>
                <a:latin typeface="Courier New" panose="02070309020205020404" pitchFamily="49" charset="0"/>
              </a:rPr>
              <a:t>('color', 'grey')</a:t>
            </a:r>
            <a:endParaRPr lang="en-PH" dirty="0"/>
          </a:p>
        </p:txBody>
      </p:sp>
    </p:spTree>
    <p:extLst>
      <p:ext uri="{BB962C8B-B14F-4D97-AF65-F5344CB8AC3E}">
        <p14:creationId xmlns:p14="http://schemas.microsoft.com/office/powerpoint/2010/main" val="317575297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77D26-1840-C436-1D98-49A92951B438}"/>
              </a:ext>
            </a:extLst>
          </p:cNvPr>
          <p:cNvSpPr>
            <a:spLocks noGrp="1"/>
          </p:cNvSpPr>
          <p:nvPr>
            <p:ph type="title"/>
          </p:nvPr>
        </p:nvSpPr>
        <p:spPr>
          <a:xfrm>
            <a:off x="1295399" y="740832"/>
            <a:ext cx="6241816" cy="716493"/>
          </a:xfrm>
        </p:spPr>
        <p:txBody>
          <a:bodyPr/>
          <a:lstStyle/>
          <a:p>
            <a:r>
              <a:rPr lang="en-US" dirty="0">
                <a:latin typeface="Algerian" panose="04020705040A02060702" pitchFamily="82" charset="0"/>
              </a:rPr>
              <a:t>SETDEFAULT() METHOD</a:t>
            </a:r>
            <a:endParaRPr lang="en-PH" dirty="0">
              <a:latin typeface="Algerian" panose="04020705040A02060702" pitchFamily="82" charset="0"/>
            </a:endParaRPr>
          </a:p>
        </p:txBody>
      </p:sp>
      <p:sp>
        <p:nvSpPr>
          <p:cNvPr id="4" name="Text Placeholder 3">
            <a:extLst>
              <a:ext uri="{FF2B5EF4-FFF2-40B4-BE49-F238E27FC236}">
                <a16:creationId xmlns:a16="http://schemas.microsoft.com/office/drawing/2014/main" id="{DE0C3FF3-6482-FA06-DAED-DE91DA87DE62}"/>
              </a:ext>
            </a:extLst>
          </p:cNvPr>
          <p:cNvSpPr>
            <a:spLocks noGrp="1"/>
          </p:cNvSpPr>
          <p:nvPr>
            <p:ph type="body" sz="half" idx="2"/>
          </p:nvPr>
        </p:nvSpPr>
        <p:spPr>
          <a:xfrm>
            <a:off x="1295399" y="2070847"/>
            <a:ext cx="6241816" cy="3858465"/>
          </a:xfrm>
        </p:spPr>
        <p:txBody>
          <a:bodyPr>
            <a:normAutofit fontScale="92500" lnSpcReduction="20000"/>
          </a:bodyPr>
          <a:lstStyle/>
          <a:p>
            <a:pPr algn="l"/>
            <a:r>
              <a:rPr lang="en-US" dirty="0">
                <a:latin typeface="Algerian" panose="04020705040A02060702" pitchFamily="82" charset="0"/>
              </a:rPr>
              <a:t>DEFINITION AND USAGE </a:t>
            </a:r>
          </a:p>
          <a:p>
            <a:pPr algn="l"/>
            <a:r>
              <a:rPr lang="en-US" dirty="0">
                <a:latin typeface="Algerian" panose="04020705040A02060702" pitchFamily="82" charset="0"/>
              </a:rPr>
              <a:t>The </a:t>
            </a:r>
            <a:r>
              <a:rPr lang="en-US" dirty="0" err="1">
                <a:latin typeface="Algerian" panose="04020705040A02060702" pitchFamily="82" charset="0"/>
              </a:rPr>
              <a:t>setdefault</a:t>
            </a:r>
            <a:r>
              <a:rPr lang="en-US" dirty="0">
                <a:latin typeface="Algerian" panose="04020705040A02060702" pitchFamily="82" charset="0"/>
              </a:rPr>
              <a:t>() method returns the value of the item with the specified key.</a:t>
            </a:r>
          </a:p>
          <a:p>
            <a:pPr algn="l"/>
            <a:r>
              <a:rPr lang="en-US" dirty="0">
                <a:latin typeface="Algerian" panose="04020705040A02060702" pitchFamily="82" charset="0"/>
              </a:rPr>
              <a:t>If the </a:t>
            </a:r>
            <a:r>
              <a:rPr lang="en-US" dirty="0" err="1">
                <a:latin typeface="Algerian" panose="04020705040A02060702" pitchFamily="82" charset="0"/>
              </a:rPr>
              <a:t>jkey</a:t>
            </a:r>
            <a:r>
              <a:rPr lang="en-US" dirty="0">
                <a:latin typeface="Algerian" panose="04020705040A02060702" pitchFamily="82" charset="0"/>
              </a:rPr>
              <a:t> does not exist ,inset the key, with the specified value, see the example below.</a:t>
            </a:r>
          </a:p>
          <a:p>
            <a:r>
              <a:rPr lang="en-PH" b="0" dirty="0">
                <a:solidFill>
                  <a:srgbClr val="000000"/>
                </a:solidFill>
                <a:effectLst/>
                <a:latin typeface="Courier New" panose="02070309020205020404" pitchFamily="49" charset="0"/>
              </a:rPr>
              <a:t>car = {</a:t>
            </a:r>
          </a:p>
          <a:p>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"brand"</a:t>
            </a:r>
            <a:r>
              <a:rPr lang="en-PH" b="0" dirty="0">
                <a:solidFill>
                  <a:srgbClr val="000000"/>
                </a:solidFill>
                <a:effectLst/>
                <a:latin typeface="Courier New" panose="02070309020205020404" pitchFamily="49" charset="0"/>
              </a:rPr>
              <a:t> : </a:t>
            </a:r>
            <a:r>
              <a:rPr lang="en-PH" b="0" dirty="0">
                <a:solidFill>
                  <a:srgbClr val="A31515"/>
                </a:solidFill>
                <a:effectLst/>
                <a:latin typeface="Courier New" panose="02070309020205020404" pitchFamily="49" charset="0"/>
              </a:rPr>
              <a:t>"tesla"</a:t>
            </a:r>
            <a:r>
              <a:rPr lang="en-PH" b="0" dirty="0">
                <a:solidFill>
                  <a:srgbClr val="000000"/>
                </a:solidFill>
                <a:effectLst/>
                <a:latin typeface="Courier New" panose="02070309020205020404" pitchFamily="49" charset="0"/>
              </a:rPr>
              <a:t>,</a:t>
            </a:r>
          </a:p>
          <a:p>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"model"</a:t>
            </a:r>
            <a:r>
              <a:rPr lang="en-PH" b="0" dirty="0">
                <a:solidFill>
                  <a:srgbClr val="000000"/>
                </a:solidFill>
                <a:effectLst/>
                <a:latin typeface="Courier New" panose="02070309020205020404" pitchFamily="49" charset="0"/>
              </a:rPr>
              <a:t> : </a:t>
            </a:r>
            <a:r>
              <a:rPr lang="en-PH" b="0" dirty="0">
                <a:solidFill>
                  <a:srgbClr val="A31515"/>
                </a:solidFill>
                <a:effectLst/>
                <a:latin typeface="Courier New" panose="02070309020205020404" pitchFamily="49" charset="0"/>
              </a:rPr>
              <a:t>"model 3"</a:t>
            </a:r>
            <a:r>
              <a:rPr lang="en-PH" b="0" dirty="0">
                <a:solidFill>
                  <a:srgbClr val="000000"/>
                </a:solidFill>
                <a:effectLst/>
                <a:latin typeface="Courier New" panose="02070309020205020404" pitchFamily="49" charset="0"/>
              </a:rPr>
              <a:t>,</a:t>
            </a:r>
          </a:p>
          <a:p>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"year"</a:t>
            </a:r>
            <a:r>
              <a:rPr lang="en-PH" b="0" dirty="0">
                <a:solidFill>
                  <a:srgbClr val="000000"/>
                </a:solidFill>
                <a:effectLst/>
                <a:latin typeface="Courier New" panose="02070309020205020404" pitchFamily="49" charset="0"/>
              </a:rPr>
              <a:t> : </a:t>
            </a:r>
            <a:r>
              <a:rPr lang="en-PH" b="0" dirty="0">
                <a:solidFill>
                  <a:srgbClr val="09885A"/>
                </a:solidFill>
                <a:effectLst/>
                <a:latin typeface="Courier New" panose="02070309020205020404" pitchFamily="49" charset="0"/>
              </a:rPr>
              <a:t>1964</a:t>
            </a:r>
            <a:endParaRPr lang="en-PH" b="0" dirty="0">
              <a:solidFill>
                <a:srgbClr val="000000"/>
              </a:solidFill>
              <a:effectLst/>
              <a:latin typeface="Courier New" panose="02070309020205020404" pitchFamily="49" charset="0"/>
            </a:endParaRPr>
          </a:p>
          <a:p>
            <a:r>
              <a:rPr lang="en-PH" b="0" dirty="0">
                <a:solidFill>
                  <a:srgbClr val="000000"/>
                </a:solidFill>
                <a:effectLst/>
                <a:latin typeface="Courier New" panose="02070309020205020404" pitchFamily="49" charset="0"/>
              </a:rPr>
              <a:t>}</a:t>
            </a:r>
          </a:p>
          <a:p>
            <a:r>
              <a:rPr lang="en-PH" b="0" dirty="0">
                <a:solidFill>
                  <a:srgbClr val="000000"/>
                </a:solidFill>
                <a:effectLst/>
                <a:latin typeface="Courier New" panose="02070309020205020404" pitchFamily="49" charset="0"/>
              </a:rPr>
              <a:t>x = </a:t>
            </a:r>
            <a:r>
              <a:rPr lang="en-PH" b="0" dirty="0" err="1">
                <a:solidFill>
                  <a:srgbClr val="000000"/>
                </a:solidFill>
                <a:effectLst/>
                <a:latin typeface="Courier New" panose="02070309020205020404" pitchFamily="49" charset="0"/>
              </a:rPr>
              <a:t>car.setdefault</a:t>
            </a:r>
            <a:r>
              <a:rPr lang="en-PH" b="0" dirty="0">
                <a:solidFill>
                  <a:srgbClr val="000000"/>
                </a:solidFill>
                <a:effectLst/>
                <a:latin typeface="Courier New" panose="02070309020205020404" pitchFamily="49" charset="0"/>
              </a:rPr>
              <a:t>(</a:t>
            </a:r>
            <a:r>
              <a:rPr lang="en-PH" b="0" dirty="0">
                <a:solidFill>
                  <a:srgbClr val="A31515"/>
                </a:solidFill>
                <a:effectLst/>
                <a:latin typeface="Courier New" panose="02070309020205020404" pitchFamily="49" charset="0"/>
              </a:rPr>
              <a:t>"color"</a:t>
            </a:r>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"grey"</a:t>
            </a:r>
            <a:r>
              <a:rPr lang="en-PH" b="0" dirty="0">
                <a:solidFill>
                  <a:srgbClr val="000000"/>
                </a:solidFill>
                <a:effectLst/>
                <a:latin typeface="Courier New" panose="02070309020205020404" pitchFamily="49" charset="0"/>
              </a:rPr>
              <a:t>)</a:t>
            </a:r>
          </a:p>
          <a:p>
            <a:r>
              <a:rPr lang="en-PH" b="0" dirty="0">
                <a:solidFill>
                  <a:srgbClr val="795E26"/>
                </a:solidFill>
                <a:effectLst/>
                <a:latin typeface="Courier New" panose="02070309020205020404" pitchFamily="49" charset="0"/>
              </a:rPr>
              <a:t>print</a:t>
            </a:r>
            <a:r>
              <a:rPr lang="en-PH" b="0" dirty="0">
                <a:solidFill>
                  <a:srgbClr val="000000"/>
                </a:solidFill>
                <a:effectLst/>
                <a:latin typeface="Courier New" panose="02070309020205020404" pitchFamily="49" charset="0"/>
              </a:rPr>
              <a:t>(x)</a:t>
            </a:r>
          </a:p>
          <a:p>
            <a:pPr algn="l"/>
            <a:endParaRPr lang="en-US" dirty="0"/>
          </a:p>
          <a:p>
            <a:pPr algn="l"/>
            <a:endParaRPr lang="en-PH" dirty="0"/>
          </a:p>
        </p:txBody>
      </p:sp>
      <p:sp>
        <p:nvSpPr>
          <p:cNvPr id="5" name="Rectangle 1">
            <a:extLst>
              <a:ext uri="{FF2B5EF4-FFF2-40B4-BE49-F238E27FC236}">
                <a16:creationId xmlns:a16="http://schemas.microsoft.com/office/drawing/2014/main" id="{67B6577E-4210-3A74-BF96-F7B4B2A36CEC}"/>
              </a:ext>
            </a:extLst>
          </p:cNvPr>
          <p:cNvSpPr>
            <a:spLocks noChangeArrowheads="1"/>
          </p:cNvSpPr>
          <p:nvPr/>
        </p:nvSpPr>
        <p:spPr bwMode="auto">
          <a:xfrm>
            <a:off x="7281863" y="3882441"/>
            <a:ext cx="4080387" cy="6912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Arial Unicode MS"/>
                <a:ea typeface="var(--colab-code-font-family)"/>
              </a:rPr>
              <a:t>grey </a:t>
            </a:r>
            <a:endParaRPr kumimoji="0" lang="en-US" altLang="en-US" sz="2400" b="0" i="0" u="none" strike="noStrike" cap="none" normalizeH="0" baseline="0" dirty="0">
              <a:ln>
                <a:noFill/>
              </a:ln>
              <a:solidFill>
                <a:srgbClr val="212121"/>
              </a:solidFill>
              <a:effectLst/>
              <a:latin typeface="Roboto" panose="02000000000000000000" pitchFamily="2" charset="0"/>
              <a:ea typeface="var(--colab-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61E67F6-EAFD-A4FB-8461-19A06F462DD6}"/>
              </a:ext>
            </a:extLst>
          </p:cNvPr>
          <p:cNvSpPr>
            <a:spLocks noChangeArrowheads="1"/>
          </p:cNvSpPr>
          <p:nvPr/>
        </p:nvSpPr>
        <p:spPr bwMode="auto">
          <a:xfrm>
            <a:off x="928688" y="1841235"/>
            <a:ext cx="8550275"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
        <p:nvSpPr>
          <p:cNvPr id="7" name="Rectangle 3">
            <a:extLst>
              <a:ext uri="{FF2B5EF4-FFF2-40B4-BE49-F238E27FC236}">
                <a16:creationId xmlns:a16="http://schemas.microsoft.com/office/drawing/2014/main" id="{30BD9683-9E87-3778-D606-CA689CCA1FBD}"/>
              </a:ext>
            </a:extLst>
          </p:cNvPr>
          <p:cNvSpPr>
            <a:spLocks noChangeArrowheads="1"/>
          </p:cNvSpPr>
          <p:nvPr/>
        </p:nvSpPr>
        <p:spPr bwMode="auto">
          <a:xfrm>
            <a:off x="928688" y="18412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736086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0A1C-C2DE-152F-B34C-440FD5BE1D75}"/>
              </a:ext>
            </a:extLst>
          </p:cNvPr>
          <p:cNvSpPr>
            <a:spLocks noGrp="1"/>
          </p:cNvSpPr>
          <p:nvPr>
            <p:ph type="title"/>
          </p:nvPr>
        </p:nvSpPr>
        <p:spPr>
          <a:xfrm>
            <a:off x="1295399" y="626532"/>
            <a:ext cx="6241816" cy="873656"/>
          </a:xfrm>
        </p:spPr>
        <p:txBody>
          <a:bodyPr/>
          <a:lstStyle/>
          <a:p>
            <a:r>
              <a:rPr lang="en-US" dirty="0">
                <a:latin typeface="Algerian" panose="04020705040A02060702" pitchFamily="82" charset="0"/>
              </a:rPr>
              <a:t>UPDATE() METHOD</a:t>
            </a:r>
            <a:endParaRPr lang="en-PH" dirty="0">
              <a:latin typeface="Algerian" panose="04020705040A02060702" pitchFamily="82" charset="0"/>
            </a:endParaRPr>
          </a:p>
        </p:txBody>
      </p:sp>
      <p:sp>
        <p:nvSpPr>
          <p:cNvPr id="4" name="Text Placeholder 3">
            <a:extLst>
              <a:ext uri="{FF2B5EF4-FFF2-40B4-BE49-F238E27FC236}">
                <a16:creationId xmlns:a16="http://schemas.microsoft.com/office/drawing/2014/main" id="{FBA84DD5-5230-01FC-C5B2-BF7C53704534}"/>
              </a:ext>
            </a:extLst>
          </p:cNvPr>
          <p:cNvSpPr>
            <a:spLocks noGrp="1"/>
          </p:cNvSpPr>
          <p:nvPr>
            <p:ph type="body" sz="half" idx="2"/>
          </p:nvPr>
        </p:nvSpPr>
        <p:spPr>
          <a:xfrm>
            <a:off x="1306344" y="1926695"/>
            <a:ext cx="6241816" cy="4174068"/>
          </a:xfrm>
        </p:spPr>
        <p:txBody>
          <a:bodyPr>
            <a:normAutofit fontScale="92500" lnSpcReduction="10000"/>
          </a:bodyPr>
          <a:lstStyle/>
          <a:p>
            <a:pPr algn="l"/>
            <a:r>
              <a:rPr lang="en-US" dirty="0">
                <a:latin typeface="Algerian" panose="04020705040A02060702" pitchFamily="82" charset="0"/>
              </a:rPr>
              <a:t>DEFINITON AND USAGE </a:t>
            </a:r>
          </a:p>
          <a:p>
            <a:pPr algn="l"/>
            <a:r>
              <a:rPr lang="en-US" dirty="0">
                <a:latin typeface="Algerian" panose="04020705040A02060702" pitchFamily="82" charset="0"/>
              </a:rPr>
              <a:t>The update() method </a:t>
            </a:r>
            <a:r>
              <a:rPr lang="en-US" dirty="0" err="1">
                <a:latin typeface="Algerian" panose="04020705040A02060702" pitchFamily="82" charset="0"/>
              </a:rPr>
              <a:t>insrt</a:t>
            </a:r>
            <a:r>
              <a:rPr lang="en-US" dirty="0">
                <a:latin typeface="Algerian" panose="04020705040A02060702" pitchFamily="82" charset="0"/>
              </a:rPr>
              <a:t> the specified item to </a:t>
            </a:r>
            <a:r>
              <a:rPr lang="en-US" dirty="0" err="1">
                <a:latin typeface="Algerian" panose="04020705040A02060702" pitchFamily="82" charset="0"/>
              </a:rPr>
              <a:t>thr</a:t>
            </a:r>
            <a:r>
              <a:rPr lang="en-US" dirty="0">
                <a:latin typeface="Algerian" panose="04020705040A02060702" pitchFamily="82" charset="0"/>
              </a:rPr>
              <a:t> dictionary.</a:t>
            </a:r>
          </a:p>
          <a:p>
            <a:pPr algn="l"/>
            <a:r>
              <a:rPr lang="en-US" dirty="0">
                <a:latin typeface="Algerian" panose="04020705040A02060702" pitchFamily="82" charset="0"/>
              </a:rPr>
              <a:t>The specified item can be a dictionary, or an </a:t>
            </a:r>
            <a:r>
              <a:rPr lang="en-US" dirty="0" err="1">
                <a:latin typeface="Algerian" panose="04020705040A02060702" pitchFamily="82" charset="0"/>
              </a:rPr>
              <a:t>interable</a:t>
            </a:r>
            <a:r>
              <a:rPr lang="en-US" dirty="0">
                <a:latin typeface="Algerian" panose="04020705040A02060702" pitchFamily="82" charset="0"/>
              </a:rPr>
              <a:t> object with the key value pairs</a:t>
            </a:r>
          </a:p>
          <a:p>
            <a:r>
              <a:rPr lang="en-PH" b="0" dirty="0">
                <a:solidFill>
                  <a:srgbClr val="000000"/>
                </a:solidFill>
                <a:effectLst/>
                <a:latin typeface="Courier New" panose="02070309020205020404" pitchFamily="49" charset="0"/>
              </a:rPr>
              <a:t>car = {</a:t>
            </a:r>
          </a:p>
          <a:p>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"brand"</a:t>
            </a:r>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"tesla"</a:t>
            </a:r>
            <a:r>
              <a:rPr lang="en-PH" b="0" dirty="0">
                <a:solidFill>
                  <a:srgbClr val="000000"/>
                </a:solidFill>
                <a:effectLst/>
                <a:latin typeface="Courier New" panose="02070309020205020404" pitchFamily="49" charset="0"/>
              </a:rPr>
              <a:t>,</a:t>
            </a:r>
          </a:p>
          <a:p>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"mode"</a:t>
            </a:r>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"model 3"</a:t>
            </a:r>
            <a:r>
              <a:rPr lang="en-PH" b="0" dirty="0">
                <a:solidFill>
                  <a:srgbClr val="000000"/>
                </a:solidFill>
                <a:effectLst/>
                <a:latin typeface="Courier New" panose="02070309020205020404" pitchFamily="49" charset="0"/>
              </a:rPr>
              <a:t>,</a:t>
            </a:r>
          </a:p>
          <a:p>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"year"</a:t>
            </a:r>
            <a:r>
              <a:rPr lang="en-PH" b="0" dirty="0">
                <a:solidFill>
                  <a:srgbClr val="000000"/>
                </a:solidFill>
                <a:effectLst/>
                <a:latin typeface="Courier New" panose="02070309020205020404" pitchFamily="49" charset="0"/>
              </a:rPr>
              <a:t>: </a:t>
            </a:r>
            <a:r>
              <a:rPr lang="en-PH" b="0" dirty="0">
                <a:solidFill>
                  <a:srgbClr val="09885A"/>
                </a:solidFill>
                <a:effectLst/>
                <a:latin typeface="Courier New" panose="02070309020205020404" pitchFamily="49" charset="0"/>
              </a:rPr>
              <a:t>2017</a:t>
            </a:r>
            <a:endParaRPr lang="en-PH" b="0" dirty="0">
              <a:solidFill>
                <a:srgbClr val="000000"/>
              </a:solidFill>
              <a:effectLst/>
              <a:latin typeface="Courier New" panose="02070309020205020404" pitchFamily="49" charset="0"/>
            </a:endParaRPr>
          </a:p>
          <a:p>
            <a:r>
              <a:rPr lang="en-PH" b="0" dirty="0">
                <a:solidFill>
                  <a:srgbClr val="000000"/>
                </a:solidFill>
                <a:effectLst/>
                <a:latin typeface="Courier New" panose="02070309020205020404" pitchFamily="49" charset="0"/>
              </a:rPr>
              <a:t>}</a:t>
            </a:r>
          </a:p>
          <a:p>
            <a:r>
              <a:rPr lang="en-PH" b="0" dirty="0" err="1">
                <a:solidFill>
                  <a:srgbClr val="000000"/>
                </a:solidFill>
                <a:effectLst/>
                <a:latin typeface="Courier New" panose="02070309020205020404" pitchFamily="49" charset="0"/>
              </a:rPr>
              <a:t>car.update</a:t>
            </a:r>
            <a:r>
              <a:rPr lang="en-PH" b="0" dirty="0">
                <a:solidFill>
                  <a:srgbClr val="000000"/>
                </a:solidFill>
                <a:effectLst/>
                <a:latin typeface="Courier New" panose="02070309020205020404" pitchFamily="49" charset="0"/>
              </a:rPr>
              <a:t>({</a:t>
            </a:r>
            <a:r>
              <a:rPr lang="en-PH" b="0" dirty="0">
                <a:solidFill>
                  <a:srgbClr val="A31515"/>
                </a:solidFill>
                <a:effectLst/>
                <a:latin typeface="Courier New" panose="02070309020205020404" pitchFamily="49" charset="0"/>
              </a:rPr>
              <a:t>"color"</a:t>
            </a:r>
            <a:r>
              <a:rPr lang="en-PH" b="0" dirty="0">
                <a:solidFill>
                  <a:srgbClr val="000000"/>
                </a:solidFill>
                <a:effectLst/>
                <a:latin typeface="Courier New" panose="02070309020205020404" pitchFamily="49" charset="0"/>
              </a:rPr>
              <a:t>: </a:t>
            </a:r>
            <a:r>
              <a:rPr lang="en-PH" b="0" dirty="0">
                <a:solidFill>
                  <a:srgbClr val="A31515"/>
                </a:solidFill>
                <a:effectLst/>
                <a:latin typeface="Courier New" panose="02070309020205020404" pitchFamily="49" charset="0"/>
              </a:rPr>
              <a:t>"grey"</a:t>
            </a:r>
            <a:r>
              <a:rPr lang="en-PH" b="0" dirty="0">
                <a:solidFill>
                  <a:srgbClr val="000000"/>
                </a:solidFill>
                <a:effectLst/>
                <a:latin typeface="Courier New" panose="02070309020205020404" pitchFamily="49" charset="0"/>
              </a:rPr>
              <a:t>})</a:t>
            </a:r>
          </a:p>
          <a:p>
            <a:r>
              <a:rPr lang="en-PH" b="0" dirty="0">
                <a:solidFill>
                  <a:srgbClr val="795E26"/>
                </a:solidFill>
                <a:effectLst/>
                <a:latin typeface="Courier New" panose="02070309020205020404" pitchFamily="49" charset="0"/>
              </a:rPr>
              <a:t>print</a:t>
            </a:r>
            <a:r>
              <a:rPr lang="en-PH" b="0" dirty="0">
                <a:solidFill>
                  <a:srgbClr val="000000"/>
                </a:solidFill>
                <a:effectLst/>
                <a:latin typeface="Courier New" panose="02070309020205020404" pitchFamily="49" charset="0"/>
              </a:rPr>
              <a:t>(car)</a:t>
            </a:r>
          </a:p>
          <a:p>
            <a:pPr algn="l"/>
            <a:endParaRPr lang="en-US" dirty="0"/>
          </a:p>
          <a:p>
            <a:pPr algn="l"/>
            <a:endParaRPr lang="en-PH" dirty="0"/>
          </a:p>
        </p:txBody>
      </p:sp>
      <p:sp>
        <p:nvSpPr>
          <p:cNvPr id="6" name="TextBox 5">
            <a:extLst>
              <a:ext uri="{FF2B5EF4-FFF2-40B4-BE49-F238E27FC236}">
                <a16:creationId xmlns:a16="http://schemas.microsoft.com/office/drawing/2014/main" id="{242D558D-C58C-95A9-F2E0-AECF02E75F4F}"/>
              </a:ext>
            </a:extLst>
          </p:cNvPr>
          <p:cNvSpPr txBox="1"/>
          <p:nvPr/>
        </p:nvSpPr>
        <p:spPr>
          <a:xfrm>
            <a:off x="6500811" y="3905935"/>
            <a:ext cx="5100639" cy="646331"/>
          </a:xfrm>
          <a:prstGeom prst="rect">
            <a:avLst/>
          </a:prstGeom>
          <a:noFill/>
        </p:spPr>
        <p:txBody>
          <a:bodyPr wrap="square">
            <a:spAutoFit/>
          </a:bodyPr>
          <a:lstStyle/>
          <a:p>
            <a:r>
              <a:rPr lang="en-PH" b="0" i="0" dirty="0">
                <a:solidFill>
                  <a:srgbClr val="212121"/>
                </a:solidFill>
                <a:effectLst/>
                <a:latin typeface="Courier New" panose="02070309020205020404" pitchFamily="49" charset="0"/>
              </a:rPr>
              <a:t>{'brand': 'tesla', 'mode': 'model 3', 'year': 2017, 'color': 'grey'}</a:t>
            </a:r>
            <a:endParaRPr lang="en-PH" dirty="0"/>
          </a:p>
        </p:txBody>
      </p:sp>
    </p:spTree>
    <p:extLst>
      <p:ext uri="{BB962C8B-B14F-4D97-AF65-F5344CB8AC3E}">
        <p14:creationId xmlns:p14="http://schemas.microsoft.com/office/powerpoint/2010/main" val="361336008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7638-B657-1027-B7F2-50646DC52546}"/>
              </a:ext>
            </a:extLst>
          </p:cNvPr>
          <p:cNvSpPr>
            <a:spLocks noGrp="1"/>
          </p:cNvSpPr>
          <p:nvPr>
            <p:ph type="title"/>
          </p:nvPr>
        </p:nvSpPr>
        <p:spPr>
          <a:xfrm>
            <a:off x="861962" y="685800"/>
            <a:ext cx="6241816" cy="642938"/>
          </a:xfrm>
        </p:spPr>
        <p:txBody>
          <a:bodyPr/>
          <a:lstStyle/>
          <a:p>
            <a:r>
              <a:rPr lang="en-US" dirty="0">
                <a:latin typeface="Algerian" panose="04020705040A02060702" pitchFamily="82" charset="0"/>
              </a:rPr>
              <a:t>VALUES() METHOD</a:t>
            </a:r>
            <a:endParaRPr lang="en-PH" dirty="0">
              <a:latin typeface="Algerian" panose="04020705040A02060702" pitchFamily="82" charset="0"/>
            </a:endParaRPr>
          </a:p>
        </p:txBody>
      </p:sp>
      <p:sp>
        <p:nvSpPr>
          <p:cNvPr id="4" name="Text Placeholder 3">
            <a:extLst>
              <a:ext uri="{FF2B5EF4-FFF2-40B4-BE49-F238E27FC236}">
                <a16:creationId xmlns:a16="http://schemas.microsoft.com/office/drawing/2014/main" id="{F37B9FC9-91B2-941D-8F75-765C2A14218D}"/>
              </a:ext>
            </a:extLst>
          </p:cNvPr>
          <p:cNvSpPr>
            <a:spLocks noGrp="1"/>
          </p:cNvSpPr>
          <p:nvPr>
            <p:ph type="body" sz="half" idx="2"/>
          </p:nvPr>
        </p:nvSpPr>
        <p:spPr>
          <a:xfrm>
            <a:off x="1166811" y="1600200"/>
            <a:ext cx="6241816" cy="4400550"/>
          </a:xfrm>
        </p:spPr>
        <p:txBody>
          <a:bodyPr>
            <a:normAutofit fontScale="92500" lnSpcReduction="20000"/>
          </a:bodyPr>
          <a:lstStyle/>
          <a:p>
            <a:pPr algn="l"/>
            <a:r>
              <a:rPr lang="en-US" dirty="0">
                <a:latin typeface="Algerian" panose="04020705040A02060702" pitchFamily="82" charset="0"/>
              </a:rPr>
              <a:t>DEFINITION AND USAGE</a:t>
            </a:r>
          </a:p>
          <a:p>
            <a:pPr algn="l"/>
            <a:r>
              <a:rPr lang="en-US" dirty="0">
                <a:latin typeface="Algerian" panose="04020705040A02060702" pitchFamily="82" charset="0"/>
              </a:rPr>
              <a:t>The values() method returns a view object the view object contains the value of the dictionary as a list.</a:t>
            </a:r>
          </a:p>
          <a:p>
            <a:pPr algn="l"/>
            <a:r>
              <a:rPr lang="en-US" dirty="0">
                <a:latin typeface="Algerian" panose="04020705040A02060702" pitchFamily="82" charset="0"/>
              </a:rPr>
              <a:t>The view object will reflect any changes done to the </a:t>
            </a:r>
            <a:r>
              <a:rPr lang="en-US" dirty="0" err="1">
                <a:latin typeface="Algerian" panose="04020705040A02060702" pitchFamily="82" charset="0"/>
              </a:rPr>
              <a:t>dictionary,see</a:t>
            </a:r>
            <a:r>
              <a:rPr lang="en-US" dirty="0">
                <a:latin typeface="Algerian" panose="04020705040A02060702" pitchFamily="82" charset="0"/>
              </a:rPr>
              <a:t> example below.</a:t>
            </a:r>
          </a:p>
          <a:p>
            <a:r>
              <a:rPr lang="en-US" b="0" dirty="0" err="1">
                <a:solidFill>
                  <a:srgbClr val="000000"/>
                </a:solidFill>
                <a:effectLst/>
                <a:latin typeface="Courier New" panose="02070309020205020404" pitchFamily="49" charset="0"/>
              </a:rPr>
              <a:t>ar</a:t>
            </a:r>
            <a:r>
              <a:rPr lang="en-US" b="0" dirty="0">
                <a:solidFill>
                  <a:srgbClr val="000000"/>
                </a:solidFill>
                <a:effectLst/>
                <a:latin typeface="Courier New" panose="02070309020205020404" pitchFamily="49" charset="0"/>
              </a:rPr>
              <a:t> = {</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"brand"</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"tesla"</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"model"</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"model"</a:t>
            </a:r>
            <a:r>
              <a:rPr lang="en-US" b="0" dirty="0">
                <a:solidFill>
                  <a:srgbClr val="000000"/>
                </a:solidFill>
                <a:effectLst/>
                <a:latin typeface="Courier New" panose="02070309020205020404" pitchFamily="49" charset="0"/>
              </a:rPr>
              <a:t>, </a:t>
            </a:r>
          </a:p>
          <a:p>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"year"</a:t>
            </a:r>
            <a:r>
              <a:rPr lang="en-US" b="0" dirty="0">
                <a:solidFill>
                  <a:srgbClr val="000000"/>
                </a:solidFill>
                <a:effectLst/>
                <a:latin typeface="Courier New" panose="02070309020205020404" pitchFamily="49" charset="0"/>
              </a:rPr>
              <a:t>: </a:t>
            </a:r>
            <a:r>
              <a:rPr lang="en-US" b="0" dirty="0">
                <a:solidFill>
                  <a:srgbClr val="09885A"/>
                </a:solidFill>
                <a:effectLst/>
                <a:latin typeface="Courier New" panose="02070309020205020404" pitchFamily="49" charset="0"/>
              </a:rPr>
              <a:t>2017</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x = </a:t>
            </a:r>
            <a:r>
              <a:rPr lang="en-US" b="0" dirty="0" err="1">
                <a:solidFill>
                  <a:srgbClr val="000000"/>
                </a:solidFill>
                <a:effectLst/>
                <a:latin typeface="Courier New" panose="02070309020205020404" pitchFamily="49" charset="0"/>
              </a:rPr>
              <a:t>car.values</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car[</a:t>
            </a:r>
            <a:r>
              <a:rPr lang="en-US" b="0" dirty="0">
                <a:solidFill>
                  <a:srgbClr val="A31515"/>
                </a:solidFill>
                <a:effectLst/>
                <a:latin typeface="Courier New" panose="02070309020205020404" pitchFamily="49" charset="0"/>
              </a:rPr>
              <a:t>"year"</a:t>
            </a:r>
            <a:r>
              <a:rPr lang="en-US" b="0" dirty="0">
                <a:solidFill>
                  <a:srgbClr val="000000"/>
                </a:solidFill>
                <a:effectLst/>
                <a:latin typeface="Courier New" panose="02070309020205020404" pitchFamily="49" charset="0"/>
              </a:rPr>
              <a:t>]= </a:t>
            </a:r>
            <a:r>
              <a:rPr lang="en-US" b="0" dirty="0">
                <a:solidFill>
                  <a:srgbClr val="09885A"/>
                </a:solidFill>
                <a:effectLst/>
                <a:latin typeface="Courier New" panose="02070309020205020404" pitchFamily="49" charset="0"/>
              </a:rPr>
              <a:t>2022</a:t>
            </a:r>
            <a:endParaRPr lang="en-US" b="0" dirty="0">
              <a:solidFill>
                <a:srgbClr val="000000"/>
              </a:solidFill>
              <a:effectLst/>
              <a:latin typeface="Courier New" panose="02070309020205020404" pitchFamily="49" charset="0"/>
            </a:endParaRP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(x)</a:t>
            </a:r>
          </a:p>
          <a:p>
            <a:pPr algn="l"/>
            <a:endParaRPr lang="en-US" dirty="0"/>
          </a:p>
          <a:p>
            <a:pPr algn="l"/>
            <a:endParaRPr lang="en-PH" dirty="0"/>
          </a:p>
        </p:txBody>
      </p:sp>
      <p:sp>
        <p:nvSpPr>
          <p:cNvPr id="6" name="TextBox 5">
            <a:extLst>
              <a:ext uri="{FF2B5EF4-FFF2-40B4-BE49-F238E27FC236}">
                <a16:creationId xmlns:a16="http://schemas.microsoft.com/office/drawing/2014/main" id="{529A36E9-A067-6FA0-DC3D-D08EA463684F}"/>
              </a:ext>
            </a:extLst>
          </p:cNvPr>
          <p:cNvSpPr txBox="1"/>
          <p:nvPr/>
        </p:nvSpPr>
        <p:spPr>
          <a:xfrm>
            <a:off x="5818585" y="4373046"/>
            <a:ext cx="5725715" cy="369332"/>
          </a:xfrm>
          <a:prstGeom prst="rect">
            <a:avLst/>
          </a:prstGeom>
          <a:noFill/>
        </p:spPr>
        <p:txBody>
          <a:bodyPr wrap="square">
            <a:spAutoFit/>
          </a:bodyPr>
          <a:lstStyle/>
          <a:p>
            <a:r>
              <a:rPr lang="en-PH" b="0" i="0" dirty="0" err="1">
                <a:solidFill>
                  <a:srgbClr val="212121"/>
                </a:solidFill>
                <a:effectLst/>
                <a:latin typeface="Courier New" panose="02070309020205020404" pitchFamily="49" charset="0"/>
              </a:rPr>
              <a:t>dict_values</a:t>
            </a:r>
            <a:r>
              <a:rPr lang="en-PH" b="0" i="0" dirty="0">
                <a:solidFill>
                  <a:srgbClr val="212121"/>
                </a:solidFill>
                <a:effectLst/>
                <a:latin typeface="Courier New" panose="02070309020205020404" pitchFamily="49" charset="0"/>
              </a:rPr>
              <a:t>(['tesla', 'model', 2022])</a:t>
            </a:r>
            <a:endParaRPr lang="en-PH" dirty="0"/>
          </a:p>
        </p:txBody>
      </p:sp>
    </p:spTree>
    <p:extLst>
      <p:ext uri="{BB962C8B-B14F-4D97-AF65-F5344CB8AC3E}">
        <p14:creationId xmlns:p14="http://schemas.microsoft.com/office/powerpoint/2010/main" val="38770458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46D8-56B3-BB6D-94E6-3E166DF4852D}"/>
              </a:ext>
            </a:extLst>
          </p:cNvPr>
          <p:cNvSpPr>
            <a:spLocks noGrp="1"/>
          </p:cNvSpPr>
          <p:nvPr>
            <p:ph type="title"/>
          </p:nvPr>
        </p:nvSpPr>
        <p:spPr>
          <a:xfrm>
            <a:off x="1295399" y="242885"/>
            <a:ext cx="6241816" cy="971550"/>
          </a:xfrm>
        </p:spPr>
        <p:txBody>
          <a:bodyPr/>
          <a:lstStyle/>
          <a:p>
            <a:r>
              <a:rPr lang="en-US" dirty="0">
                <a:latin typeface="Algerian" panose="04020705040A02060702" pitchFamily="82" charset="0"/>
              </a:rPr>
              <a:t>INPUT AND OUTPUT</a:t>
            </a:r>
            <a:endParaRPr lang="en-PH" dirty="0">
              <a:latin typeface="Algerian" panose="04020705040A02060702" pitchFamily="82" charset="0"/>
            </a:endParaRPr>
          </a:p>
        </p:txBody>
      </p:sp>
      <p:sp>
        <p:nvSpPr>
          <p:cNvPr id="4" name="Text Placeholder 3">
            <a:extLst>
              <a:ext uri="{FF2B5EF4-FFF2-40B4-BE49-F238E27FC236}">
                <a16:creationId xmlns:a16="http://schemas.microsoft.com/office/drawing/2014/main" id="{BDC946C0-46A7-D6B0-0E8B-A5202F95AA16}"/>
              </a:ext>
            </a:extLst>
          </p:cNvPr>
          <p:cNvSpPr>
            <a:spLocks noGrp="1"/>
          </p:cNvSpPr>
          <p:nvPr>
            <p:ph type="body" sz="half" idx="2"/>
          </p:nvPr>
        </p:nvSpPr>
        <p:spPr>
          <a:xfrm>
            <a:off x="1295399" y="1243012"/>
            <a:ext cx="6241816" cy="285751"/>
          </a:xfrm>
        </p:spPr>
        <p:txBody>
          <a:bodyPr>
            <a:normAutofit fontScale="25000" lnSpcReduction="20000"/>
          </a:bodyPr>
          <a:lstStyle/>
          <a:p>
            <a:pPr algn="l"/>
            <a:r>
              <a:rPr lang="en-US" sz="5500" dirty="0"/>
              <a:t>QUESTION:</a:t>
            </a:r>
          </a:p>
          <a:p>
            <a:pPr algn="l"/>
            <a:endParaRPr lang="en-PH" dirty="0"/>
          </a:p>
        </p:txBody>
      </p:sp>
      <p:pic>
        <p:nvPicPr>
          <p:cNvPr id="10" name="Picture 9">
            <a:extLst>
              <a:ext uri="{FF2B5EF4-FFF2-40B4-BE49-F238E27FC236}">
                <a16:creationId xmlns:a16="http://schemas.microsoft.com/office/drawing/2014/main" id="{8A763DB6-98AB-7815-6D6E-BCAF601E3E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rot="5400000">
            <a:off x="2836065" y="-521493"/>
            <a:ext cx="4729165" cy="8829678"/>
          </a:xfrm>
          <a:prstGeom prst="rect">
            <a:avLst/>
          </a:prstGeom>
        </p:spPr>
      </p:pic>
    </p:spTree>
    <p:extLst>
      <p:ext uri="{BB962C8B-B14F-4D97-AF65-F5344CB8AC3E}">
        <p14:creationId xmlns:p14="http://schemas.microsoft.com/office/powerpoint/2010/main" val="429247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58F1-E363-872F-D9B4-9CE871375815}"/>
              </a:ext>
            </a:extLst>
          </p:cNvPr>
          <p:cNvSpPr>
            <a:spLocks noGrp="1"/>
          </p:cNvSpPr>
          <p:nvPr>
            <p:ph type="title"/>
          </p:nvPr>
        </p:nvSpPr>
        <p:spPr>
          <a:xfrm>
            <a:off x="1442614" y="239743"/>
            <a:ext cx="9291215" cy="795681"/>
          </a:xfrm>
        </p:spPr>
        <p:txBody>
          <a:bodyPr>
            <a:normAutofit fontScale="90000"/>
          </a:bodyPr>
          <a:lstStyle/>
          <a:p>
            <a:r>
              <a:rPr lang="en-PH" b="0" i="0" dirty="0">
                <a:effectLst/>
                <a:latin typeface="Algerian" panose="04020705040A02060702" pitchFamily="82" charset="0"/>
              </a:rPr>
              <a:t>Python Variables</a:t>
            </a:r>
            <a:br>
              <a:rPr lang="en-PH"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432D39B0-B180-92BE-D68C-EB08B4192CF0}"/>
              </a:ext>
            </a:extLst>
          </p:cNvPr>
          <p:cNvSpPr>
            <a:spLocks noGrp="1"/>
          </p:cNvSpPr>
          <p:nvPr>
            <p:ph idx="1"/>
          </p:nvPr>
        </p:nvSpPr>
        <p:spPr>
          <a:xfrm>
            <a:off x="1451579" y="1035424"/>
            <a:ext cx="9291215" cy="4430921"/>
          </a:xfrm>
        </p:spPr>
        <p:txBody>
          <a:bodyPr>
            <a:normAutofit fontScale="55000" lnSpcReduction="20000"/>
          </a:bodyPr>
          <a:lstStyle/>
          <a:p>
            <a:pPr>
              <a:buFont typeface="Wingdings" panose="05000000000000000000" pitchFamily="2" charset="2"/>
              <a:buChar char="v"/>
            </a:pPr>
            <a:r>
              <a:rPr lang="en-PH" sz="2500" b="0" i="0" dirty="0">
                <a:solidFill>
                  <a:srgbClr val="000000"/>
                </a:solidFill>
                <a:effectLst/>
                <a:latin typeface="Algerian" panose="04020705040A02060702" pitchFamily="82" charset="0"/>
              </a:rPr>
              <a:t>Variables</a:t>
            </a:r>
          </a:p>
          <a:p>
            <a:pPr>
              <a:buFont typeface="Wingdings" panose="05000000000000000000" pitchFamily="2" charset="2"/>
              <a:buChar char="v"/>
            </a:pPr>
            <a:r>
              <a:rPr lang="en-US" sz="2500" b="0" i="0" dirty="0">
                <a:solidFill>
                  <a:srgbClr val="000000"/>
                </a:solidFill>
                <a:effectLst/>
                <a:latin typeface="Algerian" panose="04020705040A02060702" pitchFamily="82" charset="0"/>
              </a:rPr>
              <a:t>Variables are </a:t>
            </a:r>
          </a:p>
          <a:p>
            <a:pPr>
              <a:buFont typeface="Wingdings" panose="05000000000000000000" pitchFamily="2" charset="2"/>
              <a:buChar char="v"/>
            </a:pPr>
            <a:r>
              <a:rPr lang="en-PH" sz="2500" b="0" i="0" dirty="0">
                <a:solidFill>
                  <a:srgbClr val="000000"/>
                </a:solidFill>
                <a:effectLst/>
                <a:latin typeface="Algerian" panose="04020705040A02060702" pitchFamily="82" charset="0"/>
              </a:rPr>
              <a:t>Creating Variables</a:t>
            </a:r>
          </a:p>
          <a:p>
            <a:pPr>
              <a:buFont typeface="Wingdings" panose="05000000000000000000" pitchFamily="2" charset="2"/>
              <a:buChar char="v"/>
            </a:pPr>
            <a:r>
              <a:rPr lang="en-US" sz="2500" b="0" i="0" dirty="0">
                <a:solidFill>
                  <a:srgbClr val="000000"/>
                </a:solidFill>
                <a:effectLst/>
                <a:latin typeface="Algerian" panose="04020705040A02060702" pitchFamily="82" charset="0"/>
              </a:rPr>
              <a:t>containers for storing data values.</a:t>
            </a:r>
          </a:p>
          <a:p>
            <a:pPr algn="l">
              <a:buFont typeface="Wingdings" panose="05000000000000000000" pitchFamily="2" charset="2"/>
              <a:buChar char="v"/>
            </a:pPr>
            <a:r>
              <a:rPr lang="en-US" sz="2500" b="0" i="0" dirty="0">
                <a:solidFill>
                  <a:srgbClr val="000000"/>
                </a:solidFill>
                <a:effectLst/>
                <a:latin typeface="Algerian" panose="04020705040A02060702" pitchFamily="82" charset="0"/>
              </a:rPr>
              <a:t>Python has no command for declaring a variable.</a:t>
            </a:r>
          </a:p>
          <a:p>
            <a:pPr algn="l">
              <a:buFont typeface="Wingdings" panose="05000000000000000000" pitchFamily="2" charset="2"/>
              <a:buChar char="v"/>
            </a:pPr>
            <a:r>
              <a:rPr lang="en-US" sz="2500" b="0" i="0" dirty="0">
                <a:solidFill>
                  <a:srgbClr val="000000"/>
                </a:solidFill>
                <a:effectLst/>
                <a:latin typeface="Algerian" panose="04020705040A02060702" pitchFamily="82" charset="0"/>
              </a:rPr>
              <a:t>A variable is created the moment you first assign a value to it.</a:t>
            </a:r>
          </a:p>
          <a:p>
            <a:pPr algn="l">
              <a:buFont typeface="Wingdings" panose="05000000000000000000" pitchFamily="2" charset="2"/>
              <a:buChar char="v"/>
            </a:pPr>
            <a:r>
              <a:rPr lang="en-PH" sz="2500" b="0" i="0" dirty="0">
                <a:solidFill>
                  <a:srgbClr val="000000"/>
                </a:solidFill>
                <a:effectLst/>
                <a:latin typeface="Algerian" panose="04020705040A02060702" pitchFamily="82" charset="0"/>
              </a:rPr>
              <a:t>Example</a:t>
            </a:r>
          </a:p>
          <a:p>
            <a:pPr algn="l">
              <a:buFont typeface="Wingdings" panose="05000000000000000000" pitchFamily="2" charset="2"/>
              <a:buChar char="v"/>
            </a:pPr>
            <a:r>
              <a:rPr lang="en-PH" sz="2500" b="0" i="0" dirty="0">
                <a:solidFill>
                  <a:srgbClr val="000000"/>
                </a:solidFill>
                <a:effectLst/>
                <a:latin typeface="Consolas" panose="020B0609020204030204" pitchFamily="49" charset="0"/>
              </a:rPr>
              <a:t>x = </a:t>
            </a:r>
            <a:r>
              <a:rPr lang="en-PH" sz="2500" b="0" i="0" dirty="0">
                <a:solidFill>
                  <a:srgbClr val="FF0000"/>
                </a:solidFill>
                <a:effectLst/>
                <a:latin typeface="Consolas" panose="020B0609020204030204" pitchFamily="49" charset="0"/>
              </a:rPr>
              <a:t>5</a:t>
            </a:r>
            <a:br>
              <a:rPr lang="en-PH" sz="2500" b="0" i="0" dirty="0">
                <a:solidFill>
                  <a:srgbClr val="000000"/>
                </a:solidFill>
                <a:effectLst/>
                <a:latin typeface="Consolas" panose="020B0609020204030204" pitchFamily="49" charset="0"/>
              </a:rPr>
            </a:br>
            <a:r>
              <a:rPr lang="en-PH" sz="2500" b="0" i="0" dirty="0">
                <a:solidFill>
                  <a:srgbClr val="000000"/>
                </a:solidFill>
                <a:effectLst/>
                <a:latin typeface="Consolas" panose="020B0609020204030204" pitchFamily="49" charset="0"/>
              </a:rPr>
              <a:t>y = </a:t>
            </a:r>
            <a:r>
              <a:rPr lang="en-PH" sz="2500" b="0" i="0" dirty="0">
                <a:solidFill>
                  <a:srgbClr val="A52A2A"/>
                </a:solidFill>
                <a:effectLst/>
                <a:latin typeface="Consolas" panose="020B0609020204030204" pitchFamily="49" charset="0"/>
              </a:rPr>
              <a:t>"John"</a:t>
            </a:r>
            <a:br>
              <a:rPr lang="en-PH" sz="2500" b="0" i="0" dirty="0">
                <a:solidFill>
                  <a:srgbClr val="000000"/>
                </a:solidFill>
                <a:effectLst/>
                <a:latin typeface="Consolas" panose="020B0609020204030204" pitchFamily="49" charset="0"/>
              </a:rPr>
            </a:br>
            <a:r>
              <a:rPr lang="en-PH" sz="2500" b="0" i="0" dirty="0">
                <a:solidFill>
                  <a:srgbClr val="0000CD"/>
                </a:solidFill>
                <a:effectLst/>
                <a:latin typeface="Consolas" panose="020B0609020204030204" pitchFamily="49" charset="0"/>
              </a:rPr>
              <a:t>print</a:t>
            </a:r>
            <a:r>
              <a:rPr lang="en-PH" sz="2500" b="0" i="0" dirty="0">
                <a:solidFill>
                  <a:srgbClr val="000000"/>
                </a:solidFill>
                <a:effectLst/>
                <a:latin typeface="Consolas" panose="020B0609020204030204" pitchFamily="49" charset="0"/>
              </a:rPr>
              <a:t>(x)</a:t>
            </a:r>
            <a:br>
              <a:rPr lang="en-PH" sz="2500" b="0" i="0" dirty="0">
                <a:solidFill>
                  <a:srgbClr val="000000"/>
                </a:solidFill>
                <a:effectLst/>
                <a:latin typeface="Consolas" panose="020B0609020204030204" pitchFamily="49" charset="0"/>
              </a:rPr>
            </a:br>
            <a:r>
              <a:rPr lang="en-PH" sz="2500" b="0" i="0" dirty="0">
                <a:solidFill>
                  <a:srgbClr val="0000CD"/>
                </a:solidFill>
                <a:effectLst/>
                <a:latin typeface="Consolas" panose="020B0609020204030204" pitchFamily="49" charset="0"/>
              </a:rPr>
              <a:t>print</a:t>
            </a:r>
            <a:r>
              <a:rPr lang="en-PH" sz="2500" b="0" i="0" dirty="0">
                <a:solidFill>
                  <a:srgbClr val="000000"/>
                </a:solidFill>
                <a:effectLst/>
                <a:latin typeface="Consolas" panose="020B0609020204030204" pitchFamily="49" charset="0"/>
              </a:rPr>
              <a:t>(y)</a:t>
            </a:r>
          </a:p>
          <a:p>
            <a:pPr>
              <a:buFont typeface="Wingdings" panose="05000000000000000000" pitchFamily="2" charset="2"/>
              <a:buChar char="v"/>
            </a:pPr>
            <a:r>
              <a:rPr lang="en-US" sz="2300" b="0" i="0" dirty="0">
                <a:solidFill>
                  <a:srgbClr val="000000"/>
                </a:solidFill>
                <a:effectLst/>
                <a:latin typeface="Algerian" panose="04020705040A02060702" pitchFamily="82" charset="0"/>
              </a:rPr>
              <a:t>Variables do not need to be declared with any particular </a:t>
            </a:r>
            <a:r>
              <a:rPr lang="en-US" sz="2300" b="0" i="1" dirty="0">
                <a:solidFill>
                  <a:srgbClr val="000000"/>
                </a:solidFill>
                <a:effectLst/>
                <a:latin typeface="Algerian" panose="04020705040A02060702" pitchFamily="82" charset="0"/>
              </a:rPr>
              <a:t>type</a:t>
            </a:r>
            <a:r>
              <a:rPr lang="en-US" sz="2300" b="0" i="0" dirty="0">
                <a:solidFill>
                  <a:srgbClr val="000000"/>
                </a:solidFill>
                <a:effectLst/>
                <a:latin typeface="Algerian" panose="04020705040A02060702" pitchFamily="82" charset="0"/>
              </a:rPr>
              <a:t>, and can even change type after they have been set</a:t>
            </a:r>
          </a:p>
          <a:p>
            <a:pPr algn="l">
              <a:buFont typeface="Wingdings" panose="05000000000000000000" pitchFamily="2" charset="2"/>
              <a:buChar char="v"/>
            </a:pPr>
            <a:r>
              <a:rPr lang="en-US" sz="2300" b="0" i="0" dirty="0">
                <a:solidFill>
                  <a:srgbClr val="000000"/>
                </a:solidFill>
                <a:effectLst/>
                <a:latin typeface="Algerian" panose="04020705040A02060702" pitchFamily="82" charset="0"/>
              </a:rPr>
              <a:t>Example</a:t>
            </a:r>
          </a:p>
          <a:p>
            <a:pPr algn="l">
              <a:buFont typeface="Wingdings" panose="05000000000000000000" pitchFamily="2" charset="2"/>
              <a:buChar char="v"/>
            </a:pPr>
            <a:r>
              <a:rPr lang="en-US" sz="2900" b="0" i="0" dirty="0">
                <a:solidFill>
                  <a:srgbClr val="000000"/>
                </a:solidFill>
                <a:effectLst/>
                <a:latin typeface="Consolas" panose="020B0609020204030204" pitchFamily="49" charset="0"/>
              </a:rPr>
              <a:t>x = </a:t>
            </a:r>
            <a:r>
              <a:rPr lang="en-US" sz="2900" b="0" i="0" dirty="0">
                <a:solidFill>
                  <a:srgbClr val="FF0000"/>
                </a:solidFill>
                <a:effectLst/>
                <a:latin typeface="Consolas" panose="020B0609020204030204" pitchFamily="49" charset="0"/>
              </a:rPr>
              <a:t>4</a:t>
            </a:r>
            <a:r>
              <a:rPr lang="en-US" sz="2900" b="0" i="0" dirty="0">
                <a:solidFill>
                  <a:srgbClr val="000000"/>
                </a:solidFill>
                <a:effectLst/>
                <a:latin typeface="Consolas" panose="020B0609020204030204" pitchFamily="49" charset="0"/>
              </a:rPr>
              <a:t>       </a:t>
            </a:r>
            <a:r>
              <a:rPr lang="en-US" sz="2900" b="0" i="0" dirty="0">
                <a:solidFill>
                  <a:srgbClr val="008000"/>
                </a:solidFill>
                <a:effectLst/>
                <a:latin typeface="Consolas" panose="020B0609020204030204" pitchFamily="49" charset="0"/>
              </a:rPr>
              <a:t># x is of type int</a:t>
            </a:r>
            <a:br>
              <a:rPr lang="en-US" sz="2900" b="0" i="0" dirty="0">
                <a:solidFill>
                  <a:srgbClr val="008000"/>
                </a:solidFill>
                <a:effectLst/>
                <a:latin typeface="Consolas" panose="020B0609020204030204" pitchFamily="49" charset="0"/>
              </a:rPr>
            </a:br>
            <a:r>
              <a:rPr lang="en-US" sz="2900" b="0" i="0" dirty="0">
                <a:solidFill>
                  <a:srgbClr val="000000"/>
                </a:solidFill>
                <a:effectLst/>
                <a:latin typeface="Consolas" panose="020B0609020204030204" pitchFamily="49" charset="0"/>
              </a:rPr>
              <a:t>x = </a:t>
            </a:r>
            <a:r>
              <a:rPr lang="en-US" sz="2900" b="0" i="0" dirty="0">
                <a:solidFill>
                  <a:srgbClr val="A52A2A"/>
                </a:solidFill>
                <a:effectLst/>
                <a:latin typeface="Consolas" panose="020B0609020204030204" pitchFamily="49" charset="0"/>
              </a:rPr>
              <a:t>"Sally"</a:t>
            </a:r>
            <a:r>
              <a:rPr lang="en-US" sz="2900" b="0" i="0" dirty="0">
                <a:solidFill>
                  <a:srgbClr val="000000"/>
                </a:solidFill>
                <a:effectLst/>
                <a:latin typeface="Consolas" panose="020B0609020204030204" pitchFamily="49" charset="0"/>
              </a:rPr>
              <a:t> </a:t>
            </a:r>
            <a:r>
              <a:rPr lang="en-US" sz="2900" b="0" i="0" dirty="0">
                <a:solidFill>
                  <a:srgbClr val="008000"/>
                </a:solidFill>
                <a:effectLst/>
                <a:latin typeface="Consolas" panose="020B0609020204030204" pitchFamily="49" charset="0"/>
              </a:rPr>
              <a:t># x is now of type str</a:t>
            </a:r>
            <a:br>
              <a:rPr lang="en-US" sz="2900" b="0" i="0" dirty="0">
                <a:solidFill>
                  <a:srgbClr val="008000"/>
                </a:solidFill>
                <a:effectLst/>
                <a:latin typeface="Consolas" panose="020B0609020204030204" pitchFamily="49" charset="0"/>
              </a:rPr>
            </a:br>
            <a:r>
              <a:rPr lang="en-US" sz="2900" b="0" i="0" dirty="0">
                <a:solidFill>
                  <a:srgbClr val="0000CD"/>
                </a:solidFill>
                <a:effectLst/>
                <a:latin typeface="Consolas" panose="020B0609020204030204" pitchFamily="49" charset="0"/>
              </a:rPr>
              <a:t>print</a:t>
            </a:r>
            <a:r>
              <a:rPr lang="en-US" sz="2900" b="0" i="0" dirty="0">
                <a:solidFill>
                  <a:srgbClr val="000000"/>
                </a:solidFill>
                <a:effectLst/>
                <a:latin typeface="Consolas" panose="020B0609020204030204" pitchFamily="49" charset="0"/>
              </a:rPr>
              <a:t>(x)</a:t>
            </a:r>
          </a:p>
          <a:p>
            <a:endParaRPr lang="en-PH" dirty="0"/>
          </a:p>
        </p:txBody>
      </p:sp>
    </p:spTree>
    <p:extLst>
      <p:ext uri="{BB962C8B-B14F-4D97-AF65-F5344CB8AC3E}">
        <p14:creationId xmlns:p14="http://schemas.microsoft.com/office/powerpoint/2010/main" val="136481048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2C31-FF2E-1E0E-B880-FFA57228E25E}"/>
              </a:ext>
            </a:extLst>
          </p:cNvPr>
          <p:cNvSpPr>
            <a:spLocks noGrp="1"/>
          </p:cNvSpPr>
          <p:nvPr>
            <p:ph type="title"/>
          </p:nvPr>
        </p:nvSpPr>
        <p:spPr>
          <a:xfrm>
            <a:off x="1295399" y="942974"/>
            <a:ext cx="6241816" cy="942975"/>
          </a:xfrm>
        </p:spPr>
        <p:txBody>
          <a:bodyPr/>
          <a:lstStyle/>
          <a:p>
            <a:pPr algn="l"/>
            <a:r>
              <a:rPr lang="en-US" dirty="0">
                <a:latin typeface="Algerian" panose="04020705040A02060702" pitchFamily="82" charset="0"/>
              </a:rPr>
              <a:t>WAY 1</a:t>
            </a:r>
            <a:endParaRPr lang="en-PH" dirty="0">
              <a:latin typeface="Algerian" panose="04020705040A02060702" pitchFamily="82" charset="0"/>
            </a:endParaRPr>
          </a:p>
        </p:txBody>
      </p:sp>
      <p:pic>
        <p:nvPicPr>
          <p:cNvPr id="9" name="Picture 8">
            <a:extLst>
              <a:ext uri="{FF2B5EF4-FFF2-40B4-BE49-F238E27FC236}">
                <a16:creationId xmlns:a16="http://schemas.microsoft.com/office/drawing/2014/main" id="{E5D66ADB-DE11-1333-4B10-792E8B1148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11847" y="2293994"/>
            <a:ext cx="7132078" cy="3306705"/>
          </a:xfrm>
          <a:prstGeom prst="rect">
            <a:avLst/>
          </a:prstGeom>
        </p:spPr>
      </p:pic>
    </p:spTree>
    <p:extLst>
      <p:ext uri="{BB962C8B-B14F-4D97-AF65-F5344CB8AC3E}">
        <p14:creationId xmlns:p14="http://schemas.microsoft.com/office/powerpoint/2010/main" val="64941642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48B3-E4F9-95CB-250D-52E4EDB2A3F8}"/>
              </a:ext>
            </a:extLst>
          </p:cNvPr>
          <p:cNvSpPr>
            <a:spLocks noGrp="1"/>
          </p:cNvSpPr>
          <p:nvPr>
            <p:ph type="title"/>
          </p:nvPr>
        </p:nvSpPr>
        <p:spPr>
          <a:xfrm>
            <a:off x="1033822" y="928688"/>
            <a:ext cx="6241816" cy="771526"/>
          </a:xfrm>
        </p:spPr>
        <p:txBody>
          <a:bodyPr/>
          <a:lstStyle/>
          <a:p>
            <a:pPr algn="l"/>
            <a:r>
              <a:rPr lang="en-US" dirty="0">
                <a:latin typeface="Algerian" panose="04020705040A02060702" pitchFamily="82" charset="0"/>
              </a:rPr>
              <a:t>Way :2</a:t>
            </a:r>
            <a:endParaRPr lang="en-PH" dirty="0">
              <a:latin typeface="Algerian" panose="04020705040A02060702" pitchFamily="82" charset="0"/>
            </a:endParaRPr>
          </a:p>
        </p:txBody>
      </p:sp>
      <p:pic>
        <p:nvPicPr>
          <p:cNvPr id="5" name="Picture 4">
            <a:extLst>
              <a:ext uri="{FF2B5EF4-FFF2-40B4-BE49-F238E27FC236}">
                <a16:creationId xmlns:a16="http://schemas.microsoft.com/office/drawing/2014/main" id="{9701485C-C10D-F090-14EC-FFC05A6BD6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95012" y="1843088"/>
            <a:ext cx="7406013" cy="4086224"/>
          </a:xfrm>
          <a:prstGeom prst="rect">
            <a:avLst/>
          </a:prstGeom>
        </p:spPr>
      </p:pic>
    </p:spTree>
    <p:extLst>
      <p:ext uri="{BB962C8B-B14F-4D97-AF65-F5344CB8AC3E}">
        <p14:creationId xmlns:p14="http://schemas.microsoft.com/office/powerpoint/2010/main" val="406770175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6004CE-E62F-F6F3-BD1C-45308799DFAF}"/>
              </a:ext>
            </a:extLst>
          </p:cNvPr>
          <p:cNvSpPr>
            <a:spLocks noGrp="1"/>
          </p:cNvSpPr>
          <p:nvPr>
            <p:ph type="title"/>
          </p:nvPr>
        </p:nvSpPr>
        <p:spPr>
          <a:xfrm>
            <a:off x="1293811" y="471488"/>
            <a:ext cx="3718455" cy="1014412"/>
          </a:xfrm>
        </p:spPr>
        <p:txBody>
          <a:bodyPr>
            <a:normAutofit/>
          </a:bodyPr>
          <a:lstStyle/>
          <a:p>
            <a:pPr algn="l"/>
            <a:r>
              <a:rPr lang="en-US" dirty="0">
                <a:latin typeface="Algerian" panose="04020705040A02060702" pitchFamily="82" charset="0"/>
              </a:rPr>
              <a:t>ANSWER 1</a:t>
            </a:r>
            <a:endParaRPr lang="en-PH" dirty="0">
              <a:latin typeface="Algerian" panose="04020705040A02060702" pitchFamily="82" charset="0"/>
            </a:endParaRPr>
          </a:p>
        </p:txBody>
      </p:sp>
      <p:pic>
        <p:nvPicPr>
          <p:cNvPr id="12" name="Picture 11">
            <a:extLst>
              <a:ext uri="{FF2B5EF4-FFF2-40B4-BE49-F238E27FC236}">
                <a16:creationId xmlns:a16="http://schemas.microsoft.com/office/drawing/2014/main" id="{5BCBF474-5D24-DBBF-FDEF-503E58E419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47132" y="1804085"/>
            <a:ext cx="6110906" cy="4278530"/>
          </a:xfrm>
          <a:prstGeom prst="rect">
            <a:avLst/>
          </a:prstGeom>
        </p:spPr>
      </p:pic>
    </p:spTree>
    <p:extLst>
      <p:ext uri="{BB962C8B-B14F-4D97-AF65-F5344CB8AC3E}">
        <p14:creationId xmlns:p14="http://schemas.microsoft.com/office/powerpoint/2010/main" val="306115516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DEBEB-5BA3-7F5E-8D8B-4C7FDEF306E0}"/>
              </a:ext>
            </a:extLst>
          </p:cNvPr>
          <p:cNvSpPr>
            <a:spLocks noGrp="1"/>
          </p:cNvSpPr>
          <p:nvPr>
            <p:ph type="title"/>
          </p:nvPr>
        </p:nvSpPr>
        <p:spPr>
          <a:xfrm>
            <a:off x="1293810" y="559859"/>
            <a:ext cx="3718455" cy="1011766"/>
          </a:xfrm>
        </p:spPr>
        <p:txBody>
          <a:bodyPr/>
          <a:lstStyle/>
          <a:p>
            <a:r>
              <a:rPr lang="en-US" dirty="0">
                <a:latin typeface="Algerian" panose="04020705040A02060702" pitchFamily="82" charset="0"/>
              </a:rPr>
              <a:t>ANSWER 2</a:t>
            </a:r>
            <a:endParaRPr lang="en-PH" dirty="0">
              <a:latin typeface="Algerian" panose="04020705040A02060702" pitchFamily="82" charset="0"/>
            </a:endParaRPr>
          </a:p>
        </p:txBody>
      </p:sp>
      <p:pic>
        <p:nvPicPr>
          <p:cNvPr id="9" name="Picture 8">
            <a:extLst>
              <a:ext uri="{FF2B5EF4-FFF2-40B4-BE49-F238E27FC236}">
                <a16:creationId xmlns:a16="http://schemas.microsoft.com/office/drawing/2014/main" id="{3882F797-D8C4-4889-AB51-C89ED50EB1D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93810" y="1745892"/>
            <a:ext cx="7507290" cy="4194890"/>
          </a:xfrm>
          <a:prstGeom prst="rect">
            <a:avLst/>
          </a:prstGeom>
        </p:spPr>
      </p:pic>
    </p:spTree>
    <p:extLst>
      <p:ext uri="{BB962C8B-B14F-4D97-AF65-F5344CB8AC3E}">
        <p14:creationId xmlns:p14="http://schemas.microsoft.com/office/powerpoint/2010/main" val="281184128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FBFAB4-7840-DC9F-0A8A-5FF26160A455}"/>
              </a:ext>
            </a:extLst>
          </p:cNvPr>
          <p:cNvSpPr>
            <a:spLocks noGrp="1"/>
          </p:cNvSpPr>
          <p:nvPr>
            <p:ph type="title"/>
          </p:nvPr>
        </p:nvSpPr>
        <p:spPr>
          <a:xfrm>
            <a:off x="1294003" y="551328"/>
            <a:ext cx="9601196" cy="854731"/>
          </a:xfrm>
        </p:spPr>
        <p:txBody>
          <a:bodyPr/>
          <a:lstStyle/>
          <a:p>
            <a:pPr algn="l"/>
            <a:r>
              <a:rPr lang="en-US" dirty="0">
                <a:latin typeface="Algerian" panose="04020705040A02060702" pitchFamily="82" charset="0"/>
              </a:rPr>
              <a:t>DATA TYPES</a:t>
            </a:r>
            <a:endParaRPr lang="en-PH" dirty="0">
              <a:latin typeface="Algerian" panose="04020705040A02060702" pitchFamily="82" charset="0"/>
            </a:endParaRPr>
          </a:p>
        </p:txBody>
      </p:sp>
      <p:sp>
        <p:nvSpPr>
          <p:cNvPr id="6" name="Content Placeholder 5">
            <a:extLst>
              <a:ext uri="{FF2B5EF4-FFF2-40B4-BE49-F238E27FC236}">
                <a16:creationId xmlns:a16="http://schemas.microsoft.com/office/drawing/2014/main" id="{CEE441BA-B075-F524-2CDB-5D562F612567}"/>
              </a:ext>
            </a:extLst>
          </p:cNvPr>
          <p:cNvSpPr>
            <a:spLocks noGrp="1"/>
          </p:cNvSpPr>
          <p:nvPr>
            <p:ph idx="1"/>
          </p:nvPr>
        </p:nvSpPr>
        <p:spPr>
          <a:xfrm>
            <a:off x="1295401" y="1500189"/>
            <a:ext cx="5448299" cy="3657599"/>
          </a:xfrm>
        </p:spPr>
        <p:txBody>
          <a:bodyPr>
            <a:normAutofit fontScale="92500" lnSpcReduction="10000"/>
          </a:bodyPr>
          <a:lstStyle/>
          <a:p>
            <a:pPr marL="0" indent="0">
              <a:buNone/>
            </a:pPr>
            <a:r>
              <a:rPr lang="en-US" dirty="0"/>
              <a:t>Text Type:              </a:t>
            </a:r>
            <a:r>
              <a:rPr lang="en-US" dirty="0">
                <a:solidFill>
                  <a:srgbClr val="FF0000"/>
                </a:solidFill>
              </a:rPr>
              <a:t>str</a:t>
            </a:r>
          </a:p>
          <a:p>
            <a:pPr marL="0" indent="0">
              <a:buNone/>
            </a:pPr>
            <a:r>
              <a:rPr lang="en-PH" dirty="0">
                <a:solidFill>
                  <a:schemeClr val="tx1"/>
                </a:solidFill>
              </a:rPr>
              <a:t>Numeric Type:       </a:t>
            </a:r>
            <a:r>
              <a:rPr lang="en-PH" dirty="0">
                <a:solidFill>
                  <a:srgbClr val="FF0000"/>
                </a:solidFill>
              </a:rPr>
              <a:t>int, float, complex</a:t>
            </a:r>
          </a:p>
          <a:p>
            <a:pPr marL="0" indent="0">
              <a:buNone/>
            </a:pPr>
            <a:r>
              <a:rPr lang="en-PH" dirty="0">
                <a:solidFill>
                  <a:schemeClr val="tx1"/>
                </a:solidFill>
              </a:rPr>
              <a:t>Sequence Type:</a:t>
            </a:r>
            <a:r>
              <a:rPr lang="en-PH" dirty="0">
                <a:solidFill>
                  <a:srgbClr val="FF0000"/>
                </a:solidFill>
              </a:rPr>
              <a:t>      list, tuple, range</a:t>
            </a:r>
          </a:p>
          <a:p>
            <a:pPr marL="0" indent="0">
              <a:buNone/>
            </a:pPr>
            <a:r>
              <a:rPr lang="en-PH" dirty="0">
                <a:solidFill>
                  <a:schemeClr val="tx1"/>
                </a:solidFill>
              </a:rPr>
              <a:t>Mapping Type:       </a:t>
            </a:r>
            <a:r>
              <a:rPr lang="en-PH" dirty="0" err="1">
                <a:solidFill>
                  <a:srgbClr val="FF0000"/>
                </a:solidFill>
              </a:rPr>
              <a:t>dict</a:t>
            </a:r>
            <a:endParaRPr lang="en-PH" dirty="0">
              <a:solidFill>
                <a:srgbClr val="FF0000"/>
              </a:solidFill>
            </a:endParaRPr>
          </a:p>
          <a:p>
            <a:pPr marL="0" indent="0">
              <a:buNone/>
            </a:pPr>
            <a:r>
              <a:rPr lang="en-PH" dirty="0">
                <a:solidFill>
                  <a:schemeClr val="tx1"/>
                </a:solidFill>
              </a:rPr>
              <a:t>Set Type:</a:t>
            </a:r>
            <a:r>
              <a:rPr lang="en-PH" dirty="0">
                <a:solidFill>
                  <a:srgbClr val="FF0000"/>
                </a:solidFill>
              </a:rPr>
              <a:t>                set, </a:t>
            </a:r>
            <a:r>
              <a:rPr lang="en-PH" dirty="0" err="1">
                <a:solidFill>
                  <a:srgbClr val="FF0000"/>
                </a:solidFill>
              </a:rPr>
              <a:t>frozenset</a:t>
            </a:r>
            <a:endParaRPr lang="en-PH" dirty="0">
              <a:solidFill>
                <a:srgbClr val="FF0000"/>
              </a:solidFill>
            </a:endParaRPr>
          </a:p>
          <a:p>
            <a:pPr marL="0" indent="0">
              <a:buNone/>
            </a:pPr>
            <a:r>
              <a:rPr lang="en-PH" dirty="0">
                <a:solidFill>
                  <a:schemeClr val="tx1"/>
                </a:solidFill>
              </a:rPr>
              <a:t>Boolean Type:</a:t>
            </a:r>
            <a:r>
              <a:rPr lang="en-PH" dirty="0">
                <a:solidFill>
                  <a:srgbClr val="FF0000"/>
                </a:solidFill>
              </a:rPr>
              <a:t>          bool</a:t>
            </a:r>
          </a:p>
          <a:p>
            <a:pPr marL="0" indent="0">
              <a:buNone/>
            </a:pPr>
            <a:r>
              <a:rPr lang="en-PH" dirty="0">
                <a:solidFill>
                  <a:schemeClr val="tx1"/>
                </a:solidFill>
              </a:rPr>
              <a:t>Binary Type:</a:t>
            </a:r>
            <a:r>
              <a:rPr lang="en-PH" dirty="0">
                <a:solidFill>
                  <a:srgbClr val="FF0000"/>
                </a:solidFill>
              </a:rPr>
              <a:t>            byte, </a:t>
            </a:r>
            <a:r>
              <a:rPr lang="en-PH" dirty="0" err="1">
                <a:solidFill>
                  <a:srgbClr val="FF0000"/>
                </a:solidFill>
              </a:rPr>
              <a:t>bytearray</a:t>
            </a:r>
            <a:r>
              <a:rPr lang="en-PH" dirty="0">
                <a:solidFill>
                  <a:srgbClr val="FF0000"/>
                </a:solidFill>
              </a:rPr>
              <a:t>, </a:t>
            </a:r>
            <a:r>
              <a:rPr lang="en-PH" dirty="0" err="1">
                <a:solidFill>
                  <a:srgbClr val="FF0000"/>
                </a:solidFill>
              </a:rPr>
              <a:t>memor</a:t>
            </a:r>
            <a:endParaRPr lang="en-PH" dirty="0">
              <a:solidFill>
                <a:srgbClr val="FF0000"/>
              </a:solidFill>
            </a:endParaRPr>
          </a:p>
          <a:p>
            <a:pPr marL="0" indent="0">
              <a:buNone/>
            </a:pPr>
            <a:r>
              <a:rPr lang="en-PH" dirty="0">
                <a:solidFill>
                  <a:schemeClr val="tx1"/>
                </a:solidFill>
              </a:rPr>
              <a:t>None Type:</a:t>
            </a:r>
            <a:r>
              <a:rPr lang="en-PH" dirty="0">
                <a:solidFill>
                  <a:srgbClr val="FF0000"/>
                </a:solidFill>
              </a:rPr>
              <a:t>             none type</a:t>
            </a:r>
          </a:p>
        </p:txBody>
      </p:sp>
    </p:spTree>
    <p:extLst>
      <p:ext uri="{BB962C8B-B14F-4D97-AF65-F5344CB8AC3E}">
        <p14:creationId xmlns:p14="http://schemas.microsoft.com/office/powerpoint/2010/main" val="20389745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7598-1E80-0DF8-EDAE-E5F4D105771D}"/>
              </a:ext>
            </a:extLst>
          </p:cNvPr>
          <p:cNvSpPr>
            <a:spLocks noGrp="1"/>
          </p:cNvSpPr>
          <p:nvPr>
            <p:ph type="title"/>
          </p:nvPr>
        </p:nvSpPr>
        <p:spPr>
          <a:xfrm>
            <a:off x="1363837" y="985838"/>
            <a:ext cx="4508326" cy="1549299"/>
          </a:xfrm>
        </p:spPr>
        <p:txBody>
          <a:bodyPr/>
          <a:lstStyle/>
          <a:p>
            <a:r>
              <a:rPr lang="en-US" dirty="0"/>
              <a:t>DATA TRYPE PYTHON STRING </a:t>
            </a:r>
            <a:endParaRPr lang="en-PH" dirty="0"/>
          </a:p>
        </p:txBody>
      </p:sp>
      <p:sp>
        <p:nvSpPr>
          <p:cNvPr id="6" name="Text Placeholder 5">
            <a:extLst>
              <a:ext uri="{FF2B5EF4-FFF2-40B4-BE49-F238E27FC236}">
                <a16:creationId xmlns:a16="http://schemas.microsoft.com/office/drawing/2014/main" id="{3F782DC4-6454-CE85-E01A-9767DD344047}"/>
              </a:ext>
            </a:extLst>
          </p:cNvPr>
          <p:cNvSpPr>
            <a:spLocks noGrp="1"/>
          </p:cNvSpPr>
          <p:nvPr>
            <p:ph type="body" sz="half" idx="2"/>
          </p:nvPr>
        </p:nvSpPr>
        <p:spPr>
          <a:xfrm>
            <a:off x="842963" y="2928938"/>
            <a:ext cx="5029200" cy="1228726"/>
          </a:xfrm>
        </p:spPr>
        <p:txBody>
          <a:bodyPr/>
          <a:lstStyle/>
          <a:p>
            <a:pPr algn="l"/>
            <a:r>
              <a:rPr lang="en-US" dirty="0"/>
              <a:t>Strings </a:t>
            </a:r>
            <a:r>
              <a:rPr lang="en-US" dirty="0" err="1"/>
              <a:t>arevpython</a:t>
            </a:r>
            <a:r>
              <a:rPr lang="en-US" dirty="0"/>
              <a:t> are arrays of bytes representing Unicode characters</a:t>
            </a:r>
            <a:endParaRPr lang="en-PH" dirty="0"/>
          </a:p>
        </p:txBody>
      </p:sp>
      <p:pic>
        <p:nvPicPr>
          <p:cNvPr id="9" name="Picture 8">
            <a:extLst>
              <a:ext uri="{FF2B5EF4-FFF2-40B4-BE49-F238E27FC236}">
                <a16:creationId xmlns:a16="http://schemas.microsoft.com/office/drawing/2014/main" id="{62E36AF2-E9A2-AC9C-D61D-344E6483A873}"/>
              </a:ext>
            </a:extLst>
          </p:cNvPr>
          <p:cNvPicPr>
            <a:picLocks noChangeAspect="1"/>
          </p:cNvPicPr>
          <p:nvPr/>
        </p:nvPicPr>
        <p:blipFill>
          <a:blip r:embed="rId2"/>
          <a:stretch>
            <a:fillRect/>
          </a:stretch>
        </p:blipFill>
        <p:spPr>
          <a:xfrm>
            <a:off x="1363837" y="4157663"/>
            <a:ext cx="5906119" cy="1325292"/>
          </a:xfrm>
          <a:prstGeom prst="rect">
            <a:avLst/>
          </a:prstGeom>
        </p:spPr>
      </p:pic>
      <p:pic>
        <p:nvPicPr>
          <p:cNvPr id="10" name="Picture 9">
            <a:extLst>
              <a:ext uri="{FF2B5EF4-FFF2-40B4-BE49-F238E27FC236}">
                <a16:creationId xmlns:a16="http://schemas.microsoft.com/office/drawing/2014/main" id="{DC002739-85CD-7407-8CD5-CB4DDFE49D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591471"/>
            <a:ext cx="4460347" cy="4285285"/>
          </a:xfrm>
          <a:prstGeom prst="rect">
            <a:avLst/>
          </a:prstGeom>
        </p:spPr>
      </p:pic>
    </p:spTree>
    <p:extLst>
      <p:ext uri="{BB962C8B-B14F-4D97-AF65-F5344CB8AC3E}">
        <p14:creationId xmlns:p14="http://schemas.microsoft.com/office/powerpoint/2010/main" val="125716930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52B68E-95D2-78D3-31FC-2BC8745B808E}"/>
              </a:ext>
            </a:extLst>
          </p:cNvPr>
          <p:cNvSpPr>
            <a:spLocks noGrp="1"/>
          </p:cNvSpPr>
          <p:nvPr>
            <p:ph type="title"/>
          </p:nvPr>
        </p:nvSpPr>
        <p:spPr/>
        <p:txBody>
          <a:bodyPr/>
          <a:lstStyle/>
          <a:p>
            <a:r>
              <a:rPr lang="en-PH" dirty="0">
                <a:latin typeface="Algerian" panose="04020705040A02060702" pitchFamily="82" charset="0"/>
              </a:rPr>
              <a:t>Python Classes and Objects</a:t>
            </a:r>
          </a:p>
        </p:txBody>
      </p:sp>
      <p:sp>
        <p:nvSpPr>
          <p:cNvPr id="6" name="Content Placeholder 5">
            <a:extLst>
              <a:ext uri="{FF2B5EF4-FFF2-40B4-BE49-F238E27FC236}">
                <a16:creationId xmlns:a16="http://schemas.microsoft.com/office/drawing/2014/main" id="{F3203506-9E3E-9A13-B102-312EFDA0ACD5}"/>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latin typeface="Algerian" panose="04020705040A02060702" pitchFamily="82" charset="0"/>
              </a:rPr>
              <a:t> </a:t>
            </a:r>
            <a:r>
              <a:rPr lang="en-PH" dirty="0">
                <a:latin typeface="Algerian" panose="04020705040A02060702" pitchFamily="82" charset="0"/>
              </a:rPr>
              <a:t>Python Classes/Objects</a:t>
            </a:r>
          </a:p>
          <a:p>
            <a:r>
              <a:rPr lang="en-US" dirty="0">
                <a:latin typeface="Algerian" panose="04020705040A02060702" pitchFamily="82" charset="0"/>
              </a:rPr>
              <a:t>Python an object oriented programming language.</a:t>
            </a:r>
          </a:p>
          <a:p>
            <a:endParaRPr lang="en-US" dirty="0">
              <a:latin typeface="Algerian" panose="04020705040A02060702" pitchFamily="82" charset="0"/>
            </a:endParaRPr>
          </a:p>
          <a:p>
            <a:r>
              <a:rPr lang="en-US" dirty="0">
                <a:latin typeface="Algerian" panose="04020705040A02060702" pitchFamily="82" charset="0"/>
              </a:rPr>
              <a:t>Almost everything in Python is an object, with its properties and methods.</a:t>
            </a:r>
          </a:p>
          <a:p>
            <a:endParaRPr lang="en-US" dirty="0">
              <a:latin typeface="Algerian" panose="04020705040A02060702" pitchFamily="82" charset="0"/>
            </a:endParaRPr>
          </a:p>
          <a:p>
            <a:r>
              <a:rPr lang="en-US" dirty="0">
                <a:latin typeface="Algerian" panose="04020705040A02060702" pitchFamily="82" charset="0"/>
              </a:rPr>
              <a:t>A Class is like an object constructor, or a "blueprint" for creating objects.</a:t>
            </a:r>
            <a:endParaRPr lang="en-PH" dirty="0">
              <a:latin typeface="Algerian" panose="04020705040A02060702" pitchFamily="82" charset="0"/>
            </a:endParaRPr>
          </a:p>
        </p:txBody>
      </p:sp>
    </p:spTree>
    <p:extLst>
      <p:ext uri="{BB962C8B-B14F-4D97-AF65-F5344CB8AC3E}">
        <p14:creationId xmlns:p14="http://schemas.microsoft.com/office/powerpoint/2010/main" val="112697093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3E0C-73F1-97D1-DB79-39AD2555B20E}"/>
              </a:ext>
            </a:extLst>
          </p:cNvPr>
          <p:cNvSpPr>
            <a:spLocks noGrp="1"/>
          </p:cNvSpPr>
          <p:nvPr>
            <p:ph type="title"/>
          </p:nvPr>
        </p:nvSpPr>
        <p:spPr/>
        <p:txBody>
          <a:bodyPr>
            <a:normAutofit fontScale="90000"/>
          </a:bodyPr>
          <a:lstStyle/>
          <a:p>
            <a:r>
              <a:rPr lang="en-PH" dirty="0">
                <a:latin typeface="Algerian" panose="04020705040A02060702" pitchFamily="82" charset="0"/>
              </a:rPr>
              <a:t>Create a Class</a:t>
            </a:r>
            <a:br>
              <a:rPr lang="en-PH" dirty="0"/>
            </a:br>
            <a:endParaRPr lang="en-PH" dirty="0"/>
          </a:p>
        </p:txBody>
      </p:sp>
      <p:sp>
        <p:nvSpPr>
          <p:cNvPr id="3" name="Content Placeholder 2">
            <a:extLst>
              <a:ext uri="{FF2B5EF4-FFF2-40B4-BE49-F238E27FC236}">
                <a16:creationId xmlns:a16="http://schemas.microsoft.com/office/drawing/2014/main" id="{33F25AF8-2128-6DD8-FD1F-5571BAB5BC69}"/>
              </a:ext>
            </a:extLst>
          </p:cNvPr>
          <p:cNvSpPr>
            <a:spLocks noGrp="1"/>
          </p:cNvSpPr>
          <p:nvPr>
            <p:ph idx="1"/>
          </p:nvPr>
        </p:nvSpPr>
        <p:spPr/>
        <p:txBody>
          <a:bodyPr>
            <a:normAutofit lnSpcReduction="10000"/>
          </a:bodyPr>
          <a:lstStyle/>
          <a:p>
            <a:r>
              <a:rPr lang="en-US" dirty="0">
                <a:latin typeface="Algerian" panose="04020705040A02060702" pitchFamily="82" charset="0"/>
              </a:rPr>
              <a:t>To create a class, use the keyword class:</a:t>
            </a:r>
          </a:p>
          <a:p>
            <a:r>
              <a:rPr lang="en-US" dirty="0">
                <a:latin typeface="Algerian" panose="04020705040A02060702" pitchFamily="82" charset="0"/>
              </a:rPr>
              <a:t>Example</a:t>
            </a:r>
          </a:p>
          <a:p>
            <a:r>
              <a:rPr lang="en-US" dirty="0">
                <a:latin typeface="Algerian" panose="04020705040A02060702" pitchFamily="82" charset="0"/>
              </a:rPr>
              <a:t>Create a class named </a:t>
            </a:r>
            <a:r>
              <a:rPr lang="en-US" dirty="0" err="1">
                <a:latin typeface="Algerian" panose="04020705040A02060702" pitchFamily="82" charset="0"/>
              </a:rPr>
              <a:t>MyClass</a:t>
            </a:r>
            <a:r>
              <a:rPr lang="en-US" dirty="0">
                <a:latin typeface="Algerian" panose="04020705040A02060702" pitchFamily="82" charset="0"/>
              </a:rPr>
              <a:t>, with a property named x:</a:t>
            </a:r>
          </a:p>
          <a:p>
            <a:endParaRPr lang="en-US" dirty="0">
              <a:latin typeface="Algerian" panose="04020705040A02060702" pitchFamily="82" charset="0"/>
            </a:endParaRPr>
          </a:p>
          <a:p>
            <a:r>
              <a:rPr lang="en-US" dirty="0">
                <a:latin typeface="Algerian" panose="04020705040A02060702" pitchFamily="82" charset="0"/>
              </a:rPr>
              <a:t>class </a:t>
            </a:r>
            <a:r>
              <a:rPr lang="en-US" dirty="0" err="1">
                <a:latin typeface="Algerian" panose="04020705040A02060702" pitchFamily="82" charset="0"/>
              </a:rPr>
              <a:t>MyClass</a:t>
            </a:r>
            <a:r>
              <a:rPr lang="en-US" dirty="0">
                <a:latin typeface="Algerian" panose="04020705040A02060702" pitchFamily="82" charset="0"/>
              </a:rPr>
              <a:t>:</a:t>
            </a:r>
          </a:p>
          <a:p>
            <a:r>
              <a:rPr lang="en-US" dirty="0">
                <a:latin typeface="Algerian" panose="04020705040A02060702" pitchFamily="82" charset="0"/>
              </a:rPr>
              <a:t>  x = 5</a:t>
            </a:r>
            <a:endParaRPr lang="en-PH" dirty="0">
              <a:latin typeface="Algerian" panose="04020705040A02060702" pitchFamily="82" charset="0"/>
            </a:endParaRPr>
          </a:p>
        </p:txBody>
      </p:sp>
    </p:spTree>
    <p:extLst>
      <p:ext uri="{BB962C8B-B14F-4D97-AF65-F5344CB8AC3E}">
        <p14:creationId xmlns:p14="http://schemas.microsoft.com/office/powerpoint/2010/main" val="381846431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D5DB-593B-31B5-4DE1-8AA73AA126F6}"/>
              </a:ext>
            </a:extLst>
          </p:cNvPr>
          <p:cNvSpPr>
            <a:spLocks noGrp="1"/>
          </p:cNvSpPr>
          <p:nvPr>
            <p:ph type="title"/>
          </p:nvPr>
        </p:nvSpPr>
        <p:spPr/>
        <p:txBody>
          <a:bodyPr/>
          <a:lstStyle/>
          <a:p>
            <a:r>
              <a:rPr lang="en-PH" dirty="0">
                <a:latin typeface="Algerian" panose="04020705040A02060702" pitchFamily="82" charset="0"/>
              </a:rPr>
              <a:t>Create Object</a:t>
            </a:r>
          </a:p>
        </p:txBody>
      </p:sp>
      <p:sp>
        <p:nvSpPr>
          <p:cNvPr id="3" name="Content Placeholder 2">
            <a:extLst>
              <a:ext uri="{FF2B5EF4-FFF2-40B4-BE49-F238E27FC236}">
                <a16:creationId xmlns:a16="http://schemas.microsoft.com/office/drawing/2014/main" id="{4272B15C-FF07-A11B-4036-FB29D0F745CE}"/>
              </a:ext>
            </a:extLst>
          </p:cNvPr>
          <p:cNvSpPr>
            <a:spLocks noGrp="1"/>
          </p:cNvSpPr>
          <p:nvPr>
            <p:ph idx="1"/>
          </p:nvPr>
        </p:nvSpPr>
        <p:spPr/>
        <p:txBody>
          <a:bodyPr>
            <a:normAutofit lnSpcReduction="10000"/>
          </a:bodyPr>
          <a:lstStyle/>
          <a:p>
            <a:r>
              <a:rPr lang="en-US" dirty="0">
                <a:latin typeface="Algerian" panose="04020705040A02060702" pitchFamily="82" charset="0"/>
              </a:rPr>
              <a:t>Now we can use the class named </a:t>
            </a:r>
            <a:r>
              <a:rPr lang="en-US" dirty="0" err="1">
                <a:latin typeface="Algerian" panose="04020705040A02060702" pitchFamily="82" charset="0"/>
              </a:rPr>
              <a:t>MyClass</a:t>
            </a:r>
            <a:r>
              <a:rPr lang="en-US" dirty="0">
                <a:latin typeface="Algerian" panose="04020705040A02060702" pitchFamily="82" charset="0"/>
              </a:rPr>
              <a:t> to create objects:</a:t>
            </a:r>
          </a:p>
          <a:p>
            <a:r>
              <a:rPr lang="en-US" dirty="0">
                <a:latin typeface="Algerian" panose="04020705040A02060702" pitchFamily="82" charset="0"/>
              </a:rPr>
              <a:t>Example</a:t>
            </a:r>
          </a:p>
          <a:p>
            <a:r>
              <a:rPr lang="en-US" dirty="0">
                <a:latin typeface="Algerian" panose="04020705040A02060702" pitchFamily="82" charset="0"/>
              </a:rPr>
              <a:t>Create an object named p1, and print the value of x:</a:t>
            </a:r>
          </a:p>
          <a:p>
            <a:endParaRPr lang="en-US" dirty="0">
              <a:latin typeface="Algerian" panose="04020705040A02060702" pitchFamily="82" charset="0"/>
            </a:endParaRPr>
          </a:p>
          <a:p>
            <a:r>
              <a:rPr lang="en-US" dirty="0">
                <a:latin typeface="Algerian" panose="04020705040A02060702" pitchFamily="82" charset="0"/>
              </a:rPr>
              <a:t>p1 = </a:t>
            </a:r>
            <a:r>
              <a:rPr lang="en-US" dirty="0" err="1">
                <a:latin typeface="Algerian" panose="04020705040A02060702" pitchFamily="82" charset="0"/>
              </a:rPr>
              <a:t>MyClass</a:t>
            </a:r>
            <a:r>
              <a:rPr lang="en-US" dirty="0">
                <a:latin typeface="Algerian" panose="04020705040A02060702" pitchFamily="82" charset="0"/>
              </a:rPr>
              <a:t>()</a:t>
            </a:r>
          </a:p>
          <a:p>
            <a:r>
              <a:rPr lang="en-US" dirty="0">
                <a:latin typeface="Algerian" panose="04020705040A02060702" pitchFamily="82" charset="0"/>
              </a:rPr>
              <a:t>print(p1.x)</a:t>
            </a:r>
            <a:endParaRPr lang="en-PH" dirty="0">
              <a:latin typeface="Algerian" panose="04020705040A02060702" pitchFamily="82" charset="0"/>
            </a:endParaRPr>
          </a:p>
        </p:txBody>
      </p:sp>
    </p:spTree>
    <p:extLst>
      <p:ext uri="{BB962C8B-B14F-4D97-AF65-F5344CB8AC3E}">
        <p14:creationId xmlns:p14="http://schemas.microsoft.com/office/powerpoint/2010/main" val="131294810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BDB8-67CD-BC53-FB49-0DC56CE4F024}"/>
              </a:ext>
            </a:extLst>
          </p:cNvPr>
          <p:cNvSpPr>
            <a:spLocks noGrp="1"/>
          </p:cNvSpPr>
          <p:nvPr>
            <p:ph type="title"/>
          </p:nvPr>
        </p:nvSpPr>
        <p:spPr/>
        <p:txBody>
          <a:bodyPr/>
          <a:lstStyle/>
          <a:p>
            <a:r>
              <a:rPr lang="en-PH" dirty="0">
                <a:latin typeface="Algerian" panose="04020705040A02060702" pitchFamily="82" charset="0"/>
              </a:rPr>
              <a:t>The __</a:t>
            </a:r>
            <a:r>
              <a:rPr lang="en-PH" dirty="0" err="1">
                <a:latin typeface="Algerian" panose="04020705040A02060702" pitchFamily="82" charset="0"/>
              </a:rPr>
              <a:t>init</a:t>
            </a:r>
            <a:r>
              <a:rPr lang="en-PH" dirty="0">
                <a:latin typeface="Algerian" panose="04020705040A02060702" pitchFamily="82" charset="0"/>
              </a:rPr>
              <a:t>__() Function</a:t>
            </a:r>
          </a:p>
        </p:txBody>
      </p:sp>
      <p:sp>
        <p:nvSpPr>
          <p:cNvPr id="3" name="Content Placeholder 2">
            <a:extLst>
              <a:ext uri="{FF2B5EF4-FFF2-40B4-BE49-F238E27FC236}">
                <a16:creationId xmlns:a16="http://schemas.microsoft.com/office/drawing/2014/main" id="{096D6899-F7FF-F798-DBE4-12C65C7BF38B}"/>
              </a:ext>
            </a:extLst>
          </p:cNvPr>
          <p:cNvSpPr>
            <a:spLocks noGrp="1"/>
          </p:cNvSpPr>
          <p:nvPr>
            <p:ph idx="1"/>
          </p:nvPr>
        </p:nvSpPr>
        <p:spPr/>
        <p:txBody>
          <a:bodyPr>
            <a:normAutofit fontScale="70000" lnSpcReduction="20000"/>
          </a:bodyPr>
          <a:lstStyle/>
          <a:p>
            <a:r>
              <a:rPr lang="en-US" dirty="0">
                <a:latin typeface="Algerian" panose="04020705040A02060702" pitchFamily="82" charset="0"/>
              </a:rPr>
              <a:t>The examples above are classes and objects in their simplest form, and are not really useful in real life applications.</a:t>
            </a:r>
          </a:p>
          <a:p>
            <a:endParaRPr lang="en-US" dirty="0">
              <a:latin typeface="Algerian" panose="04020705040A02060702" pitchFamily="82" charset="0"/>
            </a:endParaRPr>
          </a:p>
          <a:p>
            <a:r>
              <a:rPr lang="en-US" dirty="0">
                <a:latin typeface="Algerian" panose="04020705040A02060702" pitchFamily="82" charset="0"/>
              </a:rPr>
              <a:t>To understand the meaning of classes we have to understand the built-in __</a:t>
            </a:r>
            <a:r>
              <a:rPr lang="en-US" dirty="0" err="1">
                <a:latin typeface="Algerian" panose="04020705040A02060702" pitchFamily="82" charset="0"/>
              </a:rPr>
              <a:t>init</a:t>
            </a:r>
            <a:r>
              <a:rPr lang="en-US" dirty="0">
                <a:latin typeface="Algerian" panose="04020705040A02060702" pitchFamily="82" charset="0"/>
              </a:rPr>
              <a:t>__() function.</a:t>
            </a:r>
          </a:p>
          <a:p>
            <a:endParaRPr lang="en-US" dirty="0">
              <a:latin typeface="Algerian" panose="04020705040A02060702" pitchFamily="82" charset="0"/>
            </a:endParaRPr>
          </a:p>
          <a:p>
            <a:r>
              <a:rPr lang="en-US" dirty="0">
                <a:latin typeface="Algerian" panose="04020705040A02060702" pitchFamily="82" charset="0"/>
              </a:rPr>
              <a:t>All classes have a function called __</a:t>
            </a:r>
            <a:r>
              <a:rPr lang="en-US" dirty="0" err="1">
                <a:latin typeface="Algerian" panose="04020705040A02060702" pitchFamily="82" charset="0"/>
              </a:rPr>
              <a:t>init</a:t>
            </a:r>
            <a:r>
              <a:rPr lang="en-US" dirty="0">
                <a:latin typeface="Algerian" panose="04020705040A02060702" pitchFamily="82" charset="0"/>
              </a:rPr>
              <a:t>__(), which is always executed when the class is being initiated.</a:t>
            </a:r>
          </a:p>
          <a:p>
            <a:endParaRPr lang="en-US" dirty="0">
              <a:latin typeface="Algerian" panose="04020705040A02060702" pitchFamily="82" charset="0"/>
            </a:endParaRPr>
          </a:p>
          <a:p>
            <a:r>
              <a:rPr lang="en-US" dirty="0">
                <a:latin typeface="Algerian" panose="04020705040A02060702" pitchFamily="82" charset="0"/>
              </a:rPr>
              <a:t>Use the __</a:t>
            </a:r>
            <a:r>
              <a:rPr lang="en-US" dirty="0" err="1">
                <a:latin typeface="Algerian" panose="04020705040A02060702" pitchFamily="82" charset="0"/>
              </a:rPr>
              <a:t>init</a:t>
            </a:r>
            <a:r>
              <a:rPr lang="en-US" dirty="0">
                <a:latin typeface="Algerian" panose="04020705040A02060702" pitchFamily="82" charset="0"/>
              </a:rPr>
              <a:t>__() function to assign values to object properties, or other operations that are necessary to do when the object is being created:</a:t>
            </a:r>
          </a:p>
          <a:p>
            <a:endParaRPr lang="en-US" dirty="0"/>
          </a:p>
          <a:p>
            <a:endParaRPr lang="en-PH" dirty="0"/>
          </a:p>
        </p:txBody>
      </p:sp>
    </p:spTree>
    <p:extLst>
      <p:ext uri="{BB962C8B-B14F-4D97-AF65-F5344CB8AC3E}">
        <p14:creationId xmlns:p14="http://schemas.microsoft.com/office/powerpoint/2010/main" val="3353644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B1EC-C386-0A1B-058D-13BEA8DBAF1A}"/>
              </a:ext>
            </a:extLst>
          </p:cNvPr>
          <p:cNvSpPr>
            <a:spLocks noGrp="1"/>
          </p:cNvSpPr>
          <p:nvPr>
            <p:ph type="title"/>
          </p:nvPr>
        </p:nvSpPr>
        <p:spPr>
          <a:xfrm>
            <a:off x="1501593" y="636228"/>
            <a:ext cx="9291215" cy="1664060"/>
          </a:xfrm>
        </p:spPr>
        <p:txBody>
          <a:bodyPr>
            <a:normAutofit/>
          </a:bodyPr>
          <a:lstStyle/>
          <a:p>
            <a:r>
              <a:rPr lang="en-PH" sz="4800" b="0" i="0" dirty="0">
                <a:effectLst/>
                <a:latin typeface="Algerian" panose="04020705040A02060702" pitchFamily="82" charset="0"/>
              </a:rPr>
              <a:t>Casting</a:t>
            </a:r>
            <a:br>
              <a:rPr lang="en-PH" sz="4800" b="0" i="0" dirty="0">
                <a:solidFill>
                  <a:srgbClr val="000000"/>
                </a:solidFill>
                <a:effectLst/>
                <a:latin typeface="Segoe UI" panose="020B0502040204020203" pitchFamily="34" charset="0"/>
              </a:rPr>
            </a:br>
            <a:endParaRPr lang="en-PH" sz="4800" dirty="0"/>
          </a:p>
        </p:txBody>
      </p:sp>
      <p:sp>
        <p:nvSpPr>
          <p:cNvPr id="3" name="Content Placeholder 2">
            <a:extLst>
              <a:ext uri="{FF2B5EF4-FFF2-40B4-BE49-F238E27FC236}">
                <a16:creationId xmlns:a16="http://schemas.microsoft.com/office/drawing/2014/main" id="{ED179F96-0203-67EB-3BA8-F64A44126A4B}"/>
              </a:ext>
            </a:extLst>
          </p:cNvPr>
          <p:cNvSpPr>
            <a:spLocks noGrp="1"/>
          </p:cNvSpPr>
          <p:nvPr>
            <p:ph idx="1"/>
          </p:nvPr>
        </p:nvSpPr>
        <p:spPr>
          <a:xfrm>
            <a:off x="1451579" y="2600325"/>
            <a:ext cx="9291215" cy="2866020"/>
          </a:xfrm>
        </p:spPr>
        <p:txBody>
          <a:bodyPr/>
          <a:lstStyle/>
          <a:p>
            <a:pPr>
              <a:buFont typeface="Wingdings" panose="05000000000000000000" pitchFamily="2" charset="2"/>
              <a:buChar char="v"/>
            </a:pPr>
            <a:r>
              <a:rPr lang="en-US" b="0" i="0" dirty="0">
                <a:solidFill>
                  <a:srgbClr val="000000"/>
                </a:solidFill>
                <a:effectLst/>
                <a:latin typeface="Algerian" panose="04020705040A02060702" pitchFamily="82" charset="0"/>
              </a:rPr>
              <a:t>If you want to specify the data type of a variable, this can be done with casting.</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Example</a:t>
            </a:r>
          </a:p>
          <a:p>
            <a:pPr algn="l">
              <a:buFont typeface="Wingdings" panose="05000000000000000000" pitchFamily="2" charset="2"/>
              <a:buChar char="v"/>
            </a:pPr>
            <a:r>
              <a:rPr lang="en-US" b="0" i="0" dirty="0">
                <a:solidFill>
                  <a:srgbClr val="000000"/>
                </a:solidFill>
                <a:effectLst/>
                <a:latin typeface="Consolas" panose="020B0609020204030204" pitchFamily="49" charset="0"/>
              </a:rPr>
              <a:t>x = </a:t>
            </a:r>
            <a:r>
              <a:rPr lang="en-US" b="0" i="0" dirty="0">
                <a:solidFill>
                  <a:srgbClr val="0000CD"/>
                </a:solidFill>
                <a:effectLst/>
                <a:latin typeface="Consolas" panose="020B0609020204030204" pitchFamily="49" charset="0"/>
              </a:rPr>
              <a:t>str</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x will be '3'</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y = </a:t>
            </a: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y will be 3</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z = </a:t>
            </a:r>
            <a:r>
              <a:rPr lang="en-US" b="0" i="0" dirty="0">
                <a:solidFill>
                  <a:srgbClr val="0000CD"/>
                </a:solidFill>
                <a:effectLst/>
                <a:latin typeface="Consolas" panose="020B0609020204030204" pitchFamily="49" charset="0"/>
              </a:rPr>
              <a:t>float</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z will be 3.0</a:t>
            </a:r>
            <a:endParaRPr lang="en-US" b="0" i="0" dirty="0">
              <a:solidFill>
                <a:srgbClr val="000000"/>
              </a:solidFill>
              <a:effectLst/>
              <a:latin typeface="Consolas" panose="020B0609020204030204" pitchFamily="49" charset="0"/>
            </a:endParaRPr>
          </a:p>
          <a:p>
            <a:endParaRPr lang="en-PH" dirty="0"/>
          </a:p>
        </p:txBody>
      </p:sp>
    </p:spTree>
    <p:extLst>
      <p:ext uri="{BB962C8B-B14F-4D97-AF65-F5344CB8AC3E}">
        <p14:creationId xmlns:p14="http://schemas.microsoft.com/office/powerpoint/2010/main" val="110628500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6D87B-10E0-F123-5D39-C5AF4DF903B5}"/>
              </a:ext>
            </a:extLst>
          </p:cNvPr>
          <p:cNvSpPr>
            <a:spLocks noGrp="1"/>
          </p:cNvSpPr>
          <p:nvPr>
            <p:ph idx="1"/>
          </p:nvPr>
        </p:nvSpPr>
        <p:spPr>
          <a:xfrm>
            <a:off x="1295401" y="1314450"/>
            <a:ext cx="9601196" cy="4561418"/>
          </a:xfrm>
        </p:spPr>
        <p:txBody>
          <a:bodyPr>
            <a:normAutofit fontScale="92500" lnSpcReduction="20000"/>
          </a:bodyPr>
          <a:lstStyle/>
          <a:p>
            <a:r>
              <a:rPr lang="en-US" dirty="0">
                <a:latin typeface="Algerian" panose="04020705040A02060702" pitchFamily="82" charset="0"/>
              </a:rPr>
              <a:t>Example</a:t>
            </a:r>
          </a:p>
          <a:p>
            <a:r>
              <a:rPr lang="en-US" dirty="0">
                <a:latin typeface="Algerian" panose="04020705040A02060702" pitchFamily="82" charset="0"/>
              </a:rPr>
              <a:t>Create a class named Person, use the __</a:t>
            </a:r>
            <a:r>
              <a:rPr lang="en-US" dirty="0" err="1">
                <a:latin typeface="Algerian" panose="04020705040A02060702" pitchFamily="82" charset="0"/>
              </a:rPr>
              <a:t>init</a:t>
            </a:r>
            <a:r>
              <a:rPr lang="en-US" dirty="0">
                <a:latin typeface="Algerian" panose="04020705040A02060702" pitchFamily="82" charset="0"/>
              </a:rPr>
              <a:t>__() function to assign values for name and age:</a:t>
            </a:r>
          </a:p>
          <a:p>
            <a:endParaRPr lang="en-US" dirty="0">
              <a:latin typeface="Algerian" panose="04020705040A02060702" pitchFamily="82" charset="0"/>
            </a:endParaRPr>
          </a:p>
          <a:p>
            <a:r>
              <a:rPr lang="en-US" dirty="0">
                <a:latin typeface="Algerian" panose="04020705040A02060702" pitchFamily="82" charset="0"/>
              </a:rPr>
              <a:t>class Person:</a:t>
            </a:r>
          </a:p>
          <a:p>
            <a:r>
              <a:rPr lang="en-US" dirty="0">
                <a:latin typeface="Algerian" panose="04020705040A02060702" pitchFamily="82" charset="0"/>
              </a:rPr>
              <a:t>  def __</a:t>
            </a:r>
            <a:r>
              <a:rPr lang="en-US" dirty="0" err="1">
                <a:latin typeface="Algerian" panose="04020705040A02060702" pitchFamily="82" charset="0"/>
              </a:rPr>
              <a:t>init</a:t>
            </a:r>
            <a:r>
              <a:rPr lang="en-US" dirty="0">
                <a:latin typeface="Algerian" panose="04020705040A02060702" pitchFamily="82" charset="0"/>
              </a:rPr>
              <a:t>__(self, name, age):</a:t>
            </a:r>
          </a:p>
          <a:p>
            <a:r>
              <a:rPr lang="en-US" dirty="0">
                <a:latin typeface="Algerian" panose="04020705040A02060702" pitchFamily="82" charset="0"/>
              </a:rPr>
              <a:t>    self.name = name</a:t>
            </a:r>
          </a:p>
          <a:p>
            <a:r>
              <a:rPr lang="en-US" dirty="0">
                <a:latin typeface="Algerian" panose="04020705040A02060702" pitchFamily="82" charset="0"/>
              </a:rPr>
              <a:t>    </a:t>
            </a:r>
            <a:r>
              <a:rPr lang="en-US" dirty="0" err="1">
                <a:latin typeface="Algerian" panose="04020705040A02060702" pitchFamily="82" charset="0"/>
              </a:rPr>
              <a:t>self.age</a:t>
            </a:r>
            <a:r>
              <a:rPr lang="en-US" dirty="0">
                <a:latin typeface="Algerian" panose="04020705040A02060702" pitchFamily="82" charset="0"/>
              </a:rPr>
              <a:t> = age</a:t>
            </a:r>
          </a:p>
          <a:p>
            <a:pPr>
              <a:buFont typeface="Arial" panose="020B0604020202020204" pitchFamily="34" charset="0"/>
              <a:buChar char="•"/>
            </a:pPr>
            <a:r>
              <a:rPr lang="en-US" dirty="0">
                <a:latin typeface="Algerian" panose="04020705040A02060702" pitchFamily="82" charset="0"/>
              </a:rPr>
              <a:t>p1 = Person("John", 36       </a:t>
            </a:r>
          </a:p>
          <a:p>
            <a:pPr>
              <a:buFont typeface="Wingdings" panose="05000000000000000000" pitchFamily="2" charset="2"/>
              <a:buChar char="§"/>
            </a:pPr>
            <a:r>
              <a:rPr lang="en-US" dirty="0">
                <a:latin typeface="Algerian" panose="04020705040A02060702" pitchFamily="82" charset="0"/>
              </a:rPr>
              <a:t>print(p1.name)</a:t>
            </a:r>
          </a:p>
          <a:p>
            <a:r>
              <a:rPr lang="en-US" dirty="0">
                <a:latin typeface="Algerian" panose="04020705040A02060702" pitchFamily="82" charset="0"/>
              </a:rPr>
              <a:t>print(p1.age)</a:t>
            </a:r>
          </a:p>
          <a:p>
            <a:endParaRPr lang="en-US" dirty="0">
              <a:latin typeface="Algerian" panose="04020705040A02060702" pitchFamily="82" charset="0"/>
            </a:endParaRPr>
          </a:p>
          <a:p>
            <a:endParaRPr lang="en-PH" dirty="0"/>
          </a:p>
        </p:txBody>
      </p:sp>
    </p:spTree>
    <p:extLst>
      <p:ext uri="{BB962C8B-B14F-4D97-AF65-F5344CB8AC3E}">
        <p14:creationId xmlns:p14="http://schemas.microsoft.com/office/powerpoint/2010/main" val="149425399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7887-30A6-1070-B996-B28E93B73391}"/>
              </a:ext>
            </a:extLst>
          </p:cNvPr>
          <p:cNvSpPr>
            <a:spLocks noGrp="1"/>
          </p:cNvSpPr>
          <p:nvPr>
            <p:ph type="title"/>
          </p:nvPr>
        </p:nvSpPr>
        <p:spPr/>
        <p:txBody>
          <a:bodyPr/>
          <a:lstStyle/>
          <a:p>
            <a:r>
              <a:rPr lang="en-PH" dirty="0">
                <a:latin typeface="Algerian" panose="04020705040A02060702" pitchFamily="82" charset="0"/>
              </a:rPr>
              <a:t>The __str__() Function</a:t>
            </a:r>
          </a:p>
        </p:txBody>
      </p:sp>
      <p:sp>
        <p:nvSpPr>
          <p:cNvPr id="3" name="Content Placeholder 2">
            <a:extLst>
              <a:ext uri="{FF2B5EF4-FFF2-40B4-BE49-F238E27FC236}">
                <a16:creationId xmlns:a16="http://schemas.microsoft.com/office/drawing/2014/main" id="{8B098308-F19B-9490-E3DE-F5627C6FC819}"/>
              </a:ext>
            </a:extLst>
          </p:cNvPr>
          <p:cNvSpPr>
            <a:spLocks noGrp="1"/>
          </p:cNvSpPr>
          <p:nvPr>
            <p:ph idx="1"/>
          </p:nvPr>
        </p:nvSpPr>
        <p:spPr/>
        <p:txBody>
          <a:bodyPr/>
          <a:lstStyle/>
          <a:p>
            <a:r>
              <a:rPr lang="en-US" dirty="0">
                <a:latin typeface="Algerian" panose="04020705040A02060702" pitchFamily="82" charset="0"/>
              </a:rPr>
              <a:t>The __str__() function controls what should be returned when the class object is represented as a string.</a:t>
            </a:r>
          </a:p>
          <a:p>
            <a:endParaRPr lang="en-US" dirty="0">
              <a:latin typeface="Algerian" panose="04020705040A02060702" pitchFamily="82" charset="0"/>
            </a:endParaRPr>
          </a:p>
          <a:p>
            <a:r>
              <a:rPr lang="en-US" dirty="0">
                <a:latin typeface="Algerian" panose="04020705040A02060702" pitchFamily="82" charset="0"/>
              </a:rPr>
              <a:t>If the __str__() function is not set, the string representation of the object is returned:</a:t>
            </a:r>
            <a:endParaRPr lang="en-PH" dirty="0">
              <a:latin typeface="Algerian" panose="04020705040A02060702" pitchFamily="82" charset="0"/>
            </a:endParaRPr>
          </a:p>
        </p:txBody>
      </p:sp>
    </p:spTree>
    <p:extLst>
      <p:ext uri="{BB962C8B-B14F-4D97-AF65-F5344CB8AC3E}">
        <p14:creationId xmlns:p14="http://schemas.microsoft.com/office/powerpoint/2010/main" val="322245583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77AE3-03AE-ED13-2072-A41054685394}"/>
              </a:ext>
            </a:extLst>
          </p:cNvPr>
          <p:cNvSpPr>
            <a:spLocks noGrp="1"/>
          </p:cNvSpPr>
          <p:nvPr>
            <p:ph idx="1"/>
          </p:nvPr>
        </p:nvSpPr>
        <p:spPr>
          <a:xfrm>
            <a:off x="1295401" y="1400175"/>
            <a:ext cx="9601196" cy="4475693"/>
          </a:xfrm>
        </p:spPr>
        <p:txBody>
          <a:bodyPr>
            <a:normAutofit fontScale="85000" lnSpcReduction="20000"/>
          </a:bodyPr>
          <a:lstStyle/>
          <a:p>
            <a:r>
              <a:rPr lang="en-US" dirty="0"/>
              <a:t>Example</a:t>
            </a:r>
          </a:p>
          <a:p>
            <a:r>
              <a:rPr lang="en-US" dirty="0"/>
              <a:t>The string representation of an object WITHOUT the __str__() function:</a:t>
            </a:r>
          </a:p>
          <a:p>
            <a:endParaRPr lang="en-US" dirty="0"/>
          </a:p>
          <a:p>
            <a:r>
              <a:rPr lang="en-US" dirty="0"/>
              <a:t>class Person:</a:t>
            </a:r>
          </a:p>
          <a:p>
            <a:r>
              <a:rPr lang="en-US" dirty="0"/>
              <a:t>  def __</a:t>
            </a:r>
            <a:r>
              <a:rPr lang="en-US" dirty="0" err="1"/>
              <a:t>init</a:t>
            </a:r>
            <a:r>
              <a:rPr lang="en-US" dirty="0"/>
              <a:t>__(self, name, age):</a:t>
            </a:r>
          </a:p>
          <a:p>
            <a:r>
              <a:rPr lang="en-US" dirty="0"/>
              <a:t>    self.name = name</a:t>
            </a:r>
          </a:p>
          <a:p>
            <a:r>
              <a:rPr lang="en-US" dirty="0"/>
              <a:t>    </a:t>
            </a:r>
            <a:r>
              <a:rPr lang="en-US" dirty="0" err="1"/>
              <a:t>self.age</a:t>
            </a:r>
            <a:r>
              <a:rPr lang="en-US" dirty="0"/>
              <a:t> = age</a:t>
            </a:r>
          </a:p>
          <a:p>
            <a:endParaRPr lang="en-US" dirty="0"/>
          </a:p>
          <a:p>
            <a:r>
              <a:rPr lang="en-US" dirty="0"/>
              <a:t>p1 = Person("John", 36)</a:t>
            </a:r>
          </a:p>
          <a:p>
            <a:endParaRPr lang="en-US" dirty="0"/>
          </a:p>
          <a:p>
            <a:r>
              <a:rPr lang="en-US" dirty="0"/>
              <a:t>print(p1)</a:t>
            </a:r>
            <a:endParaRPr lang="en-PH" dirty="0"/>
          </a:p>
        </p:txBody>
      </p:sp>
    </p:spTree>
    <p:extLst>
      <p:ext uri="{BB962C8B-B14F-4D97-AF65-F5344CB8AC3E}">
        <p14:creationId xmlns:p14="http://schemas.microsoft.com/office/powerpoint/2010/main" val="97822041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28B972-C445-FC3B-D7F2-5ACC359F72C0}"/>
              </a:ext>
            </a:extLst>
          </p:cNvPr>
          <p:cNvSpPr>
            <a:spLocks noGrp="1"/>
          </p:cNvSpPr>
          <p:nvPr>
            <p:ph idx="1"/>
          </p:nvPr>
        </p:nvSpPr>
        <p:spPr>
          <a:xfrm>
            <a:off x="1295401" y="1528763"/>
            <a:ext cx="9601196" cy="4347105"/>
          </a:xfrm>
        </p:spPr>
        <p:txBody>
          <a:bodyPr>
            <a:normAutofit fontScale="62500" lnSpcReduction="20000"/>
          </a:bodyPr>
          <a:lstStyle/>
          <a:p>
            <a:r>
              <a:rPr lang="en-US" dirty="0"/>
              <a:t>Example</a:t>
            </a:r>
          </a:p>
          <a:p>
            <a:r>
              <a:rPr lang="en-US" dirty="0"/>
              <a:t>The string representation of an object WITH the __str__() function:</a:t>
            </a:r>
          </a:p>
          <a:p>
            <a:endParaRPr lang="en-US" dirty="0"/>
          </a:p>
          <a:p>
            <a:r>
              <a:rPr lang="en-US" dirty="0"/>
              <a:t>class Person:</a:t>
            </a:r>
          </a:p>
          <a:p>
            <a:r>
              <a:rPr lang="en-US" dirty="0"/>
              <a:t>  def __</a:t>
            </a:r>
            <a:r>
              <a:rPr lang="en-US" dirty="0" err="1"/>
              <a:t>init</a:t>
            </a:r>
            <a:r>
              <a:rPr lang="en-US" dirty="0"/>
              <a:t>__(self, name, age):</a:t>
            </a:r>
          </a:p>
          <a:p>
            <a:r>
              <a:rPr lang="en-US" dirty="0"/>
              <a:t>    self.name = name</a:t>
            </a:r>
          </a:p>
          <a:p>
            <a:r>
              <a:rPr lang="en-US" dirty="0"/>
              <a:t>    </a:t>
            </a:r>
            <a:r>
              <a:rPr lang="en-US" dirty="0" err="1"/>
              <a:t>self.age</a:t>
            </a:r>
            <a:r>
              <a:rPr lang="en-US" dirty="0"/>
              <a:t> = age</a:t>
            </a:r>
          </a:p>
          <a:p>
            <a:endParaRPr lang="en-US" dirty="0"/>
          </a:p>
          <a:p>
            <a:r>
              <a:rPr lang="en-US" dirty="0"/>
              <a:t>  def __str__(self):</a:t>
            </a:r>
          </a:p>
          <a:p>
            <a:r>
              <a:rPr lang="en-US" dirty="0"/>
              <a:t>    return f"{self.name}({</a:t>
            </a:r>
            <a:r>
              <a:rPr lang="en-US" dirty="0" err="1"/>
              <a:t>self.age</a:t>
            </a:r>
            <a:r>
              <a:rPr lang="en-US" dirty="0"/>
              <a:t>})"</a:t>
            </a:r>
          </a:p>
          <a:p>
            <a:endParaRPr lang="en-US" dirty="0"/>
          </a:p>
          <a:p>
            <a:r>
              <a:rPr lang="en-US" dirty="0"/>
              <a:t>p1 = Person("John", 36)</a:t>
            </a:r>
          </a:p>
          <a:p>
            <a:endParaRPr lang="en-US" dirty="0"/>
          </a:p>
          <a:p>
            <a:r>
              <a:rPr lang="en-US" dirty="0"/>
              <a:t>print(p1)</a:t>
            </a:r>
            <a:endParaRPr lang="en-PH" dirty="0"/>
          </a:p>
        </p:txBody>
      </p:sp>
    </p:spTree>
    <p:extLst>
      <p:ext uri="{BB962C8B-B14F-4D97-AF65-F5344CB8AC3E}">
        <p14:creationId xmlns:p14="http://schemas.microsoft.com/office/powerpoint/2010/main" val="336963452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0C04-96C0-5F0B-977C-D7B7409AE930}"/>
              </a:ext>
            </a:extLst>
          </p:cNvPr>
          <p:cNvSpPr>
            <a:spLocks noGrp="1"/>
          </p:cNvSpPr>
          <p:nvPr>
            <p:ph type="title"/>
          </p:nvPr>
        </p:nvSpPr>
        <p:spPr/>
        <p:txBody>
          <a:bodyPr/>
          <a:lstStyle/>
          <a:p>
            <a:r>
              <a:rPr lang="en-PH" dirty="0">
                <a:latin typeface="Algerian" panose="04020705040A02060702" pitchFamily="82" charset="0"/>
              </a:rPr>
              <a:t>Object Methods</a:t>
            </a:r>
          </a:p>
        </p:txBody>
      </p:sp>
      <p:sp>
        <p:nvSpPr>
          <p:cNvPr id="3" name="Content Placeholder 2">
            <a:extLst>
              <a:ext uri="{FF2B5EF4-FFF2-40B4-BE49-F238E27FC236}">
                <a16:creationId xmlns:a16="http://schemas.microsoft.com/office/drawing/2014/main" id="{56346031-211A-8653-3EAB-CFEFE684B8B4}"/>
              </a:ext>
            </a:extLst>
          </p:cNvPr>
          <p:cNvSpPr>
            <a:spLocks noGrp="1"/>
          </p:cNvSpPr>
          <p:nvPr>
            <p:ph idx="1"/>
          </p:nvPr>
        </p:nvSpPr>
        <p:spPr/>
        <p:txBody>
          <a:bodyPr>
            <a:normAutofit/>
          </a:bodyPr>
          <a:lstStyle/>
          <a:p>
            <a:r>
              <a:rPr lang="en-US" sz="2800" dirty="0">
                <a:latin typeface="Algerian" panose="04020705040A02060702" pitchFamily="82" charset="0"/>
              </a:rPr>
              <a:t>Objects can also contain methods. Methods in objects are functions that belong to the object.</a:t>
            </a:r>
          </a:p>
          <a:p>
            <a:endParaRPr lang="en-US" sz="2800" dirty="0">
              <a:latin typeface="Algerian" panose="04020705040A02060702" pitchFamily="82" charset="0"/>
            </a:endParaRPr>
          </a:p>
          <a:p>
            <a:r>
              <a:rPr lang="en-US" sz="2800" dirty="0">
                <a:latin typeface="Algerian" panose="04020705040A02060702" pitchFamily="82" charset="0"/>
              </a:rPr>
              <a:t>Let us create a method in the Person class:</a:t>
            </a:r>
            <a:endParaRPr lang="en-PH" sz="2800" dirty="0">
              <a:latin typeface="Algerian" panose="04020705040A02060702" pitchFamily="82" charset="0"/>
            </a:endParaRPr>
          </a:p>
        </p:txBody>
      </p:sp>
    </p:spTree>
    <p:extLst>
      <p:ext uri="{BB962C8B-B14F-4D97-AF65-F5344CB8AC3E}">
        <p14:creationId xmlns:p14="http://schemas.microsoft.com/office/powerpoint/2010/main" val="160742392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8723F-E3AB-A47C-DBF8-2AB94A663CB0}"/>
              </a:ext>
            </a:extLst>
          </p:cNvPr>
          <p:cNvSpPr>
            <a:spLocks noGrp="1"/>
          </p:cNvSpPr>
          <p:nvPr>
            <p:ph idx="1"/>
          </p:nvPr>
        </p:nvSpPr>
        <p:spPr>
          <a:xfrm>
            <a:off x="1295401" y="1685925"/>
            <a:ext cx="9601196" cy="4189943"/>
          </a:xfrm>
        </p:spPr>
        <p:txBody>
          <a:bodyPr>
            <a:normAutofit fontScale="62500" lnSpcReduction="20000"/>
          </a:bodyPr>
          <a:lstStyle/>
          <a:p>
            <a:r>
              <a:rPr lang="en-US" dirty="0"/>
              <a:t>Example</a:t>
            </a:r>
          </a:p>
          <a:p>
            <a:r>
              <a:rPr lang="en-US" dirty="0"/>
              <a:t>Insert a function that prints a greeting, and execute it on the p1 object:</a:t>
            </a:r>
          </a:p>
          <a:p>
            <a:endParaRPr lang="en-US" dirty="0"/>
          </a:p>
          <a:p>
            <a:r>
              <a:rPr lang="en-US" dirty="0"/>
              <a:t>class Person:</a:t>
            </a:r>
          </a:p>
          <a:p>
            <a:r>
              <a:rPr lang="en-US" dirty="0"/>
              <a:t>  def __</a:t>
            </a:r>
            <a:r>
              <a:rPr lang="en-US" dirty="0" err="1"/>
              <a:t>init</a:t>
            </a:r>
            <a:r>
              <a:rPr lang="en-US" dirty="0"/>
              <a:t>__(self, name, age):</a:t>
            </a:r>
          </a:p>
          <a:p>
            <a:r>
              <a:rPr lang="en-US" dirty="0"/>
              <a:t>    self.name = name</a:t>
            </a:r>
          </a:p>
          <a:p>
            <a:r>
              <a:rPr lang="en-US" dirty="0"/>
              <a:t>    </a:t>
            </a:r>
            <a:r>
              <a:rPr lang="en-US" dirty="0" err="1"/>
              <a:t>self.age</a:t>
            </a:r>
            <a:r>
              <a:rPr lang="en-US" dirty="0"/>
              <a:t> = age</a:t>
            </a:r>
          </a:p>
          <a:p>
            <a:endParaRPr lang="en-US" dirty="0"/>
          </a:p>
          <a:p>
            <a:r>
              <a:rPr lang="en-US" dirty="0"/>
              <a:t>  def </a:t>
            </a:r>
            <a:r>
              <a:rPr lang="en-US" dirty="0" err="1"/>
              <a:t>myfunc</a:t>
            </a:r>
            <a:r>
              <a:rPr lang="en-US" dirty="0"/>
              <a:t>(self):</a:t>
            </a:r>
          </a:p>
          <a:p>
            <a:r>
              <a:rPr lang="en-US" dirty="0"/>
              <a:t>    print("Hello my name is " + self.name)</a:t>
            </a:r>
          </a:p>
          <a:p>
            <a:endParaRPr lang="en-US" dirty="0"/>
          </a:p>
          <a:p>
            <a:r>
              <a:rPr lang="en-US" dirty="0"/>
              <a:t>p1 = Person("John", 36)</a:t>
            </a:r>
          </a:p>
          <a:p>
            <a:r>
              <a:rPr lang="en-US" dirty="0"/>
              <a:t>p1.myfunc()</a:t>
            </a:r>
          </a:p>
          <a:p>
            <a:endParaRPr lang="en-PH" dirty="0"/>
          </a:p>
        </p:txBody>
      </p:sp>
    </p:spTree>
    <p:extLst>
      <p:ext uri="{BB962C8B-B14F-4D97-AF65-F5344CB8AC3E}">
        <p14:creationId xmlns:p14="http://schemas.microsoft.com/office/powerpoint/2010/main" val="441366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A4CD-0B8D-D6D8-9769-DB54B121D4F0}"/>
              </a:ext>
            </a:extLst>
          </p:cNvPr>
          <p:cNvSpPr>
            <a:spLocks noGrp="1"/>
          </p:cNvSpPr>
          <p:nvPr>
            <p:ph type="title"/>
          </p:nvPr>
        </p:nvSpPr>
        <p:spPr/>
        <p:txBody>
          <a:bodyPr/>
          <a:lstStyle/>
          <a:p>
            <a:r>
              <a:rPr lang="en-PH" dirty="0">
                <a:latin typeface="Algerian" panose="04020705040A02060702" pitchFamily="82" charset="0"/>
              </a:rPr>
              <a:t>The self Parameter</a:t>
            </a:r>
          </a:p>
        </p:txBody>
      </p:sp>
      <p:sp>
        <p:nvSpPr>
          <p:cNvPr id="3" name="Content Placeholder 2">
            <a:extLst>
              <a:ext uri="{FF2B5EF4-FFF2-40B4-BE49-F238E27FC236}">
                <a16:creationId xmlns:a16="http://schemas.microsoft.com/office/drawing/2014/main" id="{E4E3641F-D1C1-6234-4203-D653D11A783A}"/>
              </a:ext>
            </a:extLst>
          </p:cNvPr>
          <p:cNvSpPr>
            <a:spLocks noGrp="1"/>
          </p:cNvSpPr>
          <p:nvPr>
            <p:ph idx="1"/>
          </p:nvPr>
        </p:nvSpPr>
        <p:spPr/>
        <p:txBody>
          <a:bodyPr/>
          <a:lstStyle/>
          <a:p>
            <a:r>
              <a:rPr lang="en-US" dirty="0">
                <a:latin typeface="Algerian" panose="04020705040A02060702" pitchFamily="82" charset="0"/>
              </a:rPr>
              <a:t>The self parameter is a reference to the current instance of the class, and is used to access variables that belongs to the class.</a:t>
            </a:r>
          </a:p>
          <a:p>
            <a:endParaRPr lang="en-US" dirty="0">
              <a:latin typeface="Algerian" panose="04020705040A02060702" pitchFamily="82" charset="0"/>
            </a:endParaRPr>
          </a:p>
          <a:p>
            <a:r>
              <a:rPr lang="en-US" dirty="0">
                <a:latin typeface="Algerian" panose="04020705040A02060702" pitchFamily="82" charset="0"/>
              </a:rPr>
              <a:t>It does not have to be named self , you can call it whatever you like, but it has to be the first parameter of any function in the class:</a:t>
            </a:r>
          </a:p>
          <a:p>
            <a:pPr marL="0" indent="0">
              <a:buNone/>
            </a:pPr>
            <a:endParaRPr lang="en-US" dirty="0"/>
          </a:p>
        </p:txBody>
      </p:sp>
    </p:spTree>
    <p:extLst>
      <p:ext uri="{BB962C8B-B14F-4D97-AF65-F5344CB8AC3E}">
        <p14:creationId xmlns:p14="http://schemas.microsoft.com/office/powerpoint/2010/main" val="365200655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4F827-2098-1A0B-EF8F-D2E53D4F4693}"/>
              </a:ext>
            </a:extLst>
          </p:cNvPr>
          <p:cNvSpPr>
            <a:spLocks noGrp="1"/>
          </p:cNvSpPr>
          <p:nvPr>
            <p:ph idx="1"/>
          </p:nvPr>
        </p:nvSpPr>
        <p:spPr>
          <a:xfrm>
            <a:off x="1295401" y="1400175"/>
            <a:ext cx="9601196" cy="4475693"/>
          </a:xfrm>
        </p:spPr>
        <p:txBody>
          <a:bodyPr>
            <a:normAutofit fontScale="70000" lnSpcReduction="20000"/>
          </a:bodyPr>
          <a:lstStyle/>
          <a:p>
            <a:r>
              <a:rPr lang="en-PH" dirty="0">
                <a:latin typeface="Algerian" panose="04020705040A02060702" pitchFamily="82" charset="0"/>
              </a:rPr>
              <a:t>Example</a:t>
            </a:r>
          </a:p>
          <a:p>
            <a:r>
              <a:rPr lang="en-PH" dirty="0">
                <a:latin typeface="Algerian" panose="04020705040A02060702" pitchFamily="82" charset="0"/>
              </a:rPr>
              <a:t>Use the words </a:t>
            </a:r>
            <a:r>
              <a:rPr lang="en-PH" dirty="0" err="1">
                <a:latin typeface="Algerian" panose="04020705040A02060702" pitchFamily="82" charset="0"/>
              </a:rPr>
              <a:t>mysillyobject</a:t>
            </a:r>
            <a:r>
              <a:rPr lang="en-PH" dirty="0">
                <a:latin typeface="Algerian" panose="04020705040A02060702" pitchFamily="82" charset="0"/>
              </a:rPr>
              <a:t> and </a:t>
            </a:r>
            <a:r>
              <a:rPr lang="en-PH" dirty="0" err="1">
                <a:latin typeface="Algerian" panose="04020705040A02060702" pitchFamily="82" charset="0"/>
              </a:rPr>
              <a:t>abc</a:t>
            </a:r>
            <a:r>
              <a:rPr lang="en-PH" dirty="0">
                <a:latin typeface="Algerian" panose="04020705040A02060702" pitchFamily="82" charset="0"/>
              </a:rPr>
              <a:t> instead of self:</a:t>
            </a:r>
          </a:p>
          <a:p>
            <a:endParaRPr lang="en-PH" dirty="0">
              <a:latin typeface="Algerian" panose="04020705040A02060702" pitchFamily="82" charset="0"/>
            </a:endParaRPr>
          </a:p>
          <a:p>
            <a:r>
              <a:rPr lang="en-PH" dirty="0">
                <a:latin typeface="Algerian" panose="04020705040A02060702" pitchFamily="82" charset="0"/>
              </a:rPr>
              <a:t>class Person:</a:t>
            </a:r>
          </a:p>
          <a:p>
            <a:r>
              <a:rPr lang="en-PH" dirty="0">
                <a:latin typeface="Algerian" panose="04020705040A02060702" pitchFamily="82" charset="0"/>
              </a:rPr>
              <a:t>  def __</a:t>
            </a:r>
            <a:r>
              <a:rPr lang="en-PH" dirty="0" err="1">
                <a:latin typeface="Algerian" panose="04020705040A02060702" pitchFamily="82" charset="0"/>
              </a:rPr>
              <a:t>init</a:t>
            </a:r>
            <a:r>
              <a:rPr lang="en-PH" dirty="0">
                <a:latin typeface="Algerian" panose="04020705040A02060702" pitchFamily="82" charset="0"/>
              </a:rPr>
              <a:t>__(</a:t>
            </a:r>
            <a:r>
              <a:rPr lang="en-PH" dirty="0" err="1">
                <a:latin typeface="Algerian" panose="04020705040A02060702" pitchFamily="82" charset="0"/>
              </a:rPr>
              <a:t>mysillyobject</a:t>
            </a:r>
            <a:r>
              <a:rPr lang="en-PH" dirty="0">
                <a:latin typeface="Algerian" panose="04020705040A02060702" pitchFamily="82" charset="0"/>
              </a:rPr>
              <a:t>, name, age):</a:t>
            </a:r>
          </a:p>
          <a:p>
            <a:r>
              <a:rPr lang="en-PH" dirty="0">
                <a:latin typeface="Algerian" panose="04020705040A02060702" pitchFamily="82" charset="0"/>
              </a:rPr>
              <a:t>    mysillyobject.name = name</a:t>
            </a:r>
          </a:p>
          <a:p>
            <a:r>
              <a:rPr lang="en-PH" dirty="0">
                <a:latin typeface="Algerian" panose="04020705040A02060702" pitchFamily="82" charset="0"/>
              </a:rPr>
              <a:t>    </a:t>
            </a:r>
            <a:r>
              <a:rPr lang="en-PH" dirty="0" err="1">
                <a:latin typeface="Algerian" panose="04020705040A02060702" pitchFamily="82" charset="0"/>
              </a:rPr>
              <a:t>mysillyobject.age</a:t>
            </a:r>
            <a:r>
              <a:rPr lang="en-PH" dirty="0">
                <a:latin typeface="Algerian" panose="04020705040A02060702" pitchFamily="82" charset="0"/>
              </a:rPr>
              <a:t> = age</a:t>
            </a:r>
          </a:p>
          <a:p>
            <a:endParaRPr lang="en-PH" dirty="0">
              <a:latin typeface="Algerian" panose="04020705040A02060702" pitchFamily="82" charset="0"/>
            </a:endParaRPr>
          </a:p>
          <a:p>
            <a:r>
              <a:rPr lang="en-PH" dirty="0">
                <a:latin typeface="Algerian" panose="04020705040A02060702" pitchFamily="82" charset="0"/>
              </a:rPr>
              <a:t>  def </a:t>
            </a:r>
            <a:r>
              <a:rPr lang="en-PH" dirty="0" err="1">
                <a:latin typeface="Algerian" panose="04020705040A02060702" pitchFamily="82" charset="0"/>
              </a:rPr>
              <a:t>myfunc</a:t>
            </a:r>
            <a:r>
              <a:rPr lang="en-PH" dirty="0">
                <a:latin typeface="Algerian" panose="04020705040A02060702" pitchFamily="82" charset="0"/>
              </a:rPr>
              <a:t>(</a:t>
            </a:r>
            <a:r>
              <a:rPr lang="en-PH" dirty="0" err="1">
                <a:latin typeface="Algerian" panose="04020705040A02060702" pitchFamily="82" charset="0"/>
              </a:rPr>
              <a:t>abc</a:t>
            </a:r>
            <a:r>
              <a:rPr lang="en-PH" dirty="0">
                <a:latin typeface="Algerian" panose="04020705040A02060702" pitchFamily="82" charset="0"/>
              </a:rPr>
              <a:t>):</a:t>
            </a:r>
          </a:p>
          <a:p>
            <a:r>
              <a:rPr lang="en-PH" dirty="0">
                <a:latin typeface="Algerian" panose="04020705040A02060702" pitchFamily="82" charset="0"/>
              </a:rPr>
              <a:t>    print("Hello my name is " + abc.name)</a:t>
            </a:r>
          </a:p>
          <a:p>
            <a:endParaRPr lang="en-PH" dirty="0">
              <a:latin typeface="Algerian" panose="04020705040A02060702" pitchFamily="82" charset="0"/>
            </a:endParaRPr>
          </a:p>
          <a:p>
            <a:r>
              <a:rPr lang="en-PH" dirty="0">
                <a:latin typeface="Algerian" panose="04020705040A02060702" pitchFamily="82" charset="0"/>
              </a:rPr>
              <a:t>p1 = Person("John", 36)</a:t>
            </a:r>
          </a:p>
          <a:p>
            <a:r>
              <a:rPr lang="en-PH" dirty="0">
                <a:latin typeface="Algerian" panose="04020705040A02060702" pitchFamily="82" charset="0"/>
              </a:rPr>
              <a:t>p1.myfunc()</a:t>
            </a:r>
          </a:p>
          <a:p>
            <a:endParaRPr lang="en-PH" dirty="0"/>
          </a:p>
        </p:txBody>
      </p:sp>
    </p:spTree>
    <p:extLst>
      <p:ext uri="{BB962C8B-B14F-4D97-AF65-F5344CB8AC3E}">
        <p14:creationId xmlns:p14="http://schemas.microsoft.com/office/powerpoint/2010/main" val="339848560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51B6-15BB-52F2-45E4-CD7C184AA1F6}"/>
              </a:ext>
            </a:extLst>
          </p:cNvPr>
          <p:cNvSpPr>
            <a:spLocks noGrp="1"/>
          </p:cNvSpPr>
          <p:nvPr>
            <p:ph type="title"/>
          </p:nvPr>
        </p:nvSpPr>
        <p:spPr/>
        <p:txBody>
          <a:bodyPr/>
          <a:lstStyle/>
          <a:p>
            <a:r>
              <a:rPr lang="en-PH" dirty="0">
                <a:latin typeface="Algerian" panose="04020705040A02060702" pitchFamily="82" charset="0"/>
              </a:rPr>
              <a:t>Modify Object Properties</a:t>
            </a:r>
          </a:p>
        </p:txBody>
      </p:sp>
      <p:sp>
        <p:nvSpPr>
          <p:cNvPr id="3" name="Content Placeholder 2">
            <a:extLst>
              <a:ext uri="{FF2B5EF4-FFF2-40B4-BE49-F238E27FC236}">
                <a16:creationId xmlns:a16="http://schemas.microsoft.com/office/drawing/2014/main" id="{60C17CD6-7797-D9C3-113E-042C877A049A}"/>
              </a:ext>
            </a:extLst>
          </p:cNvPr>
          <p:cNvSpPr>
            <a:spLocks noGrp="1"/>
          </p:cNvSpPr>
          <p:nvPr>
            <p:ph idx="1"/>
          </p:nvPr>
        </p:nvSpPr>
        <p:spPr/>
        <p:txBody>
          <a:bodyPr>
            <a:normAutofit lnSpcReduction="10000"/>
          </a:bodyPr>
          <a:lstStyle/>
          <a:p>
            <a:r>
              <a:rPr lang="en-US" dirty="0">
                <a:latin typeface="Algerian" panose="04020705040A02060702" pitchFamily="82" charset="0"/>
              </a:rPr>
              <a:t>You can modify properties on objects like this:</a:t>
            </a:r>
          </a:p>
          <a:p>
            <a:endParaRPr lang="en-US" dirty="0">
              <a:latin typeface="Algerian" panose="04020705040A02060702" pitchFamily="82" charset="0"/>
            </a:endParaRPr>
          </a:p>
          <a:p>
            <a:r>
              <a:rPr lang="en-US" dirty="0">
                <a:latin typeface="Algerian" panose="04020705040A02060702" pitchFamily="82" charset="0"/>
              </a:rPr>
              <a:t>Example.</a:t>
            </a:r>
          </a:p>
          <a:p>
            <a:r>
              <a:rPr lang="en-US" dirty="0">
                <a:latin typeface="Algerian" panose="04020705040A02060702" pitchFamily="82" charset="0"/>
              </a:rPr>
              <a:t>Example</a:t>
            </a:r>
          </a:p>
          <a:p>
            <a:r>
              <a:rPr lang="en-US" dirty="0">
                <a:latin typeface="Algerian" panose="04020705040A02060702" pitchFamily="82" charset="0"/>
              </a:rPr>
              <a:t>Set the age of p1 to 40:</a:t>
            </a:r>
          </a:p>
          <a:p>
            <a:endParaRPr lang="en-US" dirty="0">
              <a:latin typeface="Algerian" panose="04020705040A02060702" pitchFamily="82" charset="0"/>
            </a:endParaRPr>
          </a:p>
          <a:p>
            <a:r>
              <a:rPr lang="en-US" dirty="0">
                <a:latin typeface="Algerian" panose="04020705040A02060702" pitchFamily="82" charset="0"/>
              </a:rPr>
              <a:t>p1.age = 40</a:t>
            </a:r>
            <a:endParaRPr lang="en-PH" dirty="0">
              <a:latin typeface="Algerian" panose="04020705040A02060702" pitchFamily="82" charset="0"/>
            </a:endParaRPr>
          </a:p>
        </p:txBody>
      </p:sp>
    </p:spTree>
    <p:extLst>
      <p:ext uri="{BB962C8B-B14F-4D97-AF65-F5344CB8AC3E}">
        <p14:creationId xmlns:p14="http://schemas.microsoft.com/office/powerpoint/2010/main" val="137154886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0319-361B-436D-C568-0AF1E22AD6C6}"/>
              </a:ext>
            </a:extLst>
          </p:cNvPr>
          <p:cNvSpPr>
            <a:spLocks noGrp="1"/>
          </p:cNvSpPr>
          <p:nvPr>
            <p:ph type="title"/>
          </p:nvPr>
        </p:nvSpPr>
        <p:spPr/>
        <p:txBody>
          <a:bodyPr/>
          <a:lstStyle/>
          <a:p>
            <a:r>
              <a:rPr lang="en-PH" dirty="0">
                <a:latin typeface="Algerian" panose="04020705040A02060702" pitchFamily="82" charset="0"/>
              </a:rPr>
              <a:t>Delete Object Properties</a:t>
            </a:r>
          </a:p>
        </p:txBody>
      </p:sp>
      <p:sp>
        <p:nvSpPr>
          <p:cNvPr id="3" name="Content Placeholder 2">
            <a:extLst>
              <a:ext uri="{FF2B5EF4-FFF2-40B4-BE49-F238E27FC236}">
                <a16:creationId xmlns:a16="http://schemas.microsoft.com/office/drawing/2014/main" id="{0FCD2E9B-4E2E-E44B-444D-788098223AA2}"/>
              </a:ext>
            </a:extLst>
          </p:cNvPr>
          <p:cNvSpPr>
            <a:spLocks noGrp="1"/>
          </p:cNvSpPr>
          <p:nvPr>
            <p:ph idx="1"/>
          </p:nvPr>
        </p:nvSpPr>
        <p:spPr/>
        <p:txBody>
          <a:bodyPr>
            <a:normAutofit lnSpcReduction="10000"/>
          </a:bodyPr>
          <a:lstStyle/>
          <a:p>
            <a:r>
              <a:rPr lang="en-US" dirty="0">
                <a:latin typeface="Algerian" panose="04020705040A02060702" pitchFamily="82" charset="0"/>
              </a:rPr>
              <a:t>You can delete properties on objects by using the del keyword:</a:t>
            </a:r>
          </a:p>
          <a:p>
            <a:endParaRPr lang="en-US" dirty="0">
              <a:latin typeface="Algerian" panose="04020705040A02060702" pitchFamily="82" charset="0"/>
            </a:endParaRPr>
          </a:p>
          <a:p>
            <a:r>
              <a:rPr lang="en-US" dirty="0">
                <a:latin typeface="Algerian" panose="04020705040A02060702" pitchFamily="82" charset="0"/>
              </a:rPr>
              <a:t>Example</a:t>
            </a:r>
          </a:p>
          <a:p>
            <a:r>
              <a:rPr lang="en-US" dirty="0">
                <a:latin typeface="Algerian" panose="04020705040A02060702" pitchFamily="82" charset="0"/>
              </a:rPr>
              <a:t>Delete the age property from the p1 object:</a:t>
            </a:r>
          </a:p>
          <a:p>
            <a:endParaRPr lang="en-US" dirty="0">
              <a:latin typeface="Algerian" panose="04020705040A02060702" pitchFamily="82" charset="0"/>
            </a:endParaRPr>
          </a:p>
          <a:p>
            <a:r>
              <a:rPr lang="en-US" dirty="0">
                <a:latin typeface="Algerian" panose="04020705040A02060702" pitchFamily="82" charset="0"/>
              </a:rPr>
              <a:t>del p1.age</a:t>
            </a:r>
          </a:p>
          <a:p>
            <a:endParaRPr lang="en-PH" dirty="0"/>
          </a:p>
        </p:txBody>
      </p:sp>
    </p:spTree>
    <p:extLst>
      <p:ext uri="{BB962C8B-B14F-4D97-AF65-F5344CB8AC3E}">
        <p14:creationId xmlns:p14="http://schemas.microsoft.com/office/powerpoint/2010/main" val="1401490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192E-934C-CB80-B615-1C0333F9DD2D}"/>
              </a:ext>
            </a:extLst>
          </p:cNvPr>
          <p:cNvSpPr>
            <a:spLocks noGrp="1"/>
          </p:cNvSpPr>
          <p:nvPr>
            <p:ph type="title"/>
          </p:nvPr>
        </p:nvSpPr>
        <p:spPr/>
        <p:txBody>
          <a:bodyPr>
            <a:normAutofit fontScale="90000"/>
          </a:bodyPr>
          <a:lstStyle/>
          <a:p>
            <a:r>
              <a:rPr lang="en-PH" b="0" i="0" dirty="0">
                <a:effectLst/>
                <a:latin typeface="Algerian" panose="04020705040A02060702" pitchFamily="82" charset="0"/>
              </a:rPr>
              <a:t>Python - Variable Names</a:t>
            </a:r>
            <a:br>
              <a:rPr lang="en-PH"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6E861E7B-E0B0-DA05-364F-A046DA639681}"/>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PH" b="0" i="0" dirty="0">
                <a:solidFill>
                  <a:srgbClr val="000000"/>
                </a:solidFill>
                <a:effectLst/>
                <a:latin typeface="Algerian" panose="04020705040A02060702" pitchFamily="82" charset="0"/>
              </a:rPr>
              <a:t>Variable Names</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A variable can have a short name (like x and y) or a more descriptive name (age, </a:t>
            </a:r>
            <a:r>
              <a:rPr lang="en-US" b="0" i="0" dirty="0" err="1">
                <a:solidFill>
                  <a:srgbClr val="000000"/>
                </a:solidFill>
                <a:effectLst/>
                <a:latin typeface="Algerian" panose="04020705040A02060702" pitchFamily="82" charset="0"/>
              </a:rPr>
              <a:t>carname</a:t>
            </a:r>
            <a:r>
              <a:rPr lang="en-US" b="0" i="0" dirty="0">
                <a:solidFill>
                  <a:srgbClr val="000000"/>
                </a:solidFill>
                <a:effectLst/>
                <a:latin typeface="Algerian" panose="04020705040A02060702" pitchFamily="82" charset="0"/>
              </a:rPr>
              <a:t>, </a:t>
            </a:r>
            <a:r>
              <a:rPr lang="en-US" b="0" i="0" dirty="0" err="1">
                <a:solidFill>
                  <a:srgbClr val="000000"/>
                </a:solidFill>
                <a:effectLst/>
                <a:latin typeface="Algerian" panose="04020705040A02060702" pitchFamily="82" charset="0"/>
              </a:rPr>
              <a:t>total_volume</a:t>
            </a:r>
            <a:r>
              <a:rPr lang="en-US" b="0" i="0" dirty="0">
                <a:solidFill>
                  <a:srgbClr val="000000"/>
                </a:solidFill>
                <a:effectLst/>
                <a:latin typeface="Algerian" panose="04020705040A02060702" pitchFamily="82" charset="0"/>
              </a:rPr>
              <a:t>). Rules for Python </a:t>
            </a:r>
            <a:r>
              <a:rPr lang="en-US" b="0" i="0" dirty="0" err="1">
                <a:solidFill>
                  <a:srgbClr val="000000"/>
                </a:solidFill>
                <a:effectLst/>
                <a:latin typeface="Algerian" panose="04020705040A02060702" pitchFamily="82" charset="0"/>
              </a:rPr>
              <a:t>variables:A</a:t>
            </a:r>
            <a:r>
              <a:rPr lang="en-US" b="0" i="0" dirty="0">
                <a:solidFill>
                  <a:srgbClr val="000000"/>
                </a:solidFill>
                <a:effectLst/>
                <a:latin typeface="Algerian" panose="04020705040A02060702" pitchFamily="82" charset="0"/>
              </a:rPr>
              <a:t> variable name must start with a letter or the underscore character</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A variable name cannot start with a number</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A variable name can only contain alpha-numeric characters and underscores (A-z, 0-9, and _ )</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Variable names are case-sensitive (age, Age and AGE are three different variables)</a:t>
            </a:r>
          </a:p>
          <a:p>
            <a:endParaRPr lang="en-PH" dirty="0"/>
          </a:p>
        </p:txBody>
      </p:sp>
    </p:spTree>
    <p:extLst>
      <p:ext uri="{BB962C8B-B14F-4D97-AF65-F5344CB8AC3E}">
        <p14:creationId xmlns:p14="http://schemas.microsoft.com/office/powerpoint/2010/main" val="107411137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CD2F-D5CC-F245-7879-59B80B14D986}"/>
              </a:ext>
            </a:extLst>
          </p:cNvPr>
          <p:cNvSpPr>
            <a:spLocks noGrp="1"/>
          </p:cNvSpPr>
          <p:nvPr>
            <p:ph type="title"/>
          </p:nvPr>
        </p:nvSpPr>
        <p:spPr/>
        <p:txBody>
          <a:bodyPr/>
          <a:lstStyle/>
          <a:p>
            <a:r>
              <a:rPr lang="en-PH" dirty="0">
                <a:latin typeface="Algerian" panose="04020705040A02060702" pitchFamily="82" charset="0"/>
              </a:rPr>
              <a:t>Delete Objects</a:t>
            </a:r>
          </a:p>
        </p:txBody>
      </p:sp>
      <p:sp>
        <p:nvSpPr>
          <p:cNvPr id="3" name="Content Placeholder 2">
            <a:extLst>
              <a:ext uri="{FF2B5EF4-FFF2-40B4-BE49-F238E27FC236}">
                <a16:creationId xmlns:a16="http://schemas.microsoft.com/office/drawing/2014/main" id="{75DF5D6E-149E-1DF9-9CB7-4B48F65DA82B}"/>
              </a:ext>
            </a:extLst>
          </p:cNvPr>
          <p:cNvSpPr>
            <a:spLocks noGrp="1"/>
          </p:cNvSpPr>
          <p:nvPr>
            <p:ph idx="1"/>
          </p:nvPr>
        </p:nvSpPr>
        <p:spPr/>
        <p:txBody>
          <a:bodyPr/>
          <a:lstStyle/>
          <a:p>
            <a:r>
              <a:rPr lang="en-US" dirty="0">
                <a:latin typeface="Algerian" panose="04020705040A02060702" pitchFamily="82" charset="0"/>
              </a:rPr>
              <a:t>You can delete objects by using the del keyword:</a:t>
            </a:r>
          </a:p>
          <a:p>
            <a:endParaRPr lang="en-US" dirty="0">
              <a:latin typeface="Algerian" panose="04020705040A02060702" pitchFamily="82" charset="0"/>
            </a:endParaRPr>
          </a:p>
          <a:p>
            <a:r>
              <a:rPr lang="en-US" dirty="0">
                <a:latin typeface="Algerian" panose="04020705040A02060702" pitchFamily="82" charset="0"/>
              </a:rPr>
              <a:t>Example</a:t>
            </a:r>
          </a:p>
          <a:p>
            <a:r>
              <a:rPr lang="en-US" dirty="0">
                <a:latin typeface="Algerian" panose="04020705040A02060702" pitchFamily="82" charset="0"/>
              </a:rPr>
              <a:t>Delete the p1 object:</a:t>
            </a:r>
          </a:p>
          <a:p>
            <a:endParaRPr lang="en-US" dirty="0">
              <a:latin typeface="Algerian" panose="04020705040A02060702" pitchFamily="82" charset="0"/>
            </a:endParaRPr>
          </a:p>
          <a:p>
            <a:r>
              <a:rPr lang="en-US" dirty="0">
                <a:latin typeface="Algerian" panose="04020705040A02060702" pitchFamily="82" charset="0"/>
              </a:rPr>
              <a:t>del p1</a:t>
            </a:r>
            <a:endParaRPr lang="en-PH" dirty="0">
              <a:latin typeface="Algerian" panose="04020705040A02060702" pitchFamily="82" charset="0"/>
            </a:endParaRPr>
          </a:p>
        </p:txBody>
      </p:sp>
    </p:spTree>
    <p:extLst>
      <p:ext uri="{BB962C8B-B14F-4D97-AF65-F5344CB8AC3E}">
        <p14:creationId xmlns:p14="http://schemas.microsoft.com/office/powerpoint/2010/main" val="145379083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5D5D-B765-C8E3-4F23-85BE6D50725B}"/>
              </a:ext>
            </a:extLst>
          </p:cNvPr>
          <p:cNvSpPr>
            <a:spLocks noGrp="1"/>
          </p:cNvSpPr>
          <p:nvPr>
            <p:ph type="title"/>
          </p:nvPr>
        </p:nvSpPr>
        <p:spPr/>
        <p:txBody>
          <a:bodyPr/>
          <a:lstStyle/>
          <a:p>
            <a:r>
              <a:rPr lang="en-PH" dirty="0">
                <a:latin typeface="Algerian" panose="04020705040A02060702" pitchFamily="82" charset="0"/>
              </a:rPr>
              <a:t>The pass Statement</a:t>
            </a:r>
          </a:p>
        </p:txBody>
      </p:sp>
      <p:sp>
        <p:nvSpPr>
          <p:cNvPr id="3" name="Content Placeholder 2">
            <a:extLst>
              <a:ext uri="{FF2B5EF4-FFF2-40B4-BE49-F238E27FC236}">
                <a16:creationId xmlns:a16="http://schemas.microsoft.com/office/drawing/2014/main" id="{29DAAC2F-3D23-C7D8-861B-ADF541CF589D}"/>
              </a:ext>
            </a:extLst>
          </p:cNvPr>
          <p:cNvSpPr>
            <a:spLocks noGrp="1"/>
          </p:cNvSpPr>
          <p:nvPr>
            <p:ph idx="1"/>
          </p:nvPr>
        </p:nvSpPr>
        <p:spPr/>
        <p:txBody>
          <a:bodyPr/>
          <a:lstStyle/>
          <a:p>
            <a:r>
              <a:rPr lang="en-US" dirty="0">
                <a:latin typeface="Algerian" panose="04020705040A02060702" pitchFamily="82" charset="0"/>
              </a:rPr>
              <a:t>class definitions cannot be empty, but if you for some reason have a class definition with no content, put in the pass statement to avoid getting an error.</a:t>
            </a:r>
          </a:p>
          <a:p>
            <a:r>
              <a:rPr lang="en-PH" dirty="0">
                <a:latin typeface="Algerian" panose="04020705040A02060702" pitchFamily="82" charset="0"/>
              </a:rPr>
              <a:t>Example</a:t>
            </a:r>
          </a:p>
          <a:p>
            <a:r>
              <a:rPr lang="en-PH" dirty="0">
                <a:latin typeface="Algerian" panose="04020705040A02060702" pitchFamily="82" charset="0"/>
              </a:rPr>
              <a:t>class Person:</a:t>
            </a:r>
          </a:p>
          <a:p>
            <a:r>
              <a:rPr lang="en-PH" dirty="0">
                <a:latin typeface="Algerian" panose="04020705040A02060702" pitchFamily="82" charset="0"/>
              </a:rPr>
              <a:t>  pass</a:t>
            </a:r>
          </a:p>
        </p:txBody>
      </p:sp>
    </p:spTree>
    <p:extLst>
      <p:ext uri="{BB962C8B-B14F-4D97-AF65-F5344CB8AC3E}">
        <p14:creationId xmlns:p14="http://schemas.microsoft.com/office/powerpoint/2010/main" val="118665693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BA18-9F5F-8B68-2ACF-AA73D0E118BC}"/>
              </a:ext>
            </a:extLst>
          </p:cNvPr>
          <p:cNvSpPr>
            <a:spLocks noGrp="1"/>
          </p:cNvSpPr>
          <p:nvPr>
            <p:ph type="title"/>
          </p:nvPr>
        </p:nvSpPr>
        <p:spPr/>
        <p:txBody>
          <a:bodyPr/>
          <a:lstStyle/>
          <a:p>
            <a:r>
              <a:rPr lang="en-PH" dirty="0">
                <a:latin typeface="Algerian" panose="04020705040A02060702" pitchFamily="82" charset="0"/>
              </a:rPr>
              <a:t>Python Inheritance</a:t>
            </a:r>
          </a:p>
        </p:txBody>
      </p:sp>
      <p:sp>
        <p:nvSpPr>
          <p:cNvPr id="3" name="Content Placeholder 2">
            <a:extLst>
              <a:ext uri="{FF2B5EF4-FFF2-40B4-BE49-F238E27FC236}">
                <a16:creationId xmlns:a16="http://schemas.microsoft.com/office/drawing/2014/main" id="{23048F8C-CD33-E0A6-E40B-96EAEBE0E098}"/>
              </a:ext>
            </a:extLst>
          </p:cNvPr>
          <p:cNvSpPr>
            <a:spLocks noGrp="1"/>
          </p:cNvSpPr>
          <p:nvPr>
            <p:ph idx="1"/>
          </p:nvPr>
        </p:nvSpPr>
        <p:spPr/>
        <p:txBody>
          <a:bodyPr>
            <a:normAutofit fontScale="92500" lnSpcReduction="20000"/>
          </a:bodyPr>
          <a:lstStyle/>
          <a:p>
            <a:r>
              <a:rPr lang="en-PH" dirty="0">
                <a:latin typeface="Algerian" panose="04020705040A02060702" pitchFamily="82" charset="0"/>
              </a:rPr>
              <a:t>Python Inheritance</a:t>
            </a:r>
          </a:p>
          <a:p>
            <a:r>
              <a:rPr lang="en-US" dirty="0">
                <a:latin typeface="Algerian" panose="04020705040A02060702" pitchFamily="82" charset="0"/>
              </a:rPr>
              <a:t>Inheritance allows us to define a class that inherits all the methods and properties from another class.</a:t>
            </a:r>
          </a:p>
          <a:p>
            <a:endParaRPr lang="en-US" dirty="0">
              <a:latin typeface="Algerian" panose="04020705040A02060702" pitchFamily="82" charset="0"/>
            </a:endParaRPr>
          </a:p>
          <a:p>
            <a:r>
              <a:rPr lang="en-US" dirty="0">
                <a:latin typeface="Algerian" panose="04020705040A02060702" pitchFamily="82" charset="0"/>
              </a:rPr>
              <a:t>Parent class is the class being inherited from, also called base class.</a:t>
            </a:r>
          </a:p>
          <a:p>
            <a:endParaRPr lang="en-US" dirty="0">
              <a:latin typeface="Algerian" panose="04020705040A02060702" pitchFamily="82" charset="0"/>
            </a:endParaRPr>
          </a:p>
          <a:p>
            <a:r>
              <a:rPr lang="en-US" dirty="0">
                <a:latin typeface="Algerian" panose="04020705040A02060702" pitchFamily="82" charset="0"/>
              </a:rPr>
              <a:t>Child class is the class that inherits from another class, also called derived class.</a:t>
            </a:r>
          </a:p>
          <a:p>
            <a:endParaRPr lang="en-US" dirty="0">
              <a:latin typeface="Algerian" panose="04020705040A02060702" pitchFamily="82" charset="0"/>
            </a:endParaRPr>
          </a:p>
          <a:p>
            <a:endParaRPr lang="en-PH" dirty="0"/>
          </a:p>
        </p:txBody>
      </p:sp>
    </p:spTree>
    <p:extLst>
      <p:ext uri="{BB962C8B-B14F-4D97-AF65-F5344CB8AC3E}">
        <p14:creationId xmlns:p14="http://schemas.microsoft.com/office/powerpoint/2010/main" val="326665502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D0BD-CC40-F38A-5E1A-86192E6A1380}"/>
              </a:ext>
            </a:extLst>
          </p:cNvPr>
          <p:cNvSpPr>
            <a:spLocks noGrp="1"/>
          </p:cNvSpPr>
          <p:nvPr>
            <p:ph type="title"/>
          </p:nvPr>
        </p:nvSpPr>
        <p:spPr/>
        <p:txBody>
          <a:bodyPr/>
          <a:lstStyle/>
          <a:p>
            <a:r>
              <a:rPr lang="en-PH" dirty="0">
                <a:latin typeface="Algerian" panose="04020705040A02060702" pitchFamily="82" charset="0"/>
              </a:rPr>
              <a:t>Create a Parent Class</a:t>
            </a:r>
          </a:p>
        </p:txBody>
      </p:sp>
      <p:sp>
        <p:nvSpPr>
          <p:cNvPr id="3" name="Content Placeholder 2">
            <a:extLst>
              <a:ext uri="{FF2B5EF4-FFF2-40B4-BE49-F238E27FC236}">
                <a16:creationId xmlns:a16="http://schemas.microsoft.com/office/drawing/2014/main" id="{6CCE7C64-96AC-518C-0F3E-EDADB4AB7BF4}"/>
              </a:ext>
            </a:extLst>
          </p:cNvPr>
          <p:cNvSpPr>
            <a:spLocks noGrp="1"/>
          </p:cNvSpPr>
          <p:nvPr>
            <p:ph idx="1"/>
          </p:nvPr>
        </p:nvSpPr>
        <p:spPr/>
        <p:txBody>
          <a:bodyPr/>
          <a:lstStyle/>
          <a:p>
            <a:r>
              <a:rPr lang="en-US" sz="4800" dirty="0">
                <a:latin typeface="Algerian" panose="04020705040A02060702" pitchFamily="82" charset="0"/>
              </a:rPr>
              <a:t>Any class can be a parent class, so the syntax is the same as creating any other class:</a:t>
            </a:r>
          </a:p>
          <a:p>
            <a:endParaRPr lang="en-PH" dirty="0"/>
          </a:p>
        </p:txBody>
      </p:sp>
    </p:spTree>
    <p:extLst>
      <p:ext uri="{BB962C8B-B14F-4D97-AF65-F5344CB8AC3E}">
        <p14:creationId xmlns:p14="http://schemas.microsoft.com/office/powerpoint/2010/main" val="371295636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E9858-E74D-904E-C7D9-4B323174B087}"/>
              </a:ext>
            </a:extLst>
          </p:cNvPr>
          <p:cNvSpPr>
            <a:spLocks noGrp="1"/>
          </p:cNvSpPr>
          <p:nvPr>
            <p:ph idx="1"/>
          </p:nvPr>
        </p:nvSpPr>
        <p:spPr>
          <a:xfrm>
            <a:off x="1295402" y="1062319"/>
            <a:ext cx="9601196" cy="4813550"/>
          </a:xfrm>
        </p:spPr>
        <p:txBody>
          <a:bodyPr>
            <a:normAutofit fontScale="62500" lnSpcReduction="20000"/>
          </a:bodyPr>
          <a:lstStyle/>
          <a:p>
            <a:r>
              <a:rPr lang="en-PH" dirty="0">
                <a:latin typeface="Algerian" panose="04020705040A02060702" pitchFamily="82" charset="0"/>
              </a:rPr>
              <a:t>Example</a:t>
            </a:r>
          </a:p>
          <a:p>
            <a:r>
              <a:rPr lang="en-PH" dirty="0">
                <a:latin typeface="Algerian" panose="04020705040A02060702" pitchFamily="82" charset="0"/>
              </a:rPr>
              <a:t>Create a class named Person, with </a:t>
            </a:r>
            <a:r>
              <a:rPr lang="en-PH" dirty="0" err="1">
                <a:latin typeface="Algerian" panose="04020705040A02060702" pitchFamily="82" charset="0"/>
              </a:rPr>
              <a:t>firstname</a:t>
            </a:r>
            <a:r>
              <a:rPr lang="en-PH" dirty="0">
                <a:latin typeface="Algerian" panose="04020705040A02060702" pitchFamily="82" charset="0"/>
              </a:rPr>
              <a:t> and </a:t>
            </a:r>
            <a:r>
              <a:rPr lang="en-PH" dirty="0" err="1">
                <a:latin typeface="Algerian" panose="04020705040A02060702" pitchFamily="82" charset="0"/>
              </a:rPr>
              <a:t>lastname</a:t>
            </a:r>
            <a:r>
              <a:rPr lang="en-PH" dirty="0">
                <a:latin typeface="Algerian" panose="04020705040A02060702" pitchFamily="82" charset="0"/>
              </a:rPr>
              <a:t> properties, and a </a:t>
            </a:r>
            <a:r>
              <a:rPr lang="en-PH" dirty="0" err="1">
                <a:latin typeface="Algerian" panose="04020705040A02060702" pitchFamily="82" charset="0"/>
              </a:rPr>
              <a:t>printname</a:t>
            </a:r>
            <a:r>
              <a:rPr lang="en-PH" dirty="0">
                <a:latin typeface="Algerian" panose="04020705040A02060702" pitchFamily="82" charset="0"/>
              </a:rPr>
              <a:t> method:</a:t>
            </a:r>
          </a:p>
          <a:p>
            <a:endParaRPr lang="en-PH" dirty="0">
              <a:latin typeface="Algerian" panose="04020705040A02060702" pitchFamily="82" charset="0"/>
            </a:endParaRPr>
          </a:p>
          <a:p>
            <a:r>
              <a:rPr lang="en-PH" dirty="0">
                <a:latin typeface="Algerian" panose="04020705040A02060702" pitchFamily="82" charset="0"/>
              </a:rPr>
              <a:t>class Person:</a:t>
            </a:r>
          </a:p>
          <a:p>
            <a:r>
              <a:rPr lang="en-PH" dirty="0">
                <a:latin typeface="Algerian" panose="04020705040A02060702" pitchFamily="82" charset="0"/>
              </a:rPr>
              <a:t>  def __</a:t>
            </a:r>
            <a:r>
              <a:rPr lang="en-PH" dirty="0" err="1">
                <a:latin typeface="Algerian" panose="04020705040A02060702" pitchFamily="82" charset="0"/>
              </a:rPr>
              <a:t>init</a:t>
            </a:r>
            <a:r>
              <a:rPr lang="en-PH" dirty="0">
                <a:latin typeface="Algerian" panose="04020705040A02060702" pitchFamily="82" charset="0"/>
              </a:rPr>
              <a:t>__(self, </a:t>
            </a:r>
            <a:r>
              <a:rPr lang="en-PH" dirty="0" err="1">
                <a:latin typeface="Algerian" panose="04020705040A02060702" pitchFamily="82" charset="0"/>
              </a:rPr>
              <a:t>fname</a:t>
            </a:r>
            <a:r>
              <a:rPr lang="en-PH" dirty="0">
                <a:latin typeface="Algerian" panose="04020705040A02060702" pitchFamily="82" charset="0"/>
              </a:rPr>
              <a:t>, </a:t>
            </a:r>
            <a:r>
              <a:rPr lang="en-PH" dirty="0" err="1">
                <a:latin typeface="Algerian" panose="04020705040A02060702" pitchFamily="82" charset="0"/>
              </a:rPr>
              <a:t>lname</a:t>
            </a:r>
            <a:r>
              <a:rPr lang="en-PH" dirty="0">
                <a:latin typeface="Algerian" panose="04020705040A02060702" pitchFamily="82" charset="0"/>
              </a:rPr>
              <a:t>):</a:t>
            </a:r>
          </a:p>
          <a:p>
            <a:r>
              <a:rPr lang="en-PH" dirty="0">
                <a:latin typeface="Algerian" panose="04020705040A02060702" pitchFamily="82" charset="0"/>
              </a:rPr>
              <a:t>    </a:t>
            </a:r>
            <a:r>
              <a:rPr lang="en-PH" dirty="0" err="1">
                <a:latin typeface="Algerian" panose="04020705040A02060702" pitchFamily="82" charset="0"/>
              </a:rPr>
              <a:t>self.firstname</a:t>
            </a:r>
            <a:r>
              <a:rPr lang="en-PH" dirty="0">
                <a:latin typeface="Algerian" panose="04020705040A02060702" pitchFamily="82" charset="0"/>
              </a:rPr>
              <a:t> = </a:t>
            </a:r>
            <a:r>
              <a:rPr lang="en-PH" dirty="0" err="1">
                <a:latin typeface="Algerian" panose="04020705040A02060702" pitchFamily="82" charset="0"/>
              </a:rPr>
              <a:t>fname</a:t>
            </a:r>
            <a:endParaRPr lang="en-PH" dirty="0">
              <a:latin typeface="Algerian" panose="04020705040A02060702" pitchFamily="82" charset="0"/>
            </a:endParaRPr>
          </a:p>
          <a:p>
            <a:r>
              <a:rPr lang="en-PH" dirty="0">
                <a:latin typeface="Algerian" panose="04020705040A02060702" pitchFamily="82" charset="0"/>
              </a:rPr>
              <a:t>    </a:t>
            </a:r>
            <a:r>
              <a:rPr lang="en-PH" dirty="0" err="1">
                <a:latin typeface="Algerian" panose="04020705040A02060702" pitchFamily="82" charset="0"/>
              </a:rPr>
              <a:t>self.lastname</a:t>
            </a:r>
            <a:r>
              <a:rPr lang="en-PH" dirty="0">
                <a:latin typeface="Algerian" panose="04020705040A02060702" pitchFamily="82" charset="0"/>
              </a:rPr>
              <a:t> = </a:t>
            </a:r>
            <a:r>
              <a:rPr lang="en-PH" dirty="0" err="1">
                <a:latin typeface="Algerian" panose="04020705040A02060702" pitchFamily="82" charset="0"/>
              </a:rPr>
              <a:t>lname</a:t>
            </a:r>
            <a:endParaRPr lang="en-PH" dirty="0">
              <a:latin typeface="Algerian" panose="04020705040A02060702" pitchFamily="82" charset="0"/>
            </a:endParaRPr>
          </a:p>
          <a:p>
            <a:endParaRPr lang="en-PH" dirty="0">
              <a:latin typeface="Algerian" panose="04020705040A02060702" pitchFamily="82" charset="0"/>
            </a:endParaRPr>
          </a:p>
          <a:p>
            <a:r>
              <a:rPr lang="en-PH" dirty="0">
                <a:latin typeface="Algerian" panose="04020705040A02060702" pitchFamily="82" charset="0"/>
              </a:rPr>
              <a:t>  def </a:t>
            </a:r>
            <a:r>
              <a:rPr lang="en-PH" dirty="0" err="1">
                <a:latin typeface="Algerian" panose="04020705040A02060702" pitchFamily="82" charset="0"/>
              </a:rPr>
              <a:t>printname</a:t>
            </a:r>
            <a:r>
              <a:rPr lang="en-PH" dirty="0">
                <a:latin typeface="Algerian" panose="04020705040A02060702" pitchFamily="82" charset="0"/>
              </a:rPr>
              <a:t>(self):</a:t>
            </a:r>
          </a:p>
          <a:p>
            <a:r>
              <a:rPr lang="en-PH" dirty="0">
                <a:latin typeface="Algerian" panose="04020705040A02060702" pitchFamily="82" charset="0"/>
              </a:rPr>
              <a:t>    print(</a:t>
            </a:r>
            <a:r>
              <a:rPr lang="en-PH" dirty="0" err="1">
                <a:latin typeface="Algerian" panose="04020705040A02060702" pitchFamily="82" charset="0"/>
              </a:rPr>
              <a:t>self.firstname</a:t>
            </a:r>
            <a:r>
              <a:rPr lang="en-PH" dirty="0">
                <a:latin typeface="Algerian" panose="04020705040A02060702" pitchFamily="82" charset="0"/>
              </a:rPr>
              <a:t>, </a:t>
            </a:r>
            <a:r>
              <a:rPr lang="en-PH" dirty="0" err="1">
                <a:latin typeface="Algerian" panose="04020705040A02060702" pitchFamily="82" charset="0"/>
              </a:rPr>
              <a:t>self.lastname</a:t>
            </a:r>
            <a:r>
              <a:rPr lang="en-PH" dirty="0">
                <a:latin typeface="Algerian" panose="04020705040A02060702" pitchFamily="82" charset="0"/>
              </a:rPr>
              <a:t>)</a:t>
            </a:r>
          </a:p>
          <a:p>
            <a:endParaRPr lang="en-PH" dirty="0">
              <a:latin typeface="Algerian" panose="04020705040A02060702" pitchFamily="82" charset="0"/>
            </a:endParaRPr>
          </a:p>
          <a:p>
            <a:r>
              <a:rPr lang="en-PH" dirty="0">
                <a:latin typeface="Algerian" panose="04020705040A02060702" pitchFamily="82" charset="0"/>
              </a:rPr>
              <a:t>#Use the Person class to create an object, and then execute the </a:t>
            </a:r>
            <a:r>
              <a:rPr lang="en-PH" dirty="0" err="1">
                <a:latin typeface="Algerian" panose="04020705040A02060702" pitchFamily="82" charset="0"/>
              </a:rPr>
              <a:t>printname</a:t>
            </a:r>
            <a:r>
              <a:rPr lang="en-PH" dirty="0">
                <a:latin typeface="Algerian" panose="04020705040A02060702" pitchFamily="82" charset="0"/>
              </a:rPr>
              <a:t> method:</a:t>
            </a:r>
          </a:p>
          <a:p>
            <a:endParaRPr lang="en-PH" dirty="0">
              <a:latin typeface="Algerian" panose="04020705040A02060702" pitchFamily="82" charset="0"/>
            </a:endParaRPr>
          </a:p>
          <a:p>
            <a:r>
              <a:rPr lang="en-PH" dirty="0">
                <a:latin typeface="Algerian" panose="04020705040A02060702" pitchFamily="82" charset="0"/>
              </a:rPr>
              <a:t>x = Person("John", "Doe")</a:t>
            </a:r>
          </a:p>
          <a:p>
            <a:r>
              <a:rPr lang="en-PH" dirty="0" err="1">
                <a:latin typeface="Algerian" panose="04020705040A02060702" pitchFamily="82" charset="0"/>
              </a:rPr>
              <a:t>x.printname</a:t>
            </a:r>
            <a:r>
              <a:rPr lang="en-PH" dirty="0">
                <a:latin typeface="Algerian" panose="04020705040A02060702" pitchFamily="82" charset="0"/>
              </a:rPr>
              <a:t>()</a:t>
            </a:r>
          </a:p>
        </p:txBody>
      </p:sp>
    </p:spTree>
    <p:extLst>
      <p:ext uri="{BB962C8B-B14F-4D97-AF65-F5344CB8AC3E}">
        <p14:creationId xmlns:p14="http://schemas.microsoft.com/office/powerpoint/2010/main" val="30015780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FE31-103F-EBD1-60FE-F71EA3CE7211}"/>
              </a:ext>
            </a:extLst>
          </p:cNvPr>
          <p:cNvSpPr>
            <a:spLocks noGrp="1"/>
          </p:cNvSpPr>
          <p:nvPr>
            <p:ph type="title"/>
          </p:nvPr>
        </p:nvSpPr>
        <p:spPr/>
        <p:txBody>
          <a:bodyPr/>
          <a:lstStyle/>
          <a:p>
            <a:r>
              <a:rPr lang="en-PH" dirty="0">
                <a:latin typeface="Algerian" panose="04020705040A02060702" pitchFamily="82" charset="0"/>
              </a:rPr>
              <a:t>Create a Child Class</a:t>
            </a:r>
          </a:p>
        </p:txBody>
      </p:sp>
      <p:sp>
        <p:nvSpPr>
          <p:cNvPr id="3" name="Content Placeholder 2">
            <a:extLst>
              <a:ext uri="{FF2B5EF4-FFF2-40B4-BE49-F238E27FC236}">
                <a16:creationId xmlns:a16="http://schemas.microsoft.com/office/drawing/2014/main" id="{DBE82D11-779F-06C8-9141-4771184A7D84}"/>
              </a:ext>
            </a:extLst>
          </p:cNvPr>
          <p:cNvSpPr>
            <a:spLocks noGrp="1"/>
          </p:cNvSpPr>
          <p:nvPr>
            <p:ph idx="1"/>
          </p:nvPr>
        </p:nvSpPr>
        <p:spPr/>
        <p:txBody>
          <a:bodyPr>
            <a:normAutofit fontScale="77500" lnSpcReduction="20000"/>
          </a:bodyPr>
          <a:lstStyle/>
          <a:p>
            <a:r>
              <a:rPr lang="en-US" dirty="0">
                <a:latin typeface="Algerian" panose="04020705040A02060702" pitchFamily="82" charset="0"/>
              </a:rPr>
              <a:t>To create a class that inherits the functionality from another class, send the parent class as a parameter when creating the child class:</a:t>
            </a:r>
          </a:p>
          <a:p>
            <a:endParaRPr lang="en-US" dirty="0">
              <a:latin typeface="Algerian" panose="04020705040A02060702" pitchFamily="82" charset="0"/>
            </a:endParaRPr>
          </a:p>
          <a:p>
            <a:r>
              <a:rPr lang="en-US" dirty="0">
                <a:latin typeface="Algerian" panose="04020705040A02060702" pitchFamily="82" charset="0"/>
              </a:rPr>
              <a:t>Example</a:t>
            </a:r>
          </a:p>
          <a:p>
            <a:r>
              <a:rPr lang="en-US" dirty="0">
                <a:latin typeface="Algerian" panose="04020705040A02060702" pitchFamily="82" charset="0"/>
              </a:rPr>
              <a:t>Create a class named Student, which will inherit the properties and methods from the Person class:</a:t>
            </a:r>
          </a:p>
          <a:p>
            <a:endParaRPr lang="en-US" dirty="0">
              <a:latin typeface="Algerian" panose="04020705040A02060702" pitchFamily="82" charset="0"/>
            </a:endParaRPr>
          </a:p>
          <a:p>
            <a:r>
              <a:rPr lang="en-US" dirty="0">
                <a:latin typeface="Algerian" panose="04020705040A02060702" pitchFamily="82" charset="0"/>
              </a:rPr>
              <a:t>class Student(Person):</a:t>
            </a:r>
          </a:p>
          <a:p>
            <a:r>
              <a:rPr lang="en-US" dirty="0">
                <a:latin typeface="Algerian" panose="04020705040A02060702" pitchFamily="82" charset="0"/>
              </a:rPr>
              <a:t>  pass</a:t>
            </a:r>
            <a:endParaRPr lang="en-PH" dirty="0">
              <a:latin typeface="Algerian" panose="04020705040A02060702" pitchFamily="82" charset="0"/>
            </a:endParaRPr>
          </a:p>
        </p:txBody>
      </p:sp>
    </p:spTree>
    <p:extLst>
      <p:ext uri="{BB962C8B-B14F-4D97-AF65-F5344CB8AC3E}">
        <p14:creationId xmlns:p14="http://schemas.microsoft.com/office/powerpoint/2010/main" val="112873245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108F-2BB3-6D3A-5D9E-E855EC32CAB1}"/>
              </a:ext>
            </a:extLst>
          </p:cNvPr>
          <p:cNvSpPr>
            <a:spLocks noGrp="1"/>
          </p:cNvSpPr>
          <p:nvPr>
            <p:ph type="title"/>
          </p:nvPr>
        </p:nvSpPr>
        <p:spPr>
          <a:xfrm rot="10800000" flipV="1">
            <a:off x="1295402" y="1546413"/>
            <a:ext cx="9601196" cy="215152"/>
          </a:xfrm>
        </p:spPr>
        <p:txBody>
          <a:bodyPr>
            <a:normAutofit fontScale="90000"/>
          </a:bodyPr>
          <a:lstStyle/>
          <a:p>
            <a:r>
              <a:rPr lang="en-US" sz="3600" dirty="0">
                <a:latin typeface="Algerian" panose="04020705040A02060702" pitchFamily="82" charset="0"/>
              </a:rPr>
              <a:t>Note: Use the pass keyword when you do not want to add any other properties or methods to the class</a:t>
            </a:r>
            <a:r>
              <a:rPr lang="en-US" dirty="0"/>
              <a:t>.</a:t>
            </a:r>
            <a:endParaRPr lang="en-PH" dirty="0"/>
          </a:p>
        </p:txBody>
      </p:sp>
      <p:sp>
        <p:nvSpPr>
          <p:cNvPr id="3" name="Content Placeholder 2">
            <a:extLst>
              <a:ext uri="{FF2B5EF4-FFF2-40B4-BE49-F238E27FC236}">
                <a16:creationId xmlns:a16="http://schemas.microsoft.com/office/drawing/2014/main" id="{371174B3-66E7-66CF-4E07-A73CD277D9E9}"/>
              </a:ext>
            </a:extLst>
          </p:cNvPr>
          <p:cNvSpPr>
            <a:spLocks noGrp="1"/>
          </p:cNvSpPr>
          <p:nvPr>
            <p:ph idx="1"/>
          </p:nvPr>
        </p:nvSpPr>
        <p:spPr/>
        <p:txBody>
          <a:bodyPr>
            <a:normAutofit fontScale="85000" lnSpcReduction="20000"/>
          </a:bodyPr>
          <a:lstStyle/>
          <a:p>
            <a:r>
              <a:rPr lang="en-US" dirty="0">
                <a:latin typeface="Algerian" panose="04020705040A02060702" pitchFamily="82" charset="0"/>
              </a:rPr>
              <a:t>Now the Student class has the same properties and methods as the Person class.</a:t>
            </a:r>
          </a:p>
          <a:p>
            <a:endParaRPr lang="en-US" dirty="0">
              <a:latin typeface="Algerian" panose="04020705040A02060702" pitchFamily="82" charset="0"/>
            </a:endParaRPr>
          </a:p>
          <a:p>
            <a:r>
              <a:rPr lang="en-US" dirty="0">
                <a:latin typeface="Algerian" panose="04020705040A02060702" pitchFamily="82" charset="0"/>
              </a:rPr>
              <a:t>Example</a:t>
            </a:r>
          </a:p>
          <a:p>
            <a:r>
              <a:rPr lang="en-US" dirty="0">
                <a:latin typeface="Algerian" panose="04020705040A02060702" pitchFamily="82" charset="0"/>
              </a:rPr>
              <a:t>Use the Student class to create an object, and then execute the </a:t>
            </a:r>
            <a:r>
              <a:rPr lang="en-US" dirty="0" err="1">
                <a:latin typeface="Algerian" panose="04020705040A02060702" pitchFamily="82" charset="0"/>
              </a:rPr>
              <a:t>printname</a:t>
            </a:r>
            <a:r>
              <a:rPr lang="en-US" dirty="0">
                <a:latin typeface="Algerian" panose="04020705040A02060702" pitchFamily="82" charset="0"/>
              </a:rPr>
              <a:t> method:</a:t>
            </a:r>
          </a:p>
          <a:p>
            <a:endParaRPr lang="en-US" dirty="0">
              <a:latin typeface="Algerian" panose="04020705040A02060702" pitchFamily="82" charset="0"/>
            </a:endParaRPr>
          </a:p>
          <a:p>
            <a:r>
              <a:rPr lang="en-US" dirty="0">
                <a:latin typeface="Algerian" panose="04020705040A02060702" pitchFamily="82" charset="0"/>
              </a:rPr>
              <a:t>x = Student("Mike", "Olsen")</a:t>
            </a:r>
          </a:p>
          <a:p>
            <a:r>
              <a:rPr lang="en-US" dirty="0" err="1">
                <a:latin typeface="Algerian" panose="04020705040A02060702" pitchFamily="82" charset="0"/>
              </a:rPr>
              <a:t>x.printname</a:t>
            </a:r>
            <a:r>
              <a:rPr lang="en-US" dirty="0">
                <a:latin typeface="Algerian" panose="04020705040A02060702" pitchFamily="82" charset="0"/>
              </a:rPr>
              <a:t>()</a:t>
            </a:r>
            <a:endParaRPr lang="en-PH" dirty="0">
              <a:latin typeface="Algerian" panose="04020705040A02060702" pitchFamily="82" charset="0"/>
            </a:endParaRPr>
          </a:p>
        </p:txBody>
      </p:sp>
    </p:spTree>
    <p:extLst>
      <p:ext uri="{BB962C8B-B14F-4D97-AF65-F5344CB8AC3E}">
        <p14:creationId xmlns:p14="http://schemas.microsoft.com/office/powerpoint/2010/main" val="349880162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D84D-C05D-7A52-0060-9F03DD9F046D}"/>
              </a:ext>
            </a:extLst>
          </p:cNvPr>
          <p:cNvSpPr>
            <a:spLocks noGrp="1"/>
          </p:cNvSpPr>
          <p:nvPr>
            <p:ph type="title"/>
          </p:nvPr>
        </p:nvSpPr>
        <p:spPr/>
        <p:txBody>
          <a:bodyPr/>
          <a:lstStyle/>
          <a:p>
            <a:r>
              <a:rPr lang="en-PH" dirty="0">
                <a:latin typeface="Algerian" panose="04020705040A02060702" pitchFamily="82" charset="0"/>
              </a:rPr>
              <a:t>Python Iterators</a:t>
            </a:r>
          </a:p>
        </p:txBody>
      </p:sp>
      <p:sp>
        <p:nvSpPr>
          <p:cNvPr id="3" name="Content Placeholder 2">
            <a:extLst>
              <a:ext uri="{FF2B5EF4-FFF2-40B4-BE49-F238E27FC236}">
                <a16:creationId xmlns:a16="http://schemas.microsoft.com/office/drawing/2014/main" id="{A4C3DD87-1FF9-AD81-5210-44A6A87769DA}"/>
              </a:ext>
            </a:extLst>
          </p:cNvPr>
          <p:cNvSpPr>
            <a:spLocks noGrp="1"/>
          </p:cNvSpPr>
          <p:nvPr>
            <p:ph idx="1"/>
          </p:nvPr>
        </p:nvSpPr>
        <p:spPr/>
        <p:txBody>
          <a:bodyPr>
            <a:normAutofit fontScale="85000" lnSpcReduction="20000"/>
          </a:bodyPr>
          <a:lstStyle/>
          <a:p>
            <a:r>
              <a:rPr lang="en-PH" dirty="0">
                <a:latin typeface="Algerian" panose="04020705040A02060702" pitchFamily="82" charset="0"/>
              </a:rPr>
              <a:t>Python Iterators</a:t>
            </a:r>
          </a:p>
          <a:p>
            <a:r>
              <a:rPr lang="en-US" dirty="0">
                <a:latin typeface="Algerian" panose="04020705040A02060702" pitchFamily="82" charset="0"/>
              </a:rPr>
              <a:t>An iterator is an object that contains a countable number of values.</a:t>
            </a:r>
          </a:p>
          <a:p>
            <a:endParaRPr lang="en-US" dirty="0">
              <a:latin typeface="Algerian" panose="04020705040A02060702" pitchFamily="82" charset="0"/>
            </a:endParaRPr>
          </a:p>
          <a:p>
            <a:r>
              <a:rPr lang="en-US" dirty="0">
                <a:latin typeface="Algerian" panose="04020705040A02060702" pitchFamily="82" charset="0"/>
              </a:rPr>
              <a:t>An iterator is an object that can be iterated upon, meaning that you can traverse through all the values.</a:t>
            </a:r>
          </a:p>
          <a:p>
            <a:endParaRPr lang="en-US" dirty="0">
              <a:latin typeface="Algerian" panose="04020705040A02060702" pitchFamily="82" charset="0"/>
            </a:endParaRPr>
          </a:p>
          <a:p>
            <a:r>
              <a:rPr lang="en-US" dirty="0">
                <a:latin typeface="Algerian" panose="04020705040A02060702" pitchFamily="82" charset="0"/>
              </a:rPr>
              <a:t>Technically, in Python, an iterator is an object which implements the iterator protocol, which consist of the methods __</a:t>
            </a:r>
            <a:r>
              <a:rPr lang="en-US" dirty="0" err="1">
                <a:latin typeface="Algerian" panose="04020705040A02060702" pitchFamily="82" charset="0"/>
              </a:rPr>
              <a:t>iter</a:t>
            </a:r>
            <a:r>
              <a:rPr lang="en-US" dirty="0">
                <a:latin typeface="Algerian" panose="04020705040A02060702" pitchFamily="82" charset="0"/>
              </a:rPr>
              <a:t>__() and __next__().</a:t>
            </a:r>
          </a:p>
          <a:p>
            <a:endParaRPr lang="en-US" dirty="0"/>
          </a:p>
          <a:p>
            <a:endParaRPr lang="en-PH" dirty="0"/>
          </a:p>
        </p:txBody>
      </p:sp>
    </p:spTree>
    <p:extLst>
      <p:ext uri="{BB962C8B-B14F-4D97-AF65-F5344CB8AC3E}">
        <p14:creationId xmlns:p14="http://schemas.microsoft.com/office/powerpoint/2010/main" val="142672261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A58A-DCD0-F2B4-C201-1A4C1CF61AB9}"/>
              </a:ext>
            </a:extLst>
          </p:cNvPr>
          <p:cNvSpPr>
            <a:spLocks noGrp="1"/>
          </p:cNvSpPr>
          <p:nvPr>
            <p:ph type="title"/>
          </p:nvPr>
        </p:nvSpPr>
        <p:spPr/>
        <p:txBody>
          <a:bodyPr/>
          <a:lstStyle/>
          <a:p>
            <a:r>
              <a:rPr lang="en-PH" dirty="0">
                <a:latin typeface="Algerian" panose="04020705040A02060702" pitchFamily="82" charset="0"/>
              </a:rPr>
              <a:t>Iterator vs </a:t>
            </a:r>
            <a:r>
              <a:rPr lang="en-PH" dirty="0" err="1">
                <a:latin typeface="Algerian" panose="04020705040A02060702" pitchFamily="82" charset="0"/>
              </a:rPr>
              <a:t>Iterable</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C72C7DAB-A1D6-A789-9E4B-D77E2A9673ED}"/>
              </a:ext>
            </a:extLst>
          </p:cNvPr>
          <p:cNvSpPr>
            <a:spLocks noGrp="1"/>
          </p:cNvSpPr>
          <p:nvPr>
            <p:ph idx="1"/>
          </p:nvPr>
        </p:nvSpPr>
        <p:spPr/>
        <p:txBody>
          <a:bodyPr>
            <a:normAutofit fontScale="92500" lnSpcReduction="10000"/>
          </a:bodyPr>
          <a:lstStyle/>
          <a:p>
            <a:r>
              <a:rPr lang="en-US" dirty="0">
                <a:latin typeface="Algerian" panose="04020705040A02060702" pitchFamily="82" charset="0"/>
              </a:rPr>
              <a:t>Lists, tuples, dictionaries, and sets are all </a:t>
            </a:r>
            <a:r>
              <a:rPr lang="en-US" dirty="0" err="1">
                <a:latin typeface="Algerian" panose="04020705040A02060702" pitchFamily="82" charset="0"/>
              </a:rPr>
              <a:t>iterable</a:t>
            </a:r>
            <a:r>
              <a:rPr lang="en-US" dirty="0">
                <a:latin typeface="Algerian" panose="04020705040A02060702" pitchFamily="82" charset="0"/>
              </a:rPr>
              <a:t> objects. They are </a:t>
            </a:r>
            <a:r>
              <a:rPr lang="en-US" dirty="0" err="1">
                <a:latin typeface="Algerian" panose="04020705040A02060702" pitchFamily="82" charset="0"/>
              </a:rPr>
              <a:t>iterable</a:t>
            </a:r>
            <a:r>
              <a:rPr lang="en-US" dirty="0">
                <a:latin typeface="Algerian" panose="04020705040A02060702" pitchFamily="82" charset="0"/>
              </a:rPr>
              <a:t> containers which you can get an iterator from.</a:t>
            </a:r>
          </a:p>
          <a:p>
            <a:endParaRPr lang="en-US" dirty="0">
              <a:latin typeface="Algerian" panose="04020705040A02060702" pitchFamily="82" charset="0"/>
            </a:endParaRPr>
          </a:p>
          <a:p>
            <a:r>
              <a:rPr lang="en-US" dirty="0">
                <a:latin typeface="Algerian" panose="04020705040A02060702" pitchFamily="82" charset="0"/>
              </a:rPr>
              <a:t>All these objects have a </a:t>
            </a:r>
            <a:r>
              <a:rPr lang="en-US" dirty="0" err="1">
                <a:latin typeface="Algerian" panose="04020705040A02060702" pitchFamily="82" charset="0"/>
              </a:rPr>
              <a:t>iter</a:t>
            </a:r>
            <a:r>
              <a:rPr lang="en-US" dirty="0">
                <a:latin typeface="Algerian" panose="04020705040A02060702" pitchFamily="82" charset="0"/>
              </a:rPr>
              <a:t>() method which is used to get an iterator:</a:t>
            </a:r>
          </a:p>
          <a:p>
            <a:endParaRPr lang="en-US" dirty="0">
              <a:latin typeface="Algerian" panose="04020705040A02060702" pitchFamily="82" charset="0"/>
            </a:endParaRPr>
          </a:p>
          <a:p>
            <a:r>
              <a:rPr lang="en-US" dirty="0">
                <a:latin typeface="Algerian" panose="04020705040A02060702" pitchFamily="82" charset="0"/>
              </a:rPr>
              <a:t>Example</a:t>
            </a:r>
            <a:endParaRPr lang="en-PH" dirty="0">
              <a:latin typeface="Algerian" panose="04020705040A02060702" pitchFamily="82" charset="0"/>
            </a:endParaRPr>
          </a:p>
        </p:txBody>
      </p:sp>
    </p:spTree>
    <p:extLst>
      <p:ext uri="{BB962C8B-B14F-4D97-AF65-F5344CB8AC3E}">
        <p14:creationId xmlns:p14="http://schemas.microsoft.com/office/powerpoint/2010/main" val="102682525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6F154-C94C-5BA3-E587-32DE3D06A36A}"/>
              </a:ext>
            </a:extLst>
          </p:cNvPr>
          <p:cNvSpPr>
            <a:spLocks noGrp="1"/>
          </p:cNvSpPr>
          <p:nvPr>
            <p:ph idx="1"/>
          </p:nvPr>
        </p:nvSpPr>
        <p:spPr>
          <a:xfrm>
            <a:off x="1295401" y="1128713"/>
            <a:ext cx="9601196" cy="4747155"/>
          </a:xfrm>
        </p:spPr>
        <p:txBody>
          <a:bodyPr>
            <a:normAutofit fontScale="70000" lnSpcReduction="20000"/>
          </a:bodyPr>
          <a:lstStyle/>
          <a:p>
            <a:r>
              <a:rPr lang="en-US" dirty="0">
                <a:latin typeface="Algerian" panose="04020705040A02060702" pitchFamily="82" charset="0"/>
              </a:rPr>
              <a:t>Even strings are </a:t>
            </a:r>
            <a:r>
              <a:rPr lang="en-US" dirty="0" err="1">
                <a:latin typeface="Algerian" panose="04020705040A02060702" pitchFamily="82" charset="0"/>
              </a:rPr>
              <a:t>iterable</a:t>
            </a:r>
            <a:r>
              <a:rPr lang="en-US" dirty="0">
                <a:latin typeface="Algerian" panose="04020705040A02060702" pitchFamily="82" charset="0"/>
              </a:rPr>
              <a:t> objects, and can return an iterator:</a:t>
            </a:r>
          </a:p>
          <a:p>
            <a:endParaRPr lang="en-US" dirty="0">
              <a:latin typeface="Algerian" panose="04020705040A02060702" pitchFamily="82" charset="0"/>
            </a:endParaRPr>
          </a:p>
          <a:p>
            <a:r>
              <a:rPr lang="en-US" dirty="0">
                <a:latin typeface="Algerian" panose="04020705040A02060702" pitchFamily="82" charset="0"/>
              </a:rPr>
              <a:t>Example</a:t>
            </a:r>
          </a:p>
          <a:p>
            <a:r>
              <a:rPr lang="en-US" dirty="0">
                <a:latin typeface="Algerian" panose="04020705040A02060702" pitchFamily="82" charset="0"/>
              </a:rPr>
              <a:t>Strings are also </a:t>
            </a:r>
            <a:r>
              <a:rPr lang="en-US" dirty="0" err="1">
                <a:latin typeface="Algerian" panose="04020705040A02060702" pitchFamily="82" charset="0"/>
              </a:rPr>
              <a:t>iterable</a:t>
            </a:r>
            <a:r>
              <a:rPr lang="en-US" dirty="0">
                <a:latin typeface="Algerian" panose="04020705040A02060702" pitchFamily="82" charset="0"/>
              </a:rPr>
              <a:t> objects, containing a sequence of characters:</a:t>
            </a:r>
          </a:p>
          <a:p>
            <a:endParaRPr lang="en-US" dirty="0">
              <a:latin typeface="Algerian" panose="04020705040A02060702" pitchFamily="82" charset="0"/>
            </a:endParaRPr>
          </a:p>
          <a:p>
            <a:r>
              <a:rPr lang="en-US" dirty="0" err="1">
                <a:latin typeface="Algerian" panose="04020705040A02060702" pitchFamily="82" charset="0"/>
              </a:rPr>
              <a:t>mystr</a:t>
            </a:r>
            <a:r>
              <a:rPr lang="en-US" dirty="0">
                <a:latin typeface="Algerian" panose="04020705040A02060702" pitchFamily="82" charset="0"/>
              </a:rPr>
              <a:t> = "banana"</a:t>
            </a:r>
          </a:p>
          <a:p>
            <a:r>
              <a:rPr lang="en-US" dirty="0" err="1">
                <a:latin typeface="Algerian" panose="04020705040A02060702" pitchFamily="82" charset="0"/>
              </a:rPr>
              <a:t>myit</a:t>
            </a:r>
            <a:r>
              <a:rPr lang="en-US" dirty="0">
                <a:latin typeface="Algerian" panose="04020705040A02060702" pitchFamily="82" charset="0"/>
              </a:rPr>
              <a:t> = </a:t>
            </a:r>
            <a:r>
              <a:rPr lang="en-US" dirty="0" err="1">
                <a:latin typeface="Algerian" panose="04020705040A02060702" pitchFamily="82" charset="0"/>
              </a:rPr>
              <a:t>iter</a:t>
            </a:r>
            <a:r>
              <a:rPr lang="en-US" dirty="0">
                <a:latin typeface="Algerian" panose="04020705040A02060702" pitchFamily="82" charset="0"/>
              </a:rPr>
              <a:t>(</a:t>
            </a:r>
            <a:r>
              <a:rPr lang="en-US" dirty="0" err="1">
                <a:latin typeface="Algerian" panose="04020705040A02060702" pitchFamily="82" charset="0"/>
              </a:rPr>
              <a:t>mystr</a:t>
            </a:r>
            <a:r>
              <a:rPr lang="en-US" dirty="0">
                <a:latin typeface="Algerian" panose="04020705040A02060702" pitchFamily="82" charset="0"/>
              </a:rPr>
              <a:t>)</a:t>
            </a:r>
          </a:p>
          <a:p>
            <a:endParaRPr lang="en-US" dirty="0">
              <a:latin typeface="Algerian" panose="04020705040A02060702" pitchFamily="82" charset="0"/>
            </a:endParaRPr>
          </a:p>
          <a:p>
            <a:r>
              <a:rPr lang="en-US" dirty="0">
                <a:latin typeface="Algerian" panose="04020705040A02060702" pitchFamily="82" charset="0"/>
              </a:rPr>
              <a:t>print(next(</a:t>
            </a:r>
            <a:r>
              <a:rPr lang="en-US" dirty="0" err="1">
                <a:latin typeface="Algerian" panose="04020705040A02060702" pitchFamily="82" charset="0"/>
              </a:rPr>
              <a:t>myit</a:t>
            </a:r>
            <a:r>
              <a:rPr lang="en-US" dirty="0">
                <a:latin typeface="Algerian" panose="04020705040A02060702" pitchFamily="82" charset="0"/>
              </a:rPr>
              <a:t>))</a:t>
            </a:r>
          </a:p>
          <a:p>
            <a:r>
              <a:rPr lang="en-US" dirty="0">
                <a:latin typeface="Algerian" panose="04020705040A02060702" pitchFamily="82" charset="0"/>
              </a:rPr>
              <a:t>print(next(</a:t>
            </a:r>
            <a:r>
              <a:rPr lang="en-US" dirty="0" err="1">
                <a:latin typeface="Algerian" panose="04020705040A02060702" pitchFamily="82" charset="0"/>
              </a:rPr>
              <a:t>myit</a:t>
            </a:r>
            <a:r>
              <a:rPr lang="en-US" dirty="0">
                <a:latin typeface="Algerian" panose="04020705040A02060702" pitchFamily="82" charset="0"/>
              </a:rPr>
              <a:t>))</a:t>
            </a:r>
          </a:p>
          <a:p>
            <a:r>
              <a:rPr lang="en-US" dirty="0">
                <a:latin typeface="Algerian" panose="04020705040A02060702" pitchFamily="82" charset="0"/>
              </a:rPr>
              <a:t>print(next(</a:t>
            </a:r>
            <a:r>
              <a:rPr lang="en-US" dirty="0" err="1">
                <a:latin typeface="Algerian" panose="04020705040A02060702" pitchFamily="82" charset="0"/>
              </a:rPr>
              <a:t>myit</a:t>
            </a:r>
            <a:r>
              <a:rPr lang="en-US" dirty="0">
                <a:latin typeface="Algerian" panose="04020705040A02060702" pitchFamily="82" charset="0"/>
              </a:rPr>
              <a:t>))</a:t>
            </a:r>
          </a:p>
          <a:p>
            <a:r>
              <a:rPr lang="en-US" dirty="0">
                <a:latin typeface="Algerian" panose="04020705040A02060702" pitchFamily="82" charset="0"/>
              </a:rPr>
              <a:t>print(next(</a:t>
            </a:r>
            <a:r>
              <a:rPr lang="en-US" dirty="0" err="1">
                <a:latin typeface="Algerian" panose="04020705040A02060702" pitchFamily="82" charset="0"/>
              </a:rPr>
              <a:t>myit</a:t>
            </a:r>
            <a:r>
              <a:rPr lang="en-US" dirty="0">
                <a:latin typeface="Algerian" panose="04020705040A02060702" pitchFamily="82" charset="0"/>
              </a:rPr>
              <a:t>))</a:t>
            </a:r>
          </a:p>
          <a:p>
            <a:r>
              <a:rPr lang="en-US" dirty="0">
                <a:latin typeface="Algerian" panose="04020705040A02060702" pitchFamily="82" charset="0"/>
              </a:rPr>
              <a:t>print(next(</a:t>
            </a:r>
            <a:r>
              <a:rPr lang="en-US" dirty="0" err="1">
                <a:latin typeface="Algerian" panose="04020705040A02060702" pitchFamily="82" charset="0"/>
              </a:rPr>
              <a:t>myit</a:t>
            </a:r>
            <a:r>
              <a:rPr lang="en-US" dirty="0">
                <a:latin typeface="Algerian" panose="04020705040A02060702" pitchFamily="82" charset="0"/>
              </a:rPr>
              <a:t>))</a:t>
            </a:r>
          </a:p>
          <a:p>
            <a:r>
              <a:rPr lang="en-US" dirty="0">
                <a:latin typeface="Algerian" panose="04020705040A02060702" pitchFamily="82" charset="0"/>
              </a:rPr>
              <a:t>print(next(</a:t>
            </a:r>
            <a:r>
              <a:rPr lang="en-US" dirty="0" err="1">
                <a:latin typeface="Algerian" panose="04020705040A02060702" pitchFamily="82" charset="0"/>
              </a:rPr>
              <a:t>myit</a:t>
            </a:r>
            <a:r>
              <a:rPr lang="en-US" dirty="0">
                <a:latin typeface="Algerian" panose="04020705040A02060702" pitchFamily="82" charset="0"/>
              </a:rPr>
              <a:t>))</a:t>
            </a:r>
            <a:endParaRPr lang="en-PH" dirty="0">
              <a:latin typeface="Algerian" panose="04020705040A02060702" pitchFamily="82" charset="0"/>
            </a:endParaRPr>
          </a:p>
        </p:txBody>
      </p:sp>
    </p:spTree>
    <p:extLst>
      <p:ext uri="{BB962C8B-B14F-4D97-AF65-F5344CB8AC3E}">
        <p14:creationId xmlns:p14="http://schemas.microsoft.com/office/powerpoint/2010/main" val="3623284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8901-05BE-DA6D-F564-450814FBB72F}"/>
              </a:ext>
            </a:extLst>
          </p:cNvPr>
          <p:cNvSpPr>
            <a:spLocks noGrp="1"/>
          </p:cNvSpPr>
          <p:nvPr>
            <p:ph type="title"/>
          </p:nvPr>
        </p:nvSpPr>
        <p:spPr/>
        <p:txBody>
          <a:bodyPr>
            <a:normAutofit/>
          </a:bodyPr>
          <a:lstStyle/>
          <a:p>
            <a:r>
              <a:rPr lang="en-US" altLang="zh-TW" sz="5400" dirty="0">
                <a:latin typeface="Algerian" panose="04020705040A02060702" pitchFamily="82" charset="0"/>
              </a:rPr>
              <a:t>Agenda</a:t>
            </a:r>
            <a:endParaRPr lang="en-PH"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310DF652-F895-B3F7-BB62-80592BF7D24C}"/>
              </a:ext>
            </a:extLst>
          </p:cNvPr>
          <p:cNvSpPr>
            <a:spLocks noGrp="1"/>
          </p:cNvSpPr>
          <p:nvPr>
            <p:ph idx="1"/>
          </p:nvPr>
        </p:nvSpPr>
        <p:spPr>
          <a:xfrm>
            <a:off x="820271" y="1853754"/>
            <a:ext cx="9930521" cy="3450613"/>
          </a:xfrm>
        </p:spPr>
        <p:txBody>
          <a:bodyPr/>
          <a:lstStyle/>
          <a:p>
            <a:pPr marL="0" indent="0">
              <a:buNone/>
            </a:pPr>
            <a:endParaRPr lang="en-US" altLang="zh-TW" dirty="0"/>
          </a:p>
          <a:p>
            <a:endParaRPr lang="en-PH" dirty="0"/>
          </a:p>
        </p:txBody>
      </p:sp>
      <p:sp>
        <p:nvSpPr>
          <p:cNvPr id="7" name="TextBox 6">
            <a:extLst>
              <a:ext uri="{FF2B5EF4-FFF2-40B4-BE49-F238E27FC236}">
                <a16:creationId xmlns:a16="http://schemas.microsoft.com/office/drawing/2014/main" id="{069FD66B-84C4-D835-AD61-8672D9FFF40C}"/>
              </a:ext>
            </a:extLst>
          </p:cNvPr>
          <p:cNvSpPr txBox="1"/>
          <p:nvPr/>
        </p:nvSpPr>
        <p:spPr>
          <a:xfrm>
            <a:off x="1441208" y="2617391"/>
            <a:ext cx="6263252" cy="3416320"/>
          </a:xfrm>
          <a:prstGeom prst="rect">
            <a:avLst/>
          </a:prstGeom>
          <a:noFill/>
        </p:spPr>
        <p:txBody>
          <a:bodyPr wrap="square">
            <a:spAutoFit/>
          </a:bodyPr>
          <a:lstStyle/>
          <a:p>
            <a:pPr marL="285750" indent="-285750">
              <a:buFont typeface="Wingdings" panose="05000000000000000000" pitchFamily="2" charset="2"/>
              <a:buChar char="v"/>
            </a:pPr>
            <a:r>
              <a:rPr lang="en-US" altLang="zh-TW" dirty="0">
                <a:solidFill>
                  <a:schemeClr val="accent1"/>
                </a:solidFill>
                <a:latin typeface="Algerian" panose="04020705040A02060702" pitchFamily="82" charset="0"/>
              </a:rPr>
              <a:t>Input and output: input() and print()</a:t>
            </a:r>
          </a:p>
          <a:p>
            <a:pPr marL="285750" indent="-285750">
              <a:buFont typeface="Wingdings" panose="05000000000000000000" pitchFamily="2" charset="2"/>
              <a:buChar char="v"/>
            </a:pPr>
            <a:r>
              <a:rPr lang="en-US" altLang="zh-TW" dirty="0">
                <a:solidFill>
                  <a:schemeClr val="accent1"/>
                </a:solidFill>
                <a:latin typeface="Algerian" panose="04020705040A02060702" pitchFamily="82" charset="0"/>
              </a:rPr>
              <a:t>Data types: </a:t>
            </a:r>
            <a:r>
              <a:rPr lang="en-US" altLang="zh-TW" dirty="0" err="1">
                <a:solidFill>
                  <a:schemeClr val="accent1"/>
                </a:solidFill>
                <a:latin typeface="Algerian" panose="04020705040A02060702" pitchFamily="82" charset="0"/>
              </a:rPr>
              <a:t>numerisc</a:t>
            </a:r>
            <a:r>
              <a:rPr lang="en-US" altLang="zh-TW" dirty="0">
                <a:solidFill>
                  <a:schemeClr val="accent1"/>
                </a:solidFill>
                <a:latin typeface="Algerian" panose="04020705040A02060702" pitchFamily="82" charset="0"/>
              </a:rPr>
              <a:t>, strings, list , dict.</a:t>
            </a:r>
          </a:p>
          <a:p>
            <a:pPr marL="285750" indent="-285750">
              <a:buFont typeface="Wingdings" panose="05000000000000000000" pitchFamily="2" charset="2"/>
              <a:buChar char="v"/>
            </a:pPr>
            <a:r>
              <a:rPr lang="en-US" altLang="zh-TW" dirty="0">
                <a:solidFill>
                  <a:schemeClr val="accent1"/>
                </a:solidFill>
                <a:latin typeface="Algerian" panose="04020705040A02060702" pitchFamily="82" charset="0"/>
              </a:rPr>
              <a:t>Operators ON data type</a:t>
            </a:r>
          </a:p>
          <a:p>
            <a:pPr marL="285750" indent="-285750">
              <a:buFont typeface="Wingdings" panose="05000000000000000000" pitchFamily="2" charset="2"/>
              <a:buChar char="v"/>
            </a:pPr>
            <a:r>
              <a:rPr lang="en-US" altLang="zh-TW" dirty="0">
                <a:solidFill>
                  <a:schemeClr val="accent1"/>
                </a:solidFill>
                <a:latin typeface="Algerian" panose="04020705040A02060702" pitchFamily="82" charset="0"/>
              </a:rPr>
              <a:t>Python</a:t>
            </a:r>
          </a:p>
          <a:p>
            <a:pPr marL="285750" indent="-285750">
              <a:buFont typeface="Wingdings" panose="05000000000000000000" pitchFamily="2" charset="2"/>
              <a:buChar char="v"/>
            </a:pPr>
            <a:r>
              <a:rPr lang="en-US" dirty="0">
                <a:solidFill>
                  <a:schemeClr val="accent1"/>
                </a:solidFill>
                <a:latin typeface="Algerian" panose="04020705040A02060702" pitchFamily="82" charset="0"/>
              </a:rPr>
              <a:t>Operation on data type:</a:t>
            </a:r>
          </a:p>
          <a:p>
            <a:pPr marL="285750" indent="-285750">
              <a:buFont typeface="Wingdings" panose="05000000000000000000" pitchFamily="2" charset="2"/>
              <a:buChar char="v"/>
            </a:pPr>
            <a:r>
              <a:rPr lang="en-US" dirty="0" err="1">
                <a:solidFill>
                  <a:schemeClr val="accent1"/>
                </a:solidFill>
                <a:latin typeface="Algerian" panose="04020705040A02060702" pitchFamily="82" charset="0"/>
              </a:rPr>
              <a:t>Controls:if</a:t>
            </a:r>
            <a:r>
              <a:rPr lang="en-US" dirty="0">
                <a:solidFill>
                  <a:schemeClr val="accent1"/>
                </a:solidFill>
                <a:latin typeface="Algerian" panose="04020705040A02060702" pitchFamily="82" charset="0"/>
              </a:rPr>
              <a:t>- | if – </a:t>
            </a:r>
            <a:r>
              <a:rPr lang="en-US" dirty="0" err="1">
                <a:solidFill>
                  <a:schemeClr val="accent1"/>
                </a:solidFill>
                <a:latin typeface="Algerian" panose="04020705040A02060702" pitchFamily="82" charset="0"/>
              </a:rPr>
              <a:t>elsif</a:t>
            </a:r>
            <a:r>
              <a:rPr lang="en-US" dirty="0">
                <a:solidFill>
                  <a:schemeClr val="accent1"/>
                </a:solidFill>
                <a:latin typeface="Algerian" panose="04020705040A02060702" pitchFamily="82" charset="0"/>
              </a:rPr>
              <a:t> |-f-else</a:t>
            </a:r>
          </a:p>
          <a:p>
            <a:pPr marL="285750" indent="-285750">
              <a:buFont typeface="Wingdings" panose="05000000000000000000" pitchFamily="2" charset="2"/>
              <a:buChar char="v"/>
            </a:pPr>
            <a:r>
              <a:rPr lang="en-US" dirty="0" err="1">
                <a:solidFill>
                  <a:schemeClr val="accent1"/>
                </a:solidFill>
                <a:latin typeface="Algerian" panose="04020705040A02060702" pitchFamily="82" charset="0"/>
              </a:rPr>
              <a:t>Loop:for</a:t>
            </a:r>
            <a:r>
              <a:rPr lang="en-US" dirty="0">
                <a:solidFill>
                  <a:schemeClr val="accent1"/>
                </a:solidFill>
                <a:latin typeface="Algerian" panose="04020705040A02060702" pitchFamily="82" charset="0"/>
              </a:rPr>
              <a:t> |while | range() | break |continue</a:t>
            </a:r>
          </a:p>
          <a:p>
            <a:pPr marL="285750" indent="-285750">
              <a:buFont typeface="Wingdings" panose="05000000000000000000" pitchFamily="2" charset="2"/>
              <a:buChar char="v"/>
            </a:pPr>
            <a:r>
              <a:rPr lang="en-US" dirty="0">
                <a:solidFill>
                  <a:schemeClr val="accent1"/>
                </a:solidFill>
                <a:latin typeface="Algerian" panose="04020705040A02060702" pitchFamily="82" charset="0"/>
              </a:rPr>
              <a:t>Function:</a:t>
            </a:r>
          </a:p>
          <a:p>
            <a:pPr marL="285750" indent="-285750">
              <a:buFont typeface="Wingdings" panose="05000000000000000000" pitchFamily="2" charset="2"/>
              <a:buChar char="§"/>
            </a:pPr>
            <a:r>
              <a:rPr lang="en-US" dirty="0">
                <a:solidFill>
                  <a:schemeClr val="accent1"/>
                </a:solidFill>
                <a:latin typeface="Algerian" panose="04020705040A02060702" pitchFamily="82" charset="0"/>
              </a:rPr>
              <a:t>Parameters(arguments)</a:t>
            </a:r>
          </a:p>
          <a:p>
            <a:pPr marL="285750" indent="-285750">
              <a:buFont typeface="Wingdings" panose="05000000000000000000" pitchFamily="2" charset="2"/>
              <a:buChar char="§"/>
            </a:pPr>
            <a:r>
              <a:rPr lang="en-US" dirty="0">
                <a:solidFill>
                  <a:schemeClr val="accent1"/>
                </a:solidFill>
                <a:latin typeface="Algerian" panose="04020705040A02060702" pitchFamily="82" charset="0"/>
              </a:rPr>
              <a:t>Recursive function</a:t>
            </a:r>
          </a:p>
          <a:p>
            <a:pPr marL="285750" indent="-285750">
              <a:buFont typeface="Wingdings" panose="05000000000000000000" pitchFamily="2" charset="2"/>
              <a:buChar char="§"/>
            </a:pPr>
            <a:r>
              <a:rPr lang="en-US" dirty="0">
                <a:solidFill>
                  <a:schemeClr val="accent1"/>
                </a:solidFill>
                <a:latin typeface="Algerian" panose="04020705040A02060702" pitchFamily="82" charset="0"/>
              </a:rPr>
              <a:t>Lamba function</a:t>
            </a:r>
          </a:p>
          <a:p>
            <a:pPr marL="285750" indent="-285750">
              <a:buFont typeface="Wingdings" panose="05000000000000000000" pitchFamily="2" charset="2"/>
              <a:buChar char="v"/>
            </a:pP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3187578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79F96-0203-67EB-3BA8-F64A44126A4B}"/>
              </a:ext>
            </a:extLst>
          </p:cNvPr>
          <p:cNvSpPr>
            <a:spLocks noGrp="1"/>
          </p:cNvSpPr>
          <p:nvPr>
            <p:ph idx="1"/>
          </p:nvPr>
        </p:nvSpPr>
        <p:spPr>
          <a:xfrm>
            <a:off x="1337279" y="1683404"/>
            <a:ext cx="9291215" cy="4283004"/>
          </a:xfrm>
        </p:spPr>
        <p:txBody>
          <a:bodyPr>
            <a:normAutofit fontScale="85000" lnSpcReduction="20000"/>
          </a:bodyPr>
          <a:lstStyle/>
          <a:p>
            <a:pPr>
              <a:buFont typeface="Wingdings" panose="05000000000000000000" pitchFamily="2" charset="2"/>
              <a:buChar char="v"/>
            </a:pPr>
            <a:r>
              <a:rPr lang="en-US" dirty="0">
                <a:solidFill>
                  <a:srgbClr val="000000"/>
                </a:solidFill>
                <a:latin typeface="Algerian" panose="04020705040A02060702" pitchFamily="82" charset="0"/>
              </a:rPr>
              <a:t>Example</a:t>
            </a:r>
          </a:p>
          <a:p>
            <a:pPr algn="l">
              <a:buFont typeface="Wingdings" panose="05000000000000000000" pitchFamily="2" charset="2"/>
              <a:buChar char="v"/>
            </a:pPr>
            <a:endParaRPr lang="en-US" b="0" i="0" dirty="0">
              <a:solidFill>
                <a:srgbClr val="000000"/>
              </a:solidFill>
              <a:effectLst/>
              <a:latin typeface="Consolas" panose="020B0609020204030204" pitchFamily="49" charset="0"/>
            </a:endParaRPr>
          </a:p>
          <a:p>
            <a:pPr algn="l">
              <a:buFont typeface="Wingdings" panose="05000000000000000000" pitchFamily="2" charset="2"/>
              <a:buChar char="v"/>
            </a:pPr>
            <a:r>
              <a:rPr lang="en-US" b="0" i="0" dirty="0" err="1">
                <a:solidFill>
                  <a:srgbClr val="000000"/>
                </a:solidFill>
                <a:effectLst/>
                <a:latin typeface="Consolas" panose="020B0609020204030204" pitchFamily="49" charset="0"/>
              </a:rPr>
              <a:t>myvar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"John"</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my_var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"John"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_</a:t>
            </a:r>
            <a:r>
              <a:rPr lang="en-US" b="0" i="0" dirty="0" err="1">
                <a:solidFill>
                  <a:srgbClr val="000000"/>
                </a:solidFill>
                <a:effectLst/>
                <a:latin typeface="Consolas" panose="020B0609020204030204" pitchFamily="49" charset="0"/>
              </a:rPr>
              <a:t>my_var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"John"</a:t>
            </a:r>
            <a:br>
              <a:rPr lang="en-US" b="0" i="0" dirty="0">
                <a:solidFill>
                  <a:srgbClr val="000000"/>
                </a:solidFill>
                <a:effectLst/>
                <a:latin typeface="Consolas" panose="020B0609020204030204" pitchFamily="49" charset="0"/>
              </a:rPr>
            </a:br>
            <a:r>
              <a:rPr lang="en-US" b="0" i="0" dirty="0" err="1">
                <a:solidFill>
                  <a:srgbClr val="000000"/>
                </a:solidFill>
                <a:effectLst/>
                <a:latin typeface="Consolas" panose="020B0609020204030204" pitchFamily="49" charset="0"/>
              </a:rPr>
              <a:t>myVar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"John"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MYVAR = </a:t>
            </a:r>
            <a:r>
              <a:rPr lang="en-US" b="0" i="0" dirty="0">
                <a:solidFill>
                  <a:srgbClr val="A52A2A"/>
                </a:solidFill>
                <a:effectLst/>
                <a:latin typeface="Consolas" panose="020B0609020204030204" pitchFamily="49" charset="0"/>
              </a:rPr>
              <a:t>"John"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myvar2 = </a:t>
            </a:r>
            <a:r>
              <a:rPr lang="en-US" b="0" i="0" dirty="0">
                <a:solidFill>
                  <a:srgbClr val="A52A2A"/>
                </a:solidFill>
                <a:effectLst/>
                <a:latin typeface="Consolas" panose="020B0609020204030204" pitchFamily="49" charset="0"/>
              </a:rPr>
              <a:t>"John“</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Example</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Illegal variable names:</a:t>
            </a:r>
          </a:p>
          <a:p>
            <a:pPr algn="l">
              <a:buFont typeface="Wingdings" panose="05000000000000000000" pitchFamily="2" charset="2"/>
              <a:buChar char="v"/>
            </a:pPr>
            <a:r>
              <a:rPr lang="en-US" b="0" i="0" dirty="0">
                <a:solidFill>
                  <a:srgbClr val="000000"/>
                </a:solidFill>
                <a:effectLst/>
                <a:latin typeface="Consolas" panose="020B0609020204030204" pitchFamily="49" charset="0"/>
              </a:rPr>
              <a:t>2myvar = </a:t>
            </a:r>
            <a:r>
              <a:rPr lang="en-US" b="0" i="0" dirty="0">
                <a:solidFill>
                  <a:srgbClr val="A52A2A"/>
                </a:solidFill>
                <a:effectLst/>
                <a:latin typeface="Consolas" panose="020B0609020204030204" pitchFamily="49" charset="0"/>
              </a:rPr>
              <a:t>"John"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my-var = </a:t>
            </a:r>
            <a:r>
              <a:rPr lang="en-US" b="0" i="0" dirty="0">
                <a:solidFill>
                  <a:srgbClr val="A52A2A"/>
                </a:solidFill>
                <a:effectLst/>
                <a:latin typeface="Consolas" panose="020B0609020204030204" pitchFamily="49" charset="0"/>
              </a:rPr>
              <a:t>"John"</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my var = </a:t>
            </a:r>
            <a:r>
              <a:rPr lang="en-US" b="0" i="0" dirty="0">
                <a:solidFill>
                  <a:srgbClr val="A52A2A"/>
                </a:solidFill>
                <a:effectLst/>
                <a:latin typeface="Consolas" panose="020B0609020204030204" pitchFamily="49" charset="0"/>
              </a:rPr>
              <a:t>"John"</a:t>
            </a:r>
            <a:endParaRPr lang="en-US" b="0" i="0" dirty="0">
              <a:solidFill>
                <a:srgbClr val="000000"/>
              </a:solidFill>
              <a:effectLst/>
              <a:latin typeface="Consolas" panose="020B0609020204030204" pitchFamily="49" charset="0"/>
            </a:endParaRPr>
          </a:p>
          <a:p>
            <a:pPr algn="l"/>
            <a:endParaRPr lang="en-US" b="0" i="0" dirty="0">
              <a:solidFill>
                <a:srgbClr val="000000"/>
              </a:solidFill>
              <a:effectLst/>
              <a:latin typeface="Consolas" panose="020B0609020204030204" pitchFamily="49" charset="0"/>
            </a:endParaRPr>
          </a:p>
          <a:p>
            <a:pPr marL="0" indent="0">
              <a:buNone/>
            </a:pPr>
            <a:endParaRPr lang="en-PH" dirty="0"/>
          </a:p>
        </p:txBody>
      </p:sp>
    </p:spTree>
    <p:extLst>
      <p:ext uri="{BB962C8B-B14F-4D97-AF65-F5344CB8AC3E}">
        <p14:creationId xmlns:p14="http://schemas.microsoft.com/office/powerpoint/2010/main" val="108919024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05EAA-AE29-30E9-B60B-12A990A34A6B}"/>
              </a:ext>
            </a:extLst>
          </p:cNvPr>
          <p:cNvSpPr>
            <a:spLocks noGrp="1"/>
          </p:cNvSpPr>
          <p:nvPr>
            <p:ph idx="1"/>
          </p:nvPr>
        </p:nvSpPr>
        <p:spPr>
          <a:xfrm>
            <a:off x="1295402" y="1459006"/>
            <a:ext cx="9601196" cy="4389968"/>
          </a:xfrm>
        </p:spPr>
        <p:txBody>
          <a:bodyPr>
            <a:normAutofit lnSpcReduction="10000"/>
          </a:bodyPr>
          <a:lstStyle/>
          <a:p>
            <a:r>
              <a:rPr lang="en-US" dirty="0"/>
              <a:t>Example</a:t>
            </a:r>
          </a:p>
          <a:p>
            <a:r>
              <a:rPr lang="en-US" dirty="0"/>
              <a:t>Return an iterator from a tuple, and print each value:</a:t>
            </a:r>
          </a:p>
          <a:p>
            <a:endParaRPr lang="en-US" dirty="0"/>
          </a:p>
          <a:p>
            <a:r>
              <a:rPr lang="en-US" dirty="0" err="1"/>
              <a:t>mytuple</a:t>
            </a:r>
            <a:r>
              <a:rPr lang="en-US" dirty="0"/>
              <a:t> = ("apple", "banana", "cherry")</a:t>
            </a:r>
          </a:p>
          <a:p>
            <a:r>
              <a:rPr lang="en-US" dirty="0" err="1"/>
              <a:t>myit</a:t>
            </a:r>
            <a:r>
              <a:rPr lang="en-US" dirty="0"/>
              <a:t> = </a:t>
            </a:r>
            <a:r>
              <a:rPr lang="en-US" dirty="0" err="1"/>
              <a:t>iter</a:t>
            </a:r>
            <a:r>
              <a:rPr lang="en-US" dirty="0"/>
              <a:t>(</a:t>
            </a:r>
            <a:r>
              <a:rPr lang="en-US" dirty="0" err="1"/>
              <a:t>mytuple</a:t>
            </a:r>
            <a:r>
              <a:rPr lang="en-US" dirty="0"/>
              <a:t>)</a:t>
            </a:r>
          </a:p>
          <a:p>
            <a:endParaRPr lang="en-US" dirty="0"/>
          </a:p>
          <a:p>
            <a:r>
              <a:rPr lang="en-US" dirty="0"/>
              <a:t>print(next(</a:t>
            </a:r>
            <a:r>
              <a:rPr lang="en-US" dirty="0" err="1"/>
              <a:t>myit</a:t>
            </a:r>
            <a:r>
              <a:rPr lang="en-US" dirty="0"/>
              <a:t>))</a:t>
            </a:r>
          </a:p>
          <a:p>
            <a:r>
              <a:rPr lang="en-US" dirty="0"/>
              <a:t>print(next(</a:t>
            </a:r>
            <a:r>
              <a:rPr lang="en-US" dirty="0" err="1"/>
              <a:t>myit</a:t>
            </a:r>
            <a:r>
              <a:rPr lang="en-US" dirty="0"/>
              <a:t>))</a:t>
            </a:r>
          </a:p>
          <a:p>
            <a:r>
              <a:rPr lang="en-US" dirty="0"/>
              <a:t>print(next(</a:t>
            </a:r>
            <a:r>
              <a:rPr lang="en-US" dirty="0" err="1"/>
              <a:t>myit</a:t>
            </a:r>
            <a:r>
              <a:rPr lang="en-US" dirty="0"/>
              <a:t>))</a:t>
            </a:r>
            <a:endParaRPr lang="en-PH" dirty="0"/>
          </a:p>
        </p:txBody>
      </p:sp>
    </p:spTree>
    <p:extLst>
      <p:ext uri="{BB962C8B-B14F-4D97-AF65-F5344CB8AC3E}">
        <p14:creationId xmlns:p14="http://schemas.microsoft.com/office/powerpoint/2010/main" val="1949969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4F5D-5B56-E9C1-AD9D-D340433146B3}"/>
              </a:ext>
            </a:extLst>
          </p:cNvPr>
          <p:cNvSpPr>
            <a:spLocks noGrp="1"/>
          </p:cNvSpPr>
          <p:nvPr>
            <p:ph type="title"/>
          </p:nvPr>
        </p:nvSpPr>
        <p:spPr/>
        <p:txBody>
          <a:bodyPr>
            <a:normAutofit fontScale="90000"/>
          </a:bodyPr>
          <a:lstStyle/>
          <a:p>
            <a:r>
              <a:rPr lang="en-PH" sz="3600" b="0" i="0" dirty="0">
                <a:effectLst/>
                <a:latin typeface="Algerian" panose="04020705040A02060702" pitchFamily="82" charset="0"/>
              </a:rPr>
              <a:t>Python Data Types</a:t>
            </a:r>
            <a:br>
              <a:rPr lang="en-PH"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BA6DC3C5-9A78-E662-8E3D-E207C05B9191}"/>
              </a:ext>
            </a:extLst>
          </p:cNvPr>
          <p:cNvSpPr>
            <a:spLocks noGrp="1"/>
          </p:cNvSpPr>
          <p:nvPr>
            <p:ph idx="1"/>
          </p:nvPr>
        </p:nvSpPr>
        <p:spPr/>
        <p:txBody>
          <a:bodyPr/>
          <a:lstStyle/>
          <a:p>
            <a:pPr marL="0" indent="0">
              <a:buNone/>
            </a:pPr>
            <a:r>
              <a:rPr lang="en-PH" sz="2400" b="0" i="0" dirty="0">
                <a:solidFill>
                  <a:schemeClr val="accent1"/>
                </a:solidFill>
                <a:effectLst/>
                <a:latin typeface="Algerian" panose="04020705040A02060702" pitchFamily="82" charset="0"/>
              </a:rPr>
              <a:t>Built-in Data Types</a:t>
            </a:r>
          </a:p>
          <a:p>
            <a:pPr marL="0" indent="0">
              <a:buNone/>
            </a:pPr>
            <a:r>
              <a:rPr lang="en-PH" sz="1800" b="0" i="0" dirty="0">
                <a:solidFill>
                  <a:schemeClr val="accent1"/>
                </a:solidFill>
                <a:effectLst/>
                <a:latin typeface="Algerian" panose="04020705040A02060702" pitchFamily="82" charset="0"/>
              </a:rPr>
              <a:t>Built-in Data Types</a:t>
            </a:r>
          </a:p>
          <a:p>
            <a:pPr algn="l"/>
            <a:r>
              <a:rPr lang="en-US" sz="1600" b="0" i="0" dirty="0">
                <a:solidFill>
                  <a:schemeClr val="accent1"/>
                </a:solidFill>
                <a:effectLst/>
                <a:latin typeface="Algerian" panose="04020705040A02060702" pitchFamily="82" charset="0"/>
              </a:rPr>
              <a:t>In programming, data type is an important concept.</a:t>
            </a:r>
          </a:p>
          <a:p>
            <a:pPr algn="l"/>
            <a:r>
              <a:rPr lang="en-US" sz="1600" b="0" i="0" dirty="0">
                <a:solidFill>
                  <a:schemeClr val="accent1"/>
                </a:solidFill>
                <a:effectLst/>
                <a:latin typeface="Algerian" panose="04020705040A02060702" pitchFamily="82" charset="0"/>
              </a:rPr>
              <a:t>Variables can store data of different types, and different types can do different things .</a:t>
            </a:r>
          </a:p>
          <a:p>
            <a:pPr marL="0" indent="0">
              <a:buNone/>
            </a:pPr>
            <a:endParaRPr lang="en-PH" sz="1800" b="0" i="0" dirty="0">
              <a:solidFill>
                <a:schemeClr val="accent1"/>
              </a:solidFill>
              <a:effectLst/>
              <a:latin typeface="Algerian" panose="04020705040A02060702" pitchFamily="82" charset="0"/>
            </a:endParaRPr>
          </a:p>
        </p:txBody>
      </p:sp>
    </p:spTree>
    <p:extLst>
      <p:ext uri="{BB962C8B-B14F-4D97-AF65-F5344CB8AC3E}">
        <p14:creationId xmlns:p14="http://schemas.microsoft.com/office/powerpoint/2010/main" val="167628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4DD2-B009-067E-4867-99B5DCD028D1}"/>
              </a:ext>
            </a:extLst>
          </p:cNvPr>
          <p:cNvSpPr>
            <a:spLocks noGrp="1"/>
          </p:cNvSpPr>
          <p:nvPr>
            <p:ph type="title"/>
          </p:nvPr>
        </p:nvSpPr>
        <p:spPr/>
        <p:txBody>
          <a:bodyPr>
            <a:normAutofit fontScale="90000"/>
          </a:bodyPr>
          <a:lstStyle/>
          <a:p>
            <a:r>
              <a:rPr lang="en-PH" b="0" i="0" dirty="0">
                <a:effectLst/>
                <a:latin typeface="Algerian" panose="04020705040A02060702" pitchFamily="82" charset="0"/>
              </a:rPr>
              <a:t>Python Numbers</a:t>
            </a:r>
            <a:br>
              <a:rPr lang="en-PH" b="0" i="0" dirty="0">
                <a:solidFill>
                  <a:srgbClr val="000000"/>
                </a:solidFill>
                <a:effectLst/>
                <a:latin typeface="Segoe UI" panose="020B0502040204020203" pitchFamily="34" charset="0"/>
              </a:rPr>
            </a:br>
            <a:endParaRPr lang="en-PH" dirty="0"/>
          </a:p>
        </p:txBody>
      </p:sp>
      <p:sp>
        <p:nvSpPr>
          <p:cNvPr id="4" name="Rectangle 1">
            <a:extLst>
              <a:ext uri="{FF2B5EF4-FFF2-40B4-BE49-F238E27FC236}">
                <a16:creationId xmlns:a16="http://schemas.microsoft.com/office/drawing/2014/main" id="{F9E73327-7746-DB1B-A247-BE1369996DF6}"/>
              </a:ext>
            </a:extLst>
          </p:cNvPr>
          <p:cNvSpPr>
            <a:spLocks noGrp="1" noChangeArrowheads="1"/>
          </p:cNvSpPr>
          <p:nvPr>
            <p:ph idx="1"/>
          </p:nvPr>
        </p:nvSpPr>
        <p:spPr bwMode="auto">
          <a:xfrm>
            <a:off x="1828800" y="2890609"/>
            <a:ext cx="8485094"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Algerian" panose="04020705040A02060702" pitchFamily="82" charset="0"/>
              </a:rPr>
              <a:t>There are three numeric types in Python:</a:t>
            </a:r>
          </a:p>
          <a:p>
            <a:pPr marL="0"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accent1"/>
                </a:solidFill>
                <a:effectLst/>
                <a:latin typeface="Algerian" panose="04020705040A02060702" pitchFamily="82" charset="0"/>
              </a:rPr>
              <a:t>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1"/>
                </a:solidFill>
                <a:effectLst/>
                <a:latin typeface="Algerian" panose="04020705040A02060702" pitchFamily="82" charset="0"/>
              </a:rPr>
              <a:t>float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accent1"/>
                </a:solidFill>
                <a:effectLst/>
                <a:latin typeface="Algerian" panose="04020705040A02060702" pitchFamily="82" charset="0"/>
              </a:rPr>
              <a:t>complex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108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9DEB-6745-A007-58F6-1290686A2CA9}"/>
              </a:ext>
            </a:extLst>
          </p:cNvPr>
          <p:cNvSpPr>
            <a:spLocks noGrp="1"/>
          </p:cNvSpPr>
          <p:nvPr>
            <p:ph type="title" idx="4294967295"/>
          </p:nvPr>
        </p:nvSpPr>
        <p:spPr>
          <a:xfrm>
            <a:off x="1002505" y="856139"/>
            <a:ext cx="9290050" cy="1049338"/>
          </a:xfrm>
        </p:spPr>
        <p:txBody>
          <a:bodyPr>
            <a:normAutofit/>
          </a:bodyPr>
          <a:lstStyle/>
          <a:p>
            <a:pPr algn="l"/>
            <a:r>
              <a:rPr lang="en-US" altLang="zh-TW" sz="4400" dirty="0">
                <a:latin typeface="Algerian" panose="04020705040A02060702" pitchFamily="82" charset="0"/>
              </a:rPr>
              <a:t>Data types: Dictionary</a:t>
            </a:r>
            <a:endParaRPr lang="en-PH" sz="4400" dirty="0">
              <a:latin typeface="Algerian" panose="04020705040A02060702" pitchFamily="82" charset="0"/>
            </a:endParaRPr>
          </a:p>
        </p:txBody>
      </p:sp>
      <p:sp>
        <p:nvSpPr>
          <p:cNvPr id="9" name="TextBox 8">
            <a:extLst>
              <a:ext uri="{FF2B5EF4-FFF2-40B4-BE49-F238E27FC236}">
                <a16:creationId xmlns:a16="http://schemas.microsoft.com/office/drawing/2014/main" id="{547B0A33-723F-8F8F-EA89-CD819F1B717C}"/>
              </a:ext>
            </a:extLst>
          </p:cNvPr>
          <p:cNvSpPr txBox="1"/>
          <p:nvPr/>
        </p:nvSpPr>
        <p:spPr>
          <a:xfrm>
            <a:off x="7240073" y="2337433"/>
            <a:ext cx="6104964" cy="2031325"/>
          </a:xfrm>
          <a:prstGeom prst="rect">
            <a:avLst/>
          </a:prstGeom>
          <a:noFill/>
        </p:spPr>
        <p:txBody>
          <a:bodyPr wrap="square">
            <a:spAutoFit/>
          </a:bodyPr>
          <a:lstStyle/>
          <a:p>
            <a:r>
              <a:rPr lang="en-US" altLang="zh-TW" dirty="0" err="1"/>
              <a:t>thisdict</a:t>
            </a:r>
            <a:r>
              <a:rPr lang="en-US" altLang="zh-TW" dirty="0"/>
              <a:t> = {</a:t>
            </a:r>
            <a:endParaRPr lang="en-US" altLang="zh-TW" b="1" dirty="0"/>
          </a:p>
          <a:p>
            <a:r>
              <a:rPr lang="en-US" altLang="zh-TW" b="1" dirty="0"/>
              <a:t>  "brand": “</a:t>
            </a:r>
            <a:r>
              <a:rPr lang="en-US" altLang="zh-TW" b="1" dirty="0" err="1"/>
              <a:t>chanel</a:t>
            </a:r>
            <a:r>
              <a:rPr lang="en-US" altLang="zh-TW" b="1" dirty="0"/>
              <a:t>",</a:t>
            </a:r>
          </a:p>
          <a:p>
            <a:r>
              <a:rPr lang="en-US" altLang="zh-TW" b="1" dirty="0"/>
              <a:t>  "model": “b</a:t>
            </a:r>
            <a:r>
              <a:rPr lang="en-US" altLang="zh-TW" dirty="0"/>
              <a:t>ag",</a:t>
            </a:r>
          </a:p>
          <a:p>
            <a:r>
              <a:rPr lang="en-US" altLang="zh-TW" dirty="0"/>
              <a:t>  "year": 1964</a:t>
            </a:r>
          </a:p>
          <a:p>
            <a:r>
              <a:rPr lang="en-US" altLang="zh-TW" dirty="0"/>
              <a:t>}</a:t>
            </a:r>
          </a:p>
          <a:p>
            <a:endParaRPr lang="en-US" altLang="zh-TW" dirty="0"/>
          </a:p>
          <a:p>
            <a:r>
              <a:rPr lang="en-US" altLang="zh-TW" dirty="0"/>
              <a:t>print(</a:t>
            </a:r>
            <a:r>
              <a:rPr lang="en-US" altLang="zh-TW" dirty="0" err="1"/>
              <a:t>thisdict</a:t>
            </a:r>
            <a:endParaRPr lang="en-PH" dirty="0"/>
          </a:p>
        </p:txBody>
      </p:sp>
      <p:cxnSp>
        <p:nvCxnSpPr>
          <p:cNvPr id="13" name="Straight Arrow Connector 12">
            <a:extLst>
              <a:ext uri="{FF2B5EF4-FFF2-40B4-BE49-F238E27FC236}">
                <a16:creationId xmlns:a16="http://schemas.microsoft.com/office/drawing/2014/main" id="{CB20E730-2643-FCAE-B9C7-CDB16A9B7076}"/>
              </a:ext>
            </a:extLst>
          </p:cNvPr>
          <p:cNvCxnSpPr>
            <a:cxnSpLocks/>
          </p:cNvCxnSpPr>
          <p:nvPr/>
        </p:nvCxnSpPr>
        <p:spPr>
          <a:xfrm>
            <a:off x="9619501" y="244512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954B17D-446A-85A3-13F7-2AF7039F4CEC}"/>
              </a:ext>
            </a:extLst>
          </p:cNvPr>
          <p:cNvSpPr txBox="1"/>
          <p:nvPr/>
        </p:nvSpPr>
        <p:spPr>
          <a:xfrm>
            <a:off x="748942" y="2094432"/>
            <a:ext cx="6425322" cy="2308324"/>
          </a:xfrm>
          <a:prstGeom prst="rect">
            <a:avLst/>
          </a:prstGeom>
          <a:noFill/>
        </p:spPr>
        <p:txBody>
          <a:bodyPr wrap="square">
            <a:spAutoFit/>
          </a:bodyPr>
          <a:lstStyle/>
          <a:p>
            <a:pPr marL="285750" indent="-285750">
              <a:buFont typeface="Wingdings" panose="05000000000000000000" pitchFamily="2" charset="2"/>
              <a:buChar char="v"/>
            </a:pPr>
            <a:r>
              <a:rPr lang="en-US" altLang="zh-TW" dirty="0">
                <a:solidFill>
                  <a:schemeClr val="accent1"/>
                </a:solidFill>
                <a:latin typeface="Algerian" panose="04020705040A02060702" pitchFamily="82" charset="0"/>
              </a:rPr>
              <a:t>Dictionaries are used to store data values in </a:t>
            </a:r>
            <a:r>
              <a:rPr lang="en-US" altLang="zh-TW" dirty="0" err="1">
                <a:solidFill>
                  <a:srgbClr val="C00000"/>
                </a:solidFill>
                <a:latin typeface="Algerian" panose="04020705040A02060702" pitchFamily="82" charset="0"/>
              </a:rPr>
              <a:t>key:value</a:t>
            </a:r>
            <a:r>
              <a:rPr lang="en-US" altLang="zh-TW" dirty="0">
                <a:solidFill>
                  <a:srgbClr val="C00000"/>
                </a:solidFill>
                <a:latin typeface="Algerian" panose="04020705040A02060702" pitchFamily="82" charset="0"/>
              </a:rPr>
              <a:t> </a:t>
            </a:r>
            <a:r>
              <a:rPr lang="en-US" altLang="zh-TW" dirty="0">
                <a:solidFill>
                  <a:schemeClr val="accent1"/>
                </a:solidFill>
                <a:latin typeface="Algerian" panose="04020705040A02060702" pitchFamily="82" charset="0"/>
              </a:rPr>
              <a:t>pairs.</a:t>
            </a:r>
          </a:p>
          <a:p>
            <a:pPr marL="285750" indent="-285750">
              <a:buFont typeface="Wingdings" panose="05000000000000000000" pitchFamily="2" charset="2"/>
              <a:buChar char="v"/>
            </a:pPr>
            <a:r>
              <a:rPr lang="en-US" altLang="zh-TW" dirty="0">
                <a:solidFill>
                  <a:schemeClr val="accent1"/>
                </a:solidFill>
                <a:latin typeface="Algerian" panose="04020705040A02060702" pitchFamily="82" charset="0"/>
              </a:rPr>
              <a:t>A dictionary is a collection which is </a:t>
            </a:r>
            <a:r>
              <a:rPr lang="en-US" altLang="zh-TW" dirty="0">
                <a:solidFill>
                  <a:srgbClr val="C00000"/>
                </a:solidFill>
                <a:latin typeface="Algerian" panose="04020705040A02060702" pitchFamily="82" charset="0"/>
              </a:rPr>
              <a:t>ordered</a:t>
            </a:r>
            <a:r>
              <a:rPr lang="en-US" altLang="zh-TW" dirty="0">
                <a:solidFill>
                  <a:schemeClr val="accent1"/>
                </a:solidFill>
                <a:latin typeface="Algerian" panose="04020705040A02060702" pitchFamily="82" charset="0"/>
              </a:rPr>
              <a:t>*, changeable and do not allow duplicates.</a:t>
            </a:r>
          </a:p>
          <a:p>
            <a:pPr marL="742950" lvl="1" indent="-285750">
              <a:buFont typeface="Wingdings" panose="05000000000000000000" pitchFamily="2" charset="2"/>
              <a:buChar char="v"/>
            </a:pPr>
            <a:r>
              <a:rPr lang="en-US" altLang="zh-TW" dirty="0">
                <a:solidFill>
                  <a:schemeClr val="accent1"/>
                </a:solidFill>
                <a:latin typeface="Algerian" panose="04020705040A02060702" pitchFamily="82" charset="0"/>
              </a:rPr>
              <a:t>As of Python version 3.7, dictionaries are ordered. </a:t>
            </a:r>
          </a:p>
          <a:p>
            <a:pPr marL="742950" lvl="1" indent="-285750">
              <a:buFont typeface="Wingdings" panose="05000000000000000000" pitchFamily="2" charset="2"/>
              <a:buChar char="v"/>
            </a:pPr>
            <a:r>
              <a:rPr lang="en-US" altLang="zh-TW" dirty="0">
                <a:solidFill>
                  <a:schemeClr val="accent1"/>
                </a:solidFill>
                <a:latin typeface="Algerian" panose="04020705040A02060702" pitchFamily="82" charset="0"/>
              </a:rPr>
              <a:t>In Python 3.6 and earlier, dictionaries are unordered.</a:t>
            </a:r>
            <a:r>
              <a:rPr lang="en-US" altLang="zh-TW" dirty="0"/>
              <a:t> </a:t>
            </a:r>
            <a:endParaRPr lang="en-PH" dirty="0">
              <a:solidFill>
                <a:schemeClr val="accent1"/>
              </a:solidFill>
              <a:latin typeface="Algerian" panose="04020705040A02060702" pitchFamily="82" charset="0"/>
            </a:endParaRPr>
          </a:p>
        </p:txBody>
      </p:sp>
      <p:cxnSp>
        <p:nvCxnSpPr>
          <p:cNvPr id="19" name="Straight Arrow Connector 18">
            <a:extLst>
              <a:ext uri="{FF2B5EF4-FFF2-40B4-BE49-F238E27FC236}">
                <a16:creationId xmlns:a16="http://schemas.microsoft.com/office/drawing/2014/main" id="{070638FD-6F44-3848-CDAE-6331FB104586}"/>
              </a:ext>
            </a:extLst>
          </p:cNvPr>
          <p:cNvCxnSpPr/>
          <p:nvPr/>
        </p:nvCxnSpPr>
        <p:spPr>
          <a:xfrm flipH="1">
            <a:off x="7788649" y="1076505"/>
            <a:ext cx="524436" cy="1701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3E44B87-14AF-FA20-C4E3-26C9D23D7FAF}"/>
              </a:ext>
            </a:extLst>
          </p:cNvPr>
          <p:cNvCxnSpPr/>
          <p:nvPr/>
        </p:nvCxnSpPr>
        <p:spPr>
          <a:xfrm flipH="1">
            <a:off x="8536999" y="1223002"/>
            <a:ext cx="564776" cy="1483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05F96D9-FF25-DC9E-D08F-FADE5D54BFB3}"/>
              </a:ext>
            </a:extLst>
          </p:cNvPr>
          <p:cNvSpPr txBox="1"/>
          <p:nvPr/>
        </p:nvSpPr>
        <p:spPr>
          <a:xfrm>
            <a:off x="8819387" y="695440"/>
            <a:ext cx="2245660" cy="369332"/>
          </a:xfrm>
          <a:prstGeom prst="rect">
            <a:avLst/>
          </a:prstGeom>
          <a:noFill/>
        </p:spPr>
        <p:txBody>
          <a:bodyPr wrap="square">
            <a:spAutoFit/>
          </a:bodyPr>
          <a:lstStyle/>
          <a:p>
            <a:r>
              <a:rPr lang="en-US" altLang="zh-TW" dirty="0" err="1">
                <a:solidFill>
                  <a:schemeClr val="accent1"/>
                </a:solidFill>
                <a:latin typeface="Arial" panose="020B0604020202020204" pitchFamily="34" charset="0"/>
                <a:cs typeface="Arial" panose="020B0604020202020204" pitchFamily="34" charset="0"/>
              </a:rPr>
              <a:t>key:value</a:t>
            </a:r>
            <a:r>
              <a:rPr lang="en-US" altLang="zh-TW" dirty="0">
                <a:solidFill>
                  <a:schemeClr val="accent1"/>
                </a:solidFill>
                <a:latin typeface="Arial" panose="020B0604020202020204" pitchFamily="34" charset="0"/>
                <a:cs typeface="Arial" panose="020B0604020202020204" pitchFamily="34" charset="0"/>
              </a:rPr>
              <a:t> </a:t>
            </a:r>
            <a:endParaRPr lang="en-PH" dirty="0">
              <a:solidFill>
                <a:schemeClr val="accent1"/>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CDE1667F-F0AB-F278-926E-715CF6CC8462}"/>
              </a:ext>
            </a:extLst>
          </p:cNvPr>
          <p:cNvSpPr txBox="1"/>
          <p:nvPr/>
        </p:nvSpPr>
        <p:spPr>
          <a:xfrm>
            <a:off x="9965543" y="2732878"/>
            <a:ext cx="6831106" cy="369332"/>
          </a:xfrm>
          <a:prstGeom prst="rect">
            <a:avLst/>
          </a:prstGeom>
          <a:noFill/>
        </p:spPr>
        <p:txBody>
          <a:bodyPr wrap="square">
            <a:spAutoFit/>
          </a:bodyPr>
          <a:lstStyle/>
          <a:p>
            <a:r>
              <a:rPr lang="en-US" altLang="zh-TW" dirty="0" err="1">
                <a:solidFill>
                  <a:srgbClr val="C00000"/>
                </a:solidFill>
                <a:latin typeface="Algerian" panose="04020705040A02060702" pitchFamily="82" charset="0"/>
              </a:rPr>
              <a:t>key:value</a:t>
            </a:r>
            <a:r>
              <a:rPr lang="en-US" altLang="zh-TW" dirty="0">
                <a:solidFill>
                  <a:srgbClr val="C00000"/>
                </a:solidFill>
                <a:latin typeface="Algerian" panose="04020705040A02060702" pitchFamily="82" charset="0"/>
              </a:rPr>
              <a:t> </a:t>
            </a:r>
            <a:endParaRPr lang="en-PH" dirty="0"/>
          </a:p>
        </p:txBody>
      </p:sp>
      <p:sp>
        <p:nvSpPr>
          <p:cNvPr id="26" name="Rectangle: Rounded Corners 25">
            <a:extLst>
              <a:ext uri="{FF2B5EF4-FFF2-40B4-BE49-F238E27FC236}">
                <a16:creationId xmlns:a16="http://schemas.microsoft.com/office/drawing/2014/main" id="{1E98E117-B343-22F1-440F-ED83C78CBD82}"/>
              </a:ext>
            </a:extLst>
          </p:cNvPr>
          <p:cNvSpPr/>
          <p:nvPr/>
        </p:nvSpPr>
        <p:spPr>
          <a:xfrm>
            <a:off x="7240073" y="2653469"/>
            <a:ext cx="2176894" cy="34079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318817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8DD8-341E-5078-83E4-9FE2D08C773B}"/>
              </a:ext>
            </a:extLst>
          </p:cNvPr>
          <p:cNvSpPr>
            <a:spLocks noGrp="1"/>
          </p:cNvSpPr>
          <p:nvPr>
            <p:ph type="title"/>
          </p:nvPr>
        </p:nvSpPr>
        <p:spPr/>
        <p:txBody>
          <a:bodyPr>
            <a:normAutofit fontScale="90000"/>
          </a:bodyPr>
          <a:lstStyle/>
          <a:p>
            <a:br>
              <a:rPr lang="en-PH" b="0" i="0" dirty="0">
                <a:solidFill>
                  <a:srgbClr val="000000"/>
                </a:solidFill>
                <a:effectLst/>
                <a:latin typeface="Segoe UI" panose="020B0502040204020203" pitchFamily="34" charset="0"/>
              </a:rPr>
            </a:br>
            <a:br>
              <a:rPr lang="en-PH" b="0" i="0" dirty="0">
                <a:solidFill>
                  <a:srgbClr val="000000"/>
                </a:solidFill>
                <a:effectLst/>
                <a:latin typeface="Verdana" panose="020B0604030504040204" pitchFamily="34" charset="0"/>
              </a:rPr>
            </a:br>
            <a:r>
              <a:rPr lang="en-PH" sz="4400" b="0" i="0" dirty="0">
                <a:effectLst/>
                <a:latin typeface="Algerian" panose="04020705040A02060702" pitchFamily="82" charset="0"/>
              </a:rPr>
              <a:t>Python Strings</a:t>
            </a:r>
            <a:br>
              <a:rPr lang="en-PH" dirty="0"/>
            </a:br>
            <a:br>
              <a:rPr lang="en-PH" dirty="0"/>
            </a:br>
            <a:endParaRPr lang="en-PH" dirty="0"/>
          </a:p>
        </p:txBody>
      </p:sp>
      <p:sp>
        <p:nvSpPr>
          <p:cNvPr id="3" name="Content Placeholder 2">
            <a:extLst>
              <a:ext uri="{FF2B5EF4-FFF2-40B4-BE49-F238E27FC236}">
                <a16:creationId xmlns:a16="http://schemas.microsoft.com/office/drawing/2014/main" id="{44F6E17E-479F-ED87-7821-D568FD8E8F51}"/>
              </a:ext>
            </a:extLst>
          </p:cNvPr>
          <p:cNvSpPr>
            <a:spLocks noGrp="1"/>
          </p:cNvSpPr>
          <p:nvPr>
            <p:ph idx="1"/>
          </p:nvPr>
        </p:nvSpPr>
        <p:spPr/>
        <p:txBody>
          <a:bodyPr>
            <a:normAutofit/>
          </a:bodyPr>
          <a:lstStyle/>
          <a:p>
            <a:pPr marL="0" indent="0">
              <a:buNone/>
            </a:pPr>
            <a:r>
              <a:rPr lang="en-PH" sz="2400" b="0" i="0" dirty="0">
                <a:solidFill>
                  <a:schemeClr val="accent1"/>
                </a:solidFill>
                <a:effectLst/>
                <a:latin typeface="Algerian" panose="04020705040A02060702" pitchFamily="82" charset="0"/>
              </a:rPr>
              <a:t>Strings</a:t>
            </a:r>
          </a:p>
          <a:p>
            <a:pPr marL="0" indent="0">
              <a:buNone/>
            </a:pPr>
            <a:r>
              <a:rPr lang="en-US" sz="1600" b="0" i="0" dirty="0">
                <a:solidFill>
                  <a:schemeClr val="accent1"/>
                </a:solidFill>
                <a:effectLst/>
                <a:latin typeface="Algerian" panose="04020705040A02060702" pitchFamily="82" charset="0"/>
              </a:rPr>
              <a:t>Strings in python are surrounded by either single quotation marks, or double quotation marks.</a:t>
            </a:r>
          </a:p>
          <a:p>
            <a:pPr marL="0" indent="0">
              <a:buNone/>
            </a:pPr>
            <a:endParaRPr lang="en-US" sz="1600" b="0" i="0" dirty="0">
              <a:solidFill>
                <a:schemeClr val="accent1"/>
              </a:solidFill>
              <a:effectLst/>
              <a:latin typeface="Algerian" panose="04020705040A02060702" pitchFamily="82" charset="0"/>
            </a:endParaRPr>
          </a:p>
          <a:p>
            <a:r>
              <a:rPr lang="en-US" sz="1800" b="0" i="0" dirty="0">
                <a:solidFill>
                  <a:schemeClr val="accent1"/>
                </a:solidFill>
                <a:effectLst/>
                <a:latin typeface="Algerian" panose="04020705040A02060702" pitchFamily="82" charset="0"/>
              </a:rPr>
              <a:t>Assign String to a Variable</a:t>
            </a:r>
          </a:p>
          <a:p>
            <a:r>
              <a:rPr lang="en-US" sz="1600" b="0" i="0" dirty="0">
                <a:solidFill>
                  <a:schemeClr val="accent1"/>
                </a:solidFill>
                <a:effectLst/>
                <a:latin typeface="Algerian" panose="04020705040A02060702" pitchFamily="82" charset="0"/>
              </a:rPr>
              <a:t>Assigning a string to a variable is done with the variable name followed by an equal sign and the strings</a:t>
            </a:r>
            <a:endParaRPr lang="en-US" sz="1800" b="0" i="0" dirty="0">
              <a:solidFill>
                <a:schemeClr val="accent1"/>
              </a:solidFill>
              <a:effectLst/>
              <a:latin typeface="Algerian" panose="04020705040A02060702" pitchFamily="82" charset="0"/>
            </a:endParaRPr>
          </a:p>
          <a:p>
            <a:pPr marL="0" indent="0">
              <a:buNone/>
            </a:pPr>
            <a:endParaRPr lang="en-US" sz="1600" b="0" i="0" dirty="0">
              <a:solidFill>
                <a:schemeClr val="accent1"/>
              </a:solidFill>
              <a:effectLst/>
              <a:latin typeface="Algerian" panose="04020705040A02060702" pitchFamily="82" charset="0"/>
            </a:endParaRPr>
          </a:p>
          <a:p>
            <a:pPr marL="0" indent="0">
              <a:buNone/>
            </a:pPr>
            <a:endParaRPr lang="en-PH" sz="1800" b="0" i="0" dirty="0">
              <a:solidFill>
                <a:schemeClr val="accent1"/>
              </a:solidFill>
              <a:effectLst/>
              <a:latin typeface="Algerian" panose="04020705040A02060702" pitchFamily="82" charset="0"/>
            </a:endParaRPr>
          </a:p>
          <a:p>
            <a:pPr marL="0" indent="0">
              <a:buNone/>
            </a:pPr>
            <a:endParaRPr lang="en-PH" dirty="0"/>
          </a:p>
        </p:txBody>
      </p:sp>
      <p:sp>
        <p:nvSpPr>
          <p:cNvPr id="6" name="Rectangle 3">
            <a:extLst>
              <a:ext uri="{FF2B5EF4-FFF2-40B4-BE49-F238E27FC236}">
                <a16:creationId xmlns:a16="http://schemas.microsoft.com/office/drawing/2014/main" id="{83C378F3-2383-D893-5156-7C7E64AB6AB2}"/>
              </a:ext>
            </a:extLst>
          </p:cNvPr>
          <p:cNvSpPr>
            <a:spLocks noChangeArrowheads="1"/>
          </p:cNvSpPr>
          <p:nvPr/>
        </p:nvSpPr>
        <p:spPr bwMode="auto">
          <a:xfrm>
            <a:off x="1295401" y="5228093"/>
            <a:ext cx="7619999"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DC143C"/>
                </a:solidFill>
                <a:effectLst/>
                <a:latin typeface="Consolas" panose="020B0609020204030204" pitchFamily="49" charset="0"/>
              </a:rPr>
              <a:t>'hello'</a:t>
            </a:r>
            <a:r>
              <a:rPr kumimoji="0" lang="en-US" altLang="en-US" sz="1100" b="0" i="0" u="none" strike="noStrike" cap="none" normalizeH="0" baseline="0" dirty="0">
                <a:ln>
                  <a:noFill/>
                </a:ln>
                <a:solidFill>
                  <a:srgbClr val="000000"/>
                </a:solidFill>
                <a:effectLst/>
                <a:latin typeface="Verdana" panose="020B0604030504040204" pitchFamily="34" charset="0"/>
              </a:rPr>
              <a:t> is the same as </a:t>
            </a:r>
            <a:r>
              <a:rPr kumimoji="0" lang="en-US" altLang="en-US" sz="1100" b="0" i="0" u="none" strike="noStrike" cap="none" normalizeH="0" baseline="0" dirty="0">
                <a:ln>
                  <a:noFill/>
                </a:ln>
                <a:solidFill>
                  <a:srgbClr val="DC143C"/>
                </a:solidFill>
                <a:effectLst/>
                <a:latin typeface="Consolas" panose="020B0609020204030204" pitchFamily="49" charset="0"/>
              </a:rPr>
              <a:t>"hello"</a:t>
            </a: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You can display a string literal with the </a:t>
            </a:r>
            <a:r>
              <a:rPr kumimoji="0" lang="en-US" altLang="en-US" sz="1100" b="0" i="0" u="none" strike="noStrike" cap="none" normalizeH="0" baseline="0" dirty="0">
                <a:ln>
                  <a:noFill/>
                </a:ln>
                <a:solidFill>
                  <a:srgbClr val="DC143C"/>
                </a:solidFill>
                <a:effectLst/>
                <a:latin typeface="Consolas" panose="020B0609020204030204" pitchFamily="49" charset="0"/>
              </a:rPr>
              <a:t>print()</a:t>
            </a:r>
            <a:r>
              <a:rPr kumimoji="0" lang="en-US" altLang="en-US" sz="1100" b="0" i="0" u="none" strike="noStrike" cap="none" normalizeH="0" baseline="0" dirty="0">
                <a:ln>
                  <a:noFill/>
                </a:ln>
                <a:solidFill>
                  <a:srgbClr val="000000"/>
                </a:solidFill>
                <a:effectLst/>
                <a:latin typeface="Verdana" panose="020B0604030504040204" pitchFamily="34" charset="0"/>
              </a:rPr>
              <a:t> function: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3508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ACD88D-B552-4300-BA86-7FCF1F11B493}"/>
              </a:ext>
            </a:extLst>
          </p:cNvPr>
          <p:cNvSpPr>
            <a:spLocks noGrp="1"/>
          </p:cNvSpPr>
          <p:nvPr>
            <p:ph idx="1"/>
          </p:nvPr>
        </p:nvSpPr>
        <p:spPr>
          <a:xfrm>
            <a:off x="1449387" y="1869142"/>
            <a:ext cx="9293225" cy="4820584"/>
          </a:xfrm>
        </p:spPr>
        <p:txBody>
          <a:bodyPr>
            <a:normAutofit/>
          </a:bodyPr>
          <a:lstStyle/>
          <a:p>
            <a:pPr algn="l"/>
            <a:r>
              <a:rPr lang="en-US" b="0" i="0" dirty="0">
                <a:solidFill>
                  <a:srgbClr val="000000"/>
                </a:solidFill>
                <a:effectLst/>
                <a:latin typeface="Algerian" panose="04020705040A02060702" pitchFamily="82" charset="0"/>
              </a:rPr>
              <a:t>Example</a:t>
            </a:r>
          </a:p>
          <a:p>
            <a:pPr algn="l"/>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a:t>
            </a:r>
            <a:r>
              <a:rPr lang="en-US" b="0" i="0" dirty="0">
                <a:solidFill>
                  <a:srgbClr val="000000"/>
                </a:solidFill>
                <a:effectLst/>
                <a:latin typeface="Consolas" panose="020B0609020204030204" pitchFamily="49" charset="0"/>
              </a:rPr>
              <a:t>)</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a:t>
            </a:r>
            <a:r>
              <a:rPr lang="en-US" b="0" i="0" dirty="0">
                <a:solidFill>
                  <a:srgbClr val="000000"/>
                </a:solidFill>
                <a:effectLst/>
                <a:latin typeface="Consolas" panose="020B0609020204030204" pitchFamily="49" charset="0"/>
              </a:rPr>
              <a:t>)</a:t>
            </a:r>
          </a:p>
          <a:p>
            <a:pPr algn="l"/>
            <a:r>
              <a:rPr lang="en-US" b="0" i="0" u="none" strike="noStrike" dirty="0">
                <a:solidFill>
                  <a:srgbClr val="FFFFFF"/>
                </a:solidFill>
                <a:effectLst/>
                <a:latin typeface="Source Sans Pro" panose="020B0503030403020204" pitchFamily="34" charset="0"/>
                <a:hlinkClick r:id="rId2"/>
              </a:rPr>
              <a:t>Try it Yourself »</a:t>
            </a:r>
            <a:endParaRPr lang="en-US" b="0" i="0" dirty="0">
              <a:solidFill>
                <a:srgbClr val="000000"/>
              </a:solidFill>
              <a:effectLst/>
              <a:latin typeface="Verdana" panose="020B0604030504040204" pitchFamily="34" charset="0"/>
            </a:endParaRPr>
          </a:p>
          <a:p>
            <a:pPr algn="l"/>
            <a:r>
              <a:rPr lang="en-PH" b="0" i="0" dirty="0">
                <a:solidFill>
                  <a:srgbClr val="000000"/>
                </a:solidFill>
                <a:effectLst/>
                <a:latin typeface="Algerian" panose="04020705040A02060702" pitchFamily="82" charset="0"/>
              </a:rPr>
              <a:t>Example</a:t>
            </a:r>
          </a:p>
          <a:p>
            <a:pPr algn="l"/>
            <a:r>
              <a:rPr lang="en-PH" b="0" i="0" dirty="0">
                <a:solidFill>
                  <a:srgbClr val="000000"/>
                </a:solidFill>
                <a:effectLst/>
                <a:latin typeface="Consolas" panose="020B0609020204030204" pitchFamily="49" charset="0"/>
              </a:rPr>
              <a:t>a = </a:t>
            </a:r>
            <a:r>
              <a:rPr lang="en-PH" b="0" i="0" dirty="0">
                <a:solidFill>
                  <a:srgbClr val="A52A2A"/>
                </a:solidFill>
                <a:effectLst/>
                <a:latin typeface="Consolas" panose="020B0609020204030204" pitchFamily="49" charset="0"/>
              </a:rPr>
              <a:t>"Hello"</a:t>
            </a:r>
            <a:br>
              <a:rPr lang="en-PH" b="0" i="0" dirty="0">
                <a:solidFill>
                  <a:srgbClr val="000000"/>
                </a:solidFill>
                <a:effectLst/>
                <a:latin typeface="Consolas" panose="020B0609020204030204" pitchFamily="49" charset="0"/>
              </a:rPr>
            </a:br>
            <a:r>
              <a:rPr lang="en-PH" b="0" i="0" dirty="0">
                <a:solidFill>
                  <a:srgbClr val="0000CD"/>
                </a:solidFill>
                <a:effectLst/>
                <a:latin typeface="Consolas" panose="020B0609020204030204" pitchFamily="49" charset="0"/>
              </a:rPr>
              <a:t>print</a:t>
            </a:r>
            <a:r>
              <a:rPr lang="en-PH" b="0" i="0" dirty="0">
                <a:solidFill>
                  <a:srgbClr val="000000"/>
                </a:solidFill>
                <a:effectLst/>
                <a:latin typeface="Consolas" panose="020B0609020204030204" pitchFamily="49" charset="0"/>
              </a:rPr>
              <a:t>(a)</a:t>
            </a:r>
          </a:p>
          <a:p>
            <a:br>
              <a:rPr lang="en-US" dirty="0"/>
            </a:br>
            <a:endParaRPr lang="en-PH" dirty="0"/>
          </a:p>
        </p:txBody>
      </p:sp>
    </p:spTree>
    <p:extLst>
      <p:ext uri="{BB962C8B-B14F-4D97-AF65-F5344CB8AC3E}">
        <p14:creationId xmlns:p14="http://schemas.microsoft.com/office/powerpoint/2010/main" val="777832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C4F7-8EB2-B865-53E5-70543802CC85}"/>
              </a:ext>
            </a:extLst>
          </p:cNvPr>
          <p:cNvSpPr>
            <a:spLocks noGrp="1"/>
          </p:cNvSpPr>
          <p:nvPr>
            <p:ph type="title"/>
          </p:nvPr>
        </p:nvSpPr>
        <p:spPr>
          <a:xfrm>
            <a:off x="1450391" y="889188"/>
            <a:ext cx="9291215" cy="1048869"/>
          </a:xfrm>
        </p:spPr>
        <p:txBody>
          <a:bodyPr>
            <a:normAutofit fontScale="90000"/>
          </a:bodyPr>
          <a:lstStyle/>
          <a:p>
            <a:r>
              <a:rPr lang="en-PH" b="0" i="0" dirty="0">
                <a:effectLst/>
                <a:latin typeface="Algerian" panose="04020705040A02060702" pitchFamily="82" charset="0"/>
              </a:rPr>
              <a:t>Multiline Strings</a:t>
            </a:r>
            <a:br>
              <a:rPr lang="en-PH"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37CD8537-9830-E356-BA07-36AC40F1EBAE}"/>
              </a:ext>
            </a:extLst>
          </p:cNvPr>
          <p:cNvSpPr>
            <a:spLocks noGrp="1"/>
          </p:cNvSpPr>
          <p:nvPr>
            <p:ph idx="1"/>
          </p:nvPr>
        </p:nvSpPr>
        <p:spPr>
          <a:xfrm>
            <a:off x="1450392" y="1752319"/>
            <a:ext cx="9291215" cy="4605618"/>
          </a:xfrm>
        </p:spPr>
        <p:txBody>
          <a:bodyPr>
            <a:normAutofit fontScale="77500" lnSpcReduction="20000"/>
          </a:bodyPr>
          <a:lstStyle/>
          <a:p>
            <a:pPr>
              <a:buFont typeface="Wingdings" panose="05000000000000000000" pitchFamily="2" charset="2"/>
              <a:buChar char="v"/>
            </a:pPr>
            <a:r>
              <a:rPr lang="en-US" sz="2300" b="0" i="0" dirty="0">
                <a:solidFill>
                  <a:srgbClr val="000000"/>
                </a:solidFill>
                <a:effectLst/>
                <a:latin typeface="Algerian" panose="04020705040A02060702" pitchFamily="82" charset="0"/>
              </a:rPr>
              <a:t>You can assign a multiline string to a variable by using three quotes:</a:t>
            </a:r>
          </a:p>
          <a:p>
            <a:pPr algn="l">
              <a:buFont typeface="Wingdings" panose="05000000000000000000" pitchFamily="2" charset="2"/>
              <a:buChar char="v"/>
            </a:pPr>
            <a:r>
              <a:rPr lang="en-PH" sz="2300" b="0" i="0" dirty="0">
                <a:solidFill>
                  <a:srgbClr val="000000"/>
                </a:solidFill>
                <a:effectLst/>
                <a:latin typeface="Algerian" panose="04020705040A02060702" pitchFamily="82" charset="0"/>
              </a:rPr>
              <a:t>Example</a:t>
            </a:r>
          </a:p>
          <a:p>
            <a:pPr algn="l">
              <a:buFont typeface="Wingdings" panose="05000000000000000000" pitchFamily="2" charset="2"/>
              <a:buChar char="v"/>
            </a:pPr>
            <a:r>
              <a:rPr lang="en-PH" sz="2300" b="0" i="0" dirty="0">
                <a:solidFill>
                  <a:srgbClr val="000000"/>
                </a:solidFill>
                <a:effectLst/>
                <a:latin typeface="Algerian" panose="04020705040A02060702" pitchFamily="82" charset="0"/>
              </a:rPr>
              <a:t>You can use three double quotes</a:t>
            </a:r>
            <a:r>
              <a:rPr lang="en-PH" sz="2300" b="0" i="0" dirty="0">
                <a:solidFill>
                  <a:srgbClr val="000000"/>
                </a:solidFill>
                <a:effectLst/>
                <a:latin typeface="Verdana" panose="020B0604030504040204" pitchFamily="34" charset="0"/>
              </a:rPr>
              <a:t>:</a:t>
            </a:r>
          </a:p>
          <a:p>
            <a:pPr algn="l">
              <a:buFont typeface="Wingdings" panose="05000000000000000000" pitchFamily="2" charset="2"/>
              <a:buChar char="v"/>
            </a:pPr>
            <a:r>
              <a:rPr lang="en-PH" sz="2300" b="0" i="0" dirty="0">
                <a:solidFill>
                  <a:srgbClr val="000000"/>
                </a:solidFill>
                <a:effectLst/>
                <a:latin typeface="Consolas" panose="020B0609020204030204" pitchFamily="49" charset="0"/>
              </a:rPr>
              <a:t>a = </a:t>
            </a:r>
            <a:r>
              <a:rPr lang="en-PH" sz="2300" b="0" i="0" dirty="0">
                <a:solidFill>
                  <a:srgbClr val="A52A2A"/>
                </a:solidFill>
                <a:effectLst/>
                <a:latin typeface="Consolas" panose="020B0609020204030204" pitchFamily="49" charset="0"/>
              </a:rPr>
              <a:t>"""Lorem ipsum dolor sit </a:t>
            </a:r>
            <a:r>
              <a:rPr lang="en-PH" sz="2300" b="0" i="0" dirty="0" err="1">
                <a:solidFill>
                  <a:srgbClr val="A52A2A"/>
                </a:solidFill>
                <a:effectLst/>
                <a:latin typeface="Consolas" panose="020B0609020204030204" pitchFamily="49" charset="0"/>
              </a:rPr>
              <a:t>amet</a:t>
            </a:r>
            <a:r>
              <a:rPr lang="en-PH" sz="2300" b="0" i="0" dirty="0">
                <a:solidFill>
                  <a:srgbClr val="A52A2A"/>
                </a:solidFill>
                <a:effectLst/>
                <a:latin typeface="Consolas" panose="020B0609020204030204" pitchFamily="49" charset="0"/>
              </a:rPr>
              <a:t>,</a:t>
            </a:r>
            <a:br>
              <a:rPr lang="en-PH" sz="2300" b="0" i="0" dirty="0">
                <a:solidFill>
                  <a:srgbClr val="A52A2A"/>
                </a:solidFill>
                <a:effectLst/>
                <a:latin typeface="Consolas" panose="020B0609020204030204" pitchFamily="49" charset="0"/>
              </a:rPr>
            </a:br>
            <a:r>
              <a:rPr lang="en-PH" sz="2300" b="0" i="0" dirty="0" err="1">
                <a:solidFill>
                  <a:srgbClr val="A52A2A"/>
                </a:solidFill>
                <a:effectLst/>
                <a:latin typeface="Consolas" panose="020B0609020204030204" pitchFamily="49" charset="0"/>
              </a:rPr>
              <a:t>consectetur</a:t>
            </a:r>
            <a:r>
              <a:rPr lang="en-PH" sz="2300" b="0" i="0" dirty="0">
                <a:solidFill>
                  <a:srgbClr val="A52A2A"/>
                </a:solidFill>
                <a:effectLst/>
                <a:latin typeface="Consolas" panose="020B0609020204030204" pitchFamily="49" charset="0"/>
              </a:rPr>
              <a:t> </a:t>
            </a:r>
            <a:r>
              <a:rPr lang="en-PH" sz="2300" b="0" i="0" dirty="0" err="1">
                <a:solidFill>
                  <a:srgbClr val="A52A2A"/>
                </a:solidFill>
                <a:effectLst/>
                <a:latin typeface="Consolas" panose="020B0609020204030204" pitchFamily="49" charset="0"/>
              </a:rPr>
              <a:t>adipiscing</a:t>
            </a:r>
            <a:r>
              <a:rPr lang="en-PH" sz="2300" b="0" i="0" dirty="0">
                <a:solidFill>
                  <a:srgbClr val="A52A2A"/>
                </a:solidFill>
                <a:effectLst/>
                <a:latin typeface="Consolas" panose="020B0609020204030204" pitchFamily="49" charset="0"/>
              </a:rPr>
              <a:t> </a:t>
            </a:r>
            <a:r>
              <a:rPr lang="en-PH" sz="2300" b="0" i="0" dirty="0" err="1">
                <a:solidFill>
                  <a:srgbClr val="A52A2A"/>
                </a:solidFill>
                <a:effectLst/>
                <a:latin typeface="Consolas" panose="020B0609020204030204" pitchFamily="49" charset="0"/>
              </a:rPr>
              <a:t>elit</a:t>
            </a:r>
            <a:r>
              <a:rPr lang="en-PH" sz="2300" b="0" i="0" dirty="0">
                <a:solidFill>
                  <a:srgbClr val="A52A2A"/>
                </a:solidFill>
                <a:effectLst/>
                <a:latin typeface="Consolas" panose="020B0609020204030204" pitchFamily="49" charset="0"/>
              </a:rPr>
              <a:t>,</a:t>
            </a:r>
            <a:br>
              <a:rPr lang="en-PH" sz="2300" b="0" i="0" dirty="0">
                <a:solidFill>
                  <a:srgbClr val="A52A2A"/>
                </a:solidFill>
                <a:effectLst/>
                <a:latin typeface="Consolas" panose="020B0609020204030204" pitchFamily="49" charset="0"/>
              </a:rPr>
            </a:br>
            <a:r>
              <a:rPr lang="en-PH" sz="2300" b="0" i="0" dirty="0">
                <a:solidFill>
                  <a:srgbClr val="A52A2A"/>
                </a:solidFill>
                <a:effectLst/>
                <a:latin typeface="Consolas" panose="020B0609020204030204" pitchFamily="49" charset="0"/>
              </a:rPr>
              <a:t>sed do </a:t>
            </a:r>
            <a:r>
              <a:rPr lang="en-PH" sz="2300" b="0" i="0" dirty="0" err="1">
                <a:solidFill>
                  <a:srgbClr val="A52A2A"/>
                </a:solidFill>
                <a:effectLst/>
                <a:latin typeface="Consolas" panose="020B0609020204030204" pitchFamily="49" charset="0"/>
              </a:rPr>
              <a:t>eiusmod</a:t>
            </a:r>
            <a:r>
              <a:rPr lang="en-PH" sz="2300" b="0" i="0" dirty="0">
                <a:solidFill>
                  <a:srgbClr val="A52A2A"/>
                </a:solidFill>
                <a:effectLst/>
                <a:latin typeface="Consolas" panose="020B0609020204030204" pitchFamily="49" charset="0"/>
              </a:rPr>
              <a:t> </a:t>
            </a:r>
            <a:r>
              <a:rPr lang="en-PH" sz="2300" b="0" i="0" dirty="0" err="1">
                <a:solidFill>
                  <a:srgbClr val="A52A2A"/>
                </a:solidFill>
                <a:effectLst/>
                <a:latin typeface="Consolas" panose="020B0609020204030204" pitchFamily="49" charset="0"/>
              </a:rPr>
              <a:t>tempor</a:t>
            </a:r>
            <a:r>
              <a:rPr lang="en-PH" sz="2300" b="0" i="0" dirty="0">
                <a:solidFill>
                  <a:srgbClr val="A52A2A"/>
                </a:solidFill>
                <a:effectLst/>
                <a:latin typeface="Consolas" panose="020B0609020204030204" pitchFamily="49" charset="0"/>
              </a:rPr>
              <a:t> </a:t>
            </a:r>
            <a:r>
              <a:rPr lang="en-PH" sz="2300" b="0" i="0" dirty="0" err="1">
                <a:solidFill>
                  <a:srgbClr val="A52A2A"/>
                </a:solidFill>
                <a:effectLst/>
                <a:latin typeface="Consolas" panose="020B0609020204030204" pitchFamily="49" charset="0"/>
              </a:rPr>
              <a:t>incididunt</a:t>
            </a:r>
            <a:br>
              <a:rPr lang="en-PH" sz="2300" b="0" i="0" dirty="0">
                <a:solidFill>
                  <a:srgbClr val="A52A2A"/>
                </a:solidFill>
                <a:effectLst/>
                <a:latin typeface="Consolas" panose="020B0609020204030204" pitchFamily="49" charset="0"/>
              </a:rPr>
            </a:br>
            <a:r>
              <a:rPr lang="en-PH" sz="2300" b="0" i="0" dirty="0" err="1">
                <a:solidFill>
                  <a:srgbClr val="A52A2A"/>
                </a:solidFill>
                <a:effectLst/>
                <a:latin typeface="Consolas" panose="020B0609020204030204" pitchFamily="49" charset="0"/>
              </a:rPr>
              <a:t>ut</a:t>
            </a:r>
            <a:r>
              <a:rPr lang="en-PH" sz="2300" b="0" i="0" dirty="0">
                <a:solidFill>
                  <a:srgbClr val="A52A2A"/>
                </a:solidFill>
                <a:effectLst/>
                <a:latin typeface="Consolas" panose="020B0609020204030204" pitchFamily="49" charset="0"/>
              </a:rPr>
              <a:t> labore et dolore magna </a:t>
            </a:r>
            <a:r>
              <a:rPr lang="en-PH" sz="2300" b="0" i="0" dirty="0" err="1">
                <a:solidFill>
                  <a:srgbClr val="A52A2A"/>
                </a:solidFill>
                <a:effectLst/>
                <a:latin typeface="Consolas" panose="020B0609020204030204" pitchFamily="49" charset="0"/>
              </a:rPr>
              <a:t>aliqua</a:t>
            </a:r>
            <a:r>
              <a:rPr lang="en-PH" sz="2300" b="0" i="0" dirty="0">
                <a:solidFill>
                  <a:srgbClr val="A52A2A"/>
                </a:solidFill>
                <a:effectLst/>
                <a:latin typeface="Consolas" panose="020B0609020204030204" pitchFamily="49" charset="0"/>
              </a:rPr>
              <a:t>."""</a:t>
            </a:r>
            <a:br>
              <a:rPr lang="en-PH" sz="2300" b="0" i="0" dirty="0">
                <a:solidFill>
                  <a:srgbClr val="000000"/>
                </a:solidFill>
                <a:effectLst/>
                <a:latin typeface="Consolas" panose="020B0609020204030204" pitchFamily="49" charset="0"/>
              </a:rPr>
            </a:br>
            <a:r>
              <a:rPr lang="en-PH" sz="2300" b="0" i="0" dirty="0">
                <a:solidFill>
                  <a:srgbClr val="0000CD"/>
                </a:solidFill>
                <a:effectLst/>
                <a:latin typeface="Consolas" panose="020B0609020204030204" pitchFamily="49" charset="0"/>
              </a:rPr>
              <a:t>print</a:t>
            </a:r>
            <a:r>
              <a:rPr lang="en-PH" sz="2300" b="0" i="0" dirty="0">
                <a:solidFill>
                  <a:srgbClr val="000000"/>
                </a:solidFill>
                <a:effectLst/>
                <a:latin typeface="Consolas" panose="020B0609020204030204" pitchFamily="49" charset="0"/>
              </a:rPr>
              <a:t>(a)</a:t>
            </a:r>
          </a:p>
          <a:p>
            <a:pPr>
              <a:buFont typeface="Wingdings" panose="05000000000000000000" pitchFamily="2" charset="2"/>
              <a:buChar char="v"/>
            </a:pPr>
            <a:r>
              <a:rPr lang="en-PH" sz="2300" b="0" i="0" dirty="0">
                <a:solidFill>
                  <a:srgbClr val="000000"/>
                </a:solidFill>
                <a:effectLst/>
                <a:latin typeface="Algerian" panose="04020705040A02060702" pitchFamily="82" charset="0"/>
              </a:rPr>
              <a:t>Or three single quotes:</a:t>
            </a:r>
          </a:p>
          <a:p>
            <a:pPr algn="l">
              <a:buFont typeface="Wingdings" panose="05000000000000000000" pitchFamily="2" charset="2"/>
              <a:buChar char="v"/>
            </a:pPr>
            <a:r>
              <a:rPr lang="en-US" sz="2300" b="0" i="0" dirty="0">
                <a:solidFill>
                  <a:srgbClr val="000000"/>
                </a:solidFill>
                <a:effectLst/>
                <a:latin typeface="Algerian" panose="04020705040A02060702" pitchFamily="82" charset="0"/>
              </a:rPr>
              <a:t>Example</a:t>
            </a:r>
          </a:p>
          <a:p>
            <a:pPr algn="l">
              <a:buFont typeface="Wingdings" panose="05000000000000000000" pitchFamily="2" charset="2"/>
              <a:buChar char="v"/>
            </a:pPr>
            <a:r>
              <a:rPr lang="en-US" sz="2300" b="0" i="0" dirty="0">
                <a:solidFill>
                  <a:srgbClr val="000000"/>
                </a:solidFill>
                <a:effectLst/>
                <a:latin typeface="Consolas" panose="020B0609020204030204" pitchFamily="49" charset="0"/>
              </a:rPr>
              <a:t>a = </a:t>
            </a:r>
            <a:r>
              <a:rPr lang="en-US" sz="2300" b="0" i="0" dirty="0">
                <a:solidFill>
                  <a:srgbClr val="A52A2A"/>
                </a:solidFill>
                <a:effectLst/>
                <a:latin typeface="Consolas" panose="020B0609020204030204" pitchFamily="49" charset="0"/>
              </a:rPr>
              <a:t>'''Lorem ipsum dolor sit </a:t>
            </a:r>
            <a:r>
              <a:rPr lang="en-US" sz="2300" b="0" i="0" dirty="0" err="1">
                <a:solidFill>
                  <a:srgbClr val="A52A2A"/>
                </a:solidFill>
                <a:effectLst/>
                <a:latin typeface="Consolas" panose="020B0609020204030204" pitchFamily="49" charset="0"/>
              </a:rPr>
              <a:t>amet</a:t>
            </a:r>
            <a:r>
              <a:rPr lang="en-US" sz="2300" b="0" i="0" dirty="0">
                <a:solidFill>
                  <a:srgbClr val="A52A2A"/>
                </a:solidFill>
                <a:effectLst/>
                <a:latin typeface="Consolas" panose="020B0609020204030204" pitchFamily="49" charset="0"/>
              </a:rPr>
              <a:t>,</a:t>
            </a:r>
            <a:br>
              <a:rPr lang="en-US" sz="2300" b="0" i="0" dirty="0">
                <a:solidFill>
                  <a:srgbClr val="A52A2A"/>
                </a:solidFill>
                <a:effectLst/>
                <a:latin typeface="Consolas" panose="020B0609020204030204" pitchFamily="49" charset="0"/>
              </a:rPr>
            </a:br>
            <a:r>
              <a:rPr lang="en-US" sz="2300" b="0" i="0" dirty="0" err="1">
                <a:solidFill>
                  <a:srgbClr val="A52A2A"/>
                </a:solidFill>
                <a:effectLst/>
                <a:latin typeface="Consolas" panose="020B0609020204030204" pitchFamily="49" charset="0"/>
              </a:rPr>
              <a:t>consectetur</a:t>
            </a:r>
            <a:r>
              <a:rPr lang="en-US" sz="2300" b="0" i="0" dirty="0">
                <a:solidFill>
                  <a:srgbClr val="A52A2A"/>
                </a:solidFill>
                <a:effectLst/>
                <a:latin typeface="Consolas" panose="020B0609020204030204" pitchFamily="49" charset="0"/>
              </a:rPr>
              <a:t> </a:t>
            </a:r>
            <a:r>
              <a:rPr lang="en-US" sz="2300" b="0" i="0" dirty="0" err="1">
                <a:solidFill>
                  <a:srgbClr val="A52A2A"/>
                </a:solidFill>
                <a:effectLst/>
                <a:latin typeface="Consolas" panose="020B0609020204030204" pitchFamily="49" charset="0"/>
              </a:rPr>
              <a:t>adipiscing</a:t>
            </a:r>
            <a:r>
              <a:rPr lang="en-US" sz="2300" b="0" i="0" dirty="0">
                <a:solidFill>
                  <a:srgbClr val="A52A2A"/>
                </a:solidFill>
                <a:effectLst/>
                <a:latin typeface="Consolas" panose="020B0609020204030204" pitchFamily="49" charset="0"/>
              </a:rPr>
              <a:t> </a:t>
            </a:r>
            <a:r>
              <a:rPr lang="en-US" sz="2300" b="0" i="0" dirty="0" err="1">
                <a:solidFill>
                  <a:srgbClr val="A52A2A"/>
                </a:solidFill>
                <a:effectLst/>
                <a:latin typeface="Consolas" panose="020B0609020204030204" pitchFamily="49" charset="0"/>
              </a:rPr>
              <a:t>elit</a:t>
            </a:r>
            <a:r>
              <a:rPr lang="en-US" sz="2300" b="0" i="0" dirty="0">
                <a:solidFill>
                  <a:srgbClr val="A52A2A"/>
                </a:solidFill>
                <a:effectLst/>
                <a:latin typeface="Consolas" panose="020B0609020204030204" pitchFamily="49" charset="0"/>
              </a:rPr>
              <a:t>,</a:t>
            </a:r>
            <a:br>
              <a:rPr lang="en-US" sz="2300" b="0" i="0" dirty="0">
                <a:solidFill>
                  <a:srgbClr val="A52A2A"/>
                </a:solidFill>
                <a:effectLst/>
                <a:latin typeface="Consolas" panose="020B0609020204030204" pitchFamily="49" charset="0"/>
              </a:rPr>
            </a:br>
            <a:r>
              <a:rPr lang="en-US" sz="2300" b="0" i="0" dirty="0">
                <a:solidFill>
                  <a:srgbClr val="A52A2A"/>
                </a:solidFill>
                <a:effectLst/>
                <a:latin typeface="Consolas" panose="020B0609020204030204" pitchFamily="49" charset="0"/>
              </a:rPr>
              <a:t>sed do </a:t>
            </a:r>
            <a:r>
              <a:rPr lang="en-US" sz="2300" b="0" i="0" dirty="0" err="1">
                <a:solidFill>
                  <a:srgbClr val="A52A2A"/>
                </a:solidFill>
                <a:effectLst/>
                <a:latin typeface="Consolas" panose="020B0609020204030204" pitchFamily="49" charset="0"/>
              </a:rPr>
              <a:t>eiusmod</a:t>
            </a:r>
            <a:r>
              <a:rPr lang="en-US" sz="2300" b="0" i="0" dirty="0">
                <a:solidFill>
                  <a:srgbClr val="A52A2A"/>
                </a:solidFill>
                <a:effectLst/>
                <a:latin typeface="Consolas" panose="020B0609020204030204" pitchFamily="49" charset="0"/>
              </a:rPr>
              <a:t> </a:t>
            </a:r>
            <a:r>
              <a:rPr lang="en-US" sz="2300" b="0" i="0" dirty="0" err="1">
                <a:solidFill>
                  <a:srgbClr val="A52A2A"/>
                </a:solidFill>
                <a:effectLst/>
                <a:latin typeface="Consolas" panose="020B0609020204030204" pitchFamily="49" charset="0"/>
              </a:rPr>
              <a:t>tempor</a:t>
            </a:r>
            <a:r>
              <a:rPr lang="en-US" sz="2300" b="0" i="0" dirty="0">
                <a:solidFill>
                  <a:srgbClr val="A52A2A"/>
                </a:solidFill>
                <a:effectLst/>
                <a:latin typeface="Consolas" panose="020B0609020204030204" pitchFamily="49" charset="0"/>
              </a:rPr>
              <a:t> </a:t>
            </a:r>
            <a:r>
              <a:rPr lang="en-US" sz="2300" b="0" i="0" dirty="0" err="1">
                <a:solidFill>
                  <a:srgbClr val="A52A2A"/>
                </a:solidFill>
                <a:effectLst/>
                <a:latin typeface="Consolas" panose="020B0609020204030204" pitchFamily="49" charset="0"/>
              </a:rPr>
              <a:t>incididunt</a:t>
            </a:r>
            <a:br>
              <a:rPr lang="en-US" sz="2300" b="0" i="0" dirty="0">
                <a:solidFill>
                  <a:srgbClr val="A52A2A"/>
                </a:solidFill>
                <a:effectLst/>
                <a:latin typeface="Consolas" panose="020B0609020204030204" pitchFamily="49" charset="0"/>
              </a:rPr>
            </a:br>
            <a:r>
              <a:rPr lang="en-US" sz="2300" b="0" i="0" dirty="0" err="1">
                <a:solidFill>
                  <a:srgbClr val="A52A2A"/>
                </a:solidFill>
                <a:effectLst/>
                <a:latin typeface="Consolas" panose="020B0609020204030204" pitchFamily="49" charset="0"/>
              </a:rPr>
              <a:t>ut</a:t>
            </a:r>
            <a:r>
              <a:rPr lang="en-US" sz="2300" b="0" i="0" dirty="0">
                <a:solidFill>
                  <a:srgbClr val="A52A2A"/>
                </a:solidFill>
                <a:effectLst/>
                <a:latin typeface="Consolas" panose="020B0609020204030204" pitchFamily="49" charset="0"/>
              </a:rPr>
              <a:t> labore et dolore magna </a:t>
            </a:r>
            <a:r>
              <a:rPr lang="en-US" sz="2300" b="0" i="0" dirty="0" err="1">
                <a:solidFill>
                  <a:srgbClr val="A52A2A"/>
                </a:solidFill>
                <a:effectLst/>
                <a:latin typeface="Consolas" panose="020B0609020204030204" pitchFamily="49" charset="0"/>
              </a:rPr>
              <a:t>aliqua</a:t>
            </a:r>
            <a:r>
              <a:rPr lang="en-US" sz="2300" b="0" i="0" dirty="0">
                <a:solidFill>
                  <a:srgbClr val="A52A2A"/>
                </a:solidFill>
                <a:effectLst/>
                <a:latin typeface="Consolas" panose="020B0609020204030204" pitchFamily="49" charset="0"/>
              </a:rPr>
              <a:t>.'''</a:t>
            </a:r>
            <a:br>
              <a:rPr lang="en-US" sz="2300" b="0" i="0" dirty="0">
                <a:solidFill>
                  <a:srgbClr val="000000"/>
                </a:solidFill>
                <a:effectLst/>
                <a:latin typeface="Consolas" panose="020B0609020204030204" pitchFamily="49" charset="0"/>
              </a:rPr>
            </a:br>
            <a:r>
              <a:rPr lang="en-US" sz="2300" b="0" i="0" dirty="0">
                <a:solidFill>
                  <a:srgbClr val="0000CD"/>
                </a:solidFill>
                <a:effectLst/>
                <a:latin typeface="Consolas" panose="020B0609020204030204" pitchFamily="49" charset="0"/>
              </a:rPr>
              <a:t>print</a:t>
            </a:r>
            <a:r>
              <a:rPr lang="en-US" sz="2300" b="0" i="0" dirty="0">
                <a:solidFill>
                  <a:srgbClr val="000000"/>
                </a:solidFill>
                <a:effectLst/>
                <a:latin typeface="Consolas" panose="020B0609020204030204" pitchFamily="49" charset="0"/>
              </a:rPr>
              <a:t>(a)</a:t>
            </a:r>
          </a:p>
          <a:p>
            <a:endParaRPr lang="en-PH" dirty="0"/>
          </a:p>
        </p:txBody>
      </p:sp>
    </p:spTree>
    <p:extLst>
      <p:ext uri="{BB962C8B-B14F-4D97-AF65-F5344CB8AC3E}">
        <p14:creationId xmlns:p14="http://schemas.microsoft.com/office/powerpoint/2010/main" val="2301430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4294-03ED-EAD6-1084-E032F306DDEE}"/>
              </a:ext>
            </a:extLst>
          </p:cNvPr>
          <p:cNvSpPr>
            <a:spLocks noGrp="1"/>
          </p:cNvSpPr>
          <p:nvPr>
            <p:ph type="title"/>
          </p:nvPr>
        </p:nvSpPr>
        <p:spPr/>
        <p:txBody>
          <a:bodyPr>
            <a:normAutofit fontScale="90000"/>
          </a:bodyPr>
          <a:lstStyle/>
          <a:p>
            <a:r>
              <a:rPr lang="en-PH" b="0" i="0" dirty="0">
                <a:effectLst/>
                <a:latin typeface="Algerian" panose="04020705040A02060702" pitchFamily="82" charset="0"/>
              </a:rPr>
              <a:t>Python - Slicing Strings</a:t>
            </a:r>
            <a:br>
              <a:rPr lang="en-PH" b="0" i="0" dirty="0">
                <a:effectLst/>
                <a:latin typeface="Algerian" panose="04020705040A02060702" pitchFamily="82" charset="0"/>
              </a:rPr>
            </a:b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A7D82208-DB5B-A9AC-1B19-C40CE34608FB}"/>
              </a:ext>
            </a:extLst>
          </p:cNvPr>
          <p:cNvSpPr>
            <a:spLocks noGrp="1"/>
          </p:cNvSpPr>
          <p:nvPr>
            <p:ph idx="1"/>
          </p:nvPr>
        </p:nvSpPr>
        <p:spPr/>
        <p:txBody>
          <a:bodyPr>
            <a:normAutofit fontScale="85000" lnSpcReduction="10000"/>
          </a:bodyPr>
          <a:lstStyle/>
          <a:p>
            <a:pPr marL="0" indent="0">
              <a:buNone/>
            </a:pPr>
            <a:r>
              <a:rPr lang="en-PH" sz="2400" b="0" i="0" dirty="0">
                <a:solidFill>
                  <a:schemeClr val="accent1"/>
                </a:solidFill>
                <a:effectLst/>
                <a:latin typeface="Algerian" panose="04020705040A02060702" pitchFamily="82" charset="0"/>
              </a:rPr>
              <a:t>Slicing</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You can return a range of characters by using the slice syntax.</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Specify the start index and the end index, separated by a colon, to return a part of the string.</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Example</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Get the characters from position 2 to position 5 (not included):</a:t>
            </a:r>
          </a:p>
          <a:p>
            <a:pPr algn="l">
              <a:buFont typeface="Wingdings" panose="05000000000000000000" pitchFamily="2" charset="2"/>
              <a:buChar char="v"/>
            </a:pPr>
            <a:r>
              <a:rPr lang="en-US" b="0" i="0" dirty="0">
                <a:solidFill>
                  <a:srgbClr val="000000"/>
                </a:solidFill>
                <a:effectLst/>
                <a:latin typeface="Consolas" panose="020B0609020204030204" pitchFamily="49" charset="0"/>
              </a:rPr>
              <a:t>b = </a:t>
            </a:r>
            <a:r>
              <a:rPr lang="en-US" b="0" i="0" dirty="0">
                <a:solidFill>
                  <a:srgbClr val="A52A2A"/>
                </a:solidFill>
                <a:effectLst/>
                <a:latin typeface="Consolas" panose="020B0609020204030204" pitchFamily="49" charset="0"/>
              </a:rPr>
              <a:t>"Hello, World!"</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(b[</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p>
          <a:p>
            <a:pPr marL="0" indent="0">
              <a:buNone/>
            </a:pPr>
            <a:endParaRPr lang="en-US" b="0" i="0" dirty="0">
              <a:solidFill>
                <a:srgbClr val="000000"/>
              </a:solidFill>
              <a:effectLst/>
              <a:latin typeface="Verdana" panose="020B0604030504040204" pitchFamily="34" charset="0"/>
            </a:endParaRPr>
          </a:p>
          <a:p>
            <a:pPr marL="0" indent="0">
              <a:buNone/>
            </a:pPr>
            <a:endParaRPr lang="en-PH" b="0" i="0" dirty="0">
              <a:solidFill>
                <a:srgbClr val="000000"/>
              </a:solidFill>
              <a:effectLst/>
              <a:latin typeface="Segoe UI" panose="020B0502040204020203" pitchFamily="34" charset="0"/>
            </a:endParaRPr>
          </a:p>
          <a:p>
            <a:endParaRPr lang="en-PH" dirty="0"/>
          </a:p>
        </p:txBody>
      </p:sp>
    </p:spTree>
    <p:extLst>
      <p:ext uri="{BB962C8B-B14F-4D97-AF65-F5344CB8AC3E}">
        <p14:creationId xmlns:p14="http://schemas.microsoft.com/office/powerpoint/2010/main" val="1063034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4C28-E3E5-4047-26AE-364C668DD10F}"/>
              </a:ext>
            </a:extLst>
          </p:cNvPr>
          <p:cNvSpPr>
            <a:spLocks noGrp="1"/>
          </p:cNvSpPr>
          <p:nvPr>
            <p:ph type="title"/>
          </p:nvPr>
        </p:nvSpPr>
        <p:spPr/>
        <p:txBody>
          <a:bodyPr>
            <a:normAutofit fontScale="90000"/>
          </a:bodyPr>
          <a:lstStyle/>
          <a:p>
            <a:r>
              <a:rPr lang="en-PH" b="0" i="0" dirty="0">
                <a:effectLst/>
                <a:latin typeface="Algerian" panose="04020705040A02060702" pitchFamily="82" charset="0"/>
              </a:rPr>
              <a:t>Slice From the Start</a:t>
            </a:r>
            <a:br>
              <a:rPr lang="en-PH" b="0" i="0" dirty="0">
                <a:effectLst/>
                <a:latin typeface="Algerian" panose="04020705040A02060702" pitchFamily="82" charset="0"/>
              </a:rPr>
            </a:b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4750D700-5910-0D77-918E-B970731D8ECE}"/>
              </a:ext>
            </a:extLst>
          </p:cNvPr>
          <p:cNvSpPr>
            <a:spLocks noGrp="1"/>
          </p:cNvSpPr>
          <p:nvPr>
            <p:ph idx="1"/>
          </p:nvPr>
        </p:nvSpPr>
        <p:spPr/>
        <p:txBody>
          <a:bodyPr>
            <a:normAutofit/>
          </a:bodyPr>
          <a:lstStyle/>
          <a:p>
            <a:pPr>
              <a:buFont typeface="Wingdings" panose="05000000000000000000" pitchFamily="2" charset="2"/>
              <a:buChar char="v"/>
            </a:pPr>
            <a:r>
              <a:rPr lang="en-US" b="0" i="0" dirty="0">
                <a:solidFill>
                  <a:srgbClr val="000000"/>
                </a:solidFill>
                <a:effectLst/>
                <a:latin typeface="Algerian" panose="04020705040A02060702" pitchFamily="82" charset="0"/>
              </a:rPr>
              <a:t>By leaving out the start index, the range will start at the first character: </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Example</a:t>
            </a:r>
          </a:p>
          <a:p>
            <a:pPr algn="l">
              <a:buFont typeface="Wingdings" panose="05000000000000000000" pitchFamily="2" charset="2"/>
              <a:buChar char="v"/>
            </a:pPr>
            <a:r>
              <a:rPr lang="en-US" b="0" i="0" dirty="0">
                <a:solidFill>
                  <a:srgbClr val="000000"/>
                </a:solidFill>
                <a:effectLst/>
                <a:latin typeface="Algerian" panose="04020705040A02060702" pitchFamily="82" charset="0"/>
              </a:rPr>
              <a:t>Get the characters from the start to position 5 (not included):</a:t>
            </a:r>
          </a:p>
          <a:p>
            <a:pPr algn="l">
              <a:buFont typeface="Wingdings" panose="05000000000000000000" pitchFamily="2" charset="2"/>
              <a:buChar char="v"/>
            </a:pPr>
            <a:r>
              <a:rPr lang="en-US" b="0" i="0" dirty="0">
                <a:solidFill>
                  <a:srgbClr val="000000"/>
                </a:solidFill>
                <a:effectLst/>
                <a:latin typeface="Consolas" panose="020B0609020204030204" pitchFamily="49" charset="0"/>
              </a:rPr>
              <a:t>b = </a:t>
            </a:r>
            <a:r>
              <a:rPr lang="en-US" b="0" i="0" dirty="0">
                <a:solidFill>
                  <a:srgbClr val="A52A2A"/>
                </a:solidFill>
                <a:effectLst/>
                <a:latin typeface="Consolas" panose="020B0609020204030204" pitchFamily="49" charset="0"/>
              </a:rPr>
              <a:t>"Hello, World!"</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(b[:</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p>
          <a:p>
            <a:endParaRPr lang="en-PH" dirty="0"/>
          </a:p>
        </p:txBody>
      </p:sp>
    </p:spTree>
    <p:extLst>
      <p:ext uri="{BB962C8B-B14F-4D97-AF65-F5344CB8AC3E}">
        <p14:creationId xmlns:p14="http://schemas.microsoft.com/office/powerpoint/2010/main" val="248974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EFBD-01B5-A79B-DD13-C8FC219FA7BD}"/>
              </a:ext>
            </a:extLst>
          </p:cNvPr>
          <p:cNvSpPr>
            <a:spLocks noGrp="1"/>
          </p:cNvSpPr>
          <p:nvPr>
            <p:ph type="title"/>
          </p:nvPr>
        </p:nvSpPr>
        <p:spPr>
          <a:xfrm>
            <a:off x="1451579" y="857251"/>
            <a:ext cx="9291215" cy="2143124"/>
          </a:xfrm>
        </p:spPr>
        <p:txBody>
          <a:bodyPr>
            <a:normAutofit/>
          </a:bodyPr>
          <a:lstStyle/>
          <a:p>
            <a:r>
              <a:rPr lang="en-PH" sz="4000" b="0" i="0" dirty="0">
                <a:effectLst/>
                <a:latin typeface="Algerian" panose="04020705040A02060702" pitchFamily="82" charset="0"/>
              </a:rPr>
              <a:t>Slice To the End</a:t>
            </a:r>
            <a:br>
              <a:rPr lang="en-PH" sz="4000" b="0" i="0" dirty="0">
                <a:effectLst/>
                <a:latin typeface="Algerian" panose="04020705040A02060702" pitchFamily="82" charset="0"/>
              </a:rPr>
            </a:br>
            <a:endParaRPr lang="en-PH"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C050B15B-E4CC-7F6C-F0F0-6B07D7F09F33}"/>
              </a:ext>
            </a:extLst>
          </p:cNvPr>
          <p:cNvSpPr>
            <a:spLocks noGrp="1"/>
          </p:cNvSpPr>
          <p:nvPr>
            <p:ph idx="1"/>
          </p:nvPr>
        </p:nvSpPr>
        <p:spPr>
          <a:xfrm>
            <a:off x="1451579" y="3000375"/>
            <a:ext cx="9291215" cy="3000374"/>
          </a:xfrm>
        </p:spPr>
        <p:txBody>
          <a:bodyPr>
            <a:normAutofit fontScale="92500" lnSpcReduction="20000"/>
          </a:bodyPr>
          <a:lstStyle/>
          <a:p>
            <a:pPr algn="l">
              <a:buFont typeface="Wingdings" panose="05000000000000000000" pitchFamily="2" charset="2"/>
              <a:buChar char="v"/>
            </a:pPr>
            <a:r>
              <a:rPr lang="en-US" b="0" i="0" dirty="0">
                <a:solidFill>
                  <a:srgbClr val="000000"/>
                </a:solidFill>
                <a:effectLst/>
                <a:latin typeface="Algerian" panose="04020705040A02060702" pitchFamily="82" charset="0"/>
              </a:rPr>
              <a:t>By leaving out the </a:t>
            </a:r>
            <a:r>
              <a:rPr lang="en-US" b="0" i="1" dirty="0">
                <a:solidFill>
                  <a:srgbClr val="000000"/>
                </a:solidFill>
                <a:effectLst/>
                <a:latin typeface="Algerian" panose="04020705040A02060702" pitchFamily="82" charset="0"/>
              </a:rPr>
              <a:t>end </a:t>
            </a:r>
            <a:r>
              <a:rPr lang="en-US" b="0" i="0" dirty="0">
                <a:solidFill>
                  <a:srgbClr val="000000"/>
                </a:solidFill>
                <a:effectLst/>
                <a:latin typeface="Algerian" panose="04020705040A02060702" pitchFamily="82" charset="0"/>
              </a:rPr>
              <a:t>index, the range will go to the </a:t>
            </a:r>
            <a:r>
              <a:rPr lang="en-US" b="0" i="0" dirty="0" err="1">
                <a:solidFill>
                  <a:srgbClr val="000000"/>
                </a:solidFill>
                <a:effectLst/>
                <a:latin typeface="Algerian" panose="04020705040A02060702" pitchFamily="82" charset="0"/>
              </a:rPr>
              <a:t>end:Example</a:t>
            </a:r>
            <a:endParaRPr lang="en-US" b="0" i="0" dirty="0">
              <a:solidFill>
                <a:srgbClr val="000000"/>
              </a:solidFill>
              <a:effectLst/>
              <a:latin typeface="Algerian" panose="04020705040A02060702" pitchFamily="82" charset="0"/>
            </a:endParaRPr>
          </a:p>
          <a:p>
            <a:pPr algn="l">
              <a:buFont typeface="Wingdings" panose="05000000000000000000" pitchFamily="2" charset="2"/>
              <a:buChar char="v"/>
            </a:pPr>
            <a:r>
              <a:rPr lang="en-US" b="0" i="0" dirty="0">
                <a:solidFill>
                  <a:srgbClr val="000000"/>
                </a:solidFill>
                <a:effectLst/>
                <a:latin typeface="Algerian" panose="04020705040A02060702" pitchFamily="82" charset="0"/>
              </a:rPr>
              <a:t>Get the characters from position 2, and all the way to the end:</a:t>
            </a:r>
          </a:p>
          <a:p>
            <a:pPr algn="l">
              <a:buFont typeface="Wingdings" panose="05000000000000000000" pitchFamily="2" charset="2"/>
              <a:buChar char="v"/>
            </a:pPr>
            <a:r>
              <a:rPr lang="en-US" sz="2800" b="0" i="0" dirty="0">
                <a:solidFill>
                  <a:srgbClr val="000000"/>
                </a:solidFill>
                <a:effectLst/>
                <a:latin typeface="Consolas" panose="020B0609020204030204" pitchFamily="49" charset="0"/>
              </a:rPr>
              <a:t>b = </a:t>
            </a:r>
            <a:r>
              <a:rPr lang="en-US" sz="2800" b="0" i="0" dirty="0">
                <a:solidFill>
                  <a:srgbClr val="A52A2A"/>
                </a:solidFill>
                <a:effectLst/>
                <a:latin typeface="Consolas" panose="020B0609020204030204" pitchFamily="49" charset="0"/>
              </a:rPr>
              <a:t>"Hello, World!"</a:t>
            </a:r>
            <a:br>
              <a:rPr lang="en-US" sz="2800" b="0" i="0" dirty="0">
                <a:solidFill>
                  <a:srgbClr val="000000"/>
                </a:solidFill>
                <a:effectLst/>
                <a:latin typeface="Consolas" panose="020B0609020204030204" pitchFamily="49" charset="0"/>
              </a:rPr>
            </a:br>
            <a:r>
              <a:rPr lang="en-US" sz="2800" b="0" i="0" dirty="0">
                <a:solidFill>
                  <a:srgbClr val="0000CD"/>
                </a:solidFill>
                <a:effectLst/>
                <a:latin typeface="Consolas" panose="020B0609020204030204" pitchFamily="49" charset="0"/>
              </a:rPr>
              <a:t>print</a:t>
            </a:r>
            <a:r>
              <a:rPr lang="en-US" sz="2800" b="0" i="0" dirty="0">
                <a:solidFill>
                  <a:srgbClr val="000000"/>
                </a:solidFill>
                <a:effectLst/>
                <a:latin typeface="Consolas" panose="020B0609020204030204" pitchFamily="49" charset="0"/>
              </a:rPr>
              <a:t>(b[</a:t>
            </a:r>
            <a:r>
              <a:rPr lang="en-US" sz="2800" b="0" i="0" dirty="0">
                <a:solidFill>
                  <a:srgbClr val="FF0000"/>
                </a:solidFill>
                <a:effectLst/>
                <a:latin typeface="Consolas" panose="020B0609020204030204" pitchFamily="49" charset="0"/>
              </a:rPr>
              <a:t>2</a:t>
            </a:r>
            <a:r>
              <a:rPr lang="en-US" sz="2800" b="0" i="0" dirty="0">
                <a:solidFill>
                  <a:srgbClr val="000000"/>
                </a:solidFill>
                <a:effectLst/>
                <a:latin typeface="Consolas" panose="020B0609020204030204" pitchFamily="49" charset="0"/>
              </a:rPr>
              <a:t>:])</a:t>
            </a:r>
          </a:p>
          <a:p>
            <a:pPr marL="0" indent="0" algn="l">
              <a:buNone/>
            </a:pPr>
            <a:br>
              <a:rPr lang="en-US" dirty="0"/>
            </a:br>
            <a:endParaRPr lang="en-PH" dirty="0"/>
          </a:p>
        </p:txBody>
      </p:sp>
    </p:spTree>
    <p:extLst>
      <p:ext uri="{BB962C8B-B14F-4D97-AF65-F5344CB8AC3E}">
        <p14:creationId xmlns:p14="http://schemas.microsoft.com/office/powerpoint/2010/main" val="16301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5B759-45C6-E6B1-4054-502C2D9C08BF}"/>
              </a:ext>
            </a:extLst>
          </p:cNvPr>
          <p:cNvSpPr>
            <a:spLocks noGrp="1"/>
          </p:cNvSpPr>
          <p:nvPr>
            <p:ph type="title"/>
          </p:nvPr>
        </p:nvSpPr>
        <p:spPr/>
        <p:txBody>
          <a:bodyPr/>
          <a:lstStyle/>
          <a:p>
            <a:r>
              <a:rPr lang="en-PH" sz="3200" dirty="0">
                <a:latin typeface="Algerian" panose="04020705040A02060702" pitchFamily="82" charset="0"/>
              </a:rPr>
              <a:t>Python tutorial</a:t>
            </a:r>
            <a:endParaRPr lang="en-PH" dirty="0"/>
          </a:p>
        </p:txBody>
      </p:sp>
      <p:sp>
        <p:nvSpPr>
          <p:cNvPr id="3" name="Content Placeholder 2">
            <a:extLst>
              <a:ext uri="{FF2B5EF4-FFF2-40B4-BE49-F238E27FC236}">
                <a16:creationId xmlns:a16="http://schemas.microsoft.com/office/drawing/2014/main" id="{E89F4693-8323-7816-62A7-603DEDD87C18}"/>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PH" b="0" i="0" dirty="0">
                <a:solidFill>
                  <a:schemeClr val="accent1"/>
                </a:solidFill>
                <a:effectLst/>
                <a:latin typeface="Algerian" panose="04020705040A02060702" pitchFamily="82" charset="0"/>
              </a:rPr>
              <a:t>Learn Python</a:t>
            </a:r>
          </a:p>
          <a:p>
            <a:pPr algn="l">
              <a:buFont typeface="Wingdings" panose="05000000000000000000" pitchFamily="2" charset="2"/>
              <a:buChar char="v"/>
            </a:pPr>
            <a:r>
              <a:rPr lang="en-US" b="0" i="0" dirty="0">
                <a:solidFill>
                  <a:schemeClr val="accent1"/>
                </a:solidFill>
                <a:effectLst/>
                <a:latin typeface="Algerian" panose="04020705040A02060702" pitchFamily="82" charset="0"/>
              </a:rPr>
              <a:t>Python is a popular programming language.</a:t>
            </a:r>
          </a:p>
          <a:p>
            <a:pPr algn="l">
              <a:buFont typeface="Wingdings" panose="05000000000000000000" pitchFamily="2" charset="2"/>
              <a:buChar char="v"/>
            </a:pPr>
            <a:r>
              <a:rPr lang="en-US" b="0" i="0" dirty="0">
                <a:solidFill>
                  <a:schemeClr val="accent1"/>
                </a:solidFill>
                <a:effectLst/>
                <a:latin typeface="Algerian" panose="04020705040A02060702" pitchFamily="82" charset="0"/>
              </a:rPr>
              <a:t>Python can be used on a server to create web applications.</a:t>
            </a:r>
          </a:p>
          <a:p>
            <a:pPr>
              <a:buFont typeface="Wingdings" panose="05000000000000000000" pitchFamily="2" charset="2"/>
              <a:buChar char="v"/>
            </a:pPr>
            <a:r>
              <a:rPr lang="en-PH" b="0" i="0" dirty="0">
                <a:solidFill>
                  <a:schemeClr val="accent1"/>
                </a:solidFill>
                <a:effectLst/>
                <a:latin typeface="Algerian" panose="04020705040A02060702" pitchFamily="82" charset="0"/>
              </a:rPr>
              <a:t>Python Examples</a:t>
            </a:r>
          </a:p>
          <a:p>
            <a:pPr algn="l">
              <a:buFont typeface="Wingdings" panose="05000000000000000000" pitchFamily="2" charset="2"/>
              <a:buChar char="v"/>
            </a:pPr>
            <a:r>
              <a:rPr lang="en-US" b="0" i="0" dirty="0">
                <a:solidFill>
                  <a:schemeClr val="accent1"/>
                </a:solidFill>
                <a:effectLst/>
                <a:latin typeface="Algerian" panose="04020705040A02060702" pitchFamily="82" charset="0"/>
              </a:rPr>
              <a:t>Learn by examples! This tutorial supplements all explanations with clarifying examples.</a:t>
            </a:r>
          </a:p>
          <a:p>
            <a:pPr marL="0" indent="0">
              <a:buNone/>
            </a:pPr>
            <a:br>
              <a:rPr lang="en-US" dirty="0"/>
            </a:br>
            <a:endParaRPr lang="en-PH" dirty="0"/>
          </a:p>
        </p:txBody>
      </p:sp>
    </p:spTree>
    <p:extLst>
      <p:ext uri="{BB962C8B-B14F-4D97-AF65-F5344CB8AC3E}">
        <p14:creationId xmlns:p14="http://schemas.microsoft.com/office/powerpoint/2010/main" val="1711815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9D42-0F90-E66B-C49E-ADC14FCEF4FF}"/>
              </a:ext>
            </a:extLst>
          </p:cNvPr>
          <p:cNvSpPr>
            <a:spLocks noGrp="1"/>
          </p:cNvSpPr>
          <p:nvPr>
            <p:ph type="title"/>
          </p:nvPr>
        </p:nvSpPr>
        <p:spPr/>
        <p:txBody>
          <a:bodyPr>
            <a:normAutofit fontScale="90000"/>
          </a:bodyPr>
          <a:lstStyle/>
          <a:p>
            <a:r>
              <a:rPr lang="en-PH" b="0" i="0" dirty="0">
                <a:solidFill>
                  <a:srgbClr val="000000"/>
                </a:solidFill>
                <a:effectLst/>
                <a:latin typeface="Algerian" panose="04020705040A02060702" pitchFamily="82" charset="0"/>
              </a:rPr>
              <a:t>Negative Indexing</a:t>
            </a:r>
            <a:br>
              <a:rPr lang="en-PH"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E977E92B-F1DC-0D24-4884-7C9B42966F9F}"/>
              </a:ext>
            </a:extLst>
          </p:cNvPr>
          <p:cNvSpPr>
            <a:spLocks noGrp="1"/>
          </p:cNvSpPr>
          <p:nvPr>
            <p:ph idx="1"/>
          </p:nvPr>
        </p:nvSpPr>
        <p:spPr/>
        <p:txBody>
          <a:bodyPr>
            <a:normAutofit fontScale="92500" lnSpcReduction="10000"/>
          </a:bodyPr>
          <a:lstStyle/>
          <a:p>
            <a:r>
              <a:rPr lang="en-US" b="0" i="0" dirty="0">
                <a:solidFill>
                  <a:srgbClr val="000000"/>
                </a:solidFill>
                <a:effectLst/>
                <a:latin typeface="Verdana" panose="020B0604030504040204" pitchFamily="34" charset="0"/>
              </a:rPr>
              <a:t>Use negative indexes to start the slice from the end of the string:</a:t>
            </a:r>
          </a:p>
          <a:p>
            <a:pPr algn="l"/>
            <a:r>
              <a:rPr lang="en-US" b="0" i="0" dirty="0">
                <a:solidFill>
                  <a:srgbClr val="000000"/>
                </a:solidFill>
                <a:effectLst/>
                <a:latin typeface="Segoe UI" panose="020B0502040204020203" pitchFamily="34" charset="0"/>
              </a:rPr>
              <a:t>Example</a:t>
            </a:r>
          </a:p>
          <a:p>
            <a:pPr algn="l"/>
            <a:r>
              <a:rPr lang="en-US" b="0" i="0" dirty="0">
                <a:solidFill>
                  <a:srgbClr val="000000"/>
                </a:solidFill>
                <a:effectLst/>
                <a:latin typeface="Verdana" panose="020B0604030504040204" pitchFamily="34" charset="0"/>
              </a:rPr>
              <a:t>Get the characters:</a:t>
            </a:r>
          </a:p>
          <a:p>
            <a:pPr algn="l"/>
            <a:r>
              <a:rPr lang="en-US" b="0" i="0" dirty="0">
                <a:solidFill>
                  <a:srgbClr val="000000"/>
                </a:solidFill>
                <a:effectLst/>
                <a:latin typeface="Verdana" panose="020B0604030504040204" pitchFamily="34" charset="0"/>
              </a:rPr>
              <a:t>From: "o" in "World!" (position -5)</a:t>
            </a:r>
          </a:p>
          <a:p>
            <a:pPr algn="l"/>
            <a:r>
              <a:rPr lang="en-US" b="0" i="0" dirty="0">
                <a:solidFill>
                  <a:srgbClr val="000000"/>
                </a:solidFill>
                <a:effectLst/>
                <a:latin typeface="Verdana" panose="020B0604030504040204" pitchFamily="34" charset="0"/>
              </a:rPr>
              <a:t>To, but not included: "d" in "World!" (position -2):</a:t>
            </a:r>
          </a:p>
          <a:p>
            <a:pPr algn="l"/>
            <a:r>
              <a:rPr lang="en-US" b="0" i="0" dirty="0">
                <a:solidFill>
                  <a:srgbClr val="000000"/>
                </a:solidFill>
                <a:effectLst/>
                <a:latin typeface="Consolas" panose="020B0609020204030204" pitchFamily="49" charset="0"/>
              </a:rPr>
              <a:t>b = </a:t>
            </a:r>
            <a:r>
              <a:rPr lang="en-US" b="0" i="0" dirty="0">
                <a:solidFill>
                  <a:srgbClr val="A52A2A"/>
                </a:solidFill>
                <a:effectLst/>
                <a:latin typeface="Consolas" panose="020B0609020204030204" pitchFamily="49" charset="0"/>
              </a:rPr>
              <a:t>"Hello, World!"</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(b[-</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p>
          <a:p>
            <a:endParaRPr lang="en-PH" dirty="0"/>
          </a:p>
        </p:txBody>
      </p:sp>
    </p:spTree>
    <p:extLst>
      <p:ext uri="{BB962C8B-B14F-4D97-AF65-F5344CB8AC3E}">
        <p14:creationId xmlns:p14="http://schemas.microsoft.com/office/powerpoint/2010/main" val="3823906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E97A-854B-2D43-490C-7856C6BFE4ED}"/>
              </a:ext>
            </a:extLst>
          </p:cNvPr>
          <p:cNvSpPr>
            <a:spLocks noGrp="1"/>
          </p:cNvSpPr>
          <p:nvPr>
            <p:ph type="title"/>
          </p:nvPr>
        </p:nvSpPr>
        <p:spPr/>
        <p:txBody>
          <a:bodyPr>
            <a:normAutofit fontScale="90000"/>
          </a:bodyPr>
          <a:lstStyle/>
          <a:p>
            <a:r>
              <a:rPr lang="en-PH" b="0" i="0" dirty="0">
                <a:effectLst/>
                <a:latin typeface="Algerian" panose="04020705040A02060702" pitchFamily="82" charset="0"/>
              </a:rPr>
              <a:t>Python - Modify Strings</a:t>
            </a:r>
            <a:br>
              <a:rPr lang="en-PH" b="0" i="0" dirty="0">
                <a:effectLst/>
                <a:latin typeface="Algerian" panose="04020705040A02060702" pitchFamily="82" charset="0"/>
              </a:rPr>
            </a:b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31499319-AD2F-47BA-BAF6-CEFAC8078E77}"/>
              </a:ext>
            </a:extLst>
          </p:cNvPr>
          <p:cNvSpPr>
            <a:spLocks noGrp="1"/>
          </p:cNvSpPr>
          <p:nvPr>
            <p:ph idx="1"/>
          </p:nvPr>
        </p:nvSpPr>
        <p:spPr>
          <a:xfrm>
            <a:off x="1450392" y="2029179"/>
            <a:ext cx="9291215" cy="3450613"/>
          </a:xfrm>
        </p:spPr>
        <p:txBody>
          <a:bodyPr/>
          <a:lstStyle/>
          <a:p>
            <a:pPr algn="l">
              <a:buFont typeface="Wingdings" panose="05000000000000000000" pitchFamily="2" charset="2"/>
              <a:buChar char="v"/>
            </a:pPr>
            <a:r>
              <a:rPr lang="en-US" b="0" i="0" dirty="0">
                <a:solidFill>
                  <a:schemeClr val="accent1"/>
                </a:solidFill>
                <a:effectLst/>
                <a:latin typeface="Algerian" panose="04020705040A02060702" pitchFamily="82" charset="0"/>
              </a:rPr>
              <a:t>Python has a set of built-in methods that you can use on strings.</a:t>
            </a:r>
          </a:p>
          <a:p>
            <a:pPr marL="0" indent="0">
              <a:buNone/>
            </a:pPr>
            <a:br>
              <a:rPr lang="en-US" dirty="0">
                <a:solidFill>
                  <a:schemeClr val="accent1"/>
                </a:solidFill>
                <a:latin typeface="Algerian" panose="04020705040A02060702" pitchFamily="82" charset="0"/>
              </a:rPr>
            </a:br>
            <a:r>
              <a:rPr lang="en-PH" b="0" i="0" dirty="0">
                <a:solidFill>
                  <a:schemeClr val="accent1"/>
                </a:solidFill>
                <a:effectLst/>
                <a:latin typeface="Algerian" panose="04020705040A02060702" pitchFamily="82" charset="0"/>
              </a:rPr>
              <a:t>Upper Case</a:t>
            </a:r>
          </a:p>
          <a:p>
            <a:endParaRPr lang="en-PH" dirty="0"/>
          </a:p>
        </p:txBody>
      </p:sp>
      <p:sp>
        <p:nvSpPr>
          <p:cNvPr id="4" name="Rectangle 1">
            <a:extLst>
              <a:ext uri="{FF2B5EF4-FFF2-40B4-BE49-F238E27FC236}">
                <a16:creationId xmlns:a16="http://schemas.microsoft.com/office/drawing/2014/main" id="{6BDD2E0C-38F8-8EF6-D5F6-33C57E510C0C}"/>
              </a:ext>
            </a:extLst>
          </p:cNvPr>
          <p:cNvSpPr>
            <a:spLocks noChangeArrowheads="1"/>
          </p:cNvSpPr>
          <p:nvPr/>
        </p:nvSpPr>
        <p:spPr bwMode="auto">
          <a:xfrm>
            <a:off x="1100138" y="3429000"/>
            <a:ext cx="8915400" cy="1903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upper()</a:t>
            </a:r>
            <a:r>
              <a:rPr kumimoji="0" lang="en-US" altLang="en-US" sz="2400" b="0" i="0" u="none" strike="noStrike" cap="none" normalizeH="0" baseline="0" dirty="0">
                <a:ln>
                  <a:noFill/>
                </a:ln>
                <a:solidFill>
                  <a:srgbClr val="000000"/>
                </a:solidFill>
                <a:effectLst/>
                <a:latin typeface="Verdana" panose="020B0604030504040204" pitchFamily="34" charset="0"/>
              </a:rPr>
              <a:t> method returns the string in upper case: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a = </a:t>
            </a:r>
            <a:r>
              <a:rPr kumimoji="0" lang="en-US" altLang="en-US" sz="2400" b="0" i="0" u="none" strike="noStrike" cap="none" normalizeH="0" baseline="0" dirty="0">
                <a:ln>
                  <a:noFill/>
                </a:ln>
                <a:solidFill>
                  <a:srgbClr val="A52A2A"/>
                </a:solidFill>
                <a:effectLst/>
                <a:latin typeface="Consolas" panose="020B0609020204030204" pitchFamily="49" charset="0"/>
              </a:rPr>
              <a:t>"Hello, World!"</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a.upper</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8580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920B-6F69-363C-0378-0CEF572B1B2B}"/>
              </a:ext>
            </a:extLst>
          </p:cNvPr>
          <p:cNvSpPr>
            <a:spLocks noGrp="1"/>
          </p:cNvSpPr>
          <p:nvPr>
            <p:ph type="title"/>
          </p:nvPr>
        </p:nvSpPr>
        <p:spPr>
          <a:xfrm>
            <a:off x="1451579" y="804519"/>
            <a:ext cx="9291215" cy="1903029"/>
          </a:xfrm>
        </p:spPr>
        <p:txBody>
          <a:bodyPr>
            <a:normAutofit/>
          </a:bodyPr>
          <a:lstStyle/>
          <a:p>
            <a:r>
              <a:rPr lang="en-PH" sz="4400" b="0" i="0" dirty="0">
                <a:effectLst/>
                <a:latin typeface="Algerian" panose="04020705040A02060702" pitchFamily="82" charset="0"/>
              </a:rPr>
              <a:t>Lower Case</a:t>
            </a:r>
            <a:br>
              <a:rPr lang="en-PH" sz="4400" b="0" i="0" dirty="0">
                <a:solidFill>
                  <a:srgbClr val="000000"/>
                </a:solidFill>
                <a:effectLst/>
                <a:latin typeface="Segoe UI" panose="020B0502040204020203" pitchFamily="34" charset="0"/>
              </a:rPr>
            </a:br>
            <a:endParaRPr lang="en-PH" sz="4400" dirty="0"/>
          </a:p>
        </p:txBody>
      </p:sp>
      <p:sp>
        <p:nvSpPr>
          <p:cNvPr id="4" name="Rectangle 1">
            <a:extLst>
              <a:ext uri="{FF2B5EF4-FFF2-40B4-BE49-F238E27FC236}">
                <a16:creationId xmlns:a16="http://schemas.microsoft.com/office/drawing/2014/main" id="{CEDCA52C-A7B0-CE16-9548-E89B9F033CC6}"/>
              </a:ext>
            </a:extLst>
          </p:cNvPr>
          <p:cNvSpPr>
            <a:spLocks noGrp="1" noChangeArrowheads="1"/>
          </p:cNvSpPr>
          <p:nvPr>
            <p:ph idx="1"/>
          </p:nvPr>
        </p:nvSpPr>
        <p:spPr bwMode="auto">
          <a:xfrm>
            <a:off x="2043953" y="3062711"/>
            <a:ext cx="8579223" cy="1903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The </a:t>
            </a:r>
            <a:r>
              <a:rPr kumimoji="0" lang="en-US" altLang="en-US" sz="2400" b="0" i="0" u="none" strike="noStrike" cap="none" normalizeH="0" baseline="0" dirty="0">
                <a:ln>
                  <a:noFill/>
                </a:ln>
                <a:solidFill>
                  <a:srgbClr val="DC143C"/>
                </a:solidFill>
                <a:effectLst/>
                <a:latin typeface="Consolas" panose="020B0609020204030204" pitchFamily="49" charset="0"/>
              </a:rPr>
              <a:t>lower()</a:t>
            </a:r>
            <a:r>
              <a:rPr kumimoji="0" lang="en-US" altLang="en-US" sz="2400" b="0" i="0" u="none" strike="noStrike" cap="none" normalizeH="0" baseline="0" dirty="0">
                <a:ln>
                  <a:noFill/>
                </a:ln>
                <a:solidFill>
                  <a:srgbClr val="000000"/>
                </a:solidFill>
                <a:effectLst/>
                <a:latin typeface="Verdana" panose="020B0604030504040204" pitchFamily="34" charset="0"/>
              </a:rPr>
              <a:t> method returns the string in lower case: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a = </a:t>
            </a:r>
            <a:r>
              <a:rPr kumimoji="0" lang="en-US" altLang="en-US" sz="2400" b="0" i="0" u="none" strike="noStrike" cap="none" normalizeH="0" baseline="0" dirty="0">
                <a:ln>
                  <a:noFill/>
                </a:ln>
                <a:solidFill>
                  <a:srgbClr val="A52A2A"/>
                </a:solidFill>
                <a:effectLst/>
                <a:latin typeface="Consolas" panose="020B0609020204030204" pitchFamily="49" charset="0"/>
              </a:rPr>
              <a:t>"Hello, World!"</a:t>
            </a:r>
            <a:br>
              <a:rPr kumimoji="0" lang="en-US" altLang="en-US" sz="2400" b="0" i="0" u="none" strike="noStrike" cap="none" normalizeH="0" baseline="0" dirty="0">
                <a:ln>
                  <a:noFill/>
                </a:ln>
                <a:solidFill>
                  <a:srgbClr val="000000"/>
                </a:solidFill>
                <a:effectLst/>
                <a:latin typeface="Consolas" panose="020B0609020204030204" pitchFamily="49" charset="0"/>
              </a:rPr>
            </a:br>
            <a:r>
              <a:rPr kumimoji="0" lang="en-US" altLang="en-US" sz="2400" b="0" i="0" u="none" strike="noStrike" cap="none" normalizeH="0" baseline="0" dirty="0">
                <a:ln>
                  <a:noFill/>
                </a:ln>
                <a:solidFill>
                  <a:srgbClr val="0000CD"/>
                </a:solidFill>
                <a:effectLst/>
                <a:latin typeface="Consolas" panose="020B0609020204030204" pitchFamily="49" charset="0"/>
              </a:rPr>
              <a:t>print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a.lower</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5995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7691-18E9-AE43-D764-52C69181DA9D}"/>
              </a:ext>
            </a:extLst>
          </p:cNvPr>
          <p:cNvSpPr>
            <a:spLocks noGrp="1"/>
          </p:cNvSpPr>
          <p:nvPr>
            <p:ph type="title"/>
          </p:nvPr>
        </p:nvSpPr>
        <p:spPr>
          <a:xfrm>
            <a:off x="1450392" y="959656"/>
            <a:ext cx="9291215" cy="1544599"/>
          </a:xfrm>
        </p:spPr>
        <p:txBody>
          <a:bodyPr>
            <a:normAutofit/>
          </a:bodyPr>
          <a:lstStyle/>
          <a:p>
            <a:r>
              <a:rPr lang="en-PH" sz="3600" b="0" i="0" dirty="0">
                <a:effectLst/>
                <a:latin typeface="Algerian" panose="04020705040A02060702" pitchFamily="82" charset="0"/>
              </a:rPr>
              <a:t>Remove Whitespace</a:t>
            </a:r>
            <a:br>
              <a:rPr lang="en-PH" sz="3600" b="0" i="0" dirty="0">
                <a:effectLst/>
                <a:latin typeface="Algerian" panose="04020705040A02060702" pitchFamily="82" charset="0"/>
              </a:rPr>
            </a:br>
            <a:endParaRPr lang="en-PH"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5F48558D-F489-2A16-4E39-CEFDEB097DB7}"/>
              </a:ext>
            </a:extLst>
          </p:cNvPr>
          <p:cNvSpPr>
            <a:spLocks noGrp="1"/>
          </p:cNvSpPr>
          <p:nvPr>
            <p:ph idx="1"/>
          </p:nvPr>
        </p:nvSpPr>
        <p:spPr>
          <a:xfrm>
            <a:off x="833717" y="2621915"/>
            <a:ext cx="9466730" cy="2340051"/>
          </a:xfrm>
        </p:spPr>
        <p:txBody>
          <a:bodyPr>
            <a:normAutofit/>
          </a:bodyPr>
          <a:lstStyle/>
          <a:p>
            <a:pPr>
              <a:buFont typeface="Wingdings" panose="05000000000000000000" pitchFamily="2" charset="2"/>
              <a:buChar char="v"/>
            </a:pPr>
            <a:r>
              <a:rPr lang="en-US" b="0" i="0" dirty="0">
                <a:solidFill>
                  <a:srgbClr val="000000"/>
                </a:solidFill>
                <a:effectLst/>
                <a:latin typeface="Algerian" panose="04020705040A02060702" pitchFamily="82" charset="0"/>
              </a:rPr>
              <a:t>Whitespace is the space before and/or after the actual text, and very often you want to remove this space</a:t>
            </a:r>
            <a:r>
              <a:rPr lang="en-US" b="0" i="0" dirty="0">
                <a:solidFill>
                  <a:srgbClr val="000000"/>
                </a:solidFill>
                <a:effectLst/>
                <a:latin typeface="Verdana" panose="020B0604030504040204" pitchFamily="34" charset="0"/>
              </a:rPr>
              <a:t>.</a:t>
            </a:r>
          </a:p>
          <a:p>
            <a:endParaRPr lang="en-PH" dirty="0"/>
          </a:p>
        </p:txBody>
      </p:sp>
      <p:sp>
        <p:nvSpPr>
          <p:cNvPr id="4" name="Rectangle 1">
            <a:extLst>
              <a:ext uri="{FF2B5EF4-FFF2-40B4-BE49-F238E27FC236}">
                <a16:creationId xmlns:a16="http://schemas.microsoft.com/office/drawing/2014/main" id="{55A9D73D-9702-4E52-03A5-9EF8EA6278B0}"/>
              </a:ext>
            </a:extLst>
          </p:cNvPr>
          <p:cNvSpPr>
            <a:spLocks noChangeArrowheads="1"/>
          </p:cNvSpPr>
          <p:nvPr/>
        </p:nvSpPr>
        <p:spPr bwMode="auto">
          <a:xfrm>
            <a:off x="1142999" y="4072007"/>
            <a:ext cx="6529387" cy="1779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strip()</a:t>
            </a:r>
            <a:r>
              <a:rPr kumimoji="0" lang="en-US" altLang="en-US" b="0" i="0" u="none" strike="noStrike" cap="none" normalizeH="0" baseline="0" dirty="0">
                <a:ln>
                  <a:noFill/>
                </a:ln>
                <a:solidFill>
                  <a:srgbClr val="000000"/>
                </a:solidFill>
                <a:effectLst/>
                <a:latin typeface="Verdana" panose="020B0604030504040204" pitchFamily="34" charset="0"/>
              </a:rPr>
              <a:t> method removes any whitespace from the beginning or the end: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 = </a:t>
            </a:r>
            <a:r>
              <a:rPr kumimoji="0" lang="en-US" altLang="en-US" b="0" i="0" u="none" strike="noStrike" cap="none" normalizeH="0" baseline="0" dirty="0">
                <a:ln>
                  <a:noFill/>
                </a:ln>
                <a:solidFill>
                  <a:srgbClr val="A52A2A"/>
                </a:solidFill>
                <a:effectLst/>
                <a:latin typeface="Consolas" panose="020B0609020204030204" pitchFamily="49" charset="0"/>
              </a:rPr>
              <a:t>" Hello, World! "</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CD"/>
                </a:solidFill>
                <a:effectLst/>
                <a:latin typeface="Consolas" panose="020B0609020204030204" pitchFamily="49" charset="0"/>
              </a:rPr>
              <a:t>print</a:t>
            </a:r>
            <a:r>
              <a:rPr kumimoji="0" lang="en-US" altLang="en-US" b="0" i="0" u="none" strike="noStrike" cap="none" normalizeH="0" baseline="0" dirty="0">
                <a:ln>
                  <a:noFill/>
                </a:ln>
                <a:solidFill>
                  <a:srgbClr val="000000"/>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a.strip</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8000"/>
                </a:solidFill>
                <a:effectLst/>
                <a:latin typeface="Consolas" panose="020B0609020204030204" pitchFamily="49" charset="0"/>
              </a:rPr>
              <a:t># returns "Hello, World!"</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3362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1240-8398-8B71-6847-10D4450C2AB4}"/>
              </a:ext>
            </a:extLst>
          </p:cNvPr>
          <p:cNvSpPr>
            <a:spLocks noGrp="1"/>
          </p:cNvSpPr>
          <p:nvPr>
            <p:ph type="title"/>
          </p:nvPr>
        </p:nvSpPr>
        <p:spPr>
          <a:xfrm>
            <a:off x="1451579" y="928688"/>
            <a:ext cx="9291215" cy="1457325"/>
          </a:xfrm>
        </p:spPr>
        <p:txBody>
          <a:bodyPr>
            <a:normAutofit fontScale="90000"/>
          </a:bodyPr>
          <a:lstStyle/>
          <a:p>
            <a:r>
              <a:rPr lang="en-PH" sz="4000" b="0" i="0" dirty="0">
                <a:effectLst/>
                <a:latin typeface="Algerian" panose="04020705040A02060702" pitchFamily="82" charset="0"/>
              </a:rPr>
              <a:t>Python - String Concatenation</a:t>
            </a:r>
            <a:br>
              <a:rPr lang="en-PH" b="0" i="0" dirty="0">
                <a:solidFill>
                  <a:srgbClr val="000000"/>
                </a:solidFill>
                <a:effectLst/>
                <a:latin typeface="Segoe UI" panose="020B0502040204020203" pitchFamily="34" charset="0"/>
              </a:rPr>
            </a:br>
            <a:br>
              <a:rPr lang="en-PH"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DC49DBE7-7FDE-508F-83E5-6C24B0C0D7E8}"/>
              </a:ext>
            </a:extLst>
          </p:cNvPr>
          <p:cNvSpPr>
            <a:spLocks noGrp="1"/>
          </p:cNvSpPr>
          <p:nvPr>
            <p:ph idx="1"/>
          </p:nvPr>
        </p:nvSpPr>
        <p:spPr>
          <a:xfrm>
            <a:off x="2373274" y="1957388"/>
            <a:ext cx="8367147" cy="2003611"/>
          </a:xfrm>
        </p:spPr>
        <p:txBody>
          <a:bodyPr/>
          <a:lstStyle/>
          <a:p>
            <a:pPr>
              <a:buFont typeface="Wingdings" panose="05000000000000000000" pitchFamily="2" charset="2"/>
              <a:buChar char="v"/>
            </a:pPr>
            <a:r>
              <a:rPr lang="en-PH" b="0" i="0" dirty="0">
                <a:solidFill>
                  <a:srgbClr val="000000"/>
                </a:solidFill>
                <a:effectLst/>
                <a:latin typeface="Algerian" panose="04020705040A02060702" pitchFamily="82" charset="0"/>
              </a:rPr>
              <a:t>String Concatenation</a:t>
            </a:r>
          </a:p>
          <a:p>
            <a:pPr>
              <a:buFont typeface="Wingdings" panose="05000000000000000000" pitchFamily="2" charset="2"/>
              <a:buChar char="v"/>
            </a:pPr>
            <a:r>
              <a:rPr lang="en-US" b="0" i="0" dirty="0">
                <a:solidFill>
                  <a:srgbClr val="000000"/>
                </a:solidFill>
                <a:effectLst/>
                <a:latin typeface="Algerian" panose="04020705040A02060702" pitchFamily="82" charset="0"/>
              </a:rPr>
              <a:t>To concatenate, or combine, two strings you can use the + operator.</a:t>
            </a:r>
          </a:p>
          <a:p>
            <a:endParaRPr lang="en-PH" dirty="0"/>
          </a:p>
        </p:txBody>
      </p:sp>
      <p:sp>
        <p:nvSpPr>
          <p:cNvPr id="4" name="Rectangle 1">
            <a:extLst>
              <a:ext uri="{FF2B5EF4-FFF2-40B4-BE49-F238E27FC236}">
                <a16:creationId xmlns:a16="http://schemas.microsoft.com/office/drawing/2014/main" id="{52C7C3B8-519E-3B1A-BDFA-96D205C785F4}"/>
              </a:ext>
            </a:extLst>
          </p:cNvPr>
          <p:cNvSpPr>
            <a:spLocks noChangeArrowheads="1"/>
          </p:cNvSpPr>
          <p:nvPr/>
        </p:nvSpPr>
        <p:spPr bwMode="auto">
          <a:xfrm>
            <a:off x="2679606" y="3652051"/>
            <a:ext cx="7261412" cy="2056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Merge variable </a:t>
            </a:r>
            <a:r>
              <a:rPr kumimoji="0" lang="en-US" altLang="en-US" b="0" i="0" u="none" strike="noStrike" cap="none" normalizeH="0" baseline="0" dirty="0">
                <a:ln>
                  <a:noFill/>
                </a:ln>
                <a:solidFill>
                  <a:srgbClr val="DC143C"/>
                </a:solidFill>
                <a:effectLst/>
                <a:latin typeface="Consolas" panose="020B0609020204030204" pitchFamily="49" charset="0"/>
              </a:rPr>
              <a:t>a</a:t>
            </a:r>
            <a:r>
              <a:rPr kumimoji="0" lang="en-US" altLang="en-US" b="0" i="0" u="none" strike="noStrike" cap="none" normalizeH="0" baseline="0" dirty="0">
                <a:ln>
                  <a:noFill/>
                </a:ln>
                <a:solidFill>
                  <a:srgbClr val="000000"/>
                </a:solidFill>
                <a:effectLst/>
                <a:latin typeface="Verdana" panose="020B0604030504040204" pitchFamily="34" charset="0"/>
              </a:rPr>
              <a:t> with variable </a:t>
            </a:r>
            <a:r>
              <a:rPr kumimoji="0" lang="en-US" altLang="en-US" b="0" i="0" u="none" strike="noStrike" cap="none" normalizeH="0" baseline="0" dirty="0">
                <a:ln>
                  <a:noFill/>
                </a:ln>
                <a:solidFill>
                  <a:srgbClr val="DC143C"/>
                </a:solidFill>
                <a:effectLst/>
                <a:latin typeface="Consolas" panose="020B0609020204030204" pitchFamily="49" charset="0"/>
              </a:rPr>
              <a:t>b</a:t>
            </a:r>
            <a:r>
              <a:rPr kumimoji="0" lang="en-US" altLang="en-US" b="0" i="0" u="none" strike="noStrike" cap="none" normalizeH="0" baseline="0" dirty="0">
                <a:ln>
                  <a:noFill/>
                </a:ln>
                <a:solidFill>
                  <a:srgbClr val="000000"/>
                </a:solidFill>
                <a:effectLst/>
                <a:latin typeface="Verdana" panose="020B0604030504040204" pitchFamily="34" charset="0"/>
              </a:rPr>
              <a:t> into variable </a:t>
            </a:r>
            <a:r>
              <a:rPr kumimoji="0" lang="en-US" altLang="en-US" b="0" i="0" u="none" strike="noStrike" cap="none" normalizeH="0" baseline="0" dirty="0">
                <a:ln>
                  <a:noFill/>
                </a:ln>
                <a:solidFill>
                  <a:srgbClr val="DC143C"/>
                </a:solidFill>
                <a:effectLst/>
                <a:latin typeface="Consolas" panose="020B0609020204030204" pitchFamily="49" charset="0"/>
              </a:rPr>
              <a:t>c</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rPr>
              <a:t>a = </a:t>
            </a:r>
            <a:r>
              <a:rPr kumimoji="0" lang="en-US" altLang="en-US" b="0" i="0" u="none" strike="noStrike" cap="none" normalizeH="0" baseline="0" dirty="0">
                <a:ln>
                  <a:noFill/>
                </a:ln>
                <a:solidFill>
                  <a:srgbClr val="A52A2A"/>
                </a:solidFill>
                <a:effectLst/>
                <a:latin typeface="Consolas" panose="020B0609020204030204" pitchFamily="49" charset="0"/>
              </a:rPr>
              <a:t>"Hello"</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b = </a:t>
            </a:r>
            <a:r>
              <a:rPr kumimoji="0" lang="en-US" altLang="en-US" b="0" i="0" u="none" strike="noStrike" cap="none" normalizeH="0" baseline="0" dirty="0">
                <a:ln>
                  <a:noFill/>
                </a:ln>
                <a:solidFill>
                  <a:srgbClr val="A52A2A"/>
                </a:solidFill>
                <a:effectLst/>
                <a:latin typeface="Consolas" panose="020B0609020204030204" pitchFamily="49" charset="0"/>
              </a:rPr>
              <a:t>"World"</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00"/>
                </a:solidFill>
                <a:effectLst/>
                <a:latin typeface="Consolas" panose="020B0609020204030204" pitchFamily="49" charset="0"/>
              </a:rPr>
              <a:t>c = a + b</a:t>
            </a:r>
            <a:br>
              <a:rPr kumimoji="0" lang="en-US" altLang="en-US" b="0" i="0" u="none" strike="noStrike" cap="none" normalizeH="0" baseline="0" dirty="0">
                <a:ln>
                  <a:noFill/>
                </a:ln>
                <a:solidFill>
                  <a:srgbClr val="000000"/>
                </a:solidFill>
                <a:effectLst/>
                <a:latin typeface="Consolas" panose="020B0609020204030204" pitchFamily="49" charset="0"/>
              </a:rPr>
            </a:br>
            <a:r>
              <a:rPr kumimoji="0" lang="en-US" altLang="en-US" b="0" i="0" u="none" strike="noStrike" cap="none" normalizeH="0" baseline="0" dirty="0">
                <a:ln>
                  <a:noFill/>
                </a:ln>
                <a:solidFill>
                  <a:srgbClr val="0000CD"/>
                </a:solidFill>
                <a:effectLst/>
                <a:latin typeface="Consolas" panose="020B0609020204030204" pitchFamily="49" charset="0"/>
              </a:rPr>
              <a:t>print</a:t>
            </a:r>
            <a:r>
              <a:rPr kumimoji="0" lang="en-US" altLang="en-US" b="0" i="0" u="none" strike="noStrike" cap="none" normalizeH="0" baseline="0" dirty="0">
                <a:ln>
                  <a:noFill/>
                </a:ln>
                <a:solidFill>
                  <a:srgbClr val="000000"/>
                </a:solidFill>
                <a:effectLst/>
                <a:latin typeface="Consolas" panose="020B0609020204030204" pitchFamily="49" charset="0"/>
              </a:rPr>
              <a:t>(c)</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8905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4CCA06BA-A204-55A7-86D9-7A8CC105EA29}"/>
              </a:ext>
            </a:extLst>
          </p:cNvPr>
          <p:cNvSpPr>
            <a:spLocks noGrp="1" noChangeArrowheads="1"/>
          </p:cNvSpPr>
          <p:nvPr>
            <p:ph idx="1"/>
          </p:nvPr>
        </p:nvSpPr>
        <p:spPr bwMode="auto">
          <a:xfrm>
            <a:off x="2235574" y="2198717"/>
            <a:ext cx="7511527" cy="387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To add a space between them, add a </a:t>
            </a:r>
            <a:r>
              <a:rPr kumimoji="0" lang="en-US" altLang="en-US" sz="3200" b="0" i="0" u="none" strike="noStrike" cap="none" normalizeH="0" baseline="0" dirty="0">
                <a:ln>
                  <a:noFill/>
                </a:ln>
                <a:solidFill>
                  <a:srgbClr val="DC143C"/>
                </a:solidFill>
                <a:effectLst/>
                <a:latin typeface="Consolas" panose="020B0609020204030204" pitchFamily="49" charset="0"/>
              </a:rPr>
              <a:t>" "</a:t>
            </a:r>
            <a:r>
              <a:rPr kumimoji="0" lang="en-US" altLang="en-US" sz="3200" b="0" i="0" u="none" strike="noStrike" cap="none" normalizeH="0" baseline="0" dirty="0">
                <a:ln>
                  <a:noFill/>
                </a:ln>
                <a:solidFill>
                  <a:srgbClr val="000000"/>
                </a:solidFill>
                <a:effectLst/>
                <a:latin typeface="Verdana" panose="020B0604030504040204" pitchFamily="34" charset="0"/>
              </a:rPr>
              <a:t>:</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Consolas" panose="020B0609020204030204" pitchFamily="49" charset="0"/>
              </a:rPr>
              <a:t>a = </a:t>
            </a:r>
            <a:r>
              <a:rPr kumimoji="0" lang="en-US" altLang="en-US" sz="3200" b="0" i="0" u="none" strike="noStrike" cap="none" normalizeH="0" baseline="0" dirty="0">
                <a:ln>
                  <a:noFill/>
                </a:ln>
                <a:solidFill>
                  <a:srgbClr val="A52A2A"/>
                </a:solidFill>
                <a:effectLst/>
                <a:latin typeface="Consolas" panose="020B0609020204030204" pitchFamily="49" charset="0"/>
              </a:rPr>
              <a:t>"Hello"</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b = </a:t>
            </a:r>
            <a:r>
              <a:rPr kumimoji="0" lang="en-US" altLang="en-US" sz="3200" b="0" i="0" u="none" strike="noStrike" cap="none" normalizeH="0" baseline="0" dirty="0">
                <a:ln>
                  <a:noFill/>
                </a:ln>
                <a:solidFill>
                  <a:srgbClr val="A52A2A"/>
                </a:solidFill>
                <a:effectLst/>
                <a:latin typeface="Consolas" panose="020B0609020204030204" pitchFamily="49" charset="0"/>
              </a:rPr>
              <a:t>"World"</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c = a + </a:t>
            </a:r>
            <a:r>
              <a:rPr kumimoji="0" lang="en-US" altLang="en-US" sz="3200" b="0" i="0" u="none" strike="noStrike" cap="none" normalizeH="0" baseline="0" dirty="0">
                <a:ln>
                  <a:noFill/>
                </a:ln>
                <a:solidFill>
                  <a:srgbClr val="A52A2A"/>
                </a:solidFill>
                <a:effectLst/>
                <a:latin typeface="Consolas" panose="020B0609020204030204" pitchFamily="49" charset="0"/>
              </a:rPr>
              <a:t>" "</a:t>
            </a:r>
            <a:r>
              <a:rPr kumimoji="0" lang="en-US" altLang="en-US" sz="3200" b="0" i="0" u="none" strike="noStrike" cap="none" normalizeH="0" baseline="0" dirty="0">
                <a:ln>
                  <a:noFill/>
                </a:ln>
                <a:solidFill>
                  <a:srgbClr val="000000"/>
                </a:solidFill>
                <a:effectLst/>
                <a:latin typeface="Consolas" panose="020B0609020204030204" pitchFamily="49" charset="0"/>
              </a:rPr>
              <a:t> + b</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C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(c)</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9493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4065-7D94-FDE6-72F4-F76CC8F6AB4F}"/>
              </a:ext>
            </a:extLst>
          </p:cNvPr>
          <p:cNvSpPr>
            <a:spLocks noGrp="1"/>
          </p:cNvSpPr>
          <p:nvPr>
            <p:ph type="title"/>
          </p:nvPr>
        </p:nvSpPr>
        <p:spPr>
          <a:xfrm>
            <a:off x="1227187" y="1175039"/>
            <a:ext cx="9291215" cy="1049235"/>
          </a:xfrm>
        </p:spPr>
        <p:txBody>
          <a:bodyPr>
            <a:normAutofit fontScale="90000"/>
          </a:bodyPr>
          <a:lstStyle/>
          <a:p>
            <a:r>
              <a:rPr lang="en-PH" b="0" i="0" dirty="0">
                <a:effectLst/>
                <a:latin typeface="Algerian" panose="04020705040A02060702" pitchFamily="82" charset="0"/>
              </a:rPr>
              <a:t>Python - Format - Strings</a:t>
            </a:r>
            <a:br>
              <a:rPr lang="en-PH"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F723C2C8-B77F-ACB6-9058-87436FBAF955}"/>
              </a:ext>
            </a:extLst>
          </p:cNvPr>
          <p:cNvSpPr>
            <a:spLocks noGrp="1"/>
          </p:cNvSpPr>
          <p:nvPr>
            <p:ph idx="1"/>
          </p:nvPr>
        </p:nvSpPr>
        <p:spPr>
          <a:xfrm>
            <a:off x="1463494" y="1842532"/>
            <a:ext cx="8292734" cy="4256110"/>
          </a:xfrm>
        </p:spPr>
        <p:txBody>
          <a:bodyPr/>
          <a:lstStyle/>
          <a:p>
            <a:pPr>
              <a:buFont typeface="Wingdings" panose="05000000000000000000" pitchFamily="2" charset="2"/>
              <a:buChar char="v"/>
            </a:pPr>
            <a:endParaRPr lang="en-US" b="0" i="0" dirty="0">
              <a:solidFill>
                <a:srgbClr val="000000"/>
              </a:solidFill>
              <a:effectLst/>
              <a:latin typeface="Algerian" panose="04020705040A02060702" pitchFamily="82" charset="0"/>
            </a:endParaRPr>
          </a:p>
          <a:p>
            <a:pPr>
              <a:buFont typeface="Wingdings" panose="05000000000000000000" pitchFamily="2" charset="2"/>
              <a:buChar char="v"/>
            </a:pPr>
            <a:r>
              <a:rPr lang="en-US" b="0" i="0" dirty="0">
                <a:solidFill>
                  <a:srgbClr val="000000"/>
                </a:solidFill>
                <a:effectLst/>
                <a:latin typeface="Algerian" panose="04020705040A02060702" pitchFamily="82" charset="0"/>
              </a:rPr>
              <a:t>we cannot combine strings and numbers </a:t>
            </a:r>
            <a:r>
              <a:rPr lang="en-PH" dirty="0">
                <a:solidFill>
                  <a:srgbClr val="000000"/>
                </a:solidFill>
                <a:latin typeface="Algerian" panose="04020705040A02060702" pitchFamily="82" charset="0"/>
              </a:rPr>
              <a:t>String Format</a:t>
            </a:r>
          </a:p>
          <a:p>
            <a:pPr>
              <a:buFont typeface="Wingdings" panose="05000000000000000000" pitchFamily="2" charset="2"/>
              <a:buChar char="v"/>
            </a:pPr>
            <a:r>
              <a:rPr lang="en-US" dirty="0">
                <a:solidFill>
                  <a:srgbClr val="000000"/>
                </a:solidFill>
                <a:latin typeface="Algerian" panose="04020705040A02060702" pitchFamily="82" charset="0"/>
              </a:rPr>
              <a:t>As we learned in the Python Variables chapterlike </a:t>
            </a:r>
            <a:r>
              <a:rPr lang="en-US" b="0" i="0" dirty="0">
                <a:solidFill>
                  <a:srgbClr val="000000"/>
                </a:solidFill>
                <a:effectLst/>
                <a:latin typeface="Algerian" panose="04020705040A02060702" pitchFamily="82" charset="0"/>
              </a:rPr>
              <a:t>this</a:t>
            </a:r>
            <a:r>
              <a:rPr lang="en-US" b="0" i="0" dirty="0">
                <a:solidFill>
                  <a:srgbClr val="000000"/>
                </a:solidFill>
                <a:effectLst/>
                <a:latin typeface="Verdana" panose="020B0604030504040204" pitchFamily="34" charset="0"/>
              </a:rPr>
              <a:t>:</a:t>
            </a:r>
          </a:p>
          <a:p>
            <a:pPr algn="l">
              <a:buFont typeface="Wingdings" panose="05000000000000000000" pitchFamily="2" charset="2"/>
              <a:buChar char="v"/>
            </a:pPr>
            <a:r>
              <a:rPr lang="en-US" b="0" i="0" dirty="0">
                <a:solidFill>
                  <a:srgbClr val="000000"/>
                </a:solidFill>
                <a:effectLst/>
                <a:latin typeface="Segoe UI" panose="020B0502040204020203" pitchFamily="34" charset="0"/>
              </a:rPr>
              <a:t>Example</a:t>
            </a:r>
          </a:p>
          <a:p>
            <a:pPr algn="l">
              <a:buFont typeface="Wingdings" panose="05000000000000000000" pitchFamily="2" charset="2"/>
              <a:buChar char="v"/>
            </a:pPr>
            <a:r>
              <a:rPr lang="en-US" b="0" i="0" dirty="0">
                <a:solidFill>
                  <a:srgbClr val="000000"/>
                </a:solidFill>
                <a:effectLst/>
                <a:latin typeface="Consolas" panose="020B0609020204030204" pitchFamily="49" charset="0"/>
              </a:rPr>
              <a:t>age = </a:t>
            </a:r>
            <a:r>
              <a:rPr lang="en-US" b="0" i="0" dirty="0">
                <a:solidFill>
                  <a:srgbClr val="FF0000"/>
                </a:solidFill>
                <a:effectLst/>
                <a:latin typeface="Consolas" panose="020B0609020204030204" pitchFamily="49" charset="0"/>
              </a:rPr>
              <a:t>36</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txt = </a:t>
            </a:r>
            <a:r>
              <a:rPr lang="en-US" b="0" i="0" dirty="0">
                <a:solidFill>
                  <a:srgbClr val="A52A2A"/>
                </a:solidFill>
                <a:effectLst/>
                <a:latin typeface="Consolas" panose="020B0609020204030204" pitchFamily="49" charset="0"/>
              </a:rPr>
              <a:t>"My name is John, I am "</a:t>
            </a:r>
            <a:r>
              <a:rPr lang="en-US" b="0" i="0" dirty="0">
                <a:solidFill>
                  <a:srgbClr val="000000"/>
                </a:solidFill>
                <a:effectLst/>
                <a:latin typeface="Consolas" panose="020B0609020204030204" pitchFamily="49" charset="0"/>
              </a:rPr>
              <a:t> + age</a:t>
            </a:r>
            <a:br>
              <a:rPr lang="en-US" b="0" i="0"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(txt)</a:t>
            </a:r>
          </a:p>
          <a:p>
            <a:endParaRPr lang="en-PH" dirty="0"/>
          </a:p>
        </p:txBody>
      </p:sp>
      <p:sp>
        <p:nvSpPr>
          <p:cNvPr id="4" name="Rectangle 1">
            <a:extLst>
              <a:ext uri="{FF2B5EF4-FFF2-40B4-BE49-F238E27FC236}">
                <a16:creationId xmlns:a16="http://schemas.microsoft.com/office/drawing/2014/main" id="{84A15FCB-40B1-31F5-51E4-5F8FDB0A242C}"/>
              </a:ext>
            </a:extLst>
          </p:cNvPr>
          <p:cNvSpPr>
            <a:spLocks noChangeArrowheads="1"/>
          </p:cNvSpPr>
          <p:nvPr/>
        </p:nvSpPr>
        <p:spPr bwMode="auto">
          <a:xfrm>
            <a:off x="1653988" y="4558179"/>
            <a:ext cx="8722660"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Verdana" panose="020B0604030504040204" pitchFamily="34" charset="0"/>
              </a:rPr>
              <a:t>But we can </a:t>
            </a:r>
            <a:r>
              <a:rPr kumimoji="0" lang="en-US" altLang="en-US" sz="1100" b="0" i="0" u="none" strike="noStrike" cap="none" normalizeH="0" baseline="0" dirty="0">
                <a:ln>
                  <a:noFill/>
                </a:ln>
                <a:solidFill>
                  <a:srgbClr val="000000"/>
                </a:solidFill>
                <a:effectLst/>
                <a:latin typeface="Verdana" panose="020B0604030504040204" pitchFamily="34" charset="0"/>
              </a:rPr>
              <a:t>combine strings and numbers by using the </a:t>
            </a:r>
            <a:r>
              <a:rPr kumimoji="0" lang="en-US" altLang="en-US" sz="1100" b="0" i="0" u="none" strike="noStrike" cap="none" normalizeH="0" baseline="0" dirty="0">
                <a:ln>
                  <a:noFill/>
                </a:ln>
                <a:solidFill>
                  <a:srgbClr val="DC143C"/>
                </a:solidFill>
                <a:effectLst/>
                <a:latin typeface="Consolas" panose="020B0609020204030204" pitchFamily="49" charset="0"/>
              </a:rPr>
              <a:t>format()</a:t>
            </a:r>
            <a:r>
              <a:rPr kumimoji="0" lang="en-US" altLang="en-US" sz="1100" b="0" i="0" u="none" strike="noStrike" cap="none" normalizeH="0" baseline="0" dirty="0">
                <a:ln>
                  <a:noFill/>
                </a:ln>
                <a:solidFill>
                  <a:srgbClr val="000000"/>
                </a:solidFill>
                <a:effectLst/>
                <a:latin typeface="Verdana" panose="020B0604030504040204" pitchFamily="34" charset="0"/>
              </a:rPr>
              <a:t> method!</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The </a:t>
            </a:r>
            <a:r>
              <a:rPr kumimoji="0" lang="en-US" altLang="en-US" sz="1100" b="0" i="0" u="none" strike="noStrike" cap="none" normalizeH="0" baseline="0" dirty="0">
                <a:ln>
                  <a:noFill/>
                </a:ln>
                <a:solidFill>
                  <a:srgbClr val="DC143C"/>
                </a:solidFill>
                <a:effectLst/>
                <a:latin typeface="Consolas" panose="020B0609020204030204" pitchFamily="49" charset="0"/>
              </a:rPr>
              <a:t>format()</a:t>
            </a:r>
            <a:r>
              <a:rPr kumimoji="0" lang="en-US" altLang="en-US" sz="1100" b="0" i="0" u="none" strike="noStrike" cap="none" normalizeH="0" baseline="0" dirty="0">
                <a:ln>
                  <a:noFill/>
                </a:ln>
                <a:solidFill>
                  <a:srgbClr val="000000"/>
                </a:solidFill>
                <a:effectLst/>
                <a:latin typeface="Verdana" panose="020B0604030504040204" pitchFamily="34" charset="0"/>
              </a:rPr>
              <a:t> method takes the passed arguments, formats them, and places them in the string where the placeholders </a:t>
            </a:r>
            <a:r>
              <a:rPr kumimoji="0" lang="en-US" altLang="en-US" sz="1100" b="0" i="0" u="none" strike="noStrike" cap="none" normalizeH="0" baseline="0" dirty="0">
                <a:ln>
                  <a:noFill/>
                </a:ln>
                <a:solidFill>
                  <a:srgbClr val="DC143C"/>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Verdana" panose="020B0604030504040204" pitchFamily="34" charset="0"/>
              </a:rPr>
              <a:t> are: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576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8A33DC9-D0E2-1205-0985-69E55AAA9905}"/>
              </a:ext>
            </a:extLst>
          </p:cNvPr>
          <p:cNvSpPr>
            <a:spLocks noGrp="1"/>
          </p:cNvSpPr>
          <p:nvPr>
            <p:ph idx="1"/>
          </p:nvPr>
        </p:nvSpPr>
        <p:spPr>
          <a:xfrm>
            <a:off x="1343867" y="1132074"/>
            <a:ext cx="9801500" cy="4323346"/>
          </a:xfrm>
        </p:spPr>
        <p:txBody>
          <a:bodyPr/>
          <a:lstStyle/>
          <a:p>
            <a:pPr>
              <a:buFont typeface="Wingdings" panose="05000000000000000000" pitchFamily="2" charset="2"/>
              <a:buChar char="v"/>
            </a:pPr>
            <a:r>
              <a:rPr lang="en-US" b="0" i="0" dirty="0">
                <a:solidFill>
                  <a:schemeClr val="accent1"/>
                </a:solidFill>
                <a:effectLst/>
                <a:latin typeface="Algerian" panose="04020705040A02060702" pitchFamily="82" charset="0"/>
              </a:rPr>
              <a:t>The format() method takes unlimited number of arguments, and are placed into the respective </a:t>
            </a:r>
            <a:r>
              <a:rPr lang="en-US" b="0" i="0" dirty="0" err="1">
                <a:solidFill>
                  <a:schemeClr val="accent1"/>
                </a:solidFill>
                <a:effectLst/>
                <a:latin typeface="Algerian" panose="04020705040A02060702" pitchFamily="82" charset="0"/>
              </a:rPr>
              <a:t>placExample</a:t>
            </a:r>
            <a:endParaRPr lang="en-US" b="0" i="0" dirty="0">
              <a:solidFill>
                <a:schemeClr val="accent1"/>
              </a:solidFill>
              <a:effectLst/>
              <a:latin typeface="Algerian" panose="04020705040A02060702" pitchFamily="82" charset="0"/>
            </a:endParaRPr>
          </a:p>
          <a:p>
            <a:pPr>
              <a:buFont typeface="Wingdings" panose="05000000000000000000" pitchFamily="2" charset="2"/>
              <a:buChar char="v"/>
            </a:pPr>
            <a:r>
              <a:rPr lang="en-US" b="0" i="0" dirty="0">
                <a:solidFill>
                  <a:schemeClr val="accent1"/>
                </a:solidFill>
                <a:effectLst/>
                <a:latin typeface="Algerian" panose="04020705040A02060702" pitchFamily="82" charset="0"/>
              </a:rPr>
              <a:t>quantity = 3</a:t>
            </a:r>
          </a:p>
          <a:p>
            <a:pPr>
              <a:buFont typeface="Wingdings" panose="05000000000000000000" pitchFamily="2" charset="2"/>
              <a:buChar char="v"/>
            </a:pPr>
            <a:r>
              <a:rPr lang="en-US" b="0" i="0" dirty="0" err="1">
                <a:solidFill>
                  <a:schemeClr val="accent1"/>
                </a:solidFill>
                <a:effectLst/>
                <a:latin typeface="Algerian" panose="04020705040A02060702" pitchFamily="82" charset="0"/>
              </a:rPr>
              <a:t>itemno</a:t>
            </a:r>
            <a:r>
              <a:rPr lang="en-US" b="0" i="0" dirty="0">
                <a:solidFill>
                  <a:schemeClr val="accent1"/>
                </a:solidFill>
                <a:effectLst/>
                <a:latin typeface="Algerian" panose="04020705040A02060702" pitchFamily="82" charset="0"/>
              </a:rPr>
              <a:t> = 567</a:t>
            </a:r>
          </a:p>
          <a:p>
            <a:pPr>
              <a:buFont typeface="Wingdings" panose="05000000000000000000" pitchFamily="2" charset="2"/>
              <a:buChar char="v"/>
            </a:pPr>
            <a:r>
              <a:rPr lang="en-US" b="0" i="0" dirty="0">
                <a:solidFill>
                  <a:schemeClr val="accent1"/>
                </a:solidFill>
                <a:effectLst/>
                <a:latin typeface="Algerian" panose="04020705040A02060702" pitchFamily="82" charset="0"/>
              </a:rPr>
              <a:t>price = 49.95</a:t>
            </a:r>
          </a:p>
          <a:p>
            <a:pPr>
              <a:buFont typeface="Wingdings" panose="05000000000000000000" pitchFamily="2" charset="2"/>
              <a:buChar char="v"/>
            </a:pPr>
            <a:r>
              <a:rPr lang="en-US" b="0" i="0" dirty="0" err="1">
                <a:solidFill>
                  <a:schemeClr val="accent1"/>
                </a:solidFill>
                <a:effectLst/>
                <a:latin typeface="Algerian" panose="04020705040A02060702" pitchFamily="82" charset="0"/>
              </a:rPr>
              <a:t>myorder</a:t>
            </a:r>
            <a:r>
              <a:rPr lang="en-US" b="0" i="0" dirty="0">
                <a:solidFill>
                  <a:schemeClr val="accent1"/>
                </a:solidFill>
                <a:effectLst/>
                <a:latin typeface="Algerian" panose="04020705040A02060702" pitchFamily="82" charset="0"/>
              </a:rPr>
              <a:t> = "I want {} pieces of item {} for {} dollars."</a:t>
            </a:r>
          </a:p>
          <a:p>
            <a:pPr>
              <a:buFont typeface="Wingdings" panose="05000000000000000000" pitchFamily="2" charset="2"/>
              <a:buChar char="v"/>
            </a:pPr>
            <a:r>
              <a:rPr lang="en-US" b="0" i="0" dirty="0">
                <a:solidFill>
                  <a:schemeClr val="accent1"/>
                </a:solidFill>
                <a:effectLst/>
                <a:latin typeface="Algerian" panose="04020705040A02060702" pitchFamily="82" charset="0"/>
              </a:rPr>
              <a:t>print(</a:t>
            </a:r>
            <a:r>
              <a:rPr lang="en-US" b="0" i="0" dirty="0" err="1">
                <a:solidFill>
                  <a:schemeClr val="accent1"/>
                </a:solidFill>
                <a:effectLst/>
                <a:latin typeface="Algerian" panose="04020705040A02060702" pitchFamily="82" charset="0"/>
              </a:rPr>
              <a:t>myorder.format</a:t>
            </a:r>
            <a:r>
              <a:rPr lang="en-US" b="0" i="0" dirty="0">
                <a:solidFill>
                  <a:schemeClr val="accent1"/>
                </a:solidFill>
                <a:effectLst/>
                <a:latin typeface="Algerian" panose="04020705040A02060702" pitchFamily="82" charset="0"/>
              </a:rPr>
              <a:t>(quantity, </a:t>
            </a:r>
            <a:r>
              <a:rPr lang="en-US" b="0" i="0" dirty="0" err="1">
                <a:solidFill>
                  <a:schemeClr val="accent1"/>
                </a:solidFill>
                <a:effectLst/>
                <a:latin typeface="Algerian" panose="04020705040A02060702" pitchFamily="82" charset="0"/>
              </a:rPr>
              <a:t>itemno</a:t>
            </a:r>
            <a:r>
              <a:rPr lang="en-US" b="0" i="0" dirty="0">
                <a:solidFill>
                  <a:schemeClr val="accent1"/>
                </a:solidFill>
                <a:effectLst/>
                <a:latin typeface="Algerian" panose="04020705040A02060702" pitchFamily="82" charset="0"/>
              </a:rPr>
              <a:t>, price))holders:</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1111423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E1D8A-DF72-3026-78A5-A720FEEA412E}"/>
              </a:ext>
            </a:extLst>
          </p:cNvPr>
          <p:cNvSpPr>
            <a:spLocks noGrp="1"/>
          </p:cNvSpPr>
          <p:nvPr>
            <p:ph idx="1"/>
          </p:nvPr>
        </p:nvSpPr>
        <p:spPr>
          <a:xfrm>
            <a:off x="1465729" y="1479176"/>
            <a:ext cx="9277065" cy="4370295"/>
          </a:xfrm>
        </p:spPr>
        <p:txBody>
          <a:bodyPr/>
          <a:lstStyle/>
          <a:p>
            <a:pPr>
              <a:buFont typeface="Wingdings" panose="05000000000000000000" pitchFamily="2" charset="2"/>
              <a:buChar char="v"/>
            </a:pPr>
            <a:r>
              <a:rPr lang="en-US" dirty="0">
                <a:solidFill>
                  <a:schemeClr val="accent1"/>
                </a:solidFill>
                <a:latin typeface="Algerian" panose="04020705040A02060702" pitchFamily="82" charset="0"/>
              </a:rPr>
              <a:t>You can use index numbers {0} to be sure the arguments are placed in the correct placeholders:</a:t>
            </a:r>
          </a:p>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quantity = 3</a:t>
            </a:r>
          </a:p>
          <a:p>
            <a:pPr>
              <a:buFont typeface="Wingdings" panose="05000000000000000000" pitchFamily="2" charset="2"/>
              <a:buChar char="v"/>
            </a:pPr>
            <a:r>
              <a:rPr lang="en-US" dirty="0" err="1">
                <a:solidFill>
                  <a:schemeClr val="accent1"/>
                </a:solidFill>
                <a:latin typeface="Algerian" panose="04020705040A02060702" pitchFamily="82" charset="0"/>
              </a:rPr>
              <a:t>itemno</a:t>
            </a:r>
            <a:r>
              <a:rPr lang="en-US" dirty="0">
                <a:solidFill>
                  <a:schemeClr val="accent1"/>
                </a:solidFill>
                <a:latin typeface="Algerian" panose="04020705040A02060702" pitchFamily="82" charset="0"/>
              </a:rPr>
              <a:t> = 567</a:t>
            </a:r>
          </a:p>
          <a:p>
            <a:pPr>
              <a:buFont typeface="Wingdings" panose="05000000000000000000" pitchFamily="2" charset="2"/>
              <a:buChar char="v"/>
            </a:pPr>
            <a:r>
              <a:rPr lang="en-US" dirty="0">
                <a:solidFill>
                  <a:schemeClr val="accent1"/>
                </a:solidFill>
                <a:latin typeface="Algerian" panose="04020705040A02060702" pitchFamily="82" charset="0"/>
              </a:rPr>
              <a:t>price = 49.95</a:t>
            </a:r>
          </a:p>
          <a:p>
            <a:pPr>
              <a:buFont typeface="Wingdings" panose="05000000000000000000" pitchFamily="2" charset="2"/>
              <a:buChar char="v"/>
            </a:pPr>
            <a:r>
              <a:rPr lang="en-US" dirty="0" err="1">
                <a:solidFill>
                  <a:schemeClr val="accent1"/>
                </a:solidFill>
                <a:latin typeface="Algerian" panose="04020705040A02060702" pitchFamily="82" charset="0"/>
              </a:rPr>
              <a:t>myorder</a:t>
            </a:r>
            <a:r>
              <a:rPr lang="en-US" dirty="0">
                <a:solidFill>
                  <a:schemeClr val="accent1"/>
                </a:solidFill>
                <a:latin typeface="Algerian" panose="04020705040A02060702" pitchFamily="82" charset="0"/>
              </a:rPr>
              <a:t> = "I want to pay {2} dollars for {0} pieces of item {1}."</a:t>
            </a:r>
          </a:p>
          <a:p>
            <a:pPr>
              <a:buFont typeface="Wingdings" panose="05000000000000000000" pitchFamily="2" charset="2"/>
              <a:buChar char="v"/>
            </a:pPr>
            <a:r>
              <a:rPr lang="en-US" dirty="0">
                <a:solidFill>
                  <a:schemeClr val="accent1"/>
                </a:solidFill>
                <a:latin typeface="Algerian" panose="04020705040A02060702" pitchFamily="82" charset="0"/>
              </a:rPr>
              <a:t>print(</a:t>
            </a:r>
            <a:r>
              <a:rPr lang="en-US" dirty="0" err="1">
                <a:solidFill>
                  <a:schemeClr val="accent1"/>
                </a:solidFill>
                <a:latin typeface="Algerian" panose="04020705040A02060702" pitchFamily="82" charset="0"/>
              </a:rPr>
              <a:t>myorder.format</a:t>
            </a:r>
            <a:r>
              <a:rPr lang="en-US" dirty="0">
                <a:solidFill>
                  <a:schemeClr val="accent1"/>
                </a:solidFill>
                <a:latin typeface="Algerian" panose="04020705040A02060702" pitchFamily="82" charset="0"/>
              </a:rPr>
              <a:t>(quantity, </a:t>
            </a:r>
            <a:r>
              <a:rPr lang="en-US" dirty="0" err="1">
                <a:solidFill>
                  <a:schemeClr val="accent1"/>
                </a:solidFill>
                <a:latin typeface="Algerian" panose="04020705040A02060702" pitchFamily="82" charset="0"/>
              </a:rPr>
              <a:t>itemno</a:t>
            </a:r>
            <a:r>
              <a:rPr lang="en-US" dirty="0">
                <a:solidFill>
                  <a:schemeClr val="accent1"/>
                </a:solidFill>
                <a:latin typeface="Algerian" panose="04020705040A02060702" pitchFamily="82" charset="0"/>
              </a:rPr>
              <a:t>, price))</a:t>
            </a:r>
          </a:p>
        </p:txBody>
      </p:sp>
    </p:spTree>
    <p:extLst>
      <p:ext uri="{BB962C8B-B14F-4D97-AF65-F5344CB8AC3E}">
        <p14:creationId xmlns:p14="http://schemas.microsoft.com/office/powerpoint/2010/main" val="1951338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C5424-E108-8C88-44BA-04C9E634741D}"/>
              </a:ext>
            </a:extLst>
          </p:cNvPr>
          <p:cNvSpPr>
            <a:spLocks noGrp="1"/>
          </p:cNvSpPr>
          <p:nvPr>
            <p:ph type="title"/>
          </p:nvPr>
        </p:nvSpPr>
        <p:spPr>
          <a:xfrm>
            <a:off x="1450391" y="982132"/>
            <a:ext cx="9291215" cy="1049235"/>
          </a:xfrm>
        </p:spPr>
        <p:txBody>
          <a:bodyPr>
            <a:normAutofit fontScale="90000"/>
          </a:bodyPr>
          <a:lstStyle/>
          <a:p>
            <a:r>
              <a:rPr lang="en-PH" b="0" i="0" dirty="0">
                <a:effectLst/>
                <a:latin typeface="Algerian" panose="04020705040A02060702" pitchFamily="82" charset="0"/>
              </a:rPr>
              <a:t>Python - String Concatenation</a:t>
            </a:r>
            <a:br>
              <a:rPr lang="en-PH" b="0" i="0" dirty="0">
                <a:solidFill>
                  <a:srgbClr val="000000"/>
                </a:solidFill>
                <a:effectLst/>
                <a:latin typeface="Segoe UI" panose="020B0502040204020203" pitchFamily="34" charset="0"/>
              </a:rPr>
            </a:br>
            <a:endParaRPr lang="en-PH" dirty="0"/>
          </a:p>
        </p:txBody>
      </p:sp>
      <p:sp>
        <p:nvSpPr>
          <p:cNvPr id="5" name="Content Placeholder 4">
            <a:extLst>
              <a:ext uri="{FF2B5EF4-FFF2-40B4-BE49-F238E27FC236}">
                <a16:creationId xmlns:a16="http://schemas.microsoft.com/office/drawing/2014/main" id="{D1AD0437-2601-3398-067D-D4ACE8F0AF2F}"/>
              </a:ext>
            </a:extLst>
          </p:cNvPr>
          <p:cNvSpPr>
            <a:spLocks noGrp="1"/>
          </p:cNvSpPr>
          <p:nvPr>
            <p:ph idx="1"/>
          </p:nvPr>
        </p:nvSpPr>
        <p:spPr/>
        <p:txBody>
          <a:bodyPr>
            <a:normAutofit fontScale="77500" lnSpcReduction="20000"/>
          </a:bodyPr>
          <a:lstStyle/>
          <a:p>
            <a:pPr marL="0" indent="0">
              <a:buNone/>
            </a:pPr>
            <a:r>
              <a:rPr lang="en-PH" b="0" i="0" dirty="0">
                <a:solidFill>
                  <a:schemeClr val="accent1"/>
                </a:solidFill>
                <a:effectLst/>
                <a:latin typeface="Algerian" panose="04020705040A02060702" pitchFamily="82" charset="0"/>
              </a:rPr>
              <a:t>String Concatenation</a:t>
            </a:r>
          </a:p>
          <a:p>
            <a:pPr marL="0" indent="0">
              <a:buNone/>
            </a:pPr>
            <a:r>
              <a:rPr lang="en-US" b="0" i="0" dirty="0">
                <a:solidFill>
                  <a:schemeClr val="accent1"/>
                </a:solidFill>
                <a:effectLst/>
                <a:latin typeface="Algerian" panose="04020705040A02060702" pitchFamily="82" charset="0"/>
              </a:rPr>
              <a:t>To concatenate, or combine, two strings you can use the + operator.</a:t>
            </a:r>
          </a:p>
          <a:p>
            <a:pPr marL="0" indent="0">
              <a:buNone/>
            </a:pPr>
            <a:r>
              <a:rPr lang="en-US" dirty="0"/>
              <a:t>Example</a:t>
            </a:r>
          </a:p>
          <a:p>
            <a:pPr marL="0" indent="0">
              <a:buNone/>
            </a:pPr>
            <a:r>
              <a:rPr lang="en-US" dirty="0"/>
              <a:t>Merge variable a with variable b into variable c:</a:t>
            </a:r>
          </a:p>
          <a:p>
            <a:pPr marL="0" indent="0">
              <a:buNone/>
            </a:pPr>
            <a:endParaRPr lang="en-US" dirty="0"/>
          </a:p>
          <a:p>
            <a:pPr marL="0" indent="0">
              <a:buNone/>
            </a:pPr>
            <a:r>
              <a:rPr lang="en-US" dirty="0"/>
              <a:t>a = "Hello"</a:t>
            </a:r>
          </a:p>
          <a:p>
            <a:pPr marL="0" indent="0">
              <a:buNone/>
            </a:pPr>
            <a:r>
              <a:rPr lang="en-US" dirty="0"/>
              <a:t>b = "World"</a:t>
            </a:r>
          </a:p>
          <a:p>
            <a:pPr marL="0" indent="0">
              <a:buNone/>
            </a:pPr>
            <a:r>
              <a:rPr lang="en-US" dirty="0"/>
              <a:t>c = a + b</a:t>
            </a:r>
          </a:p>
          <a:p>
            <a:pPr marL="0" indent="0">
              <a:buNone/>
            </a:pPr>
            <a:r>
              <a:rPr lang="en-US" dirty="0"/>
              <a:t>print(c)</a:t>
            </a:r>
            <a:endParaRPr lang="en-PH" dirty="0"/>
          </a:p>
        </p:txBody>
      </p:sp>
    </p:spTree>
    <p:extLst>
      <p:ext uri="{BB962C8B-B14F-4D97-AF65-F5344CB8AC3E}">
        <p14:creationId xmlns:p14="http://schemas.microsoft.com/office/powerpoint/2010/main" val="219109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827A-6D47-650C-D6C7-0E4BE45383FE}"/>
              </a:ext>
            </a:extLst>
          </p:cNvPr>
          <p:cNvSpPr>
            <a:spLocks noGrp="1"/>
          </p:cNvSpPr>
          <p:nvPr>
            <p:ph type="title"/>
          </p:nvPr>
        </p:nvSpPr>
        <p:spPr>
          <a:xfrm>
            <a:off x="1451579" y="349625"/>
            <a:ext cx="9291215" cy="1566648"/>
          </a:xfrm>
        </p:spPr>
        <p:txBody>
          <a:bodyPr>
            <a:normAutofit/>
          </a:bodyPr>
          <a:lstStyle/>
          <a:p>
            <a:r>
              <a:rPr lang="en-PH" sz="3600" dirty="0">
                <a:latin typeface="Algerian" panose="04020705040A02060702" pitchFamily="82" charset="0"/>
              </a:rPr>
              <a:t>Python introduction</a:t>
            </a:r>
            <a:br>
              <a:rPr lang="en-PH" sz="3600" b="0" i="0" dirty="0">
                <a:effectLst/>
                <a:latin typeface="Algerian" panose="04020705040A02060702" pitchFamily="82" charset="0"/>
              </a:rPr>
            </a:br>
            <a:endParaRPr lang="en-PH"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714A1100-020D-CDFE-92F7-490A36DADC91}"/>
              </a:ext>
            </a:extLst>
          </p:cNvPr>
          <p:cNvSpPr>
            <a:spLocks noGrp="1"/>
          </p:cNvSpPr>
          <p:nvPr>
            <p:ph idx="1"/>
          </p:nvPr>
        </p:nvSpPr>
        <p:spPr>
          <a:xfrm>
            <a:off x="1046761" y="1916273"/>
            <a:ext cx="9696033" cy="4035625"/>
          </a:xfrm>
        </p:spPr>
        <p:txBody>
          <a:bodyPr>
            <a:normAutofit lnSpcReduction="10000"/>
          </a:bodyPr>
          <a:lstStyle/>
          <a:p>
            <a:pPr marL="0" indent="0">
              <a:buNone/>
            </a:pPr>
            <a:r>
              <a:rPr lang="en-PH" sz="2400" b="0" i="0" dirty="0">
                <a:solidFill>
                  <a:schemeClr val="accent1"/>
                </a:solidFill>
                <a:effectLst/>
                <a:latin typeface="Algerian" panose="04020705040A02060702" pitchFamily="82" charset="0"/>
              </a:rPr>
              <a:t>What is Python?</a:t>
            </a:r>
            <a:endParaRPr lang="en-PH" sz="2400" dirty="0">
              <a:solidFill>
                <a:schemeClr val="accent1"/>
              </a:solidFill>
              <a:latin typeface="Algerian" panose="04020705040A02060702" pitchFamily="82" charset="0"/>
            </a:endParaRPr>
          </a:p>
          <a:p>
            <a:pPr marL="0" indent="0">
              <a:buNone/>
            </a:pPr>
            <a:r>
              <a:rPr lang="en-US" sz="1800" b="0" i="0" dirty="0">
                <a:solidFill>
                  <a:schemeClr val="accent1"/>
                </a:solidFill>
                <a:effectLst/>
                <a:latin typeface="Algerian" panose="04020705040A02060702" pitchFamily="82" charset="0"/>
              </a:rPr>
              <a:t>Python is a popular programming language. It was created by Guido van Rossum, and released in 1991</a:t>
            </a:r>
          </a:p>
          <a:p>
            <a:pPr marL="0" indent="0">
              <a:buNone/>
            </a:pPr>
            <a:r>
              <a:rPr lang="en-PH" sz="2800" b="0" i="0" dirty="0">
                <a:solidFill>
                  <a:schemeClr val="accent1"/>
                </a:solidFill>
                <a:effectLst/>
                <a:latin typeface="Algerian" panose="04020705040A02060702" pitchFamily="82" charset="0"/>
              </a:rPr>
              <a:t>What can Python do?</a:t>
            </a:r>
          </a:p>
          <a:p>
            <a:pPr algn="l">
              <a:buFont typeface="Arial" panose="020B0604020202020204" pitchFamily="34" charset="0"/>
              <a:buChar char="•"/>
            </a:pPr>
            <a:r>
              <a:rPr lang="en-US" sz="1600" b="0" i="0" dirty="0">
                <a:solidFill>
                  <a:schemeClr val="accent1"/>
                </a:solidFill>
                <a:effectLst/>
                <a:latin typeface="Algerian" panose="04020705040A02060702" pitchFamily="82" charset="0"/>
              </a:rPr>
              <a:t>Python can be used on a server to create web applications.</a:t>
            </a:r>
          </a:p>
          <a:p>
            <a:pPr algn="l">
              <a:buFont typeface="Arial" panose="020B0604020202020204" pitchFamily="34" charset="0"/>
              <a:buChar char="•"/>
            </a:pPr>
            <a:r>
              <a:rPr lang="en-US" sz="1600" b="0" i="0" dirty="0">
                <a:solidFill>
                  <a:schemeClr val="accent1"/>
                </a:solidFill>
                <a:effectLst/>
                <a:latin typeface="Algerian" panose="04020705040A02060702" pitchFamily="82" charset="0"/>
              </a:rPr>
              <a:t>Python can be used alongside software to create workflows.</a:t>
            </a:r>
          </a:p>
          <a:p>
            <a:pPr algn="l">
              <a:buFont typeface="Arial" panose="020B0604020202020204" pitchFamily="34" charset="0"/>
              <a:buChar char="•"/>
            </a:pPr>
            <a:r>
              <a:rPr lang="en-US" sz="1600" b="0" i="0" dirty="0">
                <a:solidFill>
                  <a:schemeClr val="accent1"/>
                </a:solidFill>
                <a:effectLst/>
                <a:latin typeface="Algerian" panose="04020705040A02060702" pitchFamily="82" charset="0"/>
              </a:rPr>
              <a:t>Python can connect to database systems. It can also read and modify files.</a:t>
            </a:r>
          </a:p>
          <a:p>
            <a:pPr algn="l">
              <a:buFont typeface="Arial" panose="020B0604020202020204" pitchFamily="34" charset="0"/>
              <a:buChar char="•"/>
            </a:pPr>
            <a:r>
              <a:rPr lang="en-US" sz="1600" b="0" i="0" dirty="0">
                <a:solidFill>
                  <a:schemeClr val="accent1"/>
                </a:solidFill>
                <a:effectLst/>
                <a:latin typeface="Algerian" panose="04020705040A02060702" pitchFamily="82" charset="0"/>
              </a:rPr>
              <a:t>Python can be used to handle big data and perform complex mathematics.</a:t>
            </a:r>
          </a:p>
          <a:p>
            <a:pPr algn="l">
              <a:buFont typeface="Arial" panose="020B0604020202020204" pitchFamily="34" charset="0"/>
              <a:buChar char="•"/>
            </a:pPr>
            <a:r>
              <a:rPr lang="en-US" sz="1600" b="0" i="0" dirty="0">
                <a:solidFill>
                  <a:schemeClr val="accent1"/>
                </a:solidFill>
                <a:effectLst/>
                <a:latin typeface="Algerian" panose="04020705040A02060702" pitchFamily="82" charset="0"/>
              </a:rPr>
              <a:t>Python can be used for rapid prototyping, or for production-ready software development</a:t>
            </a:r>
            <a:br>
              <a:rPr lang="en-US" sz="1600" dirty="0">
                <a:latin typeface="Algerian" panose="04020705040A02060702" pitchFamily="82" charset="0"/>
              </a:rPr>
            </a:br>
            <a:endParaRPr lang="en-PH" sz="18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3972455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E1E37-D78F-90E2-47B1-52C037931840}"/>
              </a:ext>
            </a:extLst>
          </p:cNvPr>
          <p:cNvSpPr>
            <a:spLocks noGrp="1"/>
          </p:cNvSpPr>
          <p:nvPr>
            <p:ph idx="1"/>
          </p:nvPr>
        </p:nvSpPr>
        <p:spPr>
          <a:xfrm>
            <a:off x="1621842" y="1944295"/>
            <a:ext cx="9291215" cy="3450613"/>
          </a:xfrm>
        </p:spPr>
        <p:txBody>
          <a:bodyPr>
            <a:normAutofit lnSpcReduction="10000"/>
          </a:bodyPr>
          <a:lstStyle/>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To add a space between them, add a " ":</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a:t>a = "Hello"</a:t>
            </a:r>
          </a:p>
          <a:p>
            <a:pPr>
              <a:buFont typeface="Wingdings" panose="05000000000000000000" pitchFamily="2" charset="2"/>
              <a:buChar char="v"/>
            </a:pPr>
            <a:r>
              <a:rPr lang="en-US" dirty="0"/>
              <a:t>b = "World"</a:t>
            </a:r>
          </a:p>
          <a:p>
            <a:pPr>
              <a:buFont typeface="Wingdings" panose="05000000000000000000" pitchFamily="2" charset="2"/>
              <a:buChar char="v"/>
            </a:pPr>
            <a:r>
              <a:rPr lang="en-US" dirty="0"/>
              <a:t>c = a + " " + b</a:t>
            </a:r>
          </a:p>
          <a:p>
            <a:pPr>
              <a:buFont typeface="Wingdings" panose="05000000000000000000" pitchFamily="2" charset="2"/>
              <a:buChar char="v"/>
            </a:pPr>
            <a:r>
              <a:rPr lang="en-US" dirty="0"/>
              <a:t>print(c)</a:t>
            </a:r>
            <a:endParaRPr lang="en-PH" dirty="0"/>
          </a:p>
        </p:txBody>
      </p:sp>
    </p:spTree>
    <p:extLst>
      <p:ext uri="{BB962C8B-B14F-4D97-AF65-F5344CB8AC3E}">
        <p14:creationId xmlns:p14="http://schemas.microsoft.com/office/powerpoint/2010/main" val="3635514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93F2-EB40-6B45-3778-94D9EE81F3BE}"/>
              </a:ext>
            </a:extLst>
          </p:cNvPr>
          <p:cNvSpPr>
            <a:spLocks noGrp="1"/>
          </p:cNvSpPr>
          <p:nvPr>
            <p:ph type="title"/>
          </p:nvPr>
        </p:nvSpPr>
        <p:spPr>
          <a:xfrm>
            <a:off x="1451579" y="2015731"/>
            <a:ext cx="9291215" cy="413143"/>
          </a:xfrm>
        </p:spPr>
        <p:txBody>
          <a:bodyPr>
            <a:normAutofit fontScale="90000"/>
          </a:bodyPr>
          <a:lstStyle/>
          <a:p>
            <a:br>
              <a:rPr lang="en-PH" b="0" i="0" dirty="0">
                <a:solidFill>
                  <a:srgbClr val="000000"/>
                </a:solidFill>
                <a:effectLst/>
                <a:latin typeface="Verdana" panose="020B0604030504040204" pitchFamily="34" charset="0"/>
              </a:rPr>
            </a:br>
            <a:r>
              <a:rPr lang="en-PH" sz="5300" b="0" i="0" dirty="0">
                <a:effectLst/>
                <a:latin typeface="Algerian" panose="04020705040A02060702" pitchFamily="82" charset="0"/>
              </a:rPr>
              <a:t>Python - String Methods</a:t>
            </a:r>
            <a:br>
              <a:rPr lang="en-PH" b="0" i="0" dirty="0">
                <a:solidFill>
                  <a:srgbClr val="000000"/>
                </a:solidFill>
                <a:effectLst/>
                <a:latin typeface="Segoe UI" panose="020B0502040204020203" pitchFamily="34" charset="0"/>
              </a:rPr>
            </a:br>
            <a:br>
              <a:rPr lang="en-PH" b="0" i="0" dirty="0">
                <a:solidFill>
                  <a:srgbClr val="000000"/>
                </a:solidFill>
                <a:effectLst/>
                <a:latin typeface="Verdana" panose="020B0604030504040204" pitchFamily="34" charset="0"/>
              </a:rPr>
            </a:br>
            <a:br>
              <a:rPr lang="en-PH" dirty="0"/>
            </a:br>
            <a:br>
              <a:rPr lang="en-PH" dirty="0"/>
            </a:br>
            <a:endParaRPr lang="en-PH" dirty="0"/>
          </a:p>
        </p:txBody>
      </p:sp>
      <p:sp>
        <p:nvSpPr>
          <p:cNvPr id="3" name="Content Placeholder 2">
            <a:extLst>
              <a:ext uri="{FF2B5EF4-FFF2-40B4-BE49-F238E27FC236}">
                <a16:creationId xmlns:a16="http://schemas.microsoft.com/office/drawing/2014/main" id="{8E47E75A-B296-5425-3B97-5950A9EE9E97}"/>
              </a:ext>
            </a:extLst>
          </p:cNvPr>
          <p:cNvSpPr>
            <a:spLocks noGrp="1"/>
          </p:cNvSpPr>
          <p:nvPr>
            <p:ph idx="1"/>
          </p:nvPr>
        </p:nvSpPr>
        <p:spPr>
          <a:xfrm>
            <a:off x="1451579" y="3143250"/>
            <a:ext cx="9291215" cy="2323095"/>
          </a:xfrm>
        </p:spPr>
        <p:txBody>
          <a:bodyPr/>
          <a:lstStyle/>
          <a:p>
            <a:pPr>
              <a:buFont typeface="Wingdings" panose="05000000000000000000" pitchFamily="2" charset="2"/>
              <a:buChar char="v"/>
            </a:pPr>
            <a:r>
              <a:rPr lang="en-PH" b="0" i="0" dirty="0">
                <a:solidFill>
                  <a:schemeClr val="accent1"/>
                </a:solidFill>
                <a:effectLst/>
                <a:latin typeface="Algerian" panose="04020705040A02060702" pitchFamily="82" charset="0"/>
              </a:rPr>
              <a:t>String Methods</a:t>
            </a:r>
          </a:p>
          <a:p>
            <a:pPr>
              <a:buFont typeface="Wingdings" panose="05000000000000000000" pitchFamily="2" charset="2"/>
              <a:buChar char="v"/>
            </a:pPr>
            <a:r>
              <a:rPr lang="en-US" b="0" i="0" dirty="0">
                <a:solidFill>
                  <a:schemeClr val="accent1"/>
                </a:solidFill>
                <a:effectLst/>
                <a:latin typeface="Algerian" panose="04020705040A02060702" pitchFamily="82" charset="0"/>
              </a:rPr>
              <a:t>Python has a set of built-in methods that you can use on strings.</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2375975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7B94712-61BC-8F70-CD87-0A23DD68B84D}"/>
              </a:ext>
            </a:extLst>
          </p:cNvPr>
          <p:cNvSpPr>
            <a:spLocks noGrp="1"/>
          </p:cNvSpPr>
          <p:nvPr>
            <p:ph idx="1"/>
          </p:nvPr>
        </p:nvSpPr>
        <p:spPr>
          <a:xfrm>
            <a:off x="1264655" y="779929"/>
            <a:ext cx="9291215" cy="5607424"/>
          </a:xfrm>
        </p:spPr>
        <p:txBody>
          <a:bodyPr>
            <a:normAutofit fontScale="925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Method	Description</a:t>
            </a:r>
          </a:p>
          <a:p>
            <a:pPr>
              <a:buFont typeface="Wingdings" panose="05000000000000000000" pitchFamily="2" charset="2"/>
              <a:buChar char="v"/>
            </a:pPr>
            <a:r>
              <a:rPr lang="en-US" dirty="0">
                <a:solidFill>
                  <a:schemeClr val="accent1"/>
                </a:solidFill>
                <a:latin typeface="Algerian" panose="04020705040A02060702" pitchFamily="82" charset="0"/>
              </a:rPr>
              <a:t>capitalize()	Converts the first character to upper case</a:t>
            </a:r>
          </a:p>
          <a:p>
            <a:pPr>
              <a:buFont typeface="Wingdings" panose="05000000000000000000" pitchFamily="2" charset="2"/>
              <a:buChar char="v"/>
            </a:pPr>
            <a:r>
              <a:rPr lang="en-US" dirty="0" err="1">
                <a:solidFill>
                  <a:schemeClr val="accent1"/>
                </a:solidFill>
                <a:latin typeface="Algerian" panose="04020705040A02060702" pitchFamily="82" charset="0"/>
              </a:rPr>
              <a:t>casefold</a:t>
            </a:r>
            <a:r>
              <a:rPr lang="en-US" dirty="0">
                <a:solidFill>
                  <a:schemeClr val="accent1"/>
                </a:solidFill>
                <a:latin typeface="Algerian" panose="04020705040A02060702" pitchFamily="82" charset="0"/>
              </a:rPr>
              <a:t>()	Converts string into lower case</a:t>
            </a:r>
          </a:p>
          <a:p>
            <a:pPr>
              <a:buFont typeface="Wingdings" panose="05000000000000000000" pitchFamily="2" charset="2"/>
              <a:buChar char="v"/>
            </a:pPr>
            <a:r>
              <a:rPr lang="en-US" dirty="0">
                <a:solidFill>
                  <a:schemeClr val="accent1"/>
                </a:solidFill>
                <a:latin typeface="Algerian" panose="04020705040A02060702" pitchFamily="82" charset="0"/>
              </a:rPr>
              <a:t>center()	Returns a centered string</a:t>
            </a:r>
          </a:p>
          <a:p>
            <a:pPr>
              <a:buFont typeface="Wingdings" panose="05000000000000000000" pitchFamily="2" charset="2"/>
              <a:buChar char="v"/>
            </a:pPr>
            <a:r>
              <a:rPr lang="en-US" dirty="0">
                <a:solidFill>
                  <a:schemeClr val="accent1"/>
                </a:solidFill>
                <a:latin typeface="Algerian" panose="04020705040A02060702" pitchFamily="82" charset="0"/>
              </a:rPr>
              <a:t>count()	Returns the number of times a specified value occurs in a string</a:t>
            </a:r>
          </a:p>
          <a:p>
            <a:pPr>
              <a:buFont typeface="Wingdings" panose="05000000000000000000" pitchFamily="2" charset="2"/>
              <a:buChar char="v"/>
            </a:pPr>
            <a:r>
              <a:rPr lang="en-US" dirty="0">
                <a:solidFill>
                  <a:schemeClr val="accent1"/>
                </a:solidFill>
                <a:latin typeface="Algerian" panose="04020705040A02060702" pitchFamily="82" charset="0"/>
              </a:rPr>
              <a:t>encode()	Returns an encoded version of the string</a:t>
            </a:r>
          </a:p>
          <a:p>
            <a:pPr>
              <a:buFont typeface="Wingdings" panose="05000000000000000000" pitchFamily="2" charset="2"/>
              <a:buChar char="v"/>
            </a:pPr>
            <a:r>
              <a:rPr lang="en-US" dirty="0" err="1">
                <a:solidFill>
                  <a:schemeClr val="accent1"/>
                </a:solidFill>
                <a:latin typeface="Algerian" panose="04020705040A02060702" pitchFamily="82" charset="0"/>
              </a:rPr>
              <a:t>endswith</a:t>
            </a:r>
            <a:r>
              <a:rPr lang="en-US" dirty="0">
                <a:solidFill>
                  <a:schemeClr val="accent1"/>
                </a:solidFill>
                <a:latin typeface="Algerian" panose="04020705040A02060702" pitchFamily="82" charset="0"/>
              </a:rPr>
              <a:t>()	Returns true if the string ends with the specified value</a:t>
            </a:r>
          </a:p>
          <a:p>
            <a:pPr>
              <a:buFont typeface="Wingdings" panose="05000000000000000000" pitchFamily="2" charset="2"/>
              <a:buChar char="v"/>
            </a:pPr>
            <a:r>
              <a:rPr lang="en-US" dirty="0" err="1">
                <a:solidFill>
                  <a:schemeClr val="accent1"/>
                </a:solidFill>
                <a:latin typeface="Algerian" panose="04020705040A02060702" pitchFamily="82" charset="0"/>
              </a:rPr>
              <a:t>expandtabs</a:t>
            </a:r>
            <a:r>
              <a:rPr lang="en-US" dirty="0">
                <a:solidFill>
                  <a:schemeClr val="accent1"/>
                </a:solidFill>
                <a:latin typeface="Algerian" panose="04020705040A02060702" pitchFamily="82" charset="0"/>
              </a:rPr>
              <a:t>()	Sets the tab size of the string</a:t>
            </a:r>
          </a:p>
          <a:p>
            <a:pPr>
              <a:buFont typeface="Wingdings" panose="05000000000000000000" pitchFamily="2" charset="2"/>
              <a:buChar char="v"/>
            </a:pPr>
            <a:r>
              <a:rPr lang="en-US" dirty="0">
                <a:solidFill>
                  <a:schemeClr val="accent1"/>
                </a:solidFill>
                <a:latin typeface="Algerian" panose="04020705040A02060702" pitchFamily="82" charset="0"/>
              </a:rPr>
              <a:t>find()	Searches the string for a specified value and returns the position of where it was found</a:t>
            </a:r>
          </a:p>
          <a:p>
            <a:pPr>
              <a:buFont typeface="Wingdings" panose="05000000000000000000" pitchFamily="2" charset="2"/>
              <a:buChar char="v"/>
            </a:pPr>
            <a:r>
              <a:rPr lang="en-US" dirty="0">
                <a:solidFill>
                  <a:schemeClr val="accent1"/>
                </a:solidFill>
                <a:latin typeface="Algerian" panose="04020705040A02060702" pitchFamily="82" charset="0"/>
              </a:rPr>
              <a:t>format()	Formats specified values in a string</a:t>
            </a:r>
          </a:p>
          <a:p>
            <a:pPr>
              <a:buFont typeface="Wingdings" panose="05000000000000000000" pitchFamily="2" charset="2"/>
              <a:buChar char="v"/>
            </a:pPr>
            <a:r>
              <a:rPr lang="en-US" dirty="0" err="1">
                <a:solidFill>
                  <a:schemeClr val="accent1"/>
                </a:solidFill>
                <a:latin typeface="Algerian" panose="04020705040A02060702" pitchFamily="82" charset="0"/>
              </a:rPr>
              <a:t>format_map</a:t>
            </a:r>
            <a:r>
              <a:rPr lang="en-US" dirty="0">
                <a:solidFill>
                  <a:schemeClr val="accent1"/>
                </a:solidFill>
                <a:latin typeface="Algerian" panose="04020705040A02060702" pitchFamily="82" charset="0"/>
              </a:rPr>
              <a:t>()	Formats specified values in a string</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2934607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BA77FF-95B2-541B-14E9-AD904B2A89C1}"/>
              </a:ext>
            </a:extLst>
          </p:cNvPr>
          <p:cNvSpPr>
            <a:spLocks noGrp="1"/>
          </p:cNvSpPr>
          <p:nvPr>
            <p:ph idx="1"/>
          </p:nvPr>
        </p:nvSpPr>
        <p:spPr>
          <a:xfrm>
            <a:off x="1450181" y="914400"/>
            <a:ext cx="9291638" cy="5257800"/>
          </a:xfrm>
        </p:spPr>
        <p:txBody>
          <a:bodyPr>
            <a:normAutofit fontScale="700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index()	Searches the string for a specified value and returns the position of where it was found</a:t>
            </a:r>
          </a:p>
          <a:p>
            <a:pPr>
              <a:buFont typeface="Wingdings" panose="05000000000000000000" pitchFamily="2" charset="2"/>
              <a:buChar char="v"/>
            </a:pPr>
            <a:r>
              <a:rPr lang="en-US" dirty="0" err="1">
                <a:solidFill>
                  <a:schemeClr val="accent1"/>
                </a:solidFill>
                <a:latin typeface="Algerian" panose="04020705040A02060702" pitchFamily="82" charset="0"/>
              </a:rPr>
              <a:t>isalnum</a:t>
            </a:r>
            <a:r>
              <a:rPr lang="en-US" dirty="0">
                <a:solidFill>
                  <a:schemeClr val="accent1"/>
                </a:solidFill>
                <a:latin typeface="Algerian" panose="04020705040A02060702" pitchFamily="82" charset="0"/>
              </a:rPr>
              <a:t>()	Returns True if all characters in the string are alphanumeric</a:t>
            </a:r>
          </a:p>
          <a:p>
            <a:pPr>
              <a:buFont typeface="Wingdings" panose="05000000000000000000" pitchFamily="2" charset="2"/>
              <a:buChar char="v"/>
            </a:pPr>
            <a:r>
              <a:rPr lang="en-US" dirty="0" err="1">
                <a:solidFill>
                  <a:schemeClr val="accent1"/>
                </a:solidFill>
                <a:latin typeface="Algerian" panose="04020705040A02060702" pitchFamily="82" charset="0"/>
              </a:rPr>
              <a:t>isalpha</a:t>
            </a:r>
            <a:r>
              <a:rPr lang="en-US" dirty="0">
                <a:solidFill>
                  <a:schemeClr val="accent1"/>
                </a:solidFill>
                <a:latin typeface="Algerian" panose="04020705040A02060702" pitchFamily="82" charset="0"/>
              </a:rPr>
              <a:t>()	Returns True if all characters in the string are in the alphabet</a:t>
            </a:r>
          </a:p>
          <a:p>
            <a:pPr>
              <a:buFont typeface="Wingdings" panose="05000000000000000000" pitchFamily="2" charset="2"/>
              <a:buChar char="v"/>
            </a:pPr>
            <a:r>
              <a:rPr lang="en-US" dirty="0" err="1">
                <a:solidFill>
                  <a:schemeClr val="accent1"/>
                </a:solidFill>
                <a:latin typeface="Algerian" panose="04020705040A02060702" pitchFamily="82" charset="0"/>
              </a:rPr>
              <a:t>isdecimal</a:t>
            </a:r>
            <a:r>
              <a:rPr lang="en-US" dirty="0">
                <a:solidFill>
                  <a:schemeClr val="accent1"/>
                </a:solidFill>
                <a:latin typeface="Algerian" panose="04020705040A02060702" pitchFamily="82" charset="0"/>
              </a:rPr>
              <a:t>()	Returns True if all characters in the string are decimals</a:t>
            </a:r>
          </a:p>
          <a:p>
            <a:pPr>
              <a:buFont typeface="Wingdings" panose="05000000000000000000" pitchFamily="2" charset="2"/>
              <a:buChar char="v"/>
            </a:pPr>
            <a:r>
              <a:rPr lang="en-US" dirty="0" err="1">
                <a:solidFill>
                  <a:schemeClr val="accent1"/>
                </a:solidFill>
                <a:latin typeface="Algerian" panose="04020705040A02060702" pitchFamily="82" charset="0"/>
              </a:rPr>
              <a:t>isdigit</a:t>
            </a:r>
            <a:r>
              <a:rPr lang="en-US" dirty="0">
                <a:solidFill>
                  <a:schemeClr val="accent1"/>
                </a:solidFill>
                <a:latin typeface="Algerian" panose="04020705040A02060702" pitchFamily="82" charset="0"/>
              </a:rPr>
              <a:t>()	Returns True if all characters in the string are digits</a:t>
            </a:r>
          </a:p>
          <a:p>
            <a:pPr>
              <a:buFont typeface="Wingdings" panose="05000000000000000000" pitchFamily="2" charset="2"/>
              <a:buChar char="v"/>
            </a:pPr>
            <a:r>
              <a:rPr lang="en-US" dirty="0" err="1">
                <a:solidFill>
                  <a:schemeClr val="accent1"/>
                </a:solidFill>
                <a:latin typeface="Algerian" panose="04020705040A02060702" pitchFamily="82" charset="0"/>
              </a:rPr>
              <a:t>isidentifier</a:t>
            </a:r>
            <a:r>
              <a:rPr lang="en-US" dirty="0">
                <a:solidFill>
                  <a:schemeClr val="accent1"/>
                </a:solidFill>
                <a:latin typeface="Algerian" panose="04020705040A02060702" pitchFamily="82" charset="0"/>
              </a:rPr>
              <a:t>()	Returns True if the string is an identifier</a:t>
            </a:r>
          </a:p>
          <a:p>
            <a:pPr>
              <a:buFont typeface="Wingdings" panose="05000000000000000000" pitchFamily="2" charset="2"/>
              <a:buChar char="v"/>
            </a:pPr>
            <a:r>
              <a:rPr lang="en-US" dirty="0" err="1">
                <a:solidFill>
                  <a:schemeClr val="accent1"/>
                </a:solidFill>
                <a:latin typeface="Algerian" panose="04020705040A02060702" pitchFamily="82" charset="0"/>
              </a:rPr>
              <a:t>islower</a:t>
            </a:r>
            <a:r>
              <a:rPr lang="en-US" dirty="0">
                <a:solidFill>
                  <a:schemeClr val="accent1"/>
                </a:solidFill>
                <a:latin typeface="Algerian" panose="04020705040A02060702" pitchFamily="82" charset="0"/>
              </a:rPr>
              <a:t>()	Returns True if all characters in the string are lower case</a:t>
            </a:r>
          </a:p>
          <a:p>
            <a:pPr>
              <a:buFont typeface="Wingdings" panose="05000000000000000000" pitchFamily="2" charset="2"/>
              <a:buChar char="v"/>
            </a:pPr>
            <a:r>
              <a:rPr lang="en-US" dirty="0" err="1">
                <a:solidFill>
                  <a:schemeClr val="accent1"/>
                </a:solidFill>
                <a:latin typeface="Algerian" panose="04020705040A02060702" pitchFamily="82" charset="0"/>
              </a:rPr>
              <a:t>isnumeric</a:t>
            </a:r>
            <a:r>
              <a:rPr lang="en-US" dirty="0">
                <a:solidFill>
                  <a:schemeClr val="accent1"/>
                </a:solidFill>
                <a:latin typeface="Algerian" panose="04020705040A02060702" pitchFamily="82" charset="0"/>
              </a:rPr>
              <a:t>()	Returns True if all characters in the string are numeric</a:t>
            </a:r>
          </a:p>
          <a:p>
            <a:pPr>
              <a:buFont typeface="Wingdings" panose="05000000000000000000" pitchFamily="2" charset="2"/>
              <a:buChar char="v"/>
            </a:pPr>
            <a:r>
              <a:rPr lang="en-US" dirty="0" err="1">
                <a:solidFill>
                  <a:schemeClr val="accent1"/>
                </a:solidFill>
                <a:latin typeface="Algerian" panose="04020705040A02060702" pitchFamily="82" charset="0"/>
              </a:rPr>
              <a:t>isprintable</a:t>
            </a:r>
            <a:r>
              <a:rPr lang="en-US" dirty="0">
                <a:solidFill>
                  <a:schemeClr val="accent1"/>
                </a:solidFill>
                <a:latin typeface="Algerian" panose="04020705040A02060702" pitchFamily="82" charset="0"/>
              </a:rPr>
              <a:t>()	Returns True if all characters in the string are printable</a:t>
            </a:r>
          </a:p>
          <a:p>
            <a:pPr>
              <a:buFont typeface="Wingdings" panose="05000000000000000000" pitchFamily="2" charset="2"/>
              <a:buChar char="v"/>
            </a:pPr>
            <a:r>
              <a:rPr lang="en-US" dirty="0" err="1">
                <a:solidFill>
                  <a:schemeClr val="accent1"/>
                </a:solidFill>
                <a:latin typeface="Algerian" panose="04020705040A02060702" pitchFamily="82" charset="0"/>
              </a:rPr>
              <a:t>isspace</a:t>
            </a:r>
            <a:r>
              <a:rPr lang="en-US" dirty="0">
                <a:solidFill>
                  <a:schemeClr val="accent1"/>
                </a:solidFill>
                <a:latin typeface="Algerian" panose="04020705040A02060702" pitchFamily="82" charset="0"/>
              </a:rPr>
              <a:t>()	Returns True if all characters in the string are whitespaces</a:t>
            </a:r>
          </a:p>
          <a:p>
            <a:pPr>
              <a:buFont typeface="Wingdings" panose="05000000000000000000" pitchFamily="2" charset="2"/>
              <a:buChar char="v"/>
            </a:pPr>
            <a:r>
              <a:rPr lang="en-US" dirty="0" err="1">
                <a:solidFill>
                  <a:schemeClr val="accent1"/>
                </a:solidFill>
                <a:latin typeface="Algerian" panose="04020705040A02060702" pitchFamily="82" charset="0"/>
              </a:rPr>
              <a:t>istitle</a:t>
            </a:r>
            <a:r>
              <a:rPr lang="en-US" dirty="0">
                <a:solidFill>
                  <a:schemeClr val="accent1"/>
                </a:solidFill>
                <a:latin typeface="Algerian" panose="04020705040A02060702" pitchFamily="82" charset="0"/>
              </a:rPr>
              <a:t>()	Returns True if the string follows the rules of a title</a:t>
            </a:r>
          </a:p>
          <a:p>
            <a:pPr>
              <a:buFont typeface="Wingdings" panose="05000000000000000000" pitchFamily="2" charset="2"/>
              <a:buChar char="v"/>
            </a:pPr>
            <a:r>
              <a:rPr lang="en-US" dirty="0" err="1">
                <a:solidFill>
                  <a:schemeClr val="accent1"/>
                </a:solidFill>
                <a:latin typeface="Algerian" panose="04020705040A02060702" pitchFamily="82" charset="0"/>
              </a:rPr>
              <a:t>isupper</a:t>
            </a:r>
            <a:r>
              <a:rPr lang="en-US" dirty="0">
                <a:solidFill>
                  <a:schemeClr val="accent1"/>
                </a:solidFill>
                <a:latin typeface="Algerian" panose="04020705040A02060702" pitchFamily="82" charset="0"/>
              </a:rPr>
              <a:t>()	Returns True if all characters in the string are upper case</a:t>
            </a:r>
          </a:p>
          <a:p>
            <a:pPr>
              <a:buFont typeface="Wingdings" panose="05000000000000000000" pitchFamily="2" charset="2"/>
              <a:buChar char="v"/>
            </a:pPr>
            <a:r>
              <a:rPr lang="en-US" dirty="0">
                <a:solidFill>
                  <a:schemeClr val="accent1"/>
                </a:solidFill>
                <a:latin typeface="Algerian" panose="04020705040A02060702" pitchFamily="82" charset="0"/>
              </a:rPr>
              <a:t>join()	Joins the elements of an </a:t>
            </a:r>
            <a:r>
              <a:rPr lang="en-US" dirty="0" err="1">
                <a:solidFill>
                  <a:schemeClr val="accent1"/>
                </a:solidFill>
                <a:latin typeface="Algerian" panose="04020705040A02060702" pitchFamily="82" charset="0"/>
              </a:rPr>
              <a:t>iterable</a:t>
            </a:r>
            <a:r>
              <a:rPr lang="en-US" dirty="0">
                <a:solidFill>
                  <a:schemeClr val="accent1"/>
                </a:solidFill>
                <a:latin typeface="Algerian" panose="04020705040A02060702" pitchFamily="82" charset="0"/>
              </a:rPr>
              <a:t> to the end of the string</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81698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6FE06-3DCD-E051-7A7C-E63AF9217C63}"/>
              </a:ext>
            </a:extLst>
          </p:cNvPr>
          <p:cNvSpPr>
            <a:spLocks noGrp="1"/>
          </p:cNvSpPr>
          <p:nvPr>
            <p:ph idx="1"/>
          </p:nvPr>
        </p:nvSpPr>
        <p:spPr>
          <a:xfrm>
            <a:off x="1450392" y="742110"/>
            <a:ext cx="9291215" cy="5593976"/>
          </a:xfrm>
        </p:spPr>
        <p:txBody>
          <a:bodyPr>
            <a:normAutofit lnSpcReduction="10000"/>
          </a:bodyPr>
          <a:lstStyle/>
          <a:p>
            <a:pPr>
              <a:buFont typeface="Wingdings" panose="05000000000000000000" pitchFamily="2" charset="2"/>
              <a:buChar char="v"/>
            </a:pPr>
            <a:r>
              <a:rPr lang="en-US" sz="1600" dirty="0" err="1">
                <a:solidFill>
                  <a:schemeClr val="accent1"/>
                </a:solidFill>
                <a:latin typeface="Algerian" panose="04020705040A02060702" pitchFamily="82" charset="0"/>
              </a:rPr>
              <a:t>ljust</a:t>
            </a:r>
            <a:r>
              <a:rPr lang="en-US" sz="1600" dirty="0">
                <a:solidFill>
                  <a:schemeClr val="accent1"/>
                </a:solidFill>
                <a:latin typeface="Algerian" panose="04020705040A02060702" pitchFamily="82" charset="0"/>
              </a:rPr>
              <a:t>()	Returns a left justified version of the string</a:t>
            </a:r>
          </a:p>
          <a:p>
            <a:pPr>
              <a:buFont typeface="Wingdings" panose="05000000000000000000" pitchFamily="2" charset="2"/>
              <a:buChar char="v"/>
            </a:pPr>
            <a:r>
              <a:rPr lang="en-US" sz="1600" dirty="0">
                <a:solidFill>
                  <a:schemeClr val="accent1"/>
                </a:solidFill>
                <a:latin typeface="Algerian" panose="04020705040A02060702" pitchFamily="82" charset="0"/>
              </a:rPr>
              <a:t>lower()	Converts a string into lower case</a:t>
            </a:r>
          </a:p>
          <a:p>
            <a:pPr>
              <a:buFont typeface="Wingdings" panose="05000000000000000000" pitchFamily="2" charset="2"/>
              <a:buChar char="v"/>
            </a:pPr>
            <a:r>
              <a:rPr lang="en-US" sz="1600" dirty="0" err="1">
                <a:solidFill>
                  <a:schemeClr val="accent1"/>
                </a:solidFill>
                <a:latin typeface="Algerian" panose="04020705040A02060702" pitchFamily="82" charset="0"/>
              </a:rPr>
              <a:t>lstrip</a:t>
            </a:r>
            <a:r>
              <a:rPr lang="en-US" sz="1600" dirty="0">
                <a:solidFill>
                  <a:schemeClr val="accent1"/>
                </a:solidFill>
                <a:latin typeface="Algerian" panose="04020705040A02060702" pitchFamily="82" charset="0"/>
              </a:rPr>
              <a:t>()	Returns a left trim version of the string</a:t>
            </a:r>
          </a:p>
          <a:p>
            <a:pPr>
              <a:buFont typeface="Wingdings" panose="05000000000000000000" pitchFamily="2" charset="2"/>
              <a:buChar char="v"/>
            </a:pPr>
            <a:r>
              <a:rPr lang="en-US" sz="1600" dirty="0" err="1">
                <a:solidFill>
                  <a:schemeClr val="accent1"/>
                </a:solidFill>
                <a:latin typeface="Algerian" panose="04020705040A02060702" pitchFamily="82" charset="0"/>
              </a:rPr>
              <a:t>maketrans</a:t>
            </a:r>
            <a:r>
              <a:rPr lang="en-US" sz="1600" dirty="0">
                <a:solidFill>
                  <a:schemeClr val="accent1"/>
                </a:solidFill>
                <a:latin typeface="Algerian" panose="04020705040A02060702" pitchFamily="82" charset="0"/>
              </a:rPr>
              <a:t>()	Returns a translation table to be used in translations</a:t>
            </a:r>
          </a:p>
          <a:p>
            <a:pPr>
              <a:buFont typeface="Wingdings" panose="05000000000000000000" pitchFamily="2" charset="2"/>
              <a:buChar char="v"/>
            </a:pPr>
            <a:r>
              <a:rPr lang="en-US" sz="1600" dirty="0">
                <a:solidFill>
                  <a:schemeClr val="accent1"/>
                </a:solidFill>
                <a:latin typeface="Algerian" panose="04020705040A02060702" pitchFamily="82" charset="0"/>
              </a:rPr>
              <a:t>partition()	Returns a tuple where the string is parted into three parts</a:t>
            </a:r>
          </a:p>
          <a:p>
            <a:pPr>
              <a:buFont typeface="Wingdings" panose="05000000000000000000" pitchFamily="2" charset="2"/>
              <a:buChar char="v"/>
            </a:pPr>
            <a:r>
              <a:rPr lang="en-US" sz="1600" dirty="0">
                <a:solidFill>
                  <a:schemeClr val="accent1"/>
                </a:solidFill>
                <a:latin typeface="Algerian" panose="04020705040A02060702" pitchFamily="82" charset="0"/>
              </a:rPr>
              <a:t>replace()	Returns a string where a specified value is replaced with a specified value</a:t>
            </a:r>
          </a:p>
          <a:p>
            <a:pPr>
              <a:buFont typeface="Wingdings" panose="05000000000000000000" pitchFamily="2" charset="2"/>
              <a:buChar char="v"/>
            </a:pPr>
            <a:r>
              <a:rPr lang="en-US" sz="1600" dirty="0" err="1">
                <a:solidFill>
                  <a:schemeClr val="accent1"/>
                </a:solidFill>
                <a:latin typeface="Algerian" panose="04020705040A02060702" pitchFamily="82" charset="0"/>
              </a:rPr>
              <a:t>rfind</a:t>
            </a:r>
            <a:r>
              <a:rPr lang="en-US" sz="1600" dirty="0">
                <a:solidFill>
                  <a:schemeClr val="accent1"/>
                </a:solidFill>
                <a:latin typeface="Algerian" panose="04020705040A02060702" pitchFamily="82" charset="0"/>
              </a:rPr>
              <a:t>()	Searches the string for a specified value and returns the last position of where it was found</a:t>
            </a:r>
          </a:p>
          <a:p>
            <a:pPr>
              <a:buFont typeface="Wingdings" panose="05000000000000000000" pitchFamily="2" charset="2"/>
              <a:buChar char="v"/>
            </a:pPr>
            <a:r>
              <a:rPr lang="en-US" sz="1600" dirty="0" err="1">
                <a:solidFill>
                  <a:schemeClr val="accent1"/>
                </a:solidFill>
                <a:latin typeface="Algerian" panose="04020705040A02060702" pitchFamily="82" charset="0"/>
              </a:rPr>
              <a:t>rindex</a:t>
            </a:r>
            <a:r>
              <a:rPr lang="en-US" sz="1600" dirty="0">
                <a:solidFill>
                  <a:schemeClr val="accent1"/>
                </a:solidFill>
                <a:latin typeface="Algerian" panose="04020705040A02060702" pitchFamily="82" charset="0"/>
              </a:rPr>
              <a:t>()	Searches the string for a specified value and returns the last position of where it was found</a:t>
            </a:r>
          </a:p>
          <a:p>
            <a:pPr>
              <a:buFont typeface="Wingdings" panose="05000000000000000000" pitchFamily="2" charset="2"/>
              <a:buChar char="v"/>
            </a:pPr>
            <a:r>
              <a:rPr lang="en-US" sz="1600" dirty="0" err="1">
                <a:solidFill>
                  <a:schemeClr val="accent1"/>
                </a:solidFill>
                <a:latin typeface="Algerian" panose="04020705040A02060702" pitchFamily="82" charset="0"/>
              </a:rPr>
              <a:t>rjust</a:t>
            </a:r>
            <a:r>
              <a:rPr lang="en-US" sz="1600" dirty="0">
                <a:solidFill>
                  <a:schemeClr val="accent1"/>
                </a:solidFill>
                <a:latin typeface="Algerian" panose="04020705040A02060702" pitchFamily="82" charset="0"/>
              </a:rPr>
              <a:t>()	Returns a right justified version of the string</a:t>
            </a:r>
          </a:p>
          <a:p>
            <a:pPr>
              <a:buFont typeface="Wingdings" panose="05000000000000000000" pitchFamily="2" charset="2"/>
              <a:buChar char="v"/>
            </a:pPr>
            <a:r>
              <a:rPr lang="en-US" sz="1600" dirty="0" err="1">
                <a:solidFill>
                  <a:schemeClr val="accent1"/>
                </a:solidFill>
                <a:latin typeface="Algerian" panose="04020705040A02060702" pitchFamily="82" charset="0"/>
              </a:rPr>
              <a:t>rpartition</a:t>
            </a:r>
            <a:r>
              <a:rPr lang="en-US" sz="1600" dirty="0">
                <a:solidFill>
                  <a:schemeClr val="accent1"/>
                </a:solidFill>
                <a:latin typeface="Algerian" panose="04020705040A02060702" pitchFamily="82" charset="0"/>
              </a:rPr>
              <a:t>()	Returns a tuple where the string is parted into three parts</a:t>
            </a:r>
          </a:p>
          <a:p>
            <a:pPr>
              <a:buFont typeface="Wingdings" panose="05000000000000000000" pitchFamily="2" charset="2"/>
              <a:buChar char="v"/>
            </a:pPr>
            <a:r>
              <a:rPr lang="en-US" sz="1600" dirty="0" err="1">
                <a:solidFill>
                  <a:schemeClr val="accent1"/>
                </a:solidFill>
                <a:latin typeface="Algerian" panose="04020705040A02060702" pitchFamily="82" charset="0"/>
              </a:rPr>
              <a:t>rsplit</a:t>
            </a:r>
            <a:r>
              <a:rPr lang="en-US" sz="1600" dirty="0">
                <a:solidFill>
                  <a:schemeClr val="accent1"/>
                </a:solidFill>
                <a:latin typeface="Algerian" panose="04020705040A02060702" pitchFamily="82" charset="0"/>
              </a:rPr>
              <a:t>()	Splits the string at the specified separator, and returns a list</a:t>
            </a:r>
          </a:p>
          <a:p>
            <a:pPr>
              <a:buFont typeface="Wingdings" panose="05000000000000000000" pitchFamily="2" charset="2"/>
              <a:buChar char="v"/>
            </a:pPr>
            <a:r>
              <a:rPr lang="en-US" sz="1600" dirty="0" err="1">
                <a:solidFill>
                  <a:schemeClr val="accent1"/>
                </a:solidFill>
                <a:latin typeface="Algerian" panose="04020705040A02060702" pitchFamily="82" charset="0"/>
              </a:rPr>
              <a:t>rstrip</a:t>
            </a:r>
            <a:r>
              <a:rPr lang="en-US" sz="1600" dirty="0">
                <a:solidFill>
                  <a:schemeClr val="accent1"/>
                </a:solidFill>
                <a:latin typeface="Algerian" panose="04020705040A02060702" pitchFamily="82" charset="0"/>
              </a:rPr>
              <a:t>()	Returns a right trim version of the string</a:t>
            </a:r>
          </a:p>
          <a:p>
            <a:pPr>
              <a:buFont typeface="Wingdings" panose="05000000000000000000" pitchFamily="2" charset="2"/>
              <a:buChar char="v"/>
            </a:pPr>
            <a:r>
              <a:rPr lang="en-US" sz="1600" dirty="0">
                <a:solidFill>
                  <a:schemeClr val="accent1"/>
                </a:solidFill>
                <a:latin typeface="Algerian" panose="04020705040A02060702" pitchFamily="82" charset="0"/>
              </a:rPr>
              <a:t>split()	Splits the string at the specified separator, and returns a list</a:t>
            </a:r>
          </a:p>
          <a:p>
            <a:pPr>
              <a:buFont typeface="Wingdings" panose="05000000000000000000" pitchFamily="2" charset="2"/>
              <a:buChar char="v"/>
            </a:pPr>
            <a:r>
              <a:rPr lang="en-US" sz="1600" dirty="0" err="1">
                <a:solidFill>
                  <a:schemeClr val="accent1"/>
                </a:solidFill>
                <a:latin typeface="Algerian" panose="04020705040A02060702" pitchFamily="82" charset="0"/>
              </a:rPr>
              <a:t>splitlines</a:t>
            </a:r>
            <a:r>
              <a:rPr lang="en-US" sz="1600" dirty="0">
                <a:solidFill>
                  <a:schemeClr val="accent1"/>
                </a:solidFill>
                <a:latin typeface="Algerian" panose="04020705040A02060702" pitchFamily="82" charset="0"/>
              </a:rPr>
              <a:t>()	Splits the string at line breaks and returns a list</a:t>
            </a:r>
            <a:endParaRPr lang="en-PH" sz="16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1148615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60A52-08D1-E9F5-D517-D79245A10A85}"/>
              </a:ext>
            </a:extLst>
          </p:cNvPr>
          <p:cNvSpPr>
            <a:spLocks noGrp="1"/>
          </p:cNvSpPr>
          <p:nvPr>
            <p:ph idx="1"/>
          </p:nvPr>
        </p:nvSpPr>
        <p:spPr>
          <a:xfrm>
            <a:off x="1450392" y="1437509"/>
            <a:ext cx="9291215" cy="3450613"/>
          </a:xfrm>
        </p:spPr>
        <p:txBody>
          <a:bodyPr>
            <a:normAutofit fontScale="77500" lnSpcReduction="20000"/>
          </a:bodyPr>
          <a:lstStyle/>
          <a:p>
            <a:pPr>
              <a:buFont typeface="Wingdings" panose="05000000000000000000" pitchFamily="2" charset="2"/>
              <a:buChar char="v"/>
            </a:pPr>
            <a:r>
              <a:rPr lang="en-US" dirty="0" err="1">
                <a:solidFill>
                  <a:schemeClr val="accent1"/>
                </a:solidFill>
                <a:latin typeface="Algerian" panose="04020705040A02060702" pitchFamily="82" charset="0"/>
              </a:rPr>
              <a:t>startswith</a:t>
            </a:r>
            <a:r>
              <a:rPr lang="en-US" dirty="0">
                <a:solidFill>
                  <a:schemeClr val="accent1"/>
                </a:solidFill>
                <a:latin typeface="Algerian" panose="04020705040A02060702" pitchFamily="82" charset="0"/>
              </a:rPr>
              <a:t>()	Returns true if the string starts with the specified value</a:t>
            </a:r>
          </a:p>
          <a:p>
            <a:pPr>
              <a:buFont typeface="Wingdings" panose="05000000000000000000" pitchFamily="2" charset="2"/>
              <a:buChar char="v"/>
            </a:pPr>
            <a:r>
              <a:rPr lang="en-US" dirty="0">
                <a:solidFill>
                  <a:schemeClr val="accent1"/>
                </a:solidFill>
                <a:latin typeface="Algerian" panose="04020705040A02060702" pitchFamily="82" charset="0"/>
              </a:rPr>
              <a:t>strip()	Returns a trimmed version of the string</a:t>
            </a:r>
          </a:p>
          <a:p>
            <a:pPr>
              <a:buFont typeface="Wingdings" panose="05000000000000000000" pitchFamily="2" charset="2"/>
              <a:buChar char="v"/>
            </a:pPr>
            <a:r>
              <a:rPr lang="en-US" dirty="0" err="1">
                <a:solidFill>
                  <a:schemeClr val="accent1"/>
                </a:solidFill>
                <a:latin typeface="Algerian" panose="04020705040A02060702" pitchFamily="82" charset="0"/>
              </a:rPr>
              <a:t>swapcase</a:t>
            </a:r>
            <a:r>
              <a:rPr lang="en-US" dirty="0">
                <a:solidFill>
                  <a:schemeClr val="accent1"/>
                </a:solidFill>
                <a:latin typeface="Algerian" panose="04020705040A02060702" pitchFamily="82" charset="0"/>
              </a:rPr>
              <a:t>()	Swaps cases, lower case becomes upper case and vice versa</a:t>
            </a:r>
          </a:p>
          <a:p>
            <a:pPr>
              <a:buFont typeface="Wingdings" panose="05000000000000000000" pitchFamily="2" charset="2"/>
              <a:buChar char="v"/>
            </a:pPr>
            <a:r>
              <a:rPr lang="en-US" dirty="0">
                <a:solidFill>
                  <a:schemeClr val="accent1"/>
                </a:solidFill>
                <a:latin typeface="Algerian" panose="04020705040A02060702" pitchFamily="82" charset="0"/>
              </a:rPr>
              <a:t>title()	Converts the first character of each word to upper case</a:t>
            </a:r>
          </a:p>
          <a:p>
            <a:pPr>
              <a:buFont typeface="Wingdings" panose="05000000000000000000" pitchFamily="2" charset="2"/>
              <a:buChar char="v"/>
            </a:pPr>
            <a:r>
              <a:rPr lang="en-US" dirty="0">
                <a:solidFill>
                  <a:schemeClr val="accent1"/>
                </a:solidFill>
                <a:latin typeface="Algerian" panose="04020705040A02060702" pitchFamily="82" charset="0"/>
              </a:rPr>
              <a:t>translate()	Returns a translated string</a:t>
            </a:r>
          </a:p>
          <a:p>
            <a:pPr>
              <a:buFont typeface="Wingdings" panose="05000000000000000000" pitchFamily="2" charset="2"/>
              <a:buChar char="v"/>
            </a:pPr>
            <a:r>
              <a:rPr lang="en-US" dirty="0">
                <a:solidFill>
                  <a:schemeClr val="accent1"/>
                </a:solidFill>
                <a:latin typeface="Algerian" panose="04020705040A02060702" pitchFamily="82" charset="0"/>
              </a:rPr>
              <a:t>upper()	Converts a string into upper case</a:t>
            </a:r>
          </a:p>
          <a:p>
            <a:pPr>
              <a:buFont typeface="Wingdings" panose="05000000000000000000" pitchFamily="2" charset="2"/>
              <a:buChar char="v"/>
            </a:pPr>
            <a:r>
              <a:rPr lang="en-US" dirty="0" err="1">
                <a:solidFill>
                  <a:schemeClr val="accent1"/>
                </a:solidFill>
                <a:latin typeface="Algerian" panose="04020705040A02060702" pitchFamily="82" charset="0"/>
              </a:rPr>
              <a:t>zfill</a:t>
            </a:r>
            <a:r>
              <a:rPr lang="en-US" dirty="0">
                <a:solidFill>
                  <a:schemeClr val="accent1"/>
                </a:solidFill>
                <a:latin typeface="Algerian" panose="04020705040A02060702" pitchFamily="82" charset="0"/>
              </a:rPr>
              <a:t>()	Fills the string with a specified number of 0 values at the beginning</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307769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42BE-7BDF-FB85-3ABF-31AD67070D60}"/>
              </a:ext>
            </a:extLst>
          </p:cNvPr>
          <p:cNvSpPr>
            <a:spLocks noGrp="1"/>
          </p:cNvSpPr>
          <p:nvPr>
            <p:ph type="title"/>
          </p:nvPr>
        </p:nvSpPr>
        <p:spPr/>
        <p:txBody>
          <a:bodyPr>
            <a:normAutofit fontScale="90000"/>
          </a:bodyPr>
          <a:lstStyle/>
          <a:p>
            <a:r>
              <a:rPr lang="en-PH" b="0" i="0" dirty="0">
                <a:effectLst/>
                <a:latin typeface="Algerian" panose="04020705040A02060702" pitchFamily="82" charset="0"/>
              </a:rPr>
              <a:t>Python - String Exercises</a:t>
            </a:r>
            <a:br>
              <a:rPr lang="en-PH" b="0" i="0" dirty="0">
                <a:solidFill>
                  <a:srgbClr val="000000"/>
                </a:solidFill>
                <a:effectLst/>
                <a:latin typeface="Segoe UI" panose="020B0502040204020203" pitchFamily="34" charset="0"/>
              </a:rPr>
            </a:br>
            <a:br>
              <a:rPr lang="en-PH"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91310FAA-D9F7-F493-9D68-B5922603C285}"/>
              </a:ext>
            </a:extLst>
          </p:cNvPr>
          <p:cNvSpPr>
            <a:spLocks noGrp="1"/>
          </p:cNvSpPr>
          <p:nvPr>
            <p:ph idx="1"/>
          </p:nvPr>
        </p:nvSpPr>
        <p:spPr/>
        <p:txBody>
          <a:bodyPr>
            <a:normAutofit fontScale="25000" lnSpcReduction="20000"/>
          </a:bodyPr>
          <a:lstStyle/>
          <a:p>
            <a:pPr>
              <a:buFont typeface="Wingdings" panose="05000000000000000000" pitchFamily="2" charset="2"/>
              <a:buChar char="v"/>
            </a:pPr>
            <a:r>
              <a:rPr lang="en-PH" sz="5600" b="0" i="0" dirty="0">
                <a:solidFill>
                  <a:schemeClr val="accent1"/>
                </a:solidFill>
                <a:effectLst/>
                <a:latin typeface="Algerian" panose="04020705040A02060702" pitchFamily="82" charset="0"/>
              </a:rPr>
              <a:t>Test Yourself With Exercises</a:t>
            </a:r>
          </a:p>
          <a:p>
            <a:pPr algn="l">
              <a:buFont typeface="Wingdings" panose="05000000000000000000" pitchFamily="2" charset="2"/>
              <a:buChar char="v"/>
            </a:pPr>
            <a:r>
              <a:rPr lang="en-US" sz="5600" b="0" i="0" dirty="0">
                <a:solidFill>
                  <a:schemeClr val="accent1"/>
                </a:solidFill>
                <a:effectLst/>
                <a:latin typeface="Algerian" panose="04020705040A02060702" pitchFamily="82" charset="0"/>
              </a:rPr>
              <a:t>Now you have learned a lot about Strings, and how to use them in Python.</a:t>
            </a:r>
          </a:p>
          <a:p>
            <a:pPr algn="l">
              <a:buFont typeface="Wingdings" panose="05000000000000000000" pitchFamily="2" charset="2"/>
              <a:buChar char="v"/>
            </a:pPr>
            <a:r>
              <a:rPr lang="en-US" sz="5600" b="0" i="0" dirty="0">
                <a:solidFill>
                  <a:schemeClr val="accent1"/>
                </a:solidFill>
                <a:effectLst/>
                <a:latin typeface="Algerian" panose="04020705040A02060702" pitchFamily="82" charset="0"/>
              </a:rPr>
              <a:t>Are you ready for a test?</a:t>
            </a:r>
          </a:p>
          <a:p>
            <a:pPr algn="l">
              <a:buFont typeface="Wingdings" panose="05000000000000000000" pitchFamily="2" charset="2"/>
              <a:buChar char="v"/>
            </a:pPr>
            <a:r>
              <a:rPr lang="en-US" sz="5600" b="0" i="0" dirty="0">
                <a:solidFill>
                  <a:schemeClr val="accent1"/>
                </a:solidFill>
                <a:effectLst/>
                <a:latin typeface="Algerian" panose="04020705040A02060702" pitchFamily="82" charset="0"/>
              </a:rPr>
              <a:t>Try to insert the missing part to make the code work as expected</a:t>
            </a:r>
            <a:r>
              <a:rPr lang="en-US" sz="5600" b="0" i="0" dirty="0">
                <a:solidFill>
                  <a:srgbClr val="000000"/>
                </a:solidFill>
                <a:effectLst/>
                <a:latin typeface="Algerian" panose="04020705040A02060702" pitchFamily="82" charset="0"/>
              </a:rPr>
              <a:t>:</a:t>
            </a:r>
          </a:p>
          <a:p>
            <a:pPr>
              <a:buFont typeface="Wingdings" panose="05000000000000000000" pitchFamily="2" charset="2"/>
              <a:buChar char="v"/>
            </a:pPr>
            <a:r>
              <a:rPr lang="en-US" sz="5600" dirty="0">
                <a:latin typeface="Algerian" panose="04020705040A02060702" pitchFamily="82" charset="0"/>
              </a:rPr>
              <a:t>Test Yourself With Exercises</a:t>
            </a:r>
          </a:p>
          <a:p>
            <a:pPr>
              <a:buFont typeface="Wingdings" panose="05000000000000000000" pitchFamily="2" charset="2"/>
              <a:buChar char="v"/>
            </a:pPr>
            <a:r>
              <a:rPr lang="en-US" sz="5600" dirty="0"/>
              <a:t>Exercise:</a:t>
            </a:r>
          </a:p>
          <a:p>
            <a:pPr>
              <a:buFont typeface="Wingdings" panose="05000000000000000000" pitchFamily="2" charset="2"/>
              <a:buChar char="v"/>
            </a:pPr>
            <a:r>
              <a:rPr lang="en-US" sz="5600" dirty="0"/>
              <a:t>Use the </a:t>
            </a:r>
            <a:r>
              <a:rPr lang="en-US" sz="5600" dirty="0" err="1"/>
              <a:t>len</a:t>
            </a:r>
            <a:r>
              <a:rPr lang="en-US" sz="5600" dirty="0"/>
              <a:t> method to print the length of the string.</a:t>
            </a:r>
          </a:p>
          <a:p>
            <a:pPr>
              <a:buFont typeface="Wingdings" panose="05000000000000000000" pitchFamily="2" charset="2"/>
              <a:buChar char="v"/>
            </a:pPr>
            <a:endParaRPr lang="en-US" sz="5600" dirty="0"/>
          </a:p>
          <a:p>
            <a:pPr>
              <a:buFont typeface="Wingdings" panose="05000000000000000000" pitchFamily="2" charset="2"/>
              <a:buChar char="v"/>
            </a:pPr>
            <a:r>
              <a:rPr lang="en-US" sz="5600" dirty="0"/>
              <a:t>x = "Hello World"</a:t>
            </a:r>
          </a:p>
          <a:p>
            <a:pPr>
              <a:buFont typeface="Wingdings" panose="05000000000000000000" pitchFamily="2" charset="2"/>
              <a:buChar char="v"/>
            </a:pPr>
            <a:r>
              <a:rPr lang="en-US" sz="5600" dirty="0"/>
              <a:t>print(</a:t>
            </a:r>
          </a:p>
          <a:p>
            <a:pPr>
              <a:buFont typeface="Wingdings" panose="05000000000000000000" pitchFamily="2" charset="2"/>
              <a:buChar char="v"/>
            </a:pPr>
            <a:r>
              <a:rPr lang="en-US" sz="5600" dirty="0"/>
              <a:t>)</a:t>
            </a:r>
            <a:endParaRPr lang="en-PH" dirty="0"/>
          </a:p>
        </p:txBody>
      </p:sp>
    </p:spTree>
    <p:extLst>
      <p:ext uri="{BB962C8B-B14F-4D97-AF65-F5344CB8AC3E}">
        <p14:creationId xmlns:p14="http://schemas.microsoft.com/office/powerpoint/2010/main" val="570572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0503-64D7-2283-BA82-8D2EA951A53D}"/>
              </a:ext>
            </a:extLst>
          </p:cNvPr>
          <p:cNvSpPr>
            <a:spLocks noGrp="1"/>
          </p:cNvSpPr>
          <p:nvPr>
            <p:ph type="title"/>
          </p:nvPr>
        </p:nvSpPr>
        <p:spPr/>
        <p:txBody>
          <a:bodyPr/>
          <a:lstStyle/>
          <a:p>
            <a:r>
              <a:rPr lang="en-PH" dirty="0"/>
              <a:t>Python Booleans</a:t>
            </a:r>
          </a:p>
        </p:txBody>
      </p:sp>
      <p:sp>
        <p:nvSpPr>
          <p:cNvPr id="3" name="Content Placeholder 2">
            <a:extLst>
              <a:ext uri="{FF2B5EF4-FFF2-40B4-BE49-F238E27FC236}">
                <a16:creationId xmlns:a16="http://schemas.microsoft.com/office/drawing/2014/main" id="{E660610B-6FCB-A2C2-BD2D-780F2FB7C476}"/>
              </a:ext>
            </a:extLst>
          </p:cNvPr>
          <p:cNvSpPr>
            <a:spLocks noGrp="1"/>
          </p:cNvSpPr>
          <p:nvPr>
            <p:ph idx="1"/>
          </p:nvPr>
        </p:nvSpPr>
        <p:spPr>
          <a:xfrm>
            <a:off x="1450392" y="1553634"/>
            <a:ext cx="9291215" cy="3450613"/>
          </a:xfrm>
        </p:spPr>
        <p:txBody>
          <a:bodyPr>
            <a:normAutofit fontScale="775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Booleans represent one of two values: True or False.</a:t>
            </a:r>
          </a:p>
          <a:p>
            <a:pPr>
              <a:buFont typeface="Wingdings" panose="05000000000000000000" pitchFamily="2" charset="2"/>
              <a:buChar char="v"/>
            </a:pPr>
            <a:r>
              <a:rPr lang="en-US" dirty="0">
                <a:solidFill>
                  <a:schemeClr val="accent1"/>
                </a:solidFill>
                <a:latin typeface="Algerian" panose="04020705040A02060702" pitchFamily="82" charset="0"/>
              </a:rPr>
              <a:t>Boolean </a:t>
            </a:r>
            <a:r>
              <a:rPr lang="en-US" dirty="0" err="1">
                <a:solidFill>
                  <a:schemeClr val="accent1"/>
                </a:solidFill>
                <a:latin typeface="Algerian" panose="04020705040A02060702" pitchFamily="82" charset="0"/>
              </a:rPr>
              <a:t>Valuesoleans</a:t>
            </a:r>
            <a:r>
              <a:rPr lang="en-US" dirty="0">
                <a:solidFill>
                  <a:schemeClr val="accent1"/>
                </a:solidFill>
                <a:latin typeface="Algerian" panose="04020705040A02060702" pitchFamily="82" charset="0"/>
              </a:rPr>
              <a:t> represent one of two values: True or False.</a:t>
            </a:r>
          </a:p>
          <a:p>
            <a:pPr>
              <a:buFont typeface="Wingdings" panose="05000000000000000000" pitchFamily="2" charset="2"/>
              <a:buChar char="v"/>
            </a:pPr>
            <a:r>
              <a:rPr lang="en-US" dirty="0">
                <a:solidFill>
                  <a:schemeClr val="accent1"/>
                </a:solidFill>
                <a:latin typeface="Algerian" panose="04020705040A02060702" pitchFamily="82" charset="0"/>
              </a:rPr>
              <a:t>You can evaluate any expression in Python, and get one of two answers, True or False.</a:t>
            </a:r>
          </a:p>
          <a:p>
            <a:pPr>
              <a:buFont typeface="Wingdings" panose="05000000000000000000" pitchFamily="2" charset="2"/>
              <a:buChar char="v"/>
            </a:pPr>
            <a:r>
              <a:rPr lang="en-US" dirty="0">
                <a:solidFill>
                  <a:schemeClr val="accent1"/>
                </a:solidFill>
                <a:latin typeface="Algerian" panose="04020705040A02060702" pitchFamily="82" charset="0"/>
              </a:rPr>
              <a:t>When you compare two values, the expression is evaluated and Python returns the Boolean answer:</a:t>
            </a:r>
          </a:p>
          <a:p>
            <a:pPr>
              <a:buFont typeface="Wingdings" panose="05000000000000000000" pitchFamily="2" charset="2"/>
              <a:buChar char="v"/>
            </a:pPr>
            <a:r>
              <a:rPr lang="fr-FR" dirty="0">
                <a:solidFill>
                  <a:schemeClr val="accent1"/>
                </a:solidFill>
                <a:latin typeface="Algerian" panose="04020705040A02060702" pitchFamily="82" charset="0"/>
              </a:rPr>
              <a:t>Example</a:t>
            </a:r>
          </a:p>
          <a:p>
            <a:pPr>
              <a:buFont typeface="Wingdings" panose="05000000000000000000" pitchFamily="2" charset="2"/>
              <a:buChar char="v"/>
            </a:pPr>
            <a:r>
              <a:rPr lang="fr-FR" dirty="0" err="1">
                <a:solidFill>
                  <a:schemeClr val="accent1"/>
                </a:solidFill>
                <a:latin typeface="Algerian" panose="04020705040A02060702" pitchFamily="82" charset="0"/>
              </a:rPr>
              <a:t>print</a:t>
            </a:r>
            <a:r>
              <a:rPr lang="fr-FR" dirty="0">
                <a:solidFill>
                  <a:schemeClr val="accent1"/>
                </a:solidFill>
                <a:latin typeface="Algerian" panose="04020705040A02060702" pitchFamily="82" charset="0"/>
              </a:rPr>
              <a:t>(10 &gt; 9)</a:t>
            </a:r>
          </a:p>
          <a:p>
            <a:pPr>
              <a:buFont typeface="Wingdings" panose="05000000000000000000" pitchFamily="2" charset="2"/>
              <a:buChar char="v"/>
            </a:pPr>
            <a:r>
              <a:rPr lang="fr-FR" dirty="0" err="1">
                <a:solidFill>
                  <a:schemeClr val="accent1"/>
                </a:solidFill>
                <a:latin typeface="Algerian" panose="04020705040A02060702" pitchFamily="82" charset="0"/>
              </a:rPr>
              <a:t>print</a:t>
            </a:r>
            <a:r>
              <a:rPr lang="fr-FR" dirty="0">
                <a:solidFill>
                  <a:schemeClr val="accent1"/>
                </a:solidFill>
                <a:latin typeface="Algerian" panose="04020705040A02060702" pitchFamily="82" charset="0"/>
              </a:rPr>
              <a:t>(10 == 9)</a:t>
            </a:r>
          </a:p>
          <a:p>
            <a:pPr>
              <a:buFont typeface="Wingdings" panose="05000000000000000000" pitchFamily="2" charset="2"/>
              <a:buChar char="v"/>
            </a:pPr>
            <a:r>
              <a:rPr lang="fr-FR" dirty="0" err="1">
                <a:solidFill>
                  <a:schemeClr val="accent1"/>
                </a:solidFill>
                <a:latin typeface="Algerian" panose="04020705040A02060702" pitchFamily="82" charset="0"/>
              </a:rPr>
              <a:t>print</a:t>
            </a:r>
            <a:r>
              <a:rPr lang="fr-FR" dirty="0">
                <a:solidFill>
                  <a:schemeClr val="accent1"/>
                </a:solidFill>
                <a:latin typeface="Algerian" panose="04020705040A02060702" pitchFamily="82" charset="0"/>
              </a:rPr>
              <a:t>(10 &lt; 9)</a:t>
            </a:r>
          </a:p>
          <a:p>
            <a:endParaRPr lang="en-PH" dirty="0"/>
          </a:p>
        </p:txBody>
      </p:sp>
    </p:spTree>
    <p:extLst>
      <p:ext uri="{BB962C8B-B14F-4D97-AF65-F5344CB8AC3E}">
        <p14:creationId xmlns:p14="http://schemas.microsoft.com/office/powerpoint/2010/main" val="3507907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4D5FB0-ACF0-B449-D823-D75D24E28554}"/>
              </a:ext>
            </a:extLst>
          </p:cNvPr>
          <p:cNvSpPr>
            <a:spLocks noGrp="1"/>
          </p:cNvSpPr>
          <p:nvPr>
            <p:ph idx="1"/>
          </p:nvPr>
        </p:nvSpPr>
        <p:spPr>
          <a:xfrm>
            <a:off x="1451579" y="1400176"/>
            <a:ext cx="9291215" cy="4066170"/>
          </a:xfrm>
        </p:spPr>
        <p:txBody>
          <a:bodyPr>
            <a:normAutofit fontScale="25000" lnSpcReduction="20000"/>
          </a:bodyPr>
          <a:lstStyle/>
          <a:p>
            <a:pPr>
              <a:buFont typeface="Wingdings" panose="05000000000000000000" pitchFamily="2" charset="2"/>
              <a:buChar char="v"/>
            </a:pPr>
            <a:r>
              <a:rPr lang="en-US" sz="5600" dirty="0">
                <a:solidFill>
                  <a:schemeClr val="accent1"/>
                </a:solidFill>
                <a:latin typeface="Algerian" panose="04020705040A02060702" pitchFamily="82" charset="0"/>
              </a:rPr>
              <a:t>When you run a condition in an if statement, Python returns True or False:</a:t>
            </a:r>
          </a:p>
          <a:p>
            <a:pPr>
              <a:buFont typeface="Wingdings" panose="05000000000000000000" pitchFamily="2" charset="2"/>
              <a:buChar char="v"/>
            </a:pPr>
            <a:r>
              <a:rPr lang="en-US" sz="5600" dirty="0">
                <a:solidFill>
                  <a:schemeClr val="accent1"/>
                </a:solidFill>
                <a:latin typeface="Algerian" panose="04020705040A02060702" pitchFamily="82" charset="0"/>
              </a:rPr>
              <a:t>Example</a:t>
            </a:r>
          </a:p>
          <a:p>
            <a:pPr>
              <a:buFont typeface="Wingdings" panose="05000000000000000000" pitchFamily="2" charset="2"/>
              <a:buChar char="v"/>
            </a:pPr>
            <a:r>
              <a:rPr lang="en-US" sz="5600" dirty="0">
                <a:solidFill>
                  <a:schemeClr val="accent1"/>
                </a:solidFill>
                <a:latin typeface="Algerian" panose="04020705040A02060702" pitchFamily="82" charset="0"/>
              </a:rPr>
              <a:t>Print a message based on whether the condition is True or False</a:t>
            </a:r>
            <a:r>
              <a:rPr lang="en-US" sz="5600" dirty="0">
                <a:solidFill>
                  <a:schemeClr val="accent1"/>
                </a:solidFill>
              </a:rPr>
              <a:t>:</a:t>
            </a:r>
          </a:p>
          <a:p>
            <a:pPr>
              <a:buFont typeface="Wingdings" panose="05000000000000000000" pitchFamily="2" charset="2"/>
              <a:buChar char="v"/>
            </a:pPr>
            <a:endParaRPr lang="en-US" sz="5600" dirty="0"/>
          </a:p>
          <a:p>
            <a:pPr>
              <a:buFont typeface="Wingdings" panose="05000000000000000000" pitchFamily="2" charset="2"/>
              <a:buChar char="v"/>
            </a:pPr>
            <a:r>
              <a:rPr lang="en-US" sz="5600" dirty="0"/>
              <a:t>a = 200</a:t>
            </a:r>
          </a:p>
          <a:p>
            <a:pPr>
              <a:buFont typeface="Wingdings" panose="05000000000000000000" pitchFamily="2" charset="2"/>
              <a:buChar char="v"/>
            </a:pPr>
            <a:r>
              <a:rPr lang="en-US" sz="5600" dirty="0"/>
              <a:t>b = 33</a:t>
            </a:r>
          </a:p>
          <a:p>
            <a:pPr>
              <a:buFont typeface="Wingdings" panose="05000000000000000000" pitchFamily="2" charset="2"/>
              <a:buChar char="v"/>
            </a:pPr>
            <a:endParaRPr lang="en-US" sz="5600" dirty="0"/>
          </a:p>
          <a:p>
            <a:pPr>
              <a:buFont typeface="Wingdings" panose="05000000000000000000" pitchFamily="2" charset="2"/>
              <a:buChar char="v"/>
            </a:pPr>
            <a:r>
              <a:rPr lang="en-US" sz="5600" dirty="0"/>
              <a:t>if b &gt; a:</a:t>
            </a:r>
          </a:p>
          <a:p>
            <a:pPr>
              <a:buFont typeface="Wingdings" panose="05000000000000000000" pitchFamily="2" charset="2"/>
              <a:buChar char="v"/>
            </a:pPr>
            <a:r>
              <a:rPr lang="en-US" sz="5600" dirty="0"/>
              <a:t>  print("b is greater than a")</a:t>
            </a:r>
          </a:p>
          <a:p>
            <a:pPr>
              <a:buFont typeface="Wingdings" panose="05000000000000000000" pitchFamily="2" charset="2"/>
              <a:buChar char="v"/>
            </a:pPr>
            <a:r>
              <a:rPr lang="en-US" sz="5600" dirty="0"/>
              <a:t>else:</a:t>
            </a:r>
          </a:p>
          <a:p>
            <a:pPr>
              <a:buFont typeface="Wingdings" panose="05000000000000000000" pitchFamily="2" charset="2"/>
              <a:buChar char="v"/>
            </a:pPr>
            <a:r>
              <a:rPr lang="en-US" sz="5600" dirty="0"/>
              <a:t>  print("b is not greater than a")</a:t>
            </a:r>
          </a:p>
          <a:p>
            <a:endParaRPr lang="en-PH" dirty="0"/>
          </a:p>
        </p:txBody>
      </p:sp>
    </p:spTree>
    <p:extLst>
      <p:ext uri="{BB962C8B-B14F-4D97-AF65-F5344CB8AC3E}">
        <p14:creationId xmlns:p14="http://schemas.microsoft.com/office/powerpoint/2010/main" val="2086712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861E-4E47-D5F7-835B-9EC90B5C747A}"/>
              </a:ext>
            </a:extLst>
          </p:cNvPr>
          <p:cNvSpPr>
            <a:spLocks noGrp="1"/>
          </p:cNvSpPr>
          <p:nvPr>
            <p:ph type="title"/>
          </p:nvPr>
        </p:nvSpPr>
        <p:spPr>
          <a:xfrm>
            <a:off x="1450392" y="636690"/>
            <a:ext cx="9291215" cy="1049235"/>
          </a:xfrm>
        </p:spPr>
        <p:txBody>
          <a:bodyPr>
            <a:normAutofit fontScale="90000"/>
          </a:bodyPr>
          <a:lstStyle/>
          <a:p>
            <a:r>
              <a:rPr lang="en-PH" dirty="0">
                <a:latin typeface="Algerian" panose="04020705040A02060702" pitchFamily="82" charset="0"/>
              </a:rPr>
              <a:t>Evaluate Values and Variables</a:t>
            </a:r>
          </a:p>
        </p:txBody>
      </p:sp>
      <p:sp>
        <p:nvSpPr>
          <p:cNvPr id="3" name="Content Placeholder 2">
            <a:extLst>
              <a:ext uri="{FF2B5EF4-FFF2-40B4-BE49-F238E27FC236}">
                <a16:creationId xmlns:a16="http://schemas.microsoft.com/office/drawing/2014/main" id="{FBD8EC0B-9233-BA14-2E09-274588E50625}"/>
              </a:ext>
            </a:extLst>
          </p:cNvPr>
          <p:cNvSpPr>
            <a:spLocks noGrp="1"/>
          </p:cNvSpPr>
          <p:nvPr>
            <p:ph idx="1"/>
          </p:nvPr>
        </p:nvSpPr>
        <p:spPr>
          <a:xfrm>
            <a:off x="1450392" y="1685925"/>
            <a:ext cx="9291215" cy="4214812"/>
          </a:xfrm>
        </p:spPr>
        <p:txBody>
          <a:bodyPr>
            <a:normAutofit fontScale="925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The bool() function allows you to evaluate any value, and give you True or False in return,</a:t>
            </a:r>
          </a:p>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Evaluate two variables:</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t>x = "Hello"</a:t>
            </a:r>
          </a:p>
          <a:p>
            <a:pPr>
              <a:buFont typeface="Wingdings" panose="05000000000000000000" pitchFamily="2" charset="2"/>
              <a:buChar char="v"/>
            </a:pPr>
            <a:r>
              <a:rPr lang="en-US" dirty="0"/>
              <a:t>y = 15</a:t>
            </a:r>
          </a:p>
          <a:p>
            <a:pPr>
              <a:buFont typeface="Wingdings" panose="05000000000000000000" pitchFamily="2" charset="2"/>
              <a:buChar char="v"/>
            </a:pPr>
            <a:endParaRPr lang="en-US" dirty="0"/>
          </a:p>
          <a:p>
            <a:pPr>
              <a:buFont typeface="Wingdings" panose="05000000000000000000" pitchFamily="2" charset="2"/>
              <a:buChar char="v"/>
            </a:pPr>
            <a:r>
              <a:rPr lang="en-US" dirty="0"/>
              <a:t>print(bool(x))</a:t>
            </a:r>
          </a:p>
          <a:p>
            <a:pPr>
              <a:buFont typeface="Wingdings" panose="05000000000000000000" pitchFamily="2" charset="2"/>
              <a:buChar char="v"/>
            </a:pPr>
            <a:r>
              <a:rPr lang="en-US" dirty="0"/>
              <a:t>print(bool(y))</a:t>
            </a:r>
          </a:p>
          <a:p>
            <a:endParaRPr lang="en-PH" dirty="0"/>
          </a:p>
          <a:p>
            <a:endParaRPr lang="en-PH" dirty="0"/>
          </a:p>
        </p:txBody>
      </p:sp>
    </p:spTree>
    <p:extLst>
      <p:ext uri="{BB962C8B-B14F-4D97-AF65-F5344CB8AC3E}">
        <p14:creationId xmlns:p14="http://schemas.microsoft.com/office/powerpoint/2010/main" val="418053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1D16-AF0E-4274-AA8A-9A0388203EA8}"/>
              </a:ext>
            </a:extLst>
          </p:cNvPr>
          <p:cNvSpPr>
            <a:spLocks noGrp="1"/>
          </p:cNvSpPr>
          <p:nvPr>
            <p:ph type="title"/>
          </p:nvPr>
        </p:nvSpPr>
        <p:spPr>
          <a:xfrm>
            <a:off x="1280129" y="716896"/>
            <a:ext cx="9291215" cy="1331259"/>
          </a:xfrm>
        </p:spPr>
        <p:txBody>
          <a:bodyPr>
            <a:normAutofit/>
          </a:bodyPr>
          <a:lstStyle/>
          <a:p>
            <a:r>
              <a:rPr lang="en-PH" sz="3600" b="0" i="0" dirty="0">
                <a:effectLst/>
                <a:latin typeface="Algerian" panose="04020705040A02060702" pitchFamily="82" charset="0"/>
              </a:rPr>
              <a:t>Why Python?</a:t>
            </a:r>
            <a:br>
              <a:rPr lang="en-PH" sz="3600" b="0" i="0" dirty="0">
                <a:effectLst/>
                <a:latin typeface="Algerian" panose="04020705040A02060702" pitchFamily="82" charset="0"/>
              </a:rPr>
            </a:br>
            <a:endParaRPr lang="en-PH"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8CB6ABD8-DEBE-6B2D-4C66-07CBE2262DAA}"/>
              </a:ext>
            </a:extLst>
          </p:cNvPr>
          <p:cNvSpPr>
            <a:spLocks noGrp="1"/>
          </p:cNvSpPr>
          <p:nvPr>
            <p:ph idx="1"/>
          </p:nvPr>
        </p:nvSpPr>
        <p:spPr>
          <a:xfrm>
            <a:off x="1451579" y="1748119"/>
            <a:ext cx="9291215" cy="3536576"/>
          </a:xfrm>
        </p:spPr>
        <p:txBody>
          <a:bodyPr>
            <a:normAutofit fontScale="85000" lnSpcReduction="10000"/>
          </a:bodyPr>
          <a:lstStyle/>
          <a:p>
            <a:pPr algn="l">
              <a:buFont typeface="Arial" panose="020B0604020202020204" pitchFamily="34" charset="0"/>
              <a:buChar char="•"/>
            </a:pPr>
            <a:r>
              <a:rPr lang="en-US" b="0" i="0" dirty="0">
                <a:solidFill>
                  <a:schemeClr val="accent1"/>
                </a:solidFill>
                <a:effectLst/>
                <a:latin typeface="Algerian" panose="04020705040A02060702" pitchFamily="82" charset="0"/>
              </a:rPr>
              <a:t>Python works on different platforms (Windows, Mac, Linux, Raspberry Pi, </a:t>
            </a:r>
            <a:r>
              <a:rPr lang="en-US" b="0" i="0" dirty="0" err="1">
                <a:solidFill>
                  <a:schemeClr val="accent1"/>
                </a:solidFill>
                <a:effectLst/>
                <a:latin typeface="Algerian" panose="04020705040A02060702" pitchFamily="82" charset="0"/>
              </a:rPr>
              <a:t>etc</a:t>
            </a:r>
            <a:r>
              <a:rPr lang="en-US" b="0" i="0" dirty="0">
                <a:solidFill>
                  <a:schemeClr val="accent1"/>
                </a:solidFill>
                <a:effectLst/>
                <a:latin typeface="Algerian" panose="04020705040A02060702" pitchFamily="82" charset="0"/>
              </a:rPr>
              <a:t>).</a:t>
            </a:r>
          </a:p>
          <a:p>
            <a:pPr algn="l">
              <a:buFont typeface="Arial" panose="020B0604020202020204" pitchFamily="34" charset="0"/>
              <a:buChar char="•"/>
            </a:pPr>
            <a:r>
              <a:rPr lang="en-US" b="0" i="0" dirty="0">
                <a:solidFill>
                  <a:schemeClr val="accent1"/>
                </a:solidFill>
                <a:effectLst/>
                <a:latin typeface="Algerian" panose="04020705040A02060702" pitchFamily="82" charset="0"/>
              </a:rPr>
              <a:t>Python has a simple syntax similar to the English language.</a:t>
            </a:r>
          </a:p>
          <a:p>
            <a:pPr algn="l">
              <a:buFont typeface="Arial" panose="020B0604020202020204" pitchFamily="34" charset="0"/>
              <a:buChar char="•"/>
            </a:pPr>
            <a:r>
              <a:rPr lang="en-US" b="0" i="0" dirty="0">
                <a:solidFill>
                  <a:schemeClr val="accent1"/>
                </a:solidFill>
                <a:effectLst/>
                <a:latin typeface="Algerian" panose="04020705040A02060702" pitchFamily="82" charset="0"/>
              </a:rPr>
              <a:t>Python has syntax that allows developers to write programs with fewer lines than some other programming languages.</a:t>
            </a:r>
          </a:p>
          <a:p>
            <a:pPr algn="l">
              <a:buFont typeface="Arial" panose="020B0604020202020204" pitchFamily="34" charset="0"/>
              <a:buChar char="•"/>
            </a:pPr>
            <a:r>
              <a:rPr lang="en-US" b="0" i="0" dirty="0">
                <a:solidFill>
                  <a:schemeClr val="accent1"/>
                </a:solidFill>
                <a:effectLst/>
                <a:latin typeface="Algerian" panose="04020705040A02060702" pitchFamily="82" charset="0"/>
              </a:rPr>
              <a:t>Python runs on an interpreter system, meaning that code can be executed as soon as it is written. This means that prototyping can be very quick.</a:t>
            </a:r>
          </a:p>
          <a:p>
            <a:pPr algn="l">
              <a:buFont typeface="Arial" panose="020B0604020202020204" pitchFamily="34" charset="0"/>
              <a:buChar char="•"/>
            </a:pPr>
            <a:r>
              <a:rPr lang="en-US" b="0" i="0" dirty="0">
                <a:solidFill>
                  <a:schemeClr val="accent1"/>
                </a:solidFill>
                <a:effectLst/>
                <a:latin typeface="Algerian" panose="04020705040A02060702" pitchFamily="82" charset="0"/>
              </a:rPr>
              <a:t>Python can be treated in a procedural way, an object-oriented way or a functional way.</a:t>
            </a:r>
          </a:p>
          <a:p>
            <a:endParaRPr lang="en-PH" dirty="0"/>
          </a:p>
        </p:txBody>
      </p:sp>
    </p:spTree>
    <p:extLst>
      <p:ext uri="{BB962C8B-B14F-4D97-AF65-F5344CB8AC3E}">
        <p14:creationId xmlns:p14="http://schemas.microsoft.com/office/powerpoint/2010/main" val="42465267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F947-C4B9-829E-3FFD-32884DE70477}"/>
              </a:ext>
            </a:extLst>
          </p:cNvPr>
          <p:cNvSpPr>
            <a:spLocks noGrp="1"/>
          </p:cNvSpPr>
          <p:nvPr>
            <p:ph type="title"/>
          </p:nvPr>
        </p:nvSpPr>
        <p:spPr/>
        <p:txBody>
          <a:bodyPr/>
          <a:lstStyle/>
          <a:p>
            <a:r>
              <a:rPr lang="en-PH" dirty="0">
                <a:latin typeface="Algerian" panose="04020705040A02060702" pitchFamily="82" charset="0"/>
              </a:rPr>
              <a:t>Most Values are True</a:t>
            </a:r>
          </a:p>
        </p:txBody>
      </p:sp>
      <p:sp>
        <p:nvSpPr>
          <p:cNvPr id="3" name="Content Placeholder 2">
            <a:extLst>
              <a:ext uri="{FF2B5EF4-FFF2-40B4-BE49-F238E27FC236}">
                <a16:creationId xmlns:a16="http://schemas.microsoft.com/office/drawing/2014/main" id="{1F1C507E-4E69-F87A-238D-4B071F68CEFB}"/>
              </a:ext>
            </a:extLst>
          </p:cNvPr>
          <p:cNvSpPr>
            <a:spLocks noGrp="1"/>
          </p:cNvSpPr>
          <p:nvPr>
            <p:ph idx="1"/>
          </p:nvPr>
        </p:nvSpPr>
        <p:spPr/>
        <p:txBody>
          <a:bodyPr>
            <a:normAutofit fontScale="85000" lnSpcReduction="10000"/>
          </a:bodyPr>
          <a:lstStyle/>
          <a:p>
            <a:pPr>
              <a:buFont typeface="Wingdings" panose="05000000000000000000" pitchFamily="2" charset="2"/>
              <a:buChar char="v"/>
            </a:pPr>
            <a:r>
              <a:rPr lang="en-US" dirty="0">
                <a:latin typeface="Algerian" panose="04020705040A02060702" pitchFamily="82" charset="0"/>
              </a:rPr>
              <a:t>Almost any value is evaluated to True if it has some sort of content.</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a:latin typeface="Algerian" panose="04020705040A02060702" pitchFamily="82" charset="0"/>
              </a:rPr>
              <a:t>Any string is True, except empty strings.</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a:latin typeface="Algerian" panose="04020705040A02060702" pitchFamily="82" charset="0"/>
              </a:rPr>
              <a:t>Any number is True, except 0.</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a:latin typeface="Algerian" panose="04020705040A02060702" pitchFamily="82" charset="0"/>
              </a:rPr>
              <a:t>Any list, tuple, set, and dictionary are True, except empty ones.</a:t>
            </a:r>
            <a:endParaRPr lang="en-PH" dirty="0">
              <a:latin typeface="Algerian" panose="04020705040A02060702" pitchFamily="82" charset="0"/>
            </a:endParaRPr>
          </a:p>
        </p:txBody>
      </p:sp>
    </p:spTree>
    <p:extLst>
      <p:ext uri="{BB962C8B-B14F-4D97-AF65-F5344CB8AC3E}">
        <p14:creationId xmlns:p14="http://schemas.microsoft.com/office/powerpoint/2010/main" val="3788186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18CB26-9600-4729-9032-85C249C20C78}"/>
              </a:ext>
            </a:extLst>
          </p:cNvPr>
          <p:cNvSpPr>
            <a:spLocks noGrp="1"/>
          </p:cNvSpPr>
          <p:nvPr>
            <p:ph idx="1"/>
          </p:nvPr>
        </p:nvSpPr>
        <p:spPr/>
        <p:txBody>
          <a:bodyPr/>
          <a:lstStyle/>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the following will return True:</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solidFill>
                  <a:schemeClr val="accent1"/>
                </a:solidFill>
                <a:latin typeface="Algerian" panose="04020705040A02060702" pitchFamily="82" charset="0"/>
              </a:rPr>
              <a:t>bool("</a:t>
            </a:r>
            <a:r>
              <a:rPr lang="en-US" dirty="0" err="1">
                <a:solidFill>
                  <a:schemeClr val="accent1"/>
                </a:solidFill>
                <a:latin typeface="Algerian" panose="04020705040A02060702" pitchFamily="82" charset="0"/>
              </a:rPr>
              <a:t>abc</a:t>
            </a:r>
            <a:r>
              <a:rPr lang="en-US" dirty="0">
                <a:solidFill>
                  <a:schemeClr val="accent1"/>
                </a:solidFill>
                <a:latin typeface="Algerian" panose="04020705040A02060702" pitchFamily="82" charset="0"/>
              </a:rPr>
              <a:t>")</a:t>
            </a:r>
          </a:p>
          <a:p>
            <a:pPr>
              <a:buFont typeface="Wingdings" panose="05000000000000000000" pitchFamily="2" charset="2"/>
              <a:buChar char="v"/>
            </a:pPr>
            <a:r>
              <a:rPr lang="en-US" dirty="0">
                <a:solidFill>
                  <a:schemeClr val="accent1"/>
                </a:solidFill>
                <a:latin typeface="Algerian" panose="04020705040A02060702" pitchFamily="82" charset="0"/>
              </a:rPr>
              <a:t>bool(123)</a:t>
            </a:r>
          </a:p>
          <a:p>
            <a:pPr>
              <a:buFont typeface="Wingdings" panose="05000000000000000000" pitchFamily="2" charset="2"/>
              <a:buChar char="v"/>
            </a:pPr>
            <a:r>
              <a:rPr lang="en-US" dirty="0">
                <a:solidFill>
                  <a:schemeClr val="accent1"/>
                </a:solidFill>
                <a:latin typeface="Algerian" panose="04020705040A02060702" pitchFamily="82" charset="0"/>
              </a:rPr>
              <a:t>bool(["apple", "cherry", "banana"])</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2835385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6549-6DA7-8916-B15C-7EEEE29A4C41}"/>
              </a:ext>
            </a:extLst>
          </p:cNvPr>
          <p:cNvSpPr>
            <a:spLocks noGrp="1"/>
          </p:cNvSpPr>
          <p:nvPr>
            <p:ph type="title"/>
          </p:nvPr>
        </p:nvSpPr>
        <p:spPr>
          <a:xfrm>
            <a:off x="1450391" y="633069"/>
            <a:ext cx="9291215" cy="1100137"/>
          </a:xfrm>
        </p:spPr>
        <p:txBody>
          <a:bodyPr/>
          <a:lstStyle/>
          <a:p>
            <a:r>
              <a:rPr lang="en-PH" dirty="0">
                <a:latin typeface="Algerian" panose="04020705040A02060702" pitchFamily="82" charset="0"/>
              </a:rPr>
              <a:t>Some Values are False</a:t>
            </a:r>
          </a:p>
        </p:txBody>
      </p:sp>
      <p:sp>
        <p:nvSpPr>
          <p:cNvPr id="3" name="Content Placeholder 2">
            <a:extLst>
              <a:ext uri="{FF2B5EF4-FFF2-40B4-BE49-F238E27FC236}">
                <a16:creationId xmlns:a16="http://schemas.microsoft.com/office/drawing/2014/main" id="{52746DD5-132A-4566-9DEA-0BE1CED64278}"/>
              </a:ext>
            </a:extLst>
          </p:cNvPr>
          <p:cNvSpPr>
            <a:spLocks noGrp="1"/>
          </p:cNvSpPr>
          <p:nvPr>
            <p:ph idx="1"/>
          </p:nvPr>
        </p:nvSpPr>
        <p:spPr>
          <a:xfrm>
            <a:off x="1450392" y="1828800"/>
            <a:ext cx="9291215" cy="4396131"/>
          </a:xfrm>
        </p:spPr>
        <p:txBody>
          <a:bodyPr>
            <a:normAutofit fontScale="92500" lnSpcReduction="10000"/>
          </a:bodyPr>
          <a:lstStyle/>
          <a:p>
            <a:pPr>
              <a:buFont typeface="Wingdings" panose="05000000000000000000" pitchFamily="2" charset="2"/>
              <a:buChar char="v"/>
            </a:pPr>
            <a:r>
              <a:rPr lang="en-US" sz="1800" dirty="0"/>
              <a:t>In fact, there are not many values that evaluate to False, except empty values, such as (), [], {}, "", the number 0, and the value None. And of course the value False evaluates to False.</a:t>
            </a:r>
          </a:p>
          <a:p>
            <a:pPr>
              <a:buFont typeface="Wingdings" panose="05000000000000000000" pitchFamily="2" charset="2"/>
              <a:buChar char="v"/>
            </a:pPr>
            <a:r>
              <a:rPr lang="en-US" sz="1800" dirty="0"/>
              <a:t>Example</a:t>
            </a:r>
          </a:p>
          <a:p>
            <a:pPr>
              <a:buFont typeface="Wingdings" panose="05000000000000000000" pitchFamily="2" charset="2"/>
              <a:buChar char="v"/>
            </a:pPr>
            <a:r>
              <a:rPr lang="en-US" sz="1800" dirty="0"/>
              <a:t>The following will return False:</a:t>
            </a:r>
          </a:p>
          <a:p>
            <a:pPr>
              <a:buFont typeface="Wingdings" panose="05000000000000000000" pitchFamily="2" charset="2"/>
              <a:buChar char="v"/>
            </a:pPr>
            <a:endParaRPr lang="en-US" sz="1800" dirty="0"/>
          </a:p>
          <a:p>
            <a:pPr>
              <a:buFont typeface="Wingdings" panose="05000000000000000000" pitchFamily="2" charset="2"/>
              <a:buChar char="v"/>
            </a:pPr>
            <a:r>
              <a:rPr lang="en-US" sz="1800" dirty="0"/>
              <a:t>bool(False)</a:t>
            </a:r>
          </a:p>
          <a:p>
            <a:pPr>
              <a:buFont typeface="Wingdings" panose="05000000000000000000" pitchFamily="2" charset="2"/>
              <a:buChar char="v"/>
            </a:pPr>
            <a:r>
              <a:rPr lang="en-US" sz="1800" dirty="0"/>
              <a:t>bool(None)</a:t>
            </a:r>
          </a:p>
          <a:p>
            <a:pPr>
              <a:buFont typeface="Wingdings" panose="05000000000000000000" pitchFamily="2" charset="2"/>
              <a:buChar char="v"/>
            </a:pPr>
            <a:r>
              <a:rPr lang="en-US" sz="1800" dirty="0"/>
              <a:t>bool(0)</a:t>
            </a:r>
          </a:p>
          <a:p>
            <a:pPr>
              <a:buFont typeface="Wingdings" panose="05000000000000000000" pitchFamily="2" charset="2"/>
              <a:buChar char="v"/>
            </a:pPr>
            <a:r>
              <a:rPr lang="en-US" sz="1800" dirty="0"/>
              <a:t>bool("")</a:t>
            </a:r>
          </a:p>
          <a:p>
            <a:pPr>
              <a:buFont typeface="Wingdings" panose="05000000000000000000" pitchFamily="2" charset="2"/>
              <a:buChar char="v"/>
            </a:pPr>
            <a:r>
              <a:rPr lang="en-US" sz="1800" dirty="0"/>
              <a:t>bool(())</a:t>
            </a:r>
          </a:p>
          <a:p>
            <a:pPr>
              <a:buFont typeface="Wingdings" panose="05000000000000000000" pitchFamily="2" charset="2"/>
              <a:buChar char="v"/>
            </a:pPr>
            <a:r>
              <a:rPr lang="en-US" sz="1800" dirty="0"/>
              <a:t>bool([])</a:t>
            </a:r>
          </a:p>
          <a:p>
            <a:pPr>
              <a:buFont typeface="Wingdings" panose="05000000000000000000" pitchFamily="2" charset="2"/>
              <a:buChar char="v"/>
            </a:pPr>
            <a:r>
              <a:rPr lang="en-US" sz="1800" dirty="0"/>
              <a:t>bool({})</a:t>
            </a:r>
            <a:endParaRPr lang="en-PH" sz="1800" dirty="0"/>
          </a:p>
        </p:txBody>
      </p:sp>
    </p:spTree>
    <p:extLst>
      <p:ext uri="{BB962C8B-B14F-4D97-AF65-F5344CB8AC3E}">
        <p14:creationId xmlns:p14="http://schemas.microsoft.com/office/powerpoint/2010/main" val="4046141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8414B-054C-6F1A-23D4-4FAD61A43CD9}"/>
              </a:ext>
            </a:extLst>
          </p:cNvPr>
          <p:cNvSpPr>
            <a:spLocks noGrp="1"/>
          </p:cNvSpPr>
          <p:nvPr>
            <p:ph idx="1"/>
          </p:nvPr>
        </p:nvSpPr>
        <p:spPr>
          <a:xfrm>
            <a:off x="1450392" y="1443039"/>
            <a:ext cx="9291215" cy="4337632"/>
          </a:xfrm>
        </p:spPr>
        <p:txBody>
          <a:bodyPr>
            <a:normAutofit fontScale="92500" lnSpcReduction="10000"/>
          </a:bodyPr>
          <a:lstStyle/>
          <a:p>
            <a:pPr>
              <a:buFont typeface="Wingdings" panose="05000000000000000000" pitchFamily="2" charset="2"/>
              <a:buChar char="v"/>
            </a:pPr>
            <a:r>
              <a:rPr lang="en-US" dirty="0">
                <a:solidFill>
                  <a:schemeClr val="accent1"/>
                </a:solidFill>
                <a:latin typeface="Algerian" panose="04020705040A02060702" pitchFamily="82" charset="0"/>
              </a:rPr>
              <a:t>One more value, or object in this case, evaluates to False, and that is if you have an object that is made from a class with a __</a:t>
            </a:r>
            <a:r>
              <a:rPr lang="en-US" dirty="0" err="1">
                <a:solidFill>
                  <a:schemeClr val="accent1"/>
                </a:solidFill>
                <a:latin typeface="Algerian" panose="04020705040A02060702" pitchFamily="82" charset="0"/>
              </a:rPr>
              <a:t>len</a:t>
            </a:r>
            <a:r>
              <a:rPr lang="en-US" dirty="0">
                <a:solidFill>
                  <a:schemeClr val="accent1"/>
                </a:solidFill>
                <a:latin typeface="Algerian" panose="04020705040A02060702" pitchFamily="82" charset="0"/>
              </a:rPr>
              <a:t>__ function that returns 0 or False:</a:t>
            </a:r>
          </a:p>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class </a:t>
            </a:r>
            <a:r>
              <a:rPr lang="en-US" dirty="0" err="1">
                <a:solidFill>
                  <a:schemeClr val="accent1"/>
                </a:solidFill>
                <a:latin typeface="Algerian" panose="04020705040A02060702" pitchFamily="82" charset="0"/>
              </a:rPr>
              <a:t>myclass</a:t>
            </a:r>
            <a:r>
              <a:rPr lang="en-US" dirty="0">
                <a:solidFill>
                  <a:schemeClr val="accent1"/>
                </a:solidFill>
                <a:latin typeface="Algerian" panose="04020705040A02060702" pitchFamily="82" charset="0"/>
              </a:rPr>
              <a:t>():</a:t>
            </a:r>
          </a:p>
          <a:p>
            <a:pPr>
              <a:buFont typeface="Wingdings" panose="05000000000000000000" pitchFamily="2" charset="2"/>
              <a:buChar char="v"/>
            </a:pPr>
            <a:r>
              <a:rPr lang="en-US" dirty="0">
                <a:solidFill>
                  <a:schemeClr val="accent1"/>
                </a:solidFill>
                <a:latin typeface="Algerian" panose="04020705040A02060702" pitchFamily="82" charset="0"/>
              </a:rPr>
              <a:t>  def __</a:t>
            </a:r>
            <a:r>
              <a:rPr lang="en-US" dirty="0" err="1">
                <a:solidFill>
                  <a:schemeClr val="accent1"/>
                </a:solidFill>
                <a:latin typeface="Algerian" panose="04020705040A02060702" pitchFamily="82" charset="0"/>
              </a:rPr>
              <a:t>len</a:t>
            </a:r>
            <a:r>
              <a:rPr lang="en-US" dirty="0">
                <a:solidFill>
                  <a:schemeClr val="accent1"/>
                </a:solidFill>
                <a:latin typeface="Algerian" panose="04020705040A02060702" pitchFamily="82" charset="0"/>
              </a:rPr>
              <a:t>__(self):</a:t>
            </a:r>
          </a:p>
          <a:p>
            <a:pPr>
              <a:buFont typeface="Wingdings" panose="05000000000000000000" pitchFamily="2" charset="2"/>
              <a:buChar char="v"/>
            </a:pPr>
            <a:r>
              <a:rPr lang="en-US" dirty="0">
                <a:solidFill>
                  <a:schemeClr val="accent1"/>
                </a:solidFill>
                <a:latin typeface="Algerian" panose="04020705040A02060702" pitchFamily="82" charset="0"/>
              </a:rPr>
              <a:t>    return 0</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err="1">
                <a:solidFill>
                  <a:schemeClr val="accent1"/>
                </a:solidFill>
                <a:latin typeface="Algerian" panose="04020705040A02060702" pitchFamily="82" charset="0"/>
              </a:rPr>
              <a:t>myobj</a:t>
            </a:r>
            <a:r>
              <a:rPr lang="en-US" dirty="0">
                <a:solidFill>
                  <a:schemeClr val="accent1"/>
                </a:solidFill>
                <a:latin typeface="Algerian" panose="04020705040A02060702" pitchFamily="82" charset="0"/>
              </a:rPr>
              <a:t> = </a:t>
            </a:r>
            <a:r>
              <a:rPr lang="en-US" dirty="0" err="1">
                <a:solidFill>
                  <a:schemeClr val="accent1"/>
                </a:solidFill>
                <a:latin typeface="Algerian" panose="04020705040A02060702" pitchFamily="82" charset="0"/>
              </a:rPr>
              <a:t>myclass</a:t>
            </a:r>
            <a:r>
              <a:rPr lang="en-US" dirty="0">
                <a:solidFill>
                  <a:schemeClr val="accent1"/>
                </a:solidFill>
                <a:latin typeface="Algerian" panose="04020705040A02060702" pitchFamily="82" charset="0"/>
              </a:rPr>
              <a:t>()</a:t>
            </a:r>
          </a:p>
          <a:p>
            <a:pPr>
              <a:buFont typeface="Wingdings" panose="05000000000000000000" pitchFamily="2" charset="2"/>
              <a:buChar char="v"/>
            </a:pPr>
            <a:r>
              <a:rPr lang="en-US" dirty="0">
                <a:solidFill>
                  <a:schemeClr val="accent1"/>
                </a:solidFill>
                <a:latin typeface="Algerian" panose="04020705040A02060702" pitchFamily="82" charset="0"/>
              </a:rPr>
              <a:t>print(bool(</a:t>
            </a:r>
            <a:r>
              <a:rPr lang="en-US" dirty="0" err="1">
                <a:solidFill>
                  <a:schemeClr val="accent1"/>
                </a:solidFill>
                <a:latin typeface="Algerian" panose="04020705040A02060702" pitchFamily="82" charset="0"/>
              </a:rPr>
              <a:t>myobj</a:t>
            </a:r>
            <a:r>
              <a:rPr lang="en-US" dirty="0">
                <a:solidFill>
                  <a:schemeClr val="accent1"/>
                </a:solidFill>
                <a:latin typeface="Algerian" panose="04020705040A02060702" pitchFamily="82" charset="0"/>
              </a:rPr>
              <a:t>))</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1988272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4BD2-8494-95BE-C1D0-131AFF0B436F}"/>
              </a:ext>
            </a:extLst>
          </p:cNvPr>
          <p:cNvSpPr>
            <a:spLocks noGrp="1"/>
          </p:cNvSpPr>
          <p:nvPr>
            <p:ph type="title"/>
          </p:nvPr>
        </p:nvSpPr>
        <p:spPr/>
        <p:txBody>
          <a:bodyPr>
            <a:normAutofit fontScale="90000"/>
          </a:bodyPr>
          <a:lstStyle/>
          <a:p>
            <a:r>
              <a:rPr lang="en-US" b="0" i="0" dirty="0">
                <a:effectLst/>
                <a:latin typeface="Algerian" panose="04020705040A02060702" pitchFamily="82" charset="0"/>
              </a:rPr>
              <a:t>Functions can Return a Boolean</a:t>
            </a:r>
            <a:br>
              <a:rPr lang="en-US"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ABFA139B-7A37-2E6D-2CFC-67BB3E7957DE}"/>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US" b="0" i="0" dirty="0">
                <a:solidFill>
                  <a:srgbClr val="000000"/>
                </a:solidFill>
                <a:effectLst/>
                <a:latin typeface="Algerian" panose="04020705040A02060702" pitchFamily="82" charset="0"/>
              </a:rPr>
              <a:t>You can create functions that returns a Boolean Value:</a:t>
            </a:r>
          </a:p>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Print the answer of a function:</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a:t>def </a:t>
            </a:r>
            <a:r>
              <a:rPr lang="en-US" dirty="0" err="1"/>
              <a:t>myFunction</a:t>
            </a:r>
            <a:r>
              <a:rPr lang="en-US" dirty="0"/>
              <a:t>() :</a:t>
            </a:r>
          </a:p>
          <a:p>
            <a:pPr>
              <a:buFont typeface="Wingdings" panose="05000000000000000000" pitchFamily="2" charset="2"/>
              <a:buChar char="v"/>
            </a:pPr>
            <a:r>
              <a:rPr lang="en-US" dirty="0"/>
              <a:t>  return True</a:t>
            </a:r>
          </a:p>
          <a:p>
            <a:pPr>
              <a:buFont typeface="Wingdings" panose="05000000000000000000" pitchFamily="2" charset="2"/>
              <a:buChar char="v"/>
            </a:pPr>
            <a:endParaRPr lang="en-US" dirty="0"/>
          </a:p>
          <a:p>
            <a:pPr>
              <a:buFont typeface="Wingdings" panose="05000000000000000000" pitchFamily="2" charset="2"/>
              <a:buChar char="v"/>
            </a:pPr>
            <a:r>
              <a:rPr lang="en-US" dirty="0"/>
              <a:t>print(</a:t>
            </a:r>
            <a:r>
              <a:rPr lang="en-US" dirty="0" err="1"/>
              <a:t>myFunction</a:t>
            </a:r>
            <a:r>
              <a:rPr lang="en-US" dirty="0"/>
              <a:t>())</a:t>
            </a:r>
          </a:p>
          <a:p>
            <a:pPr>
              <a:buFont typeface="Wingdings" panose="05000000000000000000" pitchFamily="2" charset="2"/>
              <a:buChar char="v"/>
            </a:pPr>
            <a:r>
              <a:rPr lang="en-US" dirty="0"/>
              <a:t>You can execute code based on the Boolean answer of a function:</a:t>
            </a:r>
            <a:endParaRPr lang="en-PH" dirty="0"/>
          </a:p>
        </p:txBody>
      </p:sp>
    </p:spTree>
    <p:extLst>
      <p:ext uri="{BB962C8B-B14F-4D97-AF65-F5344CB8AC3E}">
        <p14:creationId xmlns:p14="http://schemas.microsoft.com/office/powerpoint/2010/main" val="3285065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0B875-A8E9-F2A6-01B2-CF954E86BCDF}"/>
              </a:ext>
            </a:extLst>
          </p:cNvPr>
          <p:cNvSpPr>
            <a:spLocks noGrp="1"/>
          </p:cNvSpPr>
          <p:nvPr>
            <p:ph idx="1"/>
          </p:nvPr>
        </p:nvSpPr>
        <p:spPr>
          <a:xfrm>
            <a:off x="1875511" y="642938"/>
            <a:ext cx="9291215" cy="3814877"/>
          </a:xfrm>
        </p:spPr>
        <p:txBody>
          <a:bodyPr>
            <a:normAutofit fontScale="775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Print "YES!" if the function returns True, otherwise print "NO!":</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solidFill>
                  <a:schemeClr val="accent1"/>
                </a:solidFill>
                <a:latin typeface="Algerian" panose="04020705040A02060702" pitchFamily="82" charset="0"/>
              </a:rPr>
              <a:t>def </a:t>
            </a:r>
            <a:r>
              <a:rPr lang="en-US" dirty="0" err="1">
                <a:solidFill>
                  <a:schemeClr val="accent1"/>
                </a:solidFill>
                <a:latin typeface="Algerian" panose="04020705040A02060702" pitchFamily="82" charset="0"/>
              </a:rPr>
              <a:t>myFunction</a:t>
            </a:r>
            <a:r>
              <a:rPr lang="en-US" dirty="0">
                <a:solidFill>
                  <a:schemeClr val="accent1"/>
                </a:solidFill>
                <a:latin typeface="Algerian" panose="04020705040A02060702" pitchFamily="82" charset="0"/>
              </a:rPr>
              <a:t>() :</a:t>
            </a:r>
          </a:p>
          <a:p>
            <a:pPr>
              <a:buFont typeface="Wingdings" panose="05000000000000000000" pitchFamily="2" charset="2"/>
              <a:buChar char="v"/>
            </a:pPr>
            <a:r>
              <a:rPr lang="en-US" dirty="0">
                <a:solidFill>
                  <a:schemeClr val="accent1"/>
                </a:solidFill>
                <a:latin typeface="Algerian" panose="04020705040A02060702" pitchFamily="82" charset="0"/>
              </a:rPr>
              <a:t>  return True</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solidFill>
                  <a:schemeClr val="accent1"/>
                </a:solidFill>
                <a:latin typeface="Algerian" panose="04020705040A02060702" pitchFamily="82" charset="0"/>
              </a:rPr>
              <a:t>if </a:t>
            </a:r>
            <a:r>
              <a:rPr lang="en-US" dirty="0" err="1">
                <a:solidFill>
                  <a:schemeClr val="accent1"/>
                </a:solidFill>
                <a:latin typeface="Algerian" panose="04020705040A02060702" pitchFamily="82" charset="0"/>
              </a:rPr>
              <a:t>myFunction</a:t>
            </a:r>
            <a:r>
              <a:rPr lang="en-US" dirty="0">
                <a:solidFill>
                  <a:schemeClr val="accent1"/>
                </a:solidFill>
                <a:latin typeface="Algerian" panose="04020705040A02060702" pitchFamily="82" charset="0"/>
              </a:rPr>
              <a:t>():</a:t>
            </a:r>
          </a:p>
          <a:p>
            <a:pPr>
              <a:buFont typeface="Wingdings" panose="05000000000000000000" pitchFamily="2" charset="2"/>
              <a:buChar char="v"/>
            </a:pPr>
            <a:r>
              <a:rPr lang="en-US" dirty="0">
                <a:solidFill>
                  <a:schemeClr val="accent1"/>
                </a:solidFill>
                <a:latin typeface="Algerian" panose="04020705040A02060702" pitchFamily="82" charset="0"/>
              </a:rPr>
              <a:t>  print("YES!")</a:t>
            </a:r>
          </a:p>
          <a:p>
            <a:pPr>
              <a:buFont typeface="Wingdings" panose="05000000000000000000" pitchFamily="2" charset="2"/>
              <a:buChar char="v"/>
            </a:pPr>
            <a:r>
              <a:rPr lang="en-US" dirty="0">
                <a:solidFill>
                  <a:schemeClr val="accent1"/>
                </a:solidFill>
                <a:latin typeface="Algerian" panose="04020705040A02060702" pitchFamily="82" charset="0"/>
              </a:rPr>
              <a:t>else:</a:t>
            </a:r>
          </a:p>
          <a:p>
            <a:pPr>
              <a:buFont typeface="Wingdings" panose="05000000000000000000" pitchFamily="2" charset="2"/>
              <a:buChar char="v"/>
            </a:pPr>
            <a:r>
              <a:rPr lang="en-US" dirty="0">
                <a:solidFill>
                  <a:schemeClr val="accent1"/>
                </a:solidFill>
                <a:latin typeface="Algerian" panose="04020705040A02060702" pitchFamily="82" charset="0"/>
              </a:rPr>
              <a:t>  print("NO!")</a:t>
            </a:r>
          </a:p>
          <a:p>
            <a:endParaRPr lang="en-US" dirty="0"/>
          </a:p>
          <a:p>
            <a:endParaRPr lang="en-PH" dirty="0"/>
          </a:p>
        </p:txBody>
      </p:sp>
      <p:sp>
        <p:nvSpPr>
          <p:cNvPr id="6" name="TextBox 5">
            <a:extLst>
              <a:ext uri="{FF2B5EF4-FFF2-40B4-BE49-F238E27FC236}">
                <a16:creationId xmlns:a16="http://schemas.microsoft.com/office/drawing/2014/main" id="{90179F27-9703-3BA3-5B58-BCEBDA21A06D}"/>
              </a:ext>
            </a:extLst>
          </p:cNvPr>
          <p:cNvSpPr txBox="1"/>
          <p:nvPr/>
        </p:nvSpPr>
        <p:spPr>
          <a:xfrm>
            <a:off x="1519518" y="4798829"/>
            <a:ext cx="7960658" cy="923330"/>
          </a:xfrm>
          <a:prstGeom prst="rect">
            <a:avLst/>
          </a:prstGeom>
          <a:noFill/>
        </p:spPr>
        <p:txBody>
          <a:bodyPr wrap="square">
            <a:spAutoFit/>
          </a:bodyPr>
          <a:lstStyle/>
          <a:p>
            <a:r>
              <a:rPr lang="en-US" dirty="0">
                <a:solidFill>
                  <a:schemeClr val="accent1"/>
                </a:solidFill>
                <a:latin typeface="Algerian" panose="04020705040A02060702" pitchFamily="82" charset="0"/>
              </a:rPr>
              <a:t>Python also has many built-in functions that return a </a:t>
            </a:r>
            <a:r>
              <a:rPr lang="en-US" dirty="0" err="1">
                <a:solidFill>
                  <a:schemeClr val="accent1"/>
                </a:solidFill>
                <a:latin typeface="Algerian" panose="04020705040A02060702" pitchFamily="82" charset="0"/>
              </a:rPr>
              <a:t>boolean</a:t>
            </a:r>
            <a:r>
              <a:rPr lang="en-US" dirty="0">
                <a:solidFill>
                  <a:schemeClr val="accent1"/>
                </a:solidFill>
                <a:latin typeface="Algerian" panose="04020705040A02060702" pitchFamily="82" charset="0"/>
              </a:rPr>
              <a:t> value, like the </a:t>
            </a:r>
            <a:r>
              <a:rPr lang="en-US" dirty="0" err="1">
                <a:solidFill>
                  <a:schemeClr val="accent1"/>
                </a:solidFill>
                <a:latin typeface="Algerian" panose="04020705040A02060702" pitchFamily="82" charset="0"/>
              </a:rPr>
              <a:t>isinstance</a:t>
            </a:r>
            <a:r>
              <a:rPr lang="en-US" dirty="0">
                <a:solidFill>
                  <a:schemeClr val="accent1"/>
                </a:solidFill>
                <a:latin typeface="Algerian" panose="04020705040A02060702" pitchFamily="82" charset="0"/>
              </a:rPr>
              <a:t>() function, which can be used to determine if an object is of a certain data type:</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27947190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D3624-608C-F3F3-ECE3-795B041ECF08}"/>
              </a:ext>
            </a:extLst>
          </p:cNvPr>
          <p:cNvSpPr>
            <a:spLocks noGrp="1"/>
          </p:cNvSpPr>
          <p:nvPr>
            <p:ph idx="1"/>
          </p:nvPr>
        </p:nvSpPr>
        <p:spPr>
          <a:xfrm>
            <a:off x="1451579" y="1385888"/>
            <a:ext cx="9291215" cy="4080457"/>
          </a:xfrm>
        </p:spPr>
        <p:txBody>
          <a:bodyPr>
            <a:normAutofit/>
          </a:bodyPr>
          <a:lstStyle/>
          <a:p>
            <a:pPr>
              <a:buFont typeface="Wingdings" panose="05000000000000000000" pitchFamily="2" charset="2"/>
              <a:buChar char="v"/>
            </a:pPr>
            <a:r>
              <a:rPr lang="en-US" sz="2800" dirty="0"/>
              <a:t>Example</a:t>
            </a:r>
          </a:p>
          <a:p>
            <a:pPr>
              <a:buFont typeface="Wingdings" panose="05000000000000000000" pitchFamily="2" charset="2"/>
              <a:buChar char="v"/>
            </a:pPr>
            <a:r>
              <a:rPr lang="en-US" sz="2800" dirty="0"/>
              <a:t>Check if an object is an integer or not:</a:t>
            </a:r>
          </a:p>
          <a:p>
            <a:pPr>
              <a:buFont typeface="Wingdings" panose="05000000000000000000" pitchFamily="2" charset="2"/>
              <a:buChar char="v"/>
            </a:pPr>
            <a:endParaRPr lang="en-US" sz="2800" dirty="0"/>
          </a:p>
          <a:p>
            <a:pPr>
              <a:buFont typeface="Wingdings" panose="05000000000000000000" pitchFamily="2" charset="2"/>
              <a:buChar char="v"/>
            </a:pPr>
            <a:r>
              <a:rPr lang="en-US" sz="2800" dirty="0"/>
              <a:t>x = 200</a:t>
            </a:r>
          </a:p>
          <a:p>
            <a:pPr>
              <a:buFont typeface="Wingdings" panose="05000000000000000000" pitchFamily="2" charset="2"/>
              <a:buChar char="v"/>
            </a:pPr>
            <a:r>
              <a:rPr lang="en-US" sz="2800" dirty="0"/>
              <a:t>print(</a:t>
            </a:r>
            <a:r>
              <a:rPr lang="en-US" sz="2800" dirty="0" err="1"/>
              <a:t>isinstance</a:t>
            </a:r>
            <a:r>
              <a:rPr lang="en-US" sz="2800" dirty="0"/>
              <a:t>(x, int))</a:t>
            </a:r>
            <a:endParaRPr lang="en-PH" sz="2800" dirty="0"/>
          </a:p>
        </p:txBody>
      </p:sp>
    </p:spTree>
    <p:extLst>
      <p:ext uri="{BB962C8B-B14F-4D97-AF65-F5344CB8AC3E}">
        <p14:creationId xmlns:p14="http://schemas.microsoft.com/office/powerpoint/2010/main" val="40277596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2C08-9171-40E1-B8B3-A6A145909837}"/>
              </a:ext>
            </a:extLst>
          </p:cNvPr>
          <p:cNvSpPr>
            <a:spLocks noGrp="1"/>
          </p:cNvSpPr>
          <p:nvPr>
            <p:ph type="title"/>
          </p:nvPr>
        </p:nvSpPr>
        <p:spPr/>
        <p:txBody>
          <a:bodyPr/>
          <a:lstStyle/>
          <a:p>
            <a:r>
              <a:rPr lang="en-PH" dirty="0">
                <a:latin typeface="Algerian" panose="04020705040A02060702" pitchFamily="82" charset="0"/>
              </a:rPr>
              <a:t>Python Operators</a:t>
            </a:r>
          </a:p>
        </p:txBody>
      </p:sp>
      <p:sp>
        <p:nvSpPr>
          <p:cNvPr id="3" name="Content Placeholder 2">
            <a:extLst>
              <a:ext uri="{FF2B5EF4-FFF2-40B4-BE49-F238E27FC236}">
                <a16:creationId xmlns:a16="http://schemas.microsoft.com/office/drawing/2014/main" id="{C1D44FB8-ADBB-6173-021B-7DB516420161}"/>
              </a:ext>
            </a:extLst>
          </p:cNvPr>
          <p:cNvSpPr>
            <a:spLocks noGrp="1"/>
          </p:cNvSpPr>
          <p:nvPr>
            <p:ph idx="1"/>
          </p:nvPr>
        </p:nvSpPr>
        <p:spPr/>
        <p:txBody>
          <a:bodyPr>
            <a:normAutofit/>
          </a:bodyPr>
          <a:lstStyle/>
          <a:p>
            <a:pPr>
              <a:buFont typeface="Wingdings" panose="05000000000000000000" pitchFamily="2" charset="2"/>
              <a:buChar char="v"/>
            </a:pPr>
            <a:r>
              <a:rPr lang="en-PH" dirty="0">
                <a:solidFill>
                  <a:schemeClr val="bg1"/>
                </a:solidFill>
                <a:latin typeface="Algerian" panose="04020705040A02060702" pitchFamily="82" charset="0"/>
              </a:rPr>
              <a:t>Python Operators</a:t>
            </a:r>
          </a:p>
          <a:p>
            <a:pPr>
              <a:buFont typeface="Wingdings" panose="05000000000000000000" pitchFamily="2" charset="2"/>
              <a:buChar char="v"/>
            </a:pPr>
            <a:r>
              <a:rPr lang="en-US" dirty="0">
                <a:solidFill>
                  <a:schemeClr val="bg1"/>
                </a:solidFill>
                <a:latin typeface="Algerian" panose="04020705040A02060702" pitchFamily="82" charset="0"/>
              </a:rPr>
              <a:t>Operators are used to perform operations on variables and values.</a:t>
            </a:r>
          </a:p>
          <a:p>
            <a:pPr>
              <a:buFont typeface="Wingdings" panose="05000000000000000000" pitchFamily="2" charset="2"/>
              <a:buChar char="v"/>
            </a:pPr>
            <a:endParaRPr lang="en-US" dirty="0">
              <a:solidFill>
                <a:schemeClr val="bg1"/>
              </a:solidFill>
              <a:latin typeface="Algerian" panose="04020705040A02060702" pitchFamily="82" charset="0"/>
            </a:endParaRPr>
          </a:p>
          <a:p>
            <a:pPr>
              <a:buFont typeface="Wingdings" panose="05000000000000000000" pitchFamily="2" charset="2"/>
              <a:buChar char="v"/>
            </a:pPr>
            <a:r>
              <a:rPr lang="en-US" dirty="0" err="1">
                <a:solidFill>
                  <a:schemeClr val="bg1"/>
                </a:solidFill>
                <a:latin typeface="Algerian" panose="04020705040A02060702" pitchFamily="82" charset="0"/>
              </a:rPr>
              <a:t>IExample</a:t>
            </a:r>
            <a:endParaRPr lang="en-US" dirty="0">
              <a:solidFill>
                <a:schemeClr val="bg1"/>
              </a:solidFill>
              <a:latin typeface="Algerian" panose="04020705040A02060702" pitchFamily="82" charset="0"/>
            </a:endParaRPr>
          </a:p>
          <a:p>
            <a:pPr>
              <a:buFont typeface="Wingdings" panose="05000000000000000000" pitchFamily="2" charset="2"/>
              <a:buChar char="v"/>
            </a:pPr>
            <a:r>
              <a:rPr lang="en-US" dirty="0">
                <a:solidFill>
                  <a:schemeClr val="bg1"/>
                </a:solidFill>
                <a:latin typeface="Algerian" panose="04020705040A02060702" pitchFamily="82" charset="0"/>
              </a:rPr>
              <a:t>print(10 + 5)n the example below, we use the + operator to add together two values:</a:t>
            </a:r>
            <a:endParaRPr lang="en-PH" dirty="0">
              <a:solidFill>
                <a:schemeClr val="bg1"/>
              </a:solidFill>
              <a:latin typeface="Algerian" panose="04020705040A02060702" pitchFamily="82" charset="0"/>
            </a:endParaRPr>
          </a:p>
        </p:txBody>
      </p:sp>
    </p:spTree>
    <p:extLst>
      <p:ext uri="{BB962C8B-B14F-4D97-AF65-F5344CB8AC3E}">
        <p14:creationId xmlns:p14="http://schemas.microsoft.com/office/powerpoint/2010/main" val="42398307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6C186F-0E57-0C15-E183-2EF44923194D}"/>
              </a:ext>
            </a:extLst>
          </p:cNvPr>
          <p:cNvSpPr>
            <a:spLocks noGrp="1"/>
          </p:cNvSpPr>
          <p:nvPr>
            <p:ph idx="1"/>
          </p:nvPr>
        </p:nvSpPr>
        <p:spPr>
          <a:xfrm>
            <a:off x="1451579" y="1000126"/>
            <a:ext cx="9291215" cy="4466220"/>
          </a:xfrm>
        </p:spPr>
        <p:txBody>
          <a:bodyPr>
            <a:normAutofit lnSpcReduction="10000"/>
          </a:bodyPr>
          <a:lstStyle/>
          <a:p>
            <a:pPr marL="0" indent="0">
              <a:buNone/>
            </a:pPr>
            <a:r>
              <a:rPr lang="en-US" dirty="0">
                <a:solidFill>
                  <a:schemeClr val="accent1"/>
                </a:solidFill>
                <a:latin typeface="Algerian" panose="04020705040A02060702" pitchFamily="82" charset="0"/>
              </a:rPr>
              <a:t>Python divides the operators in the following groups:</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solidFill>
                  <a:schemeClr val="accent1"/>
                </a:solidFill>
                <a:latin typeface="Algerian" panose="04020705040A02060702" pitchFamily="82" charset="0"/>
              </a:rPr>
              <a:t>Arithmetic operators</a:t>
            </a:r>
          </a:p>
          <a:p>
            <a:pPr>
              <a:buFont typeface="Wingdings" panose="05000000000000000000" pitchFamily="2" charset="2"/>
              <a:buChar char="v"/>
            </a:pPr>
            <a:r>
              <a:rPr lang="en-US" dirty="0">
                <a:solidFill>
                  <a:schemeClr val="accent1"/>
                </a:solidFill>
                <a:latin typeface="Algerian" panose="04020705040A02060702" pitchFamily="82" charset="0"/>
              </a:rPr>
              <a:t>Assignment operators</a:t>
            </a:r>
          </a:p>
          <a:p>
            <a:pPr>
              <a:buFont typeface="Wingdings" panose="05000000000000000000" pitchFamily="2" charset="2"/>
              <a:buChar char="v"/>
            </a:pPr>
            <a:r>
              <a:rPr lang="en-US" dirty="0">
                <a:solidFill>
                  <a:schemeClr val="accent1"/>
                </a:solidFill>
                <a:latin typeface="Algerian" panose="04020705040A02060702" pitchFamily="82" charset="0"/>
              </a:rPr>
              <a:t>Comparison operators</a:t>
            </a:r>
          </a:p>
          <a:p>
            <a:pPr>
              <a:buFont typeface="Wingdings" panose="05000000000000000000" pitchFamily="2" charset="2"/>
              <a:buChar char="v"/>
            </a:pPr>
            <a:r>
              <a:rPr lang="en-US" dirty="0">
                <a:solidFill>
                  <a:schemeClr val="accent1"/>
                </a:solidFill>
                <a:latin typeface="Algerian" panose="04020705040A02060702" pitchFamily="82" charset="0"/>
              </a:rPr>
              <a:t>Logical operators</a:t>
            </a:r>
          </a:p>
          <a:p>
            <a:pPr>
              <a:buFont typeface="Wingdings" panose="05000000000000000000" pitchFamily="2" charset="2"/>
              <a:buChar char="v"/>
            </a:pPr>
            <a:r>
              <a:rPr lang="en-US" dirty="0">
                <a:solidFill>
                  <a:schemeClr val="accent1"/>
                </a:solidFill>
                <a:latin typeface="Algerian" panose="04020705040A02060702" pitchFamily="82" charset="0"/>
              </a:rPr>
              <a:t>Identity operators</a:t>
            </a:r>
          </a:p>
          <a:p>
            <a:pPr>
              <a:buFont typeface="Wingdings" panose="05000000000000000000" pitchFamily="2" charset="2"/>
              <a:buChar char="v"/>
            </a:pPr>
            <a:r>
              <a:rPr lang="en-US" dirty="0">
                <a:solidFill>
                  <a:schemeClr val="accent1"/>
                </a:solidFill>
                <a:latin typeface="Algerian" panose="04020705040A02060702" pitchFamily="82" charset="0"/>
              </a:rPr>
              <a:t>Membership operators</a:t>
            </a:r>
          </a:p>
          <a:p>
            <a:pPr>
              <a:buFont typeface="Wingdings" panose="05000000000000000000" pitchFamily="2" charset="2"/>
              <a:buChar char="v"/>
            </a:pPr>
            <a:r>
              <a:rPr lang="en-US" dirty="0">
                <a:solidFill>
                  <a:schemeClr val="accent1"/>
                </a:solidFill>
                <a:latin typeface="Algerian" panose="04020705040A02060702" pitchFamily="82" charset="0"/>
              </a:rPr>
              <a:t>Bitwise operator</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21052031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E4A4-76E1-BB10-4DB6-AC149A48D916}"/>
              </a:ext>
            </a:extLst>
          </p:cNvPr>
          <p:cNvSpPr>
            <a:spLocks noGrp="1"/>
          </p:cNvSpPr>
          <p:nvPr>
            <p:ph type="title"/>
          </p:nvPr>
        </p:nvSpPr>
        <p:spPr>
          <a:xfrm>
            <a:off x="1450392" y="433044"/>
            <a:ext cx="9291215" cy="1049235"/>
          </a:xfrm>
        </p:spPr>
        <p:txBody>
          <a:bodyPr>
            <a:normAutofit/>
          </a:bodyPr>
          <a:lstStyle/>
          <a:p>
            <a:r>
              <a:rPr lang="en-PH" dirty="0">
                <a:latin typeface="Algerian" panose="04020705040A02060702" pitchFamily="82" charset="0"/>
              </a:rPr>
              <a:t>Python Arithmetic Operators</a:t>
            </a:r>
          </a:p>
        </p:txBody>
      </p:sp>
      <p:sp>
        <p:nvSpPr>
          <p:cNvPr id="3" name="Content Placeholder 2">
            <a:extLst>
              <a:ext uri="{FF2B5EF4-FFF2-40B4-BE49-F238E27FC236}">
                <a16:creationId xmlns:a16="http://schemas.microsoft.com/office/drawing/2014/main" id="{BFD2E380-E5F0-E78C-EE61-6F45D9F2FF9F}"/>
              </a:ext>
            </a:extLst>
          </p:cNvPr>
          <p:cNvSpPr>
            <a:spLocks noGrp="1"/>
          </p:cNvSpPr>
          <p:nvPr>
            <p:ph idx="1"/>
          </p:nvPr>
        </p:nvSpPr>
        <p:spPr>
          <a:xfrm>
            <a:off x="1451579" y="1700213"/>
            <a:ext cx="9291215" cy="4353267"/>
          </a:xfrm>
        </p:spPr>
        <p:txBody>
          <a:bodyPr>
            <a:normAutofit fontScale="925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Arithmetic operators are used with numeric values to perform common mathematical operations:</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PH" dirty="0" err="1">
                <a:solidFill>
                  <a:schemeClr val="accent1"/>
                </a:solidFill>
                <a:latin typeface="Algerian" panose="04020705040A02060702" pitchFamily="82" charset="0"/>
              </a:rPr>
              <a:t>perator</a:t>
            </a:r>
            <a:r>
              <a:rPr lang="en-PH" dirty="0">
                <a:solidFill>
                  <a:schemeClr val="accent1"/>
                </a:solidFill>
                <a:latin typeface="Algerian" panose="04020705040A02060702" pitchFamily="82" charset="0"/>
              </a:rPr>
              <a:t>	Name	Example	Try it</a:t>
            </a:r>
          </a:p>
          <a:p>
            <a:pPr>
              <a:buFont typeface="Wingdings" panose="05000000000000000000" pitchFamily="2" charset="2"/>
              <a:buChar char="v"/>
            </a:pPr>
            <a:r>
              <a:rPr lang="en-PH" dirty="0">
                <a:solidFill>
                  <a:schemeClr val="accent1"/>
                </a:solidFill>
                <a:latin typeface="Algerian" panose="04020705040A02060702" pitchFamily="82" charset="0"/>
              </a:rPr>
              <a:t>+	Addition	x + y	</a:t>
            </a:r>
          </a:p>
          <a:p>
            <a:pPr>
              <a:buFont typeface="Wingdings" panose="05000000000000000000" pitchFamily="2" charset="2"/>
              <a:buChar char="v"/>
            </a:pPr>
            <a:r>
              <a:rPr lang="en-PH" dirty="0">
                <a:solidFill>
                  <a:schemeClr val="accent1"/>
                </a:solidFill>
                <a:latin typeface="Algerian" panose="04020705040A02060702" pitchFamily="82" charset="0"/>
              </a:rPr>
              <a:t>-	Subtraction	x - y	</a:t>
            </a:r>
          </a:p>
          <a:p>
            <a:pPr>
              <a:buFont typeface="Wingdings" panose="05000000000000000000" pitchFamily="2" charset="2"/>
              <a:buChar char="v"/>
            </a:pPr>
            <a:r>
              <a:rPr lang="en-PH" dirty="0">
                <a:solidFill>
                  <a:schemeClr val="accent1"/>
                </a:solidFill>
                <a:latin typeface="Algerian" panose="04020705040A02060702" pitchFamily="82" charset="0"/>
              </a:rPr>
              <a:t>*	Multiplication	x * y	</a:t>
            </a:r>
          </a:p>
          <a:p>
            <a:pPr>
              <a:buFont typeface="Wingdings" panose="05000000000000000000" pitchFamily="2" charset="2"/>
              <a:buChar char="v"/>
            </a:pPr>
            <a:r>
              <a:rPr lang="en-PH" dirty="0">
                <a:solidFill>
                  <a:schemeClr val="accent1"/>
                </a:solidFill>
                <a:latin typeface="Algerian" panose="04020705040A02060702" pitchFamily="82" charset="0"/>
              </a:rPr>
              <a:t>/	Division	x / y	</a:t>
            </a:r>
          </a:p>
          <a:p>
            <a:pPr>
              <a:buFont typeface="Wingdings" panose="05000000000000000000" pitchFamily="2" charset="2"/>
              <a:buChar char="v"/>
            </a:pPr>
            <a:r>
              <a:rPr lang="en-PH" dirty="0">
                <a:solidFill>
                  <a:schemeClr val="accent1"/>
                </a:solidFill>
                <a:latin typeface="Algerian" panose="04020705040A02060702" pitchFamily="82" charset="0"/>
              </a:rPr>
              <a:t>%	Modulus	x % y	</a:t>
            </a:r>
          </a:p>
          <a:p>
            <a:pPr>
              <a:buFont typeface="Wingdings" panose="05000000000000000000" pitchFamily="2" charset="2"/>
              <a:buChar char="v"/>
            </a:pPr>
            <a:r>
              <a:rPr lang="en-PH" dirty="0">
                <a:solidFill>
                  <a:schemeClr val="accent1"/>
                </a:solidFill>
                <a:latin typeface="Algerian" panose="04020705040A02060702" pitchFamily="82" charset="0"/>
              </a:rPr>
              <a:t>**	Exponentiation	x ** y	</a:t>
            </a:r>
          </a:p>
          <a:p>
            <a:pPr>
              <a:buFont typeface="Wingdings" panose="05000000000000000000" pitchFamily="2" charset="2"/>
              <a:buChar char="v"/>
            </a:pPr>
            <a:r>
              <a:rPr lang="en-PH" dirty="0">
                <a:solidFill>
                  <a:schemeClr val="accent1"/>
                </a:solidFill>
                <a:latin typeface="Algerian" panose="04020705040A02060702" pitchFamily="82" charset="0"/>
              </a:rPr>
              <a:t>//	Floor division	x // y</a:t>
            </a:r>
          </a:p>
        </p:txBody>
      </p:sp>
    </p:spTree>
    <p:extLst>
      <p:ext uri="{BB962C8B-B14F-4D97-AF65-F5344CB8AC3E}">
        <p14:creationId xmlns:p14="http://schemas.microsoft.com/office/powerpoint/2010/main" val="207015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9AA1-1FBD-8359-2C48-F67119C10194}"/>
              </a:ext>
            </a:extLst>
          </p:cNvPr>
          <p:cNvSpPr>
            <a:spLocks noGrp="1"/>
          </p:cNvSpPr>
          <p:nvPr>
            <p:ph type="title"/>
          </p:nvPr>
        </p:nvSpPr>
        <p:spPr>
          <a:xfrm>
            <a:off x="1450391" y="1124211"/>
            <a:ext cx="9291215" cy="1049235"/>
          </a:xfrm>
        </p:spPr>
        <p:txBody>
          <a:bodyPr>
            <a:normAutofit fontScale="90000"/>
          </a:bodyPr>
          <a:lstStyle/>
          <a:p>
            <a:pPr algn="l"/>
            <a:r>
              <a:rPr lang="en-PH" sz="4000" b="0" i="0" dirty="0">
                <a:effectLst/>
                <a:latin typeface="Algerian" panose="04020705040A02060702" pitchFamily="82" charset="0"/>
              </a:rPr>
              <a:t>Good to know</a:t>
            </a:r>
            <a:br>
              <a:rPr lang="en-PH"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689EA238-A673-EF36-3598-FBBF876CE7B8}"/>
              </a:ext>
            </a:extLst>
          </p:cNvPr>
          <p:cNvSpPr>
            <a:spLocks noGrp="1"/>
          </p:cNvSpPr>
          <p:nvPr>
            <p:ph idx="1"/>
          </p:nvPr>
        </p:nvSpPr>
        <p:spPr/>
        <p:txBody>
          <a:bodyPr>
            <a:normAutofit lnSpcReduction="10000"/>
          </a:bodyPr>
          <a:lstStyle/>
          <a:p>
            <a:pPr>
              <a:buFont typeface="Wingdings" panose="05000000000000000000" pitchFamily="2" charset="2"/>
              <a:buChar char="v"/>
            </a:pPr>
            <a:r>
              <a:rPr lang="en-US" b="0" i="0" dirty="0">
                <a:solidFill>
                  <a:schemeClr val="accent1"/>
                </a:solidFill>
                <a:effectLst/>
                <a:latin typeface="Algerian" panose="04020705040A02060702" pitchFamily="82" charset="0"/>
              </a:rPr>
              <a:t>The most recent major version of Python is Python 3, which we shall be using in this tutorial. However, Python 2, although not being updated with anything other than security updates, is still quite popular.</a:t>
            </a:r>
          </a:p>
          <a:p>
            <a:pPr algn="l">
              <a:buFont typeface="Wingdings" panose="05000000000000000000" pitchFamily="2" charset="2"/>
              <a:buChar char="v"/>
            </a:pPr>
            <a:r>
              <a:rPr lang="en-US" b="0" i="0" dirty="0">
                <a:solidFill>
                  <a:schemeClr val="accent1"/>
                </a:solidFill>
                <a:effectLst/>
                <a:latin typeface="Algerian" panose="04020705040A02060702" pitchFamily="82" charset="0"/>
              </a:rPr>
              <a:t>In this tutorial Python will be written in a text editor. It is possible to write Python in an Integrated Development Environment, such as </a:t>
            </a:r>
            <a:r>
              <a:rPr lang="en-US" b="0" i="0" dirty="0" err="1">
                <a:solidFill>
                  <a:schemeClr val="accent1"/>
                </a:solidFill>
                <a:effectLst/>
                <a:latin typeface="Algerian" panose="04020705040A02060702" pitchFamily="82" charset="0"/>
              </a:rPr>
              <a:t>Thonny</a:t>
            </a:r>
            <a:r>
              <a:rPr lang="en-US" b="0" i="0" dirty="0">
                <a:solidFill>
                  <a:schemeClr val="accent1"/>
                </a:solidFill>
                <a:effectLst/>
                <a:latin typeface="Algerian" panose="04020705040A02060702" pitchFamily="82" charset="0"/>
              </a:rPr>
              <a:t>, </a:t>
            </a:r>
            <a:r>
              <a:rPr lang="en-US" b="0" i="0" dirty="0" err="1">
                <a:solidFill>
                  <a:schemeClr val="accent1"/>
                </a:solidFill>
                <a:effectLst/>
                <a:latin typeface="Algerian" panose="04020705040A02060702" pitchFamily="82" charset="0"/>
              </a:rPr>
              <a:t>Pycharm</a:t>
            </a:r>
            <a:r>
              <a:rPr lang="en-US" b="0" i="0" dirty="0">
                <a:solidFill>
                  <a:schemeClr val="accent1"/>
                </a:solidFill>
                <a:effectLst/>
                <a:latin typeface="Algerian" panose="04020705040A02060702" pitchFamily="82" charset="0"/>
              </a:rPr>
              <a:t>, </a:t>
            </a:r>
            <a:r>
              <a:rPr lang="en-US" b="0" i="0" dirty="0" err="1">
                <a:solidFill>
                  <a:schemeClr val="accent1"/>
                </a:solidFill>
                <a:effectLst/>
                <a:latin typeface="Algerian" panose="04020705040A02060702" pitchFamily="82" charset="0"/>
              </a:rPr>
              <a:t>Netbeans</a:t>
            </a:r>
            <a:r>
              <a:rPr lang="en-US" b="0" i="0" dirty="0">
                <a:solidFill>
                  <a:schemeClr val="accent1"/>
                </a:solidFill>
                <a:effectLst/>
                <a:latin typeface="Algerian" panose="04020705040A02060702" pitchFamily="82" charset="0"/>
              </a:rPr>
              <a:t> or Eclipse which are particularly useful when managing larger collections of Python files.</a:t>
            </a:r>
          </a:p>
          <a:p>
            <a:endParaRPr lang="en-PH" dirty="0"/>
          </a:p>
        </p:txBody>
      </p:sp>
    </p:spTree>
    <p:extLst>
      <p:ext uri="{BB962C8B-B14F-4D97-AF65-F5344CB8AC3E}">
        <p14:creationId xmlns:p14="http://schemas.microsoft.com/office/powerpoint/2010/main" val="3515006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186E-502A-2827-DF95-B5D13B585117}"/>
              </a:ext>
            </a:extLst>
          </p:cNvPr>
          <p:cNvSpPr>
            <a:spLocks noGrp="1"/>
          </p:cNvSpPr>
          <p:nvPr>
            <p:ph type="title"/>
          </p:nvPr>
        </p:nvSpPr>
        <p:spPr>
          <a:xfrm>
            <a:off x="1670945" y="568978"/>
            <a:ext cx="8940888" cy="1083328"/>
          </a:xfrm>
        </p:spPr>
        <p:txBody>
          <a:bodyPr>
            <a:normAutofit fontScale="90000"/>
          </a:bodyPr>
          <a:lstStyle/>
          <a:p>
            <a:r>
              <a:rPr lang="en-PH" dirty="0">
                <a:latin typeface="Algerian" panose="04020705040A02060702" pitchFamily="82" charset="0"/>
              </a:rPr>
              <a:t>Python Assignment Operators</a:t>
            </a:r>
          </a:p>
        </p:txBody>
      </p:sp>
      <p:sp>
        <p:nvSpPr>
          <p:cNvPr id="3" name="Content Placeholder 2">
            <a:extLst>
              <a:ext uri="{FF2B5EF4-FFF2-40B4-BE49-F238E27FC236}">
                <a16:creationId xmlns:a16="http://schemas.microsoft.com/office/drawing/2014/main" id="{1C8B1B87-3923-C7F6-C47E-D2257EC7E531}"/>
              </a:ext>
            </a:extLst>
          </p:cNvPr>
          <p:cNvSpPr>
            <a:spLocks noGrp="1"/>
          </p:cNvSpPr>
          <p:nvPr>
            <p:ph idx="1"/>
          </p:nvPr>
        </p:nvSpPr>
        <p:spPr>
          <a:xfrm>
            <a:off x="1320618" y="1366556"/>
            <a:ext cx="9291215" cy="5161990"/>
          </a:xfrm>
        </p:spPr>
        <p:txBody>
          <a:bodyPr>
            <a:normAutofit/>
          </a:bodyPr>
          <a:lstStyle/>
          <a:p>
            <a:pPr>
              <a:buFont typeface="Wingdings" panose="05000000000000000000" pitchFamily="2" charset="2"/>
              <a:buChar char="v"/>
            </a:pPr>
            <a:r>
              <a:rPr lang="en-US" sz="1400" dirty="0">
                <a:solidFill>
                  <a:schemeClr val="accent1"/>
                </a:solidFill>
                <a:latin typeface="Algerian" panose="04020705040A02060702" pitchFamily="82" charset="0"/>
              </a:rPr>
              <a:t>Assignment operators are used to assign values to variables:</a:t>
            </a:r>
          </a:p>
          <a:p>
            <a:pPr>
              <a:buFont typeface="Wingdings" panose="05000000000000000000" pitchFamily="2" charset="2"/>
              <a:buChar char="v"/>
            </a:pPr>
            <a:r>
              <a:rPr lang="en-US" sz="1400" dirty="0">
                <a:solidFill>
                  <a:schemeClr val="accent1"/>
                </a:solidFill>
                <a:latin typeface="Algerian" panose="04020705040A02060702" pitchFamily="82" charset="0"/>
              </a:rPr>
              <a:t>Operator	Example	Same As	Try it</a:t>
            </a:r>
          </a:p>
          <a:p>
            <a:pPr>
              <a:buFont typeface="Wingdings" panose="05000000000000000000" pitchFamily="2" charset="2"/>
              <a:buChar char="v"/>
            </a:pPr>
            <a:r>
              <a:rPr lang="en-US" sz="1400" dirty="0">
                <a:solidFill>
                  <a:schemeClr val="accent1"/>
                </a:solidFill>
                <a:latin typeface="Algerian" panose="04020705040A02060702" pitchFamily="82" charset="0"/>
              </a:rPr>
              <a:t>=	x = 5	x = 5	</a:t>
            </a:r>
          </a:p>
          <a:p>
            <a:pPr>
              <a:buFont typeface="Wingdings" panose="05000000000000000000" pitchFamily="2" charset="2"/>
              <a:buChar char="v"/>
            </a:pPr>
            <a:r>
              <a:rPr lang="en-US" sz="1400" dirty="0">
                <a:solidFill>
                  <a:schemeClr val="accent1"/>
                </a:solidFill>
                <a:latin typeface="Algerian" panose="04020705040A02060702" pitchFamily="82" charset="0"/>
              </a:rPr>
              <a:t>+=	x += 3	x = x + 3	</a:t>
            </a:r>
          </a:p>
          <a:p>
            <a:pPr>
              <a:buFont typeface="Wingdings" panose="05000000000000000000" pitchFamily="2" charset="2"/>
              <a:buChar char="v"/>
            </a:pPr>
            <a:r>
              <a:rPr lang="en-US" sz="1400" dirty="0">
                <a:solidFill>
                  <a:schemeClr val="accent1"/>
                </a:solidFill>
                <a:latin typeface="Algerian" panose="04020705040A02060702" pitchFamily="82" charset="0"/>
              </a:rPr>
              <a:t>-=	x -= 3	x = x - 3	</a:t>
            </a:r>
          </a:p>
          <a:p>
            <a:pPr>
              <a:buFont typeface="Wingdings" panose="05000000000000000000" pitchFamily="2" charset="2"/>
              <a:buChar char="v"/>
            </a:pPr>
            <a:r>
              <a:rPr lang="en-US" sz="1400" dirty="0">
                <a:solidFill>
                  <a:schemeClr val="accent1"/>
                </a:solidFill>
                <a:latin typeface="Algerian" panose="04020705040A02060702" pitchFamily="82" charset="0"/>
              </a:rPr>
              <a:t>*=	x *= 3	x = x * 3	</a:t>
            </a:r>
          </a:p>
          <a:p>
            <a:pPr>
              <a:buFont typeface="Wingdings" panose="05000000000000000000" pitchFamily="2" charset="2"/>
              <a:buChar char="v"/>
            </a:pPr>
            <a:r>
              <a:rPr lang="en-US" sz="1400" dirty="0">
                <a:solidFill>
                  <a:schemeClr val="accent1"/>
                </a:solidFill>
                <a:latin typeface="Algerian" panose="04020705040A02060702" pitchFamily="82" charset="0"/>
              </a:rPr>
              <a:t>/=	x /= 3	x = x / 3	</a:t>
            </a:r>
          </a:p>
          <a:p>
            <a:pPr>
              <a:buFont typeface="Wingdings" panose="05000000000000000000" pitchFamily="2" charset="2"/>
              <a:buChar char="v"/>
            </a:pPr>
            <a:r>
              <a:rPr lang="en-US" sz="1400" dirty="0">
                <a:solidFill>
                  <a:schemeClr val="accent1"/>
                </a:solidFill>
                <a:latin typeface="Algerian" panose="04020705040A02060702" pitchFamily="82" charset="0"/>
              </a:rPr>
              <a:t>%=	x %= 3	x = x % 3	</a:t>
            </a:r>
          </a:p>
          <a:p>
            <a:pPr>
              <a:buFont typeface="Wingdings" panose="05000000000000000000" pitchFamily="2" charset="2"/>
              <a:buChar char="v"/>
            </a:pPr>
            <a:r>
              <a:rPr lang="en-US" sz="1400" dirty="0">
                <a:solidFill>
                  <a:schemeClr val="accent1"/>
                </a:solidFill>
                <a:latin typeface="Algerian" panose="04020705040A02060702" pitchFamily="82" charset="0"/>
              </a:rPr>
              <a:t>//=	x //= 3	x = x // 3	</a:t>
            </a:r>
          </a:p>
          <a:p>
            <a:pPr>
              <a:buFont typeface="Wingdings" panose="05000000000000000000" pitchFamily="2" charset="2"/>
              <a:buChar char="v"/>
            </a:pPr>
            <a:r>
              <a:rPr lang="en-US" sz="1400" dirty="0">
                <a:solidFill>
                  <a:schemeClr val="accent1"/>
                </a:solidFill>
                <a:latin typeface="Algerian" panose="04020705040A02060702" pitchFamily="82" charset="0"/>
              </a:rPr>
              <a:t>**=	x **= 3	x = x ** 3	</a:t>
            </a:r>
          </a:p>
          <a:p>
            <a:pPr>
              <a:buFont typeface="Wingdings" panose="05000000000000000000" pitchFamily="2" charset="2"/>
              <a:buChar char="v"/>
            </a:pPr>
            <a:r>
              <a:rPr lang="en-US" sz="1400" dirty="0">
                <a:solidFill>
                  <a:schemeClr val="accent1"/>
                </a:solidFill>
                <a:latin typeface="Algerian" panose="04020705040A02060702" pitchFamily="82" charset="0"/>
              </a:rPr>
              <a:t>&amp;=	x &amp;= 3	x = x &amp; 3	</a:t>
            </a:r>
          </a:p>
          <a:p>
            <a:pPr>
              <a:buFont typeface="Wingdings" panose="05000000000000000000" pitchFamily="2" charset="2"/>
              <a:buChar char="v"/>
            </a:pPr>
            <a:r>
              <a:rPr lang="en-US" sz="1400" dirty="0">
                <a:solidFill>
                  <a:schemeClr val="accent1"/>
                </a:solidFill>
                <a:latin typeface="Algerian" panose="04020705040A02060702" pitchFamily="82" charset="0"/>
              </a:rPr>
              <a:t>|=	x |= 3	x = x | 3	</a:t>
            </a:r>
          </a:p>
          <a:p>
            <a:pPr>
              <a:buFont typeface="Wingdings" panose="05000000000000000000" pitchFamily="2" charset="2"/>
              <a:buChar char="v"/>
            </a:pPr>
            <a:r>
              <a:rPr lang="en-US" sz="1400" dirty="0">
                <a:solidFill>
                  <a:schemeClr val="accent1"/>
                </a:solidFill>
                <a:latin typeface="Algerian" panose="04020705040A02060702" pitchFamily="82" charset="0"/>
              </a:rPr>
              <a:t>^=	x ^= 3	x = x ^ 3	</a:t>
            </a:r>
          </a:p>
          <a:p>
            <a:pPr>
              <a:buFont typeface="Wingdings" panose="05000000000000000000" pitchFamily="2" charset="2"/>
              <a:buChar char="v"/>
            </a:pPr>
            <a:r>
              <a:rPr lang="en-US" sz="1400" dirty="0">
                <a:solidFill>
                  <a:schemeClr val="accent1"/>
                </a:solidFill>
                <a:latin typeface="Algerian" panose="04020705040A02060702" pitchFamily="82" charset="0"/>
              </a:rPr>
              <a:t>&gt;&gt;=	x &gt;&gt;= 3	x = x &gt;&gt; 3	</a:t>
            </a:r>
          </a:p>
          <a:p>
            <a:pPr>
              <a:buFont typeface="Wingdings" panose="05000000000000000000" pitchFamily="2" charset="2"/>
              <a:buChar char="v"/>
            </a:pPr>
            <a:r>
              <a:rPr lang="en-US" sz="1400" dirty="0">
                <a:solidFill>
                  <a:schemeClr val="accent1"/>
                </a:solidFill>
                <a:latin typeface="Algerian" panose="04020705040A02060702" pitchFamily="82" charset="0"/>
              </a:rPr>
              <a:t>&lt;&lt;=	x &lt;&lt;= 3	x = x &lt;&lt; 3</a:t>
            </a:r>
            <a:endParaRPr lang="en-PH" sz="14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32122068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E9E5-18F1-8A24-839A-7885F3C34D08}"/>
              </a:ext>
            </a:extLst>
          </p:cNvPr>
          <p:cNvSpPr>
            <a:spLocks noGrp="1"/>
          </p:cNvSpPr>
          <p:nvPr>
            <p:ph type="title"/>
          </p:nvPr>
        </p:nvSpPr>
        <p:spPr>
          <a:xfrm>
            <a:off x="1278942" y="1103499"/>
            <a:ext cx="9291215" cy="726141"/>
          </a:xfrm>
        </p:spPr>
        <p:txBody>
          <a:bodyPr>
            <a:normAutofit fontScale="90000"/>
          </a:bodyPr>
          <a:lstStyle/>
          <a:p>
            <a:r>
              <a:rPr lang="en-PH" dirty="0">
                <a:latin typeface="Algerian" panose="04020705040A02060702" pitchFamily="82" charset="0"/>
              </a:rPr>
              <a:t>Python Lists</a:t>
            </a:r>
            <a:br>
              <a:rPr lang="en-PH" dirty="0"/>
            </a:br>
            <a:endParaRPr lang="en-PH" dirty="0"/>
          </a:p>
        </p:txBody>
      </p:sp>
      <p:sp>
        <p:nvSpPr>
          <p:cNvPr id="3" name="Content Placeholder 2">
            <a:extLst>
              <a:ext uri="{FF2B5EF4-FFF2-40B4-BE49-F238E27FC236}">
                <a16:creationId xmlns:a16="http://schemas.microsoft.com/office/drawing/2014/main" id="{158D90CE-818E-9F32-F0D9-0A5E246FA82F}"/>
              </a:ext>
            </a:extLst>
          </p:cNvPr>
          <p:cNvSpPr>
            <a:spLocks noGrp="1"/>
          </p:cNvSpPr>
          <p:nvPr>
            <p:ph idx="1"/>
          </p:nvPr>
        </p:nvSpPr>
        <p:spPr>
          <a:xfrm>
            <a:off x="1450391" y="1829640"/>
            <a:ext cx="9291215" cy="4558553"/>
          </a:xfrm>
        </p:spPr>
        <p:txBody>
          <a:bodyPr>
            <a:normAutofit fontScale="85000" lnSpcReduction="20000"/>
          </a:bodyPr>
          <a:lstStyle/>
          <a:p>
            <a:pPr>
              <a:buFont typeface="Wingdings" panose="05000000000000000000" pitchFamily="2" charset="2"/>
              <a:buChar char="v"/>
            </a:pPr>
            <a:r>
              <a:rPr lang="en-PH" dirty="0" err="1">
                <a:solidFill>
                  <a:schemeClr val="accent1"/>
                </a:solidFill>
                <a:latin typeface="Algerian" panose="04020705040A02060702" pitchFamily="82" charset="0"/>
              </a:rPr>
              <a:t>mylist</a:t>
            </a:r>
            <a:r>
              <a:rPr lang="en-PH" dirty="0">
                <a:solidFill>
                  <a:schemeClr val="accent1"/>
                </a:solidFill>
                <a:latin typeface="Algerian" panose="04020705040A02060702" pitchFamily="82" charset="0"/>
              </a:rPr>
              <a:t> = ["apple", "banana", "cherry"]</a:t>
            </a:r>
          </a:p>
          <a:p>
            <a:pPr>
              <a:buFont typeface="Wingdings" panose="05000000000000000000" pitchFamily="2" charset="2"/>
              <a:buChar char="v"/>
            </a:pPr>
            <a:r>
              <a:rPr lang="en-PH" dirty="0">
                <a:solidFill>
                  <a:schemeClr val="accent1"/>
                </a:solidFill>
                <a:latin typeface="Algerian" panose="04020705040A02060702" pitchFamily="82" charset="0"/>
              </a:rPr>
              <a:t>Lis</a:t>
            </a:r>
            <a:r>
              <a:rPr lang="en-US" dirty="0">
                <a:solidFill>
                  <a:schemeClr val="accent1"/>
                </a:solidFill>
                <a:latin typeface="Algerian" panose="04020705040A02060702" pitchFamily="82" charset="0"/>
              </a:rPr>
              <a:t>Lists are used to store multiple items in a single variable.</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solidFill>
                  <a:schemeClr val="accent1"/>
                </a:solidFill>
                <a:latin typeface="Algerian" panose="04020705040A02060702" pitchFamily="82" charset="0"/>
              </a:rPr>
              <a:t>Lists are one of 4 built-in data types in Python used to store collections of data, the other 3 are Tuple, Set, and Dictionary, all with different qualities and usage.</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solidFill>
                  <a:schemeClr val="accent1"/>
                </a:solidFill>
                <a:latin typeface="Algerian" panose="04020705040A02060702" pitchFamily="82" charset="0"/>
              </a:rPr>
              <a:t>Lists are created using square brackets:</a:t>
            </a:r>
            <a:r>
              <a:rPr lang="en-PH" dirty="0">
                <a:solidFill>
                  <a:schemeClr val="accent1"/>
                </a:solidFill>
                <a:latin typeface="Algerian" panose="04020705040A02060702" pitchFamily="82" charset="0"/>
              </a:rPr>
              <a:t>t</a:t>
            </a: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Create a List:</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err="1">
                <a:solidFill>
                  <a:schemeClr val="accent1"/>
                </a:solidFill>
                <a:latin typeface="Algerian" panose="04020705040A02060702" pitchFamily="82" charset="0"/>
              </a:rPr>
              <a:t>thislist</a:t>
            </a:r>
            <a:r>
              <a:rPr lang="en-US" dirty="0">
                <a:solidFill>
                  <a:schemeClr val="accent1"/>
                </a:solidFill>
                <a:latin typeface="Algerian" panose="04020705040A02060702" pitchFamily="82" charset="0"/>
              </a:rPr>
              <a:t> = ["apple", "banana", "cherry"]</a:t>
            </a:r>
          </a:p>
          <a:p>
            <a:pPr>
              <a:buFont typeface="Wingdings" panose="05000000000000000000" pitchFamily="2" charset="2"/>
              <a:buChar char="v"/>
            </a:pPr>
            <a:r>
              <a:rPr lang="en-US" dirty="0">
                <a:solidFill>
                  <a:schemeClr val="accent1"/>
                </a:solidFill>
                <a:latin typeface="Algerian" panose="04020705040A02060702" pitchFamily="82" charset="0"/>
              </a:rPr>
              <a:t>print(</a:t>
            </a:r>
            <a:r>
              <a:rPr lang="en-US" dirty="0" err="1">
                <a:solidFill>
                  <a:schemeClr val="accent1"/>
                </a:solidFill>
                <a:latin typeface="Algerian" panose="04020705040A02060702" pitchFamily="82" charset="0"/>
              </a:rPr>
              <a:t>thislist</a:t>
            </a:r>
            <a:r>
              <a:rPr lang="en-US" dirty="0">
                <a:solidFill>
                  <a:schemeClr val="accent1"/>
                </a:solidFill>
                <a:latin typeface="Algerian" panose="04020705040A02060702" pitchFamily="82" charset="0"/>
              </a:rPr>
              <a:t>)</a:t>
            </a:r>
          </a:p>
          <a:p>
            <a:endParaRPr lang="en-PH" dirty="0"/>
          </a:p>
          <a:p>
            <a:endParaRPr lang="en-PH" dirty="0"/>
          </a:p>
          <a:p>
            <a:endParaRPr lang="en-PH" dirty="0"/>
          </a:p>
        </p:txBody>
      </p:sp>
    </p:spTree>
    <p:extLst>
      <p:ext uri="{BB962C8B-B14F-4D97-AF65-F5344CB8AC3E}">
        <p14:creationId xmlns:p14="http://schemas.microsoft.com/office/powerpoint/2010/main" val="3479092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5358-BB7E-1748-4F6A-B6683A560427}"/>
              </a:ext>
            </a:extLst>
          </p:cNvPr>
          <p:cNvSpPr>
            <a:spLocks noGrp="1"/>
          </p:cNvSpPr>
          <p:nvPr>
            <p:ph type="title"/>
          </p:nvPr>
        </p:nvSpPr>
        <p:spPr>
          <a:xfrm>
            <a:off x="1449206" y="598509"/>
            <a:ext cx="9291215" cy="1068926"/>
          </a:xfrm>
        </p:spPr>
        <p:txBody>
          <a:bodyPr/>
          <a:lstStyle/>
          <a:p>
            <a:r>
              <a:rPr lang="en-PH" dirty="0">
                <a:latin typeface="Algerian" panose="04020705040A02060702" pitchFamily="82" charset="0"/>
              </a:rPr>
              <a:t>List Items</a:t>
            </a:r>
          </a:p>
        </p:txBody>
      </p:sp>
      <p:sp>
        <p:nvSpPr>
          <p:cNvPr id="3" name="Content Placeholder 2">
            <a:extLst>
              <a:ext uri="{FF2B5EF4-FFF2-40B4-BE49-F238E27FC236}">
                <a16:creationId xmlns:a16="http://schemas.microsoft.com/office/drawing/2014/main" id="{4A20C01B-25B1-15A8-A5BC-BF97C9C52201}"/>
              </a:ext>
            </a:extLst>
          </p:cNvPr>
          <p:cNvSpPr>
            <a:spLocks noGrp="1"/>
          </p:cNvSpPr>
          <p:nvPr>
            <p:ph idx="1"/>
          </p:nvPr>
        </p:nvSpPr>
        <p:spPr>
          <a:xfrm>
            <a:off x="1451579" y="1667435"/>
            <a:ext cx="9291215" cy="4182035"/>
          </a:xfrm>
        </p:spPr>
        <p:txBody>
          <a:bodyPr>
            <a:normAutofit fontScale="775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List items are ordered, changeable, and allow duplicate values.</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solidFill>
                  <a:schemeClr val="accent1"/>
                </a:solidFill>
                <a:latin typeface="Algerian" panose="04020705040A02060702" pitchFamily="82" charset="0"/>
              </a:rPr>
              <a:t>List items are indexed, the first item has index [0], the second item has index [1] etc.</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PH" dirty="0">
                <a:solidFill>
                  <a:schemeClr val="accent1"/>
                </a:solidFill>
                <a:latin typeface="Algerian" panose="04020705040A02060702" pitchFamily="82" charset="0"/>
              </a:rPr>
              <a:t>Ordered</a:t>
            </a:r>
          </a:p>
          <a:p>
            <a:pPr>
              <a:buFont typeface="Wingdings" panose="05000000000000000000" pitchFamily="2" charset="2"/>
              <a:buChar char="v"/>
            </a:pPr>
            <a:r>
              <a:rPr lang="en-US" dirty="0">
                <a:solidFill>
                  <a:schemeClr val="accent1"/>
                </a:solidFill>
                <a:latin typeface="Algerian" panose="04020705040A02060702" pitchFamily="82" charset="0"/>
              </a:rPr>
              <a:t>When we say that lists are ordered, it means that the items have a defined order, and that order will not change.</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solidFill>
                  <a:schemeClr val="accent1"/>
                </a:solidFill>
                <a:latin typeface="Algerian" panose="04020705040A02060702" pitchFamily="82" charset="0"/>
              </a:rPr>
              <a:t>If you add new items to a list, the new items will be placed at the end of the list.</a:t>
            </a:r>
          </a:p>
          <a:p>
            <a:pPr>
              <a:buFont typeface="Wingdings" panose="05000000000000000000" pitchFamily="2" charset="2"/>
              <a:buChar char="v"/>
            </a:pPr>
            <a:r>
              <a:rPr lang="en-US" dirty="0">
                <a:solidFill>
                  <a:schemeClr val="accent1"/>
                </a:solidFill>
                <a:latin typeface="Algerian" panose="04020705040A02060702" pitchFamily="82" charset="0"/>
              </a:rPr>
              <a:t>Note: There are some list methods that will change the order, but in general: the order of the items will not change.</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18514702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9A8C-CB55-877C-AEE1-4CECF3A2A927}"/>
              </a:ext>
            </a:extLst>
          </p:cNvPr>
          <p:cNvSpPr>
            <a:spLocks noGrp="1"/>
          </p:cNvSpPr>
          <p:nvPr>
            <p:ph type="title"/>
          </p:nvPr>
        </p:nvSpPr>
        <p:spPr/>
        <p:txBody>
          <a:bodyPr/>
          <a:lstStyle/>
          <a:p>
            <a:r>
              <a:rPr lang="en-PH" dirty="0">
                <a:latin typeface="Algerian" panose="04020705040A02060702" pitchFamily="82" charset="0"/>
              </a:rPr>
              <a:t>Changeable</a:t>
            </a:r>
          </a:p>
        </p:txBody>
      </p:sp>
      <p:sp>
        <p:nvSpPr>
          <p:cNvPr id="3" name="Content Placeholder 2">
            <a:extLst>
              <a:ext uri="{FF2B5EF4-FFF2-40B4-BE49-F238E27FC236}">
                <a16:creationId xmlns:a16="http://schemas.microsoft.com/office/drawing/2014/main" id="{81D3282A-B7B0-CF14-CD2B-2BD1E881F030}"/>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US" dirty="0">
                <a:latin typeface="Algerian" panose="04020705040A02060702" pitchFamily="82" charset="0"/>
              </a:rPr>
              <a:t>The list is changeable, meaning that we can change, add, and remove items in a list after it has been created.</a:t>
            </a:r>
          </a:p>
          <a:p>
            <a:pPr>
              <a:buFont typeface="Wingdings" panose="05000000000000000000" pitchFamily="2" charset="2"/>
              <a:buChar char="v"/>
            </a:pPr>
            <a:r>
              <a:rPr lang="en-PH" dirty="0">
                <a:latin typeface="Algerian" panose="04020705040A02060702" pitchFamily="82" charset="0"/>
              </a:rPr>
              <a:t>Allow Duplicates</a:t>
            </a:r>
          </a:p>
          <a:p>
            <a:pPr>
              <a:buFont typeface="Wingdings" panose="05000000000000000000" pitchFamily="2" charset="2"/>
              <a:buChar char="v"/>
            </a:pPr>
            <a:r>
              <a:rPr lang="en-US" dirty="0">
                <a:latin typeface="Algerian" panose="04020705040A02060702" pitchFamily="82" charset="0"/>
              </a:rPr>
              <a:t>Since lists are indexed, lists can have items with the same value:</a:t>
            </a:r>
          </a:p>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Lists allow duplicate values:</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err="1">
                <a:latin typeface="Algerian" panose="04020705040A02060702" pitchFamily="82" charset="0"/>
              </a:rPr>
              <a:t>thislist</a:t>
            </a:r>
            <a:r>
              <a:rPr lang="en-US" dirty="0">
                <a:latin typeface="Algerian" panose="04020705040A02060702" pitchFamily="82" charset="0"/>
              </a:rPr>
              <a:t> = ["apple", "banana", "cherry", "apple", "cherry"]</a:t>
            </a:r>
          </a:p>
          <a:p>
            <a:pPr>
              <a:buFont typeface="Wingdings" panose="05000000000000000000" pitchFamily="2" charset="2"/>
              <a:buChar char="v"/>
            </a:pPr>
            <a:r>
              <a:rPr lang="en-US" dirty="0">
                <a:latin typeface="Algerian" panose="04020705040A02060702" pitchFamily="82" charset="0"/>
              </a:rPr>
              <a:t>print(</a:t>
            </a:r>
            <a:r>
              <a:rPr lang="en-US" dirty="0" err="1">
                <a:latin typeface="Algerian" panose="04020705040A02060702" pitchFamily="82" charset="0"/>
              </a:rPr>
              <a:t>thislist</a:t>
            </a:r>
            <a:r>
              <a:rPr lang="en-US" dirty="0">
                <a:latin typeface="Algerian" panose="04020705040A02060702" pitchFamily="82" charset="0"/>
              </a:rPr>
              <a:t>)</a:t>
            </a:r>
            <a:endParaRPr lang="en-PH" dirty="0">
              <a:latin typeface="Algerian" panose="04020705040A02060702" pitchFamily="82" charset="0"/>
            </a:endParaRPr>
          </a:p>
        </p:txBody>
      </p:sp>
    </p:spTree>
    <p:extLst>
      <p:ext uri="{BB962C8B-B14F-4D97-AF65-F5344CB8AC3E}">
        <p14:creationId xmlns:p14="http://schemas.microsoft.com/office/powerpoint/2010/main" val="10765950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0411-152A-BD85-73BE-677E4B0F9B0C}"/>
              </a:ext>
            </a:extLst>
          </p:cNvPr>
          <p:cNvSpPr>
            <a:spLocks noGrp="1"/>
          </p:cNvSpPr>
          <p:nvPr>
            <p:ph type="title"/>
          </p:nvPr>
        </p:nvSpPr>
        <p:spPr/>
        <p:txBody>
          <a:bodyPr/>
          <a:lstStyle/>
          <a:p>
            <a:r>
              <a:rPr lang="en-PH" dirty="0">
                <a:latin typeface="Algerian" panose="04020705040A02060702" pitchFamily="82" charset="0"/>
              </a:rPr>
              <a:t>List Length</a:t>
            </a:r>
          </a:p>
        </p:txBody>
      </p:sp>
      <p:sp>
        <p:nvSpPr>
          <p:cNvPr id="3" name="Content Placeholder 2">
            <a:extLst>
              <a:ext uri="{FF2B5EF4-FFF2-40B4-BE49-F238E27FC236}">
                <a16:creationId xmlns:a16="http://schemas.microsoft.com/office/drawing/2014/main" id="{FF45A316-CB36-253B-97F8-9BB9219D69AD}"/>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latin typeface="Algerian" panose="04020705040A02060702" pitchFamily="82" charset="0"/>
              </a:rPr>
              <a:t>To determine how many items a list has, use the </a:t>
            </a:r>
            <a:r>
              <a:rPr lang="en-US" dirty="0" err="1">
                <a:latin typeface="Algerian" panose="04020705040A02060702" pitchFamily="82" charset="0"/>
              </a:rPr>
              <a:t>len</a:t>
            </a:r>
            <a:r>
              <a:rPr lang="en-US" dirty="0">
                <a:latin typeface="Algerian" panose="04020705040A02060702" pitchFamily="82" charset="0"/>
              </a:rPr>
              <a:t>() function:</a:t>
            </a:r>
          </a:p>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Print the number of items in the list:</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err="1">
                <a:latin typeface="Algerian" panose="04020705040A02060702" pitchFamily="82" charset="0"/>
              </a:rPr>
              <a:t>thislist</a:t>
            </a:r>
            <a:r>
              <a:rPr lang="en-US" dirty="0">
                <a:latin typeface="Algerian" panose="04020705040A02060702" pitchFamily="82" charset="0"/>
              </a:rPr>
              <a:t> = ["apple", "banana", "cherry"]</a:t>
            </a:r>
          </a:p>
          <a:p>
            <a:pPr>
              <a:buFont typeface="Wingdings" panose="05000000000000000000" pitchFamily="2" charset="2"/>
              <a:buChar char="v"/>
            </a:pPr>
            <a:r>
              <a:rPr lang="en-US" dirty="0">
                <a:latin typeface="Algerian" panose="04020705040A02060702" pitchFamily="82" charset="0"/>
              </a:rPr>
              <a:t>print(</a:t>
            </a:r>
            <a:r>
              <a:rPr lang="en-US" dirty="0" err="1">
                <a:latin typeface="Algerian" panose="04020705040A02060702" pitchFamily="82" charset="0"/>
              </a:rPr>
              <a:t>len</a:t>
            </a:r>
            <a:r>
              <a:rPr lang="en-US" dirty="0">
                <a:latin typeface="Algerian" panose="04020705040A02060702" pitchFamily="82" charset="0"/>
              </a:rPr>
              <a:t>(</a:t>
            </a:r>
            <a:r>
              <a:rPr lang="en-US" dirty="0" err="1">
                <a:latin typeface="Algerian" panose="04020705040A02060702" pitchFamily="82" charset="0"/>
              </a:rPr>
              <a:t>thislist</a:t>
            </a:r>
            <a:r>
              <a:rPr lang="en-US" dirty="0">
                <a:latin typeface="Algerian" panose="04020705040A02060702" pitchFamily="82" charset="0"/>
              </a:rPr>
              <a:t>))</a:t>
            </a:r>
            <a:endParaRPr lang="en-PH" dirty="0">
              <a:latin typeface="Algerian" panose="04020705040A02060702" pitchFamily="82" charset="0"/>
            </a:endParaRPr>
          </a:p>
        </p:txBody>
      </p:sp>
    </p:spTree>
    <p:extLst>
      <p:ext uri="{BB962C8B-B14F-4D97-AF65-F5344CB8AC3E}">
        <p14:creationId xmlns:p14="http://schemas.microsoft.com/office/powerpoint/2010/main" val="9078225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7671-EBBD-1DC1-B68C-2D0D76DB4E39}"/>
              </a:ext>
            </a:extLst>
          </p:cNvPr>
          <p:cNvSpPr>
            <a:spLocks noGrp="1"/>
          </p:cNvSpPr>
          <p:nvPr>
            <p:ph type="title"/>
          </p:nvPr>
        </p:nvSpPr>
        <p:spPr/>
        <p:txBody>
          <a:bodyPr/>
          <a:lstStyle/>
          <a:p>
            <a:r>
              <a:rPr lang="en-PH" dirty="0">
                <a:latin typeface="Algerian" panose="04020705040A02060702" pitchFamily="82" charset="0"/>
              </a:rPr>
              <a:t>List Items - Data Types</a:t>
            </a:r>
          </a:p>
        </p:txBody>
      </p:sp>
      <p:sp>
        <p:nvSpPr>
          <p:cNvPr id="3" name="Content Placeholder 2">
            <a:extLst>
              <a:ext uri="{FF2B5EF4-FFF2-40B4-BE49-F238E27FC236}">
                <a16:creationId xmlns:a16="http://schemas.microsoft.com/office/drawing/2014/main" id="{E461DD00-D7B7-71BE-B41C-31CD8A1DC5B1}"/>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latin typeface="Algerian" panose="04020705040A02060702" pitchFamily="82" charset="0"/>
              </a:rPr>
              <a:t>List items can be of any data type:</a:t>
            </a:r>
          </a:p>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String, int and </a:t>
            </a:r>
            <a:r>
              <a:rPr lang="en-US" dirty="0" err="1">
                <a:latin typeface="Algerian" panose="04020705040A02060702" pitchFamily="82" charset="0"/>
              </a:rPr>
              <a:t>boolean</a:t>
            </a:r>
            <a:r>
              <a:rPr lang="en-US" dirty="0">
                <a:latin typeface="Algerian" panose="04020705040A02060702" pitchFamily="82" charset="0"/>
              </a:rPr>
              <a:t> data types:</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a:latin typeface="Algerian" panose="04020705040A02060702" pitchFamily="82" charset="0"/>
              </a:rPr>
              <a:t>list1 = ["apple", "banana", "cherry"]</a:t>
            </a:r>
          </a:p>
          <a:p>
            <a:pPr>
              <a:buFont typeface="Wingdings" panose="05000000000000000000" pitchFamily="2" charset="2"/>
              <a:buChar char="v"/>
            </a:pPr>
            <a:r>
              <a:rPr lang="en-US" dirty="0">
                <a:latin typeface="Algerian" panose="04020705040A02060702" pitchFamily="82" charset="0"/>
              </a:rPr>
              <a:t>list2 = [1, 5, 7, 9, 3]</a:t>
            </a:r>
          </a:p>
          <a:p>
            <a:pPr>
              <a:buFont typeface="Wingdings" panose="05000000000000000000" pitchFamily="2" charset="2"/>
              <a:buChar char="v"/>
            </a:pPr>
            <a:r>
              <a:rPr lang="en-US" dirty="0">
                <a:latin typeface="Algerian" panose="04020705040A02060702" pitchFamily="82" charset="0"/>
              </a:rPr>
              <a:t>list3 = [True, False, False]</a:t>
            </a:r>
          </a:p>
          <a:p>
            <a:endParaRPr lang="en-PH" dirty="0"/>
          </a:p>
        </p:txBody>
      </p:sp>
    </p:spTree>
    <p:extLst>
      <p:ext uri="{BB962C8B-B14F-4D97-AF65-F5344CB8AC3E}">
        <p14:creationId xmlns:p14="http://schemas.microsoft.com/office/powerpoint/2010/main" val="2534850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FD022-2A3C-0CF4-CA96-4383214E770D}"/>
              </a:ext>
            </a:extLst>
          </p:cNvPr>
          <p:cNvSpPr>
            <a:spLocks noGrp="1"/>
          </p:cNvSpPr>
          <p:nvPr>
            <p:ph idx="1"/>
          </p:nvPr>
        </p:nvSpPr>
        <p:spPr/>
        <p:txBody>
          <a:bodyPr/>
          <a:lstStyle/>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A list with strings, integers and </a:t>
            </a:r>
            <a:r>
              <a:rPr lang="en-US" dirty="0" err="1">
                <a:latin typeface="Algerian" panose="04020705040A02060702" pitchFamily="82" charset="0"/>
              </a:rPr>
              <a:t>boolean</a:t>
            </a:r>
            <a:r>
              <a:rPr lang="en-US" dirty="0">
                <a:latin typeface="Algerian" panose="04020705040A02060702" pitchFamily="82" charset="0"/>
              </a:rPr>
              <a:t> values:</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a:latin typeface="Algerian" panose="04020705040A02060702" pitchFamily="82" charset="0"/>
              </a:rPr>
              <a:t>list1 = ["</a:t>
            </a:r>
            <a:r>
              <a:rPr lang="en-US" dirty="0" err="1">
                <a:latin typeface="Algerian" panose="04020705040A02060702" pitchFamily="82" charset="0"/>
              </a:rPr>
              <a:t>abc</a:t>
            </a:r>
            <a:r>
              <a:rPr lang="en-US" dirty="0">
                <a:latin typeface="Algerian" panose="04020705040A02060702" pitchFamily="82" charset="0"/>
              </a:rPr>
              <a:t>", 34, True, 40, "male"]</a:t>
            </a:r>
            <a:endParaRPr lang="en-PH" dirty="0">
              <a:latin typeface="Algerian" panose="04020705040A02060702" pitchFamily="82" charset="0"/>
            </a:endParaRPr>
          </a:p>
        </p:txBody>
      </p:sp>
      <p:sp>
        <p:nvSpPr>
          <p:cNvPr id="4" name="TextBox 3">
            <a:extLst>
              <a:ext uri="{FF2B5EF4-FFF2-40B4-BE49-F238E27FC236}">
                <a16:creationId xmlns:a16="http://schemas.microsoft.com/office/drawing/2014/main" id="{40A743AB-51C0-0FF0-9D40-442B95B7FF22}"/>
              </a:ext>
            </a:extLst>
          </p:cNvPr>
          <p:cNvSpPr txBox="1"/>
          <p:nvPr/>
        </p:nvSpPr>
        <p:spPr>
          <a:xfrm>
            <a:off x="1616591" y="1022323"/>
            <a:ext cx="7207624" cy="369332"/>
          </a:xfrm>
          <a:prstGeom prst="rect">
            <a:avLst/>
          </a:prstGeom>
          <a:noFill/>
        </p:spPr>
        <p:txBody>
          <a:bodyPr wrap="square">
            <a:spAutoFit/>
          </a:bodyPr>
          <a:lstStyle/>
          <a:p>
            <a:r>
              <a:rPr lang="en-US" dirty="0">
                <a:latin typeface="Algerian" panose="04020705040A02060702" pitchFamily="82" charset="0"/>
              </a:rPr>
              <a:t>A list can contain different data types:</a:t>
            </a:r>
            <a:endParaRPr lang="en-PH" dirty="0">
              <a:latin typeface="Algerian" panose="04020705040A02060702" pitchFamily="82" charset="0"/>
            </a:endParaRPr>
          </a:p>
        </p:txBody>
      </p:sp>
    </p:spTree>
    <p:extLst>
      <p:ext uri="{BB962C8B-B14F-4D97-AF65-F5344CB8AC3E}">
        <p14:creationId xmlns:p14="http://schemas.microsoft.com/office/powerpoint/2010/main" val="13091735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2F7B-9369-5784-F340-317B0B1CEA4E}"/>
              </a:ext>
            </a:extLst>
          </p:cNvPr>
          <p:cNvSpPr>
            <a:spLocks noGrp="1"/>
          </p:cNvSpPr>
          <p:nvPr>
            <p:ph type="title"/>
          </p:nvPr>
        </p:nvSpPr>
        <p:spPr/>
        <p:txBody>
          <a:bodyPr/>
          <a:lstStyle/>
          <a:p>
            <a:pPr algn="l"/>
            <a:r>
              <a:rPr lang="en-PH" dirty="0">
                <a:latin typeface="Algerian" panose="04020705040A02060702" pitchFamily="82" charset="0"/>
              </a:rPr>
              <a:t>type()</a:t>
            </a:r>
          </a:p>
        </p:txBody>
      </p:sp>
      <p:sp>
        <p:nvSpPr>
          <p:cNvPr id="3" name="Content Placeholder 2">
            <a:extLst>
              <a:ext uri="{FF2B5EF4-FFF2-40B4-BE49-F238E27FC236}">
                <a16:creationId xmlns:a16="http://schemas.microsoft.com/office/drawing/2014/main" id="{BD13D842-6879-E669-DE89-B364461F4521}"/>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dirty="0">
                <a:latin typeface="Algerian" panose="04020705040A02060702" pitchFamily="82" charset="0"/>
              </a:rPr>
              <a:t>From Python's perspective, lists are defined as objects with the data type 'list’:</a:t>
            </a:r>
          </a:p>
          <a:p>
            <a:pPr>
              <a:buFont typeface="Wingdings" panose="05000000000000000000" pitchFamily="2" charset="2"/>
              <a:buChar char="v"/>
            </a:pPr>
            <a:r>
              <a:rPr lang="en-PH" dirty="0">
                <a:latin typeface="Algerian" panose="04020705040A02060702" pitchFamily="82" charset="0"/>
              </a:rPr>
              <a:t>&lt;class 'list’&gt;</a:t>
            </a:r>
          </a:p>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What is the data type of a list?</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err="1">
                <a:latin typeface="Algerian" panose="04020705040A02060702" pitchFamily="82" charset="0"/>
              </a:rPr>
              <a:t>mylist</a:t>
            </a:r>
            <a:r>
              <a:rPr lang="en-US" dirty="0">
                <a:latin typeface="Algerian" panose="04020705040A02060702" pitchFamily="82" charset="0"/>
              </a:rPr>
              <a:t> = ["apple", "banana", "cherry"]</a:t>
            </a:r>
          </a:p>
          <a:p>
            <a:pPr>
              <a:buFont typeface="Wingdings" panose="05000000000000000000" pitchFamily="2" charset="2"/>
              <a:buChar char="v"/>
            </a:pPr>
            <a:r>
              <a:rPr lang="en-US" dirty="0">
                <a:latin typeface="Algerian" panose="04020705040A02060702" pitchFamily="82" charset="0"/>
              </a:rPr>
              <a:t>print(type(</a:t>
            </a:r>
            <a:r>
              <a:rPr lang="en-US" dirty="0" err="1">
                <a:latin typeface="Algerian" panose="04020705040A02060702" pitchFamily="82" charset="0"/>
              </a:rPr>
              <a:t>mylist</a:t>
            </a:r>
            <a:r>
              <a:rPr lang="en-US" dirty="0">
                <a:latin typeface="Algerian" panose="04020705040A02060702" pitchFamily="82" charset="0"/>
              </a:rPr>
              <a:t>))</a:t>
            </a:r>
            <a:endParaRPr lang="en-PH" dirty="0">
              <a:latin typeface="Algerian" panose="04020705040A02060702" pitchFamily="82" charset="0"/>
            </a:endParaRPr>
          </a:p>
        </p:txBody>
      </p:sp>
    </p:spTree>
    <p:extLst>
      <p:ext uri="{BB962C8B-B14F-4D97-AF65-F5344CB8AC3E}">
        <p14:creationId xmlns:p14="http://schemas.microsoft.com/office/powerpoint/2010/main" val="39079331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45FB9-D114-AB54-2997-F0AF756CFFE8}"/>
              </a:ext>
            </a:extLst>
          </p:cNvPr>
          <p:cNvSpPr>
            <a:spLocks noGrp="1"/>
          </p:cNvSpPr>
          <p:nvPr>
            <p:ph type="title"/>
          </p:nvPr>
        </p:nvSpPr>
        <p:spPr/>
        <p:txBody>
          <a:bodyPr/>
          <a:lstStyle/>
          <a:p>
            <a:pPr algn="l"/>
            <a:r>
              <a:rPr lang="en-PH" dirty="0">
                <a:latin typeface="Algerian" panose="04020705040A02060702" pitchFamily="82" charset="0"/>
              </a:rPr>
              <a:t>The list() Constructor</a:t>
            </a:r>
          </a:p>
        </p:txBody>
      </p:sp>
      <p:sp>
        <p:nvSpPr>
          <p:cNvPr id="3" name="Content Placeholder 2">
            <a:extLst>
              <a:ext uri="{FF2B5EF4-FFF2-40B4-BE49-F238E27FC236}">
                <a16:creationId xmlns:a16="http://schemas.microsoft.com/office/drawing/2014/main" id="{202B51C4-D879-1E24-D795-542BA612A865}"/>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dirty="0">
                <a:latin typeface="Algerian" panose="04020705040A02060702" pitchFamily="82" charset="0"/>
              </a:rPr>
              <a:t>It is also possible to use the list() constructor when creating a new list.</a:t>
            </a:r>
          </a:p>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Using the list() constructor to make a List:</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err="1">
                <a:latin typeface="Algerian" panose="04020705040A02060702" pitchFamily="82" charset="0"/>
              </a:rPr>
              <a:t>thislist</a:t>
            </a:r>
            <a:r>
              <a:rPr lang="en-US" dirty="0">
                <a:latin typeface="Algerian" panose="04020705040A02060702" pitchFamily="82" charset="0"/>
              </a:rPr>
              <a:t> = list(("apple", "banana", "cherry")) # note the double round-brackets</a:t>
            </a:r>
          </a:p>
          <a:p>
            <a:pPr>
              <a:buFont typeface="Wingdings" panose="05000000000000000000" pitchFamily="2" charset="2"/>
              <a:buChar char="v"/>
            </a:pPr>
            <a:r>
              <a:rPr lang="en-US" dirty="0">
                <a:latin typeface="Algerian" panose="04020705040A02060702" pitchFamily="82" charset="0"/>
              </a:rPr>
              <a:t>print(</a:t>
            </a:r>
            <a:r>
              <a:rPr lang="en-US" dirty="0" err="1">
                <a:latin typeface="Algerian" panose="04020705040A02060702" pitchFamily="82" charset="0"/>
              </a:rPr>
              <a:t>thislist</a:t>
            </a:r>
            <a:r>
              <a:rPr lang="en-US" dirty="0">
                <a:latin typeface="Algerian" panose="04020705040A02060702" pitchFamily="82" charset="0"/>
              </a:rPr>
              <a:t>)</a:t>
            </a:r>
          </a:p>
          <a:p>
            <a:endParaRPr lang="en-PH" dirty="0"/>
          </a:p>
        </p:txBody>
      </p:sp>
    </p:spTree>
    <p:extLst>
      <p:ext uri="{BB962C8B-B14F-4D97-AF65-F5344CB8AC3E}">
        <p14:creationId xmlns:p14="http://schemas.microsoft.com/office/powerpoint/2010/main" val="35632436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9460-3076-7B05-ADAC-3F96DDE24906}"/>
              </a:ext>
            </a:extLst>
          </p:cNvPr>
          <p:cNvSpPr>
            <a:spLocks noGrp="1"/>
          </p:cNvSpPr>
          <p:nvPr>
            <p:ph type="title"/>
          </p:nvPr>
        </p:nvSpPr>
        <p:spPr/>
        <p:txBody>
          <a:bodyPr/>
          <a:lstStyle/>
          <a:p>
            <a:r>
              <a:rPr lang="en-PH" dirty="0">
                <a:latin typeface="Algerian" panose="04020705040A02060702" pitchFamily="82" charset="0"/>
              </a:rPr>
              <a:t>Python Collections (Arrays)</a:t>
            </a:r>
          </a:p>
        </p:txBody>
      </p:sp>
      <p:sp>
        <p:nvSpPr>
          <p:cNvPr id="3" name="Content Placeholder 2">
            <a:extLst>
              <a:ext uri="{FF2B5EF4-FFF2-40B4-BE49-F238E27FC236}">
                <a16:creationId xmlns:a16="http://schemas.microsoft.com/office/drawing/2014/main" id="{17F94788-4DBF-EA0F-597C-A48274A69E33}"/>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US" dirty="0">
                <a:latin typeface="Algerian" panose="04020705040A02060702" pitchFamily="82" charset="0"/>
              </a:rPr>
              <a:t>There are four collection data types in the Python programming language:</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a:latin typeface="Algerian" panose="04020705040A02060702" pitchFamily="82" charset="0"/>
              </a:rPr>
              <a:t>List is a collection which is ordered and changeable. Allows duplicate members.</a:t>
            </a:r>
          </a:p>
          <a:p>
            <a:pPr>
              <a:buFont typeface="Wingdings" panose="05000000000000000000" pitchFamily="2" charset="2"/>
              <a:buChar char="v"/>
            </a:pPr>
            <a:r>
              <a:rPr lang="en-US" dirty="0">
                <a:latin typeface="Algerian" panose="04020705040A02060702" pitchFamily="82" charset="0"/>
              </a:rPr>
              <a:t>Tuple is a collection which is ordered and unchangeable. Allows duplicate members.</a:t>
            </a:r>
          </a:p>
          <a:p>
            <a:pPr>
              <a:buFont typeface="Wingdings" panose="05000000000000000000" pitchFamily="2" charset="2"/>
              <a:buChar char="v"/>
            </a:pPr>
            <a:r>
              <a:rPr lang="en-US" dirty="0">
                <a:latin typeface="Algerian" panose="04020705040A02060702" pitchFamily="82" charset="0"/>
              </a:rPr>
              <a:t>Set is a collection which is unordered, unchangeable*, and unindexed. No duplicate members.</a:t>
            </a:r>
          </a:p>
          <a:p>
            <a:pPr>
              <a:buFont typeface="Wingdings" panose="05000000000000000000" pitchFamily="2" charset="2"/>
              <a:buChar char="v"/>
            </a:pPr>
            <a:r>
              <a:rPr lang="en-US" dirty="0">
                <a:latin typeface="Algerian" panose="04020705040A02060702" pitchFamily="82" charset="0"/>
              </a:rPr>
              <a:t>Dictionary is a collection which is ordered** and changeable. No duplicate members.</a:t>
            </a:r>
            <a:endParaRPr lang="en-PH" dirty="0">
              <a:latin typeface="Algerian" panose="04020705040A02060702" pitchFamily="82" charset="0"/>
            </a:endParaRPr>
          </a:p>
        </p:txBody>
      </p:sp>
    </p:spTree>
    <p:extLst>
      <p:ext uri="{BB962C8B-B14F-4D97-AF65-F5344CB8AC3E}">
        <p14:creationId xmlns:p14="http://schemas.microsoft.com/office/powerpoint/2010/main" val="309503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5BEC-5A6B-92F8-05FA-FA7549D111D8}"/>
              </a:ext>
            </a:extLst>
          </p:cNvPr>
          <p:cNvSpPr>
            <a:spLocks noGrp="1"/>
          </p:cNvSpPr>
          <p:nvPr>
            <p:ph type="title"/>
          </p:nvPr>
        </p:nvSpPr>
        <p:spPr>
          <a:xfrm>
            <a:off x="1451579" y="1465729"/>
            <a:ext cx="9291215" cy="388025"/>
          </a:xfrm>
        </p:spPr>
        <p:txBody>
          <a:bodyPr>
            <a:normAutofit fontScale="90000"/>
          </a:bodyPr>
          <a:lstStyle/>
          <a:p>
            <a:r>
              <a:rPr lang="en-US" b="0" i="0" dirty="0">
                <a:effectLst/>
                <a:latin typeface="Algerian" panose="04020705040A02060702" pitchFamily="82" charset="0"/>
              </a:rPr>
              <a:t>Python Syntax compared to other programming languages</a:t>
            </a:r>
            <a:br>
              <a:rPr lang="en-US" b="0" i="0" dirty="0">
                <a:solidFill>
                  <a:srgbClr val="000000"/>
                </a:solidFill>
                <a:effectLst/>
                <a:latin typeface="Segoe UI" panose="020B0502040204020203" pitchFamily="34" charset="0"/>
              </a:rPr>
            </a:br>
            <a:endParaRPr lang="en-PH" dirty="0"/>
          </a:p>
        </p:txBody>
      </p:sp>
      <p:sp>
        <p:nvSpPr>
          <p:cNvPr id="3" name="Content Placeholder 2">
            <a:extLst>
              <a:ext uri="{FF2B5EF4-FFF2-40B4-BE49-F238E27FC236}">
                <a16:creationId xmlns:a16="http://schemas.microsoft.com/office/drawing/2014/main" id="{636296F3-3D76-FBFF-26B8-45BFD7183A9F}"/>
              </a:ext>
            </a:extLst>
          </p:cNvPr>
          <p:cNvSpPr>
            <a:spLocks noGrp="1"/>
          </p:cNvSpPr>
          <p:nvPr>
            <p:ph idx="1"/>
          </p:nvPr>
        </p:nvSpPr>
        <p:spPr/>
        <p:txBody>
          <a:bodyPr>
            <a:normAutofit/>
          </a:bodyPr>
          <a:lstStyle/>
          <a:p>
            <a:pPr algn="l">
              <a:buFont typeface="Wingdings" panose="05000000000000000000" pitchFamily="2" charset="2"/>
              <a:buChar char="v"/>
            </a:pPr>
            <a:r>
              <a:rPr lang="en-US" sz="1800" b="0" i="0" dirty="0">
                <a:solidFill>
                  <a:schemeClr val="accent1"/>
                </a:solidFill>
                <a:effectLst/>
                <a:latin typeface="Algerian" panose="04020705040A02060702" pitchFamily="82" charset="0"/>
              </a:rPr>
              <a:t>Python was designed for readability, and has some similarities to the English language with influence from mathematics.</a:t>
            </a:r>
          </a:p>
          <a:p>
            <a:pPr algn="l">
              <a:buFont typeface="Wingdings" panose="05000000000000000000" pitchFamily="2" charset="2"/>
              <a:buChar char="v"/>
            </a:pPr>
            <a:r>
              <a:rPr lang="en-US" sz="1800" b="0" i="0" dirty="0">
                <a:solidFill>
                  <a:schemeClr val="accent1"/>
                </a:solidFill>
                <a:effectLst/>
                <a:latin typeface="Algerian" panose="04020705040A02060702" pitchFamily="82" charset="0"/>
              </a:rPr>
              <a:t>Python uses new lines to complete a command, as opposed to other programming languages which often use semicolons or parentheses.</a:t>
            </a:r>
          </a:p>
          <a:p>
            <a:pPr algn="l">
              <a:buFont typeface="Wingdings" panose="05000000000000000000" pitchFamily="2" charset="2"/>
              <a:buChar char="v"/>
            </a:pPr>
            <a:r>
              <a:rPr lang="en-US" sz="1800" b="0" i="0" dirty="0">
                <a:solidFill>
                  <a:schemeClr val="accent1"/>
                </a:solidFill>
                <a:effectLst/>
                <a:latin typeface="Algerian" panose="04020705040A02060702" pitchFamily="82" charset="0"/>
              </a:rPr>
              <a:t>Python relies on indentation, using whitespace, to define scope; such as the scope of loops, functions and classes. Other programming languages often use curly-brackets for this purpose.</a:t>
            </a:r>
          </a:p>
          <a:p>
            <a:endParaRPr lang="en-PH" dirty="0"/>
          </a:p>
        </p:txBody>
      </p:sp>
    </p:spTree>
    <p:extLst>
      <p:ext uri="{BB962C8B-B14F-4D97-AF65-F5344CB8AC3E}">
        <p14:creationId xmlns:p14="http://schemas.microsoft.com/office/powerpoint/2010/main" val="35817771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F925-9159-563B-F5DD-603166D2EF42}"/>
              </a:ext>
            </a:extLst>
          </p:cNvPr>
          <p:cNvSpPr>
            <a:spLocks noGrp="1"/>
          </p:cNvSpPr>
          <p:nvPr>
            <p:ph type="title"/>
          </p:nvPr>
        </p:nvSpPr>
        <p:spPr/>
        <p:txBody>
          <a:bodyPr>
            <a:normAutofit fontScale="90000"/>
          </a:bodyPr>
          <a:lstStyle/>
          <a:p>
            <a:r>
              <a:rPr lang="en-PH" dirty="0">
                <a:latin typeface="Algerian" panose="04020705040A02060702" pitchFamily="82" charset="0"/>
              </a:rPr>
              <a:t>Python - Access List Items</a:t>
            </a:r>
            <a:br>
              <a:rPr lang="en-PH" dirty="0"/>
            </a:br>
            <a:endParaRPr lang="en-PH" dirty="0"/>
          </a:p>
        </p:txBody>
      </p:sp>
      <p:sp>
        <p:nvSpPr>
          <p:cNvPr id="3" name="Content Placeholder 2">
            <a:extLst>
              <a:ext uri="{FF2B5EF4-FFF2-40B4-BE49-F238E27FC236}">
                <a16:creationId xmlns:a16="http://schemas.microsoft.com/office/drawing/2014/main" id="{055D735B-FC2D-F48A-5BC1-E59316A80DB1}"/>
              </a:ext>
            </a:extLst>
          </p:cNvPr>
          <p:cNvSpPr>
            <a:spLocks noGrp="1"/>
          </p:cNvSpPr>
          <p:nvPr>
            <p:ph idx="1"/>
          </p:nvPr>
        </p:nvSpPr>
        <p:spPr/>
        <p:txBody>
          <a:bodyPr>
            <a:normAutofit fontScale="92500"/>
          </a:bodyPr>
          <a:lstStyle/>
          <a:p>
            <a:pPr>
              <a:buFont typeface="Wingdings" panose="05000000000000000000" pitchFamily="2" charset="2"/>
              <a:buChar char="v"/>
            </a:pPr>
            <a:r>
              <a:rPr lang="en-PH" dirty="0"/>
              <a:t>Access Items</a:t>
            </a:r>
          </a:p>
          <a:p>
            <a:pPr>
              <a:buFont typeface="Wingdings" panose="05000000000000000000" pitchFamily="2" charset="2"/>
              <a:buChar char="v"/>
            </a:pPr>
            <a:r>
              <a:rPr lang="en-US" dirty="0"/>
              <a:t>List items are indexed and you can access them by referring to the index number:</a:t>
            </a:r>
          </a:p>
          <a:p>
            <a:pPr>
              <a:buFont typeface="Wingdings" panose="05000000000000000000" pitchFamily="2" charset="2"/>
              <a:buChar char="v"/>
            </a:pPr>
            <a:r>
              <a:rPr lang="en-US" dirty="0"/>
              <a:t>Example</a:t>
            </a:r>
          </a:p>
          <a:p>
            <a:pPr>
              <a:buFont typeface="Wingdings" panose="05000000000000000000" pitchFamily="2" charset="2"/>
              <a:buChar char="v"/>
            </a:pPr>
            <a:r>
              <a:rPr lang="en-US" dirty="0"/>
              <a:t>Print the second item of the list:</a:t>
            </a:r>
          </a:p>
          <a:p>
            <a:pPr>
              <a:buFont typeface="Wingdings" panose="05000000000000000000" pitchFamily="2" charset="2"/>
              <a:buChar char="v"/>
            </a:pPr>
            <a:endParaRPr lang="en-US" dirty="0"/>
          </a:p>
          <a:p>
            <a:pPr>
              <a:buFont typeface="Wingdings" panose="05000000000000000000" pitchFamily="2" charset="2"/>
              <a:buChar char="v"/>
            </a:pPr>
            <a:r>
              <a:rPr lang="en-US" dirty="0" err="1"/>
              <a:t>thislist</a:t>
            </a:r>
            <a:r>
              <a:rPr lang="en-US" dirty="0"/>
              <a:t> = ["apple", "banana", "cherry"]</a:t>
            </a:r>
          </a:p>
          <a:p>
            <a:pPr>
              <a:buFont typeface="Wingdings" panose="05000000000000000000" pitchFamily="2" charset="2"/>
              <a:buChar char="v"/>
            </a:pPr>
            <a:r>
              <a:rPr lang="en-US" dirty="0"/>
              <a:t>print(</a:t>
            </a:r>
            <a:r>
              <a:rPr lang="en-US" dirty="0" err="1"/>
              <a:t>thislist</a:t>
            </a:r>
            <a:r>
              <a:rPr lang="en-US" dirty="0"/>
              <a:t>[1])</a:t>
            </a:r>
            <a:endParaRPr lang="en-PH" dirty="0"/>
          </a:p>
        </p:txBody>
      </p:sp>
    </p:spTree>
    <p:extLst>
      <p:ext uri="{BB962C8B-B14F-4D97-AF65-F5344CB8AC3E}">
        <p14:creationId xmlns:p14="http://schemas.microsoft.com/office/powerpoint/2010/main" val="32330466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B710-1F95-2ED9-2160-1C8A5DA57770}"/>
              </a:ext>
            </a:extLst>
          </p:cNvPr>
          <p:cNvSpPr>
            <a:spLocks noGrp="1"/>
          </p:cNvSpPr>
          <p:nvPr>
            <p:ph type="title"/>
          </p:nvPr>
        </p:nvSpPr>
        <p:spPr/>
        <p:txBody>
          <a:bodyPr>
            <a:normAutofit/>
          </a:bodyPr>
          <a:lstStyle/>
          <a:p>
            <a:r>
              <a:rPr lang="en-US" dirty="0">
                <a:latin typeface="Algerian" panose="04020705040A02060702" pitchFamily="82" charset="0"/>
              </a:rPr>
              <a:t>Note: The first item has index 0</a:t>
            </a:r>
            <a:r>
              <a:rPr lang="en-US" dirty="0"/>
              <a:t>.</a:t>
            </a:r>
            <a:endParaRPr lang="en-PH" dirty="0"/>
          </a:p>
        </p:txBody>
      </p:sp>
      <p:sp>
        <p:nvSpPr>
          <p:cNvPr id="3" name="Content Placeholder 2">
            <a:extLst>
              <a:ext uri="{FF2B5EF4-FFF2-40B4-BE49-F238E27FC236}">
                <a16:creationId xmlns:a16="http://schemas.microsoft.com/office/drawing/2014/main" id="{A2DD09B2-04B4-475C-DE40-0905A8C6AEBA}"/>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PH" dirty="0">
                <a:latin typeface="Algerian" panose="04020705040A02060702" pitchFamily="82" charset="0"/>
              </a:rPr>
              <a:t>Negative Indexing</a:t>
            </a:r>
          </a:p>
          <a:p>
            <a:pPr>
              <a:buFont typeface="Wingdings" panose="05000000000000000000" pitchFamily="2" charset="2"/>
              <a:buChar char="v"/>
            </a:pPr>
            <a:r>
              <a:rPr lang="en-US" dirty="0">
                <a:latin typeface="Algerian" panose="04020705040A02060702" pitchFamily="82" charset="0"/>
              </a:rPr>
              <a:t>Negative indexing means start from the end</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a:latin typeface="Algerian" panose="04020705040A02060702" pitchFamily="82" charset="0"/>
              </a:rPr>
              <a:t>-1 refers to the last item, -2 refers to the second last item etc.</a:t>
            </a:r>
          </a:p>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Print the last item of the list:</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err="1">
                <a:latin typeface="Algerian" panose="04020705040A02060702" pitchFamily="82" charset="0"/>
              </a:rPr>
              <a:t>thislist</a:t>
            </a:r>
            <a:r>
              <a:rPr lang="en-US" dirty="0">
                <a:latin typeface="Algerian" panose="04020705040A02060702" pitchFamily="82" charset="0"/>
              </a:rPr>
              <a:t> = ["apple", "banana", "cherry"]</a:t>
            </a:r>
          </a:p>
          <a:p>
            <a:pPr>
              <a:buFont typeface="Wingdings" panose="05000000000000000000" pitchFamily="2" charset="2"/>
              <a:buChar char="v"/>
            </a:pPr>
            <a:r>
              <a:rPr lang="en-US" dirty="0">
                <a:latin typeface="Algerian" panose="04020705040A02060702" pitchFamily="82" charset="0"/>
              </a:rPr>
              <a:t>print(</a:t>
            </a:r>
            <a:r>
              <a:rPr lang="en-US" dirty="0" err="1">
                <a:latin typeface="Algerian" panose="04020705040A02060702" pitchFamily="82" charset="0"/>
              </a:rPr>
              <a:t>thislist</a:t>
            </a:r>
            <a:r>
              <a:rPr lang="en-US" dirty="0">
                <a:latin typeface="Algerian" panose="04020705040A02060702" pitchFamily="82" charset="0"/>
              </a:rPr>
              <a:t>[-1])</a:t>
            </a:r>
            <a:endParaRPr lang="en-PH" dirty="0">
              <a:latin typeface="Algerian" panose="04020705040A02060702" pitchFamily="82" charset="0"/>
            </a:endParaRPr>
          </a:p>
        </p:txBody>
      </p:sp>
    </p:spTree>
    <p:extLst>
      <p:ext uri="{BB962C8B-B14F-4D97-AF65-F5344CB8AC3E}">
        <p14:creationId xmlns:p14="http://schemas.microsoft.com/office/powerpoint/2010/main" val="14315294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C14B-31CE-7D39-486E-974CAB777662}"/>
              </a:ext>
            </a:extLst>
          </p:cNvPr>
          <p:cNvSpPr>
            <a:spLocks noGrp="1"/>
          </p:cNvSpPr>
          <p:nvPr>
            <p:ph type="title"/>
          </p:nvPr>
        </p:nvSpPr>
        <p:spPr/>
        <p:txBody>
          <a:bodyPr/>
          <a:lstStyle/>
          <a:p>
            <a:r>
              <a:rPr lang="en-PH" dirty="0">
                <a:latin typeface="Algerian" panose="04020705040A02060702" pitchFamily="82" charset="0"/>
              </a:rPr>
              <a:t>Range of Indexes</a:t>
            </a:r>
          </a:p>
        </p:txBody>
      </p:sp>
      <p:sp>
        <p:nvSpPr>
          <p:cNvPr id="5" name="Content Placeholder 4">
            <a:extLst>
              <a:ext uri="{FF2B5EF4-FFF2-40B4-BE49-F238E27FC236}">
                <a16:creationId xmlns:a16="http://schemas.microsoft.com/office/drawing/2014/main" id="{29EA6010-01C4-9457-A789-7EC71C0EAF43}"/>
              </a:ext>
            </a:extLst>
          </p:cNvPr>
          <p:cNvSpPr>
            <a:spLocks noGrp="1"/>
          </p:cNvSpPr>
          <p:nvPr>
            <p:ph idx="1"/>
          </p:nvPr>
        </p:nvSpPr>
        <p:spPr/>
        <p:txBody>
          <a:bodyPr>
            <a:normAutofit fontScale="70000" lnSpcReduction="20000"/>
          </a:bodyPr>
          <a:lstStyle/>
          <a:p>
            <a:pPr marL="0" indent="0">
              <a:buNone/>
            </a:pPr>
            <a:r>
              <a:rPr lang="en-US" dirty="0">
                <a:solidFill>
                  <a:schemeClr val="accent1"/>
                </a:solidFill>
                <a:latin typeface="Algerian" panose="04020705040A02060702" pitchFamily="82" charset="0"/>
              </a:rPr>
              <a:t>You can specify a range of indexes by specifying where to start and where to end the range.</a:t>
            </a:r>
          </a:p>
          <a:p>
            <a:pPr marL="0" indent="0">
              <a:buNone/>
            </a:pPr>
            <a:endParaRPr lang="en-US" dirty="0">
              <a:solidFill>
                <a:schemeClr val="accent1"/>
              </a:solidFill>
              <a:latin typeface="Algerian" panose="04020705040A02060702" pitchFamily="82" charset="0"/>
            </a:endParaRPr>
          </a:p>
          <a:p>
            <a:pPr marL="0" indent="0">
              <a:buNone/>
            </a:pPr>
            <a:r>
              <a:rPr lang="en-US" dirty="0">
                <a:solidFill>
                  <a:schemeClr val="accent1"/>
                </a:solidFill>
                <a:latin typeface="Algerian" panose="04020705040A02060702" pitchFamily="82" charset="0"/>
              </a:rPr>
              <a:t>When specifying a range, the return value will be a new list with the specified items.</a:t>
            </a:r>
          </a:p>
          <a:p>
            <a:pPr marL="0" indent="0">
              <a:buNone/>
            </a:pPr>
            <a:r>
              <a:rPr lang="en-US" dirty="0">
                <a:solidFill>
                  <a:schemeClr val="accent1"/>
                </a:solidFill>
                <a:latin typeface="Algerian" panose="04020705040A02060702" pitchFamily="82" charset="0"/>
              </a:rPr>
              <a:t>Example</a:t>
            </a:r>
          </a:p>
          <a:p>
            <a:pPr marL="0" indent="0">
              <a:buNone/>
            </a:pPr>
            <a:r>
              <a:rPr lang="en-US" dirty="0">
                <a:solidFill>
                  <a:schemeClr val="accent1"/>
                </a:solidFill>
                <a:latin typeface="Algerian" panose="04020705040A02060702" pitchFamily="82" charset="0"/>
              </a:rPr>
              <a:t>Return the third, fourth, and fifth item:</a:t>
            </a:r>
          </a:p>
          <a:p>
            <a:pPr marL="0" indent="0">
              <a:buNone/>
            </a:pPr>
            <a:endParaRPr lang="en-US" dirty="0"/>
          </a:p>
          <a:p>
            <a:pPr marL="0" indent="0">
              <a:buNone/>
            </a:pPr>
            <a:r>
              <a:rPr lang="en-US" dirty="0" err="1"/>
              <a:t>thislist</a:t>
            </a:r>
            <a:r>
              <a:rPr lang="en-US" dirty="0"/>
              <a:t> = ["apple", "banana", "cherry", "orange", "kiwi", "melon", "mango"]</a:t>
            </a:r>
          </a:p>
          <a:p>
            <a:pPr marL="0" indent="0">
              <a:buNone/>
            </a:pPr>
            <a:r>
              <a:rPr lang="en-US" dirty="0"/>
              <a:t>print(</a:t>
            </a:r>
            <a:r>
              <a:rPr lang="en-US" dirty="0" err="1"/>
              <a:t>thislist</a:t>
            </a:r>
            <a:r>
              <a:rPr lang="en-US" dirty="0"/>
              <a:t>[2:5])</a:t>
            </a:r>
          </a:p>
        </p:txBody>
      </p:sp>
    </p:spTree>
    <p:extLst>
      <p:ext uri="{BB962C8B-B14F-4D97-AF65-F5344CB8AC3E}">
        <p14:creationId xmlns:p14="http://schemas.microsoft.com/office/powerpoint/2010/main" val="3248056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6CA54-5FE4-3E51-C355-29DA220BC236}"/>
              </a:ext>
            </a:extLst>
          </p:cNvPr>
          <p:cNvSpPr>
            <a:spLocks noGrp="1"/>
          </p:cNvSpPr>
          <p:nvPr>
            <p:ph idx="1"/>
          </p:nvPr>
        </p:nvSpPr>
        <p:spPr>
          <a:xfrm>
            <a:off x="1450392" y="1519517"/>
            <a:ext cx="9291215" cy="4504765"/>
          </a:xfrm>
        </p:spPr>
        <p:txBody>
          <a:bodyPr>
            <a:normAutofit fontScale="92500" lnSpcReduction="10000"/>
          </a:bodyPr>
          <a:lstStyle/>
          <a:p>
            <a:endParaRPr lang="en-US" dirty="0"/>
          </a:p>
          <a:p>
            <a:endParaRPr lang="en-US" dirty="0"/>
          </a:p>
          <a:p>
            <a:pPr>
              <a:buFont typeface="Wingdings" panose="05000000000000000000" pitchFamily="2" charset="2"/>
              <a:buChar char="v"/>
            </a:pPr>
            <a:r>
              <a:rPr lang="en-US" dirty="0">
                <a:latin typeface="Algerian" panose="04020705040A02060702" pitchFamily="82" charset="0"/>
              </a:rPr>
              <a:t>Remember that the first item has index 0Example</a:t>
            </a:r>
          </a:p>
          <a:p>
            <a:pPr>
              <a:buFont typeface="Wingdings" panose="05000000000000000000" pitchFamily="2" charset="2"/>
              <a:buChar char="v"/>
            </a:pPr>
            <a:r>
              <a:rPr lang="en-US" dirty="0">
                <a:latin typeface="Algerian" panose="04020705040A02060702" pitchFamily="82" charset="0"/>
              </a:rPr>
              <a:t>This example returns the items from the beginning to, but NOT including, "kiwi":</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err="1"/>
              <a:t>thislist</a:t>
            </a:r>
            <a:r>
              <a:rPr lang="en-US" dirty="0"/>
              <a:t> = ["apple", "banana", "cherry", "orange", "kiwi", "melon", "mango"]</a:t>
            </a:r>
          </a:p>
          <a:p>
            <a:pPr>
              <a:buFont typeface="Wingdings" panose="05000000000000000000" pitchFamily="2" charset="2"/>
              <a:buChar char="v"/>
            </a:pPr>
            <a:r>
              <a:rPr lang="en-US" dirty="0"/>
              <a:t>print(</a:t>
            </a:r>
            <a:r>
              <a:rPr lang="en-US" dirty="0" err="1"/>
              <a:t>thislist</a:t>
            </a:r>
            <a:r>
              <a:rPr lang="en-US" dirty="0"/>
              <a:t>[:4])</a:t>
            </a:r>
          </a:p>
          <a:p>
            <a:pPr>
              <a:buFont typeface="Wingdings" panose="05000000000000000000" pitchFamily="2" charset="2"/>
              <a:buChar char="v"/>
            </a:pPr>
            <a:r>
              <a:rPr lang="en-US" dirty="0"/>
              <a:t>.</a:t>
            </a:r>
          </a:p>
          <a:p>
            <a:pPr>
              <a:buFont typeface="Wingdings" panose="05000000000000000000" pitchFamily="2" charset="2"/>
              <a:buChar char="v"/>
            </a:pPr>
            <a:r>
              <a:rPr lang="en-US" dirty="0"/>
              <a:t>By leaving out the start value, the range will start at the first item:</a:t>
            </a:r>
          </a:p>
          <a:p>
            <a:endParaRPr lang="en-PH" dirty="0"/>
          </a:p>
        </p:txBody>
      </p:sp>
      <p:sp>
        <p:nvSpPr>
          <p:cNvPr id="5" name="TextBox 4">
            <a:extLst>
              <a:ext uri="{FF2B5EF4-FFF2-40B4-BE49-F238E27FC236}">
                <a16:creationId xmlns:a16="http://schemas.microsoft.com/office/drawing/2014/main" id="{563D4E8A-05A9-806B-D311-175CE8ED4A35}"/>
              </a:ext>
            </a:extLst>
          </p:cNvPr>
          <p:cNvSpPr txBox="1"/>
          <p:nvPr/>
        </p:nvSpPr>
        <p:spPr>
          <a:xfrm>
            <a:off x="1450392" y="1519517"/>
            <a:ext cx="6104964" cy="707886"/>
          </a:xfrm>
          <a:prstGeom prst="rect">
            <a:avLst/>
          </a:prstGeom>
          <a:noFill/>
        </p:spPr>
        <p:txBody>
          <a:bodyPr wrap="square">
            <a:spAutoFit/>
          </a:bodyPr>
          <a:lstStyle/>
          <a:p>
            <a:r>
              <a:rPr lang="en-US" sz="2000" dirty="0">
                <a:solidFill>
                  <a:schemeClr val="accent1"/>
                </a:solidFill>
                <a:latin typeface="Algerian" panose="04020705040A02060702" pitchFamily="82" charset="0"/>
              </a:rPr>
              <a:t>Note: The search will start at index 2 (included) and end at index 5 (not included).</a:t>
            </a:r>
            <a:endParaRPr lang="en-PH" sz="20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833688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E6CFF-6984-D397-3FD0-5AF4C2F91F94}"/>
              </a:ext>
            </a:extLst>
          </p:cNvPr>
          <p:cNvSpPr>
            <a:spLocks noGrp="1"/>
          </p:cNvSpPr>
          <p:nvPr>
            <p:ph type="title"/>
          </p:nvPr>
        </p:nvSpPr>
        <p:spPr>
          <a:xfrm>
            <a:off x="1178928" y="1079851"/>
            <a:ext cx="9291215" cy="1049235"/>
          </a:xfrm>
        </p:spPr>
        <p:txBody>
          <a:bodyPr>
            <a:normAutofit fontScale="90000"/>
          </a:bodyPr>
          <a:lstStyle/>
          <a:p>
            <a:pPr algn="l"/>
            <a:r>
              <a:rPr lang="en-US" dirty="0">
                <a:latin typeface="Algerian" panose="04020705040A02060702" pitchFamily="82" charset="0"/>
              </a:rPr>
              <a:t>By leaving out the end value, the range will go on to the end of the list:</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2508283D-2ECF-3DA0-FC0E-F52BBEB90A65}"/>
              </a:ext>
            </a:extLst>
          </p:cNvPr>
          <p:cNvSpPr>
            <a:spLocks noGrp="1"/>
          </p:cNvSpPr>
          <p:nvPr>
            <p:ph idx="1"/>
          </p:nvPr>
        </p:nvSpPr>
        <p:spPr>
          <a:xfrm>
            <a:off x="1178929" y="2713298"/>
            <a:ext cx="9291215" cy="3450613"/>
          </a:xfrm>
        </p:spPr>
        <p:txBody>
          <a:bodyPr/>
          <a:lstStyle/>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This example returns the items from "cherry" to the end:</a:t>
            </a:r>
          </a:p>
          <a:p>
            <a:pPr>
              <a:buFont typeface="Wingdings" panose="05000000000000000000" pitchFamily="2" charset="2"/>
              <a:buChar char="v"/>
            </a:pPr>
            <a:endParaRPr lang="en-US" dirty="0"/>
          </a:p>
          <a:p>
            <a:pPr>
              <a:buFont typeface="Wingdings" panose="05000000000000000000" pitchFamily="2" charset="2"/>
              <a:buChar char="v"/>
            </a:pPr>
            <a:r>
              <a:rPr lang="en-US" dirty="0" err="1"/>
              <a:t>thislist</a:t>
            </a:r>
            <a:r>
              <a:rPr lang="en-US" dirty="0"/>
              <a:t> = ["apple", "banana", "cherry", "orange", "kiwi", "melon", "mango"]</a:t>
            </a:r>
          </a:p>
          <a:p>
            <a:pPr>
              <a:buFont typeface="Wingdings" panose="05000000000000000000" pitchFamily="2" charset="2"/>
              <a:buChar char="v"/>
            </a:pPr>
            <a:r>
              <a:rPr lang="en-US" dirty="0"/>
              <a:t>print(</a:t>
            </a:r>
            <a:r>
              <a:rPr lang="en-US" dirty="0" err="1"/>
              <a:t>thislist</a:t>
            </a:r>
            <a:r>
              <a:rPr lang="en-US" dirty="0"/>
              <a:t>[2:])</a:t>
            </a:r>
            <a:endParaRPr lang="en-PH" dirty="0"/>
          </a:p>
        </p:txBody>
      </p:sp>
    </p:spTree>
    <p:extLst>
      <p:ext uri="{BB962C8B-B14F-4D97-AF65-F5344CB8AC3E}">
        <p14:creationId xmlns:p14="http://schemas.microsoft.com/office/powerpoint/2010/main" val="2272539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CA6E-EDAF-F0A2-7B9E-A84E5ADA04F1}"/>
              </a:ext>
            </a:extLst>
          </p:cNvPr>
          <p:cNvSpPr>
            <a:spLocks noGrp="1"/>
          </p:cNvSpPr>
          <p:nvPr>
            <p:ph type="title"/>
          </p:nvPr>
        </p:nvSpPr>
        <p:spPr/>
        <p:txBody>
          <a:bodyPr>
            <a:normAutofit fontScale="90000"/>
          </a:bodyPr>
          <a:lstStyle/>
          <a:p>
            <a:r>
              <a:rPr lang="en-PH" dirty="0">
                <a:latin typeface="Algerian" panose="04020705040A02060702" pitchFamily="82" charset="0"/>
              </a:rPr>
              <a:t>Python - Change List Items</a:t>
            </a:r>
            <a:br>
              <a:rPr lang="en-PH" dirty="0"/>
            </a:br>
            <a:endParaRPr lang="en-PH" dirty="0"/>
          </a:p>
        </p:txBody>
      </p:sp>
      <p:sp>
        <p:nvSpPr>
          <p:cNvPr id="3" name="Content Placeholder 2">
            <a:extLst>
              <a:ext uri="{FF2B5EF4-FFF2-40B4-BE49-F238E27FC236}">
                <a16:creationId xmlns:a16="http://schemas.microsoft.com/office/drawing/2014/main" id="{271E56EE-8098-3F9B-141A-238CAD6DF68B}"/>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PH" dirty="0">
                <a:latin typeface="Algerian" panose="04020705040A02060702" pitchFamily="82" charset="0"/>
              </a:rPr>
              <a:t>Change Item Value</a:t>
            </a:r>
          </a:p>
          <a:p>
            <a:pPr>
              <a:buFont typeface="Wingdings" panose="05000000000000000000" pitchFamily="2" charset="2"/>
              <a:buChar char="v"/>
            </a:pPr>
            <a:r>
              <a:rPr lang="en-US" dirty="0">
                <a:latin typeface="Algerian" panose="04020705040A02060702" pitchFamily="82" charset="0"/>
              </a:rPr>
              <a:t>To change the value of a specific item, refer to the index number:</a:t>
            </a:r>
          </a:p>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Change the second item:</a:t>
            </a:r>
          </a:p>
          <a:p>
            <a:pPr>
              <a:buFont typeface="Wingdings" panose="05000000000000000000" pitchFamily="2" charset="2"/>
              <a:buChar char="v"/>
            </a:pPr>
            <a:endParaRPr lang="en-US" dirty="0"/>
          </a:p>
          <a:p>
            <a:pPr>
              <a:buFont typeface="Wingdings" panose="05000000000000000000" pitchFamily="2" charset="2"/>
              <a:buChar char="v"/>
            </a:pPr>
            <a:r>
              <a:rPr lang="en-US" dirty="0" err="1"/>
              <a:t>thislist</a:t>
            </a:r>
            <a:r>
              <a:rPr lang="en-US" dirty="0"/>
              <a:t> = ["apple", "banana", "cherry"]</a:t>
            </a:r>
          </a:p>
          <a:p>
            <a:pPr>
              <a:buFont typeface="Wingdings" panose="05000000000000000000" pitchFamily="2" charset="2"/>
              <a:buChar char="v"/>
            </a:pPr>
            <a:r>
              <a:rPr lang="en-US" dirty="0" err="1"/>
              <a:t>thislist</a:t>
            </a:r>
            <a:r>
              <a:rPr lang="en-US" dirty="0"/>
              <a:t>[1] = "blackcurrant"</a:t>
            </a:r>
          </a:p>
          <a:p>
            <a:pPr>
              <a:buFont typeface="Wingdings" panose="05000000000000000000" pitchFamily="2" charset="2"/>
              <a:buChar char="v"/>
            </a:pPr>
            <a:r>
              <a:rPr lang="en-US" dirty="0"/>
              <a:t>print(</a:t>
            </a:r>
            <a:r>
              <a:rPr lang="en-US" dirty="0" err="1"/>
              <a:t>thislist</a:t>
            </a:r>
            <a:r>
              <a:rPr lang="en-US" dirty="0"/>
              <a:t>)</a:t>
            </a:r>
          </a:p>
          <a:p>
            <a:endParaRPr lang="en-PH" dirty="0"/>
          </a:p>
        </p:txBody>
      </p:sp>
    </p:spTree>
    <p:extLst>
      <p:ext uri="{BB962C8B-B14F-4D97-AF65-F5344CB8AC3E}">
        <p14:creationId xmlns:p14="http://schemas.microsoft.com/office/powerpoint/2010/main" val="25283508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F8BC-1472-B829-FDAA-FC6C35CEAB66}"/>
              </a:ext>
            </a:extLst>
          </p:cNvPr>
          <p:cNvSpPr>
            <a:spLocks noGrp="1"/>
          </p:cNvSpPr>
          <p:nvPr>
            <p:ph type="title"/>
          </p:nvPr>
        </p:nvSpPr>
        <p:spPr/>
        <p:txBody>
          <a:bodyPr>
            <a:normAutofit/>
          </a:bodyPr>
          <a:lstStyle/>
          <a:p>
            <a:r>
              <a:rPr lang="en-US" dirty="0">
                <a:latin typeface="Algerian" panose="04020705040A02060702" pitchFamily="82" charset="0"/>
              </a:rPr>
              <a:t>Change a Range of Item Values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766ECE53-9BA9-7C1A-FB1F-6B82B84AC475}"/>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To change the value of items within a specific range, define a list with the new values, and refer to the range of index numbers where you want to insert the new values:</a:t>
            </a:r>
          </a:p>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Change the values "banana" and "cherry" with the values "blackcurrant" and "watermelon":</a:t>
            </a:r>
          </a:p>
          <a:p>
            <a:pPr>
              <a:buFont typeface="Wingdings" panose="05000000000000000000" pitchFamily="2" charset="2"/>
              <a:buChar char="v"/>
            </a:pPr>
            <a:endParaRPr lang="en-US" dirty="0"/>
          </a:p>
          <a:p>
            <a:pPr>
              <a:buFont typeface="Wingdings" panose="05000000000000000000" pitchFamily="2" charset="2"/>
              <a:buChar char="v"/>
            </a:pPr>
            <a:r>
              <a:rPr lang="en-US" dirty="0" err="1"/>
              <a:t>thislist</a:t>
            </a:r>
            <a:r>
              <a:rPr lang="en-US" dirty="0"/>
              <a:t> = ["apple", "banana", "cherry", "orange", "kiwi", "mango"]</a:t>
            </a:r>
          </a:p>
          <a:p>
            <a:pPr>
              <a:buFont typeface="Wingdings" panose="05000000000000000000" pitchFamily="2" charset="2"/>
              <a:buChar char="v"/>
            </a:pPr>
            <a:r>
              <a:rPr lang="en-US" dirty="0" err="1"/>
              <a:t>thislist</a:t>
            </a:r>
            <a:r>
              <a:rPr lang="en-US" dirty="0"/>
              <a:t>[1:3] = ["blackcurrant", "watermelon"]</a:t>
            </a:r>
          </a:p>
          <a:p>
            <a:pPr>
              <a:buFont typeface="Wingdings" panose="05000000000000000000" pitchFamily="2" charset="2"/>
              <a:buChar char="v"/>
            </a:pPr>
            <a:r>
              <a:rPr lang="en-US" dirty="0"/>
              <a:t>print(</a:t>
            </a:r>
            <a:r>
              <a:rPr lang="en-US" dirty="0" err="1"/>
              <a:t>thislist</a:t>
            </a:r>
            <a:r>
              <a:rPr lang="en-US" dirty="0"/>
              <a:t>)</a:t>
            </a:r>
            <a:endParaRPr lang="en-PH" dirty="0"/>
          </a:p>
        </p:txBody>
      </p:sp>
    </p:spTree>
    <p:extLst>
      <p:ext uri="{BB962C8B-B14F-4D97-AF65-F5344CB8AC3E}">
        <p14:creationId xmlns:p14="http://schemas.microsoft.com/office/powerpoint/2010/main" val="14858615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EE04-CA04-A15E-CABB-5F0151BC8C61}"/>
              </a:ext>
            </a:extLst>
          </p:cNvPr>
          <p:cNvSpPr>
            <a:spLocks noGrp="1"/>
          </p:cNvSpPr>
          <p:nvPr>
            <p:ph type="title"/>
          </p:nvPr>
        </p:nvSpPr>
        <p:spPr>
          <a:xfrm>
            <a:off x="1451579" y="989705"/>
            <a:ext cx="9291215" cy="45719"/>
          </a:xfrm>
        </p:spPr>
        <p:txBody>
          <a:bodyPr>
            <a:normAutofit fontScale="90000"/>
          </a:bodyPr>
          <a:lstStyle/>
          <a:p>
            <a:pPr algn="l"/>
            <a:r>
              <a:rPr lang="en-US" dirty="0"/>
              <a:t>If you insert more items than you replace, the new items will be inserted where you specified, and the remaining items will move accordingly:</a:t>
            </a:r>
            <a:endParaRPr lang="en-PH" dirty="0"/>
          </a:p>
        </p:txBody>
      </p:sp>
      <p:sp>
        <p:nvSpPr>
          <p:cNvPr id="3" name="Content Placeholder 2">
            <a:extLst>
              <a:ext uri="{FF2B5EF4-FFF2-40B4-BE49-F238E27FC236}">
                <a16:creationId xmlns:a16="http://schemas.microsoft.com/office/drawing/2014/main" id="{4734C06B-4A4A-1899-42AF-1887478E65F7}"/>
              </a:ext>
            </a:extLst>
          </p:cNvPr>
          <p:cNvSpPr>
            <a:spLocks noGrp="1"/>
          </p:cNvSpPr>
          <p:nvPr>
            <p:ph idx="1"/>
          </p:nvPr>
        </p:nvSpPr>
        <p:spPr/>
        <p:txBody>
          <a:bodyPr/>
          <a:lstStyle/>
          <a:p>
            <a:r>
              <a:rPr lang="en-US" dirty="0"/>
              <a:t>Example</a:t>
            </a:r>
          </a:p>
          <a:p>
            <a:r>
              <a:rPr lang="en-US" dirty="0"/>
              <a:t>Change the second value by replacing it with two new values:</a:t>
            </a:r>
          </a:p>
          <a:p>
            <a:endParaRPr lang="en-US" dirty="0"/>
          </a:p>
          <a:p>
            <a:r>
              <a:rPr lang="en-US" dirty="0" err="1"/>
              <a:t>thislist</a:t>
            </a:r>
            <a:r>
              <a:rPr lang="en-US" dirty="0"/>
              <a:t> = ["apple", "banana", "cherry"]</a:t>
            </a:r>
          </a:p>
          <a:p>
            <a:r>
              <a:rPr lang="en-US" dirty="0" err="1"/>
              <a:t>thislist</a:t>
            </a:r>
            <a:r>
              <a:rPr lang="en-US" dirty="0"/>
              <a:t>[1:2] = ["blackcurrant", "watermelon"]</a:t>
            </a:r>
          </a:p>
          <a:p>
            <a:r>
              <a:rPr lang="en-US" dirty="0"/>
              <a:t>print(</a:t>
            </a:r>
            <a:r>
              <a:rPr lang="en-US" dirty="0" err="1"/>
              <a:t>thislist</a:t>
            </a:r>
            <a:r>
              <a:rPr lang="en-US" dirty="0"/>
              <a:t>)</a:t>
            </a:r>
            <a:endParaRPr lang="en-PH" dirty="0"/>
          </a:p>
        </p:txBody>
      </p:sp>
    </p:spTree>
    <p:extLst>
      <p:ext uri="{BB962C8B-B14F-4D97-AF65-F5344CB8AC3E}">
        <p14:creationId xmlns:p14="http://schemas.microsoft.com/office/powerpoint/2010/main" val="3539491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75B4-4655-4AD0-8FED-F1B0913029C6}"/>
              </a:ext>
            </a:extLst>
          </p:cNvPr>
          <p:cNvSpPr>
            <a:spLocks noGrp="1"/>
          </p:cNvSpPr>
          <p:nvPr>
            <p:ph type="title"/>
          </p:nvPr>
        </p:nvSpPr>
        <p:spPr>
          <a:xfrm>
            <a:off x="1605383" y="1398494"/>
            <a:ext cx="9601196" cy="736787"/>
          </a:xfrm>
        </p:spPr>
        <p:txBody>
          <a:bodyPr>
            <a:noAutofit/>
          </a:bodyPr>
          <a:lstStyle/>
          <a:p>
            <a:pPr algn="l"/>
            <a:r>
              <a:rPr lang="en-US" sz="2800" dirty="0">
                <a:latin typeface="Algerian" panose="04020705040A02060702" pitchFamily="82" charset="0"/>
              </a:rPr>
              <a:t>Note: The length of the list will change when the number of items inserted does not match the number of items replaced</a:t>
            </a:r>
            <a:r>
              <a:rPr lang="en-US" sz="2800" dirty="0"/>
              <a:t>.</a:t>
            </a:r>
            <a:endParaRPr lang="en-PH" sz="2800" dirty="0"/>
          </a:p>
        </p:txBody>
      </p:sp>
      <p:sp>
        <p:nvSpPr>
          <p:cNvPr id="3" name="Content Placeholder 2">
            <a:extLst>
              <a:ext uri="{FF2B5EF4-FFF2-40B4-BE49-F238E27FC236}">
                <a16:creationId xmlns:a16="http://schemas.microsoft.com/office/drawing/2014/main" id="{7DAE0FE6-E39F-022B-7377-425079252FDA}"/>
              </a:ext>
            </a:extLst>
          </p:cNvPr>
          <p:cNvSpPr>
            <a:spLocks noGrp="1"/>
          </p:cNvSpPr>
          <p:nvPr>
            <p:ph idx="1"/>
          </p:nvPr>
        </p:nvSpPr>
        <p:spPr>
          <a:xfrm>
            <a:off x="1295402" y="2701708"/>
            <a:ext cx="9291215" cy="3740587"/>
          </a:xfrm>
        </p:spPr>
        <p:txBody>
          <a:bodyPr/>
          <a:lstStyle/>
          <a:p>
            <a:r>
              <a:rPr lang="en-US" dirty="0">
                <a:latin typeface="Algerian" panose="04020705040A02060702" pitchFamily="82" charset="0"/>
              </a:rPr>
              <a:t>If you insert less items than you replace, the new items will be inserted where you specified, and the remaining items will move accordingly:</a:t>
            </a:r>
          </a:p>
          <a:p>
            <a:endParaRPr lang="en-PH" dirty="0"/>
          </a:p>
        </p:txBody>
      </p:sp>
      <p:sp>
        <p:nvSpPr>
          <p:cNvPr id="5" name="TextBox 4">
            <a:extLst>
              <a:ext uri="{FF2B5EF4-FFF2-40B4-BE49-F238E27FC236}">
                <a16:creationId xmlns:a16="http://schemas.microsoft.com/office/drawing/2014/main" id="{3F8E52E8-A19F-6CF4-0163-6464F954CAFC}"/>
              </a:ext>
            </a:extLst>
          </p:cNvPr>
          <p:cNvSpPr txBox="1"/>
          <p:nvPr/>
        </p:nvSpPr>
        <p:spPr>
          <a:xfrm>
            <a:off x="1605383" y="3844543"/>
            <a:ext cx="6104964" cy="2031325"/>
          </a:xfrm>
          <a:prstGeom prst="rect">
            <a:avLst/>
          </a:prstGeom>
          <a:noFill/>
        </p:spPr>
        <p:txBody>
          <a:bodyPr wrap="square">
            <a:spAutoFit/>
          </a:bodyPr>
          <a:lstStyle/>
          <a:p>
            <a:r>
              <a:rPr lang="en-US" dirty="0"/>
              <a:t>Example</a:t>
            </a:r>
          </a:p>
          <a:p>
            <a:r>
              <a:rPr lang="en-US" dirty="0"/>
              <a:t>Change the second and third value by replacing it with one value:</a:t>
            </a:r>
          </a:p>
          <a:p>
            <a:endParaRPr lang="en-US" dirty="0"/>
          </a:p>
          <a:p>
            <a:r>
              <a:rPr lang="en-US" dirty="0" err="1"/>
              <a:t>thislist</a:t>
            </a:r>
            <a:r>
              <a:rPr lang="en-US" dirty="0"/>
              <a:t> = ["apple", "banana", "cherry"]</a:t>
            </a:r>
          </a:p>
          <a:p>
            <a:r>
              <a:rPr lang="en-US" dirty="0" err="1"/>
              <a:t>thislist</a:t>
            </a:r>
            <a:r>
              <a:rPr lang="en-US" dirty="0"/>
              <a:t>[1:3] = ["watermelon"]</a:t>
            </a:r>
          </a:p>
          <a:p>
            <a:r>
              <a:rPr lang="en-US" dirty="0"/>
              <a:t>print(</a:t>
            </a:r>
            <a:r>
              <a:rPr lang="en-US" dirty="0" err="1"/>
              <a:t>thislist</a:t>
            </a:r>
            <a:r>
              <a:rPr lang="en-US" dirty="0"/>
              <a:t>)</a:t>
            </a:r>
            <a:endParaRPr lang="en-PH" dirty="0"/>
          </a:p>
        </p:txBody>
      </p:sp>
    </p:spTree>
    <p:extLst>
      <p:ext uri="{BB962C8B-B14F-4D97-AF65-F5344CB8AC3E}">
        <p14:creationId xmlns:p14="http://schemas.microsoft.com/office/powerpoint/2010/main" val="14806120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3806-B7BB-8DDC-06B8-20F8F379D3E8}"/>
              </a:ext>
            </a:extLst>
          </p:cNvPr>
          <p:cNvSpPr>
            <a:spLocks noGrp="1"/>
          </p:cNvSpPr>
          <p:nvPr>
            <p:ph type="title"/>
          </p:nvPr>
        </p:nvSpPr>
        <p:spPr>
          <a:xfrm>
            <a:off x="1163238" y="1385408"/>
            <a:ext cx="9291215" cy="1049235"/>
          </a:xfrm>
        </p:spPr>
        <p:txBody>
          <a:bodyPr>
            <a:normAutofit fontScale="90000"/>
          </a:bodyPr>
          <a:lstStyle/>
          <a:p>
            <a:pPr algn="l"/>
            <a:r>
              <a:rPr lang="en-US" dirty="0">
                <a:latin typeface="Algerian" panose="04020705040A02060702" pitchFamily="82" charset="0"/>
              </a:rPr>
              <a:t>Note: The length of the list will change when the number of items inserted does not match the number of items replaced.</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76363749-49E5-C1EC-AC53-04F5B10718D9}"/>
              </a:ext>
            </a:extLst>
          </p:cNvPr>
          <p:cNvSpPr>
            <a:spLocks noGrp="1"/>
          </p:cNvSpPr>
          <p:nvPr>
            <p:ph idx="1"/>
          </p:nvPr>
        </p:nvSpPr>
        <p:spPr>
          <a:xfrm>
            <a:off x="1125138" y="3228445"/>
            <a:ext cx="9601196" cy="3318936"/>
          </a:xfrm>
        </p:spPr>
        <p:txBody>
          <a:bodyPr>
            <a:normAutofit fontScale="85000" lnSpcReduction="20000"/>
          </a:bodyPr>
          <a:lstStyle/>
          <a:p>
            <a:pPr>
              <a:buFont typeface="Wingdings" panose="05000000000000000000" pitchFamily="2" charset="2"/>
              <a:buChar char="v"/>
            </a:pPr>
            <a:r>
              <a:rPr lang="en-US" dirty="0">
                <a:latin typeface="Algerian" panose="04020705040A02060702" pitchFamily="82" charset="0"/>
              </a:rPr>
              <a:t>If you insert less items than you replace, the new items will be inserted where you specified, and the remaining items will move accordingly:</a:t>
            </a:r>
          </a:p>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Change the second and third value by replacing it with one value:</a:t>
            </a:r>
          </a:p>
          <a:p>
            <a:pPr>
              <a:buFont typeface="Wingdings" panose="05000000000000000000" pitchFamily="2" charset="2"/>
              <a:buChar char="v"/>
            </a:pPr>
            <a:endParaRPr lang="en-US" dirty="0"/>
          </a:p>
          <a:p>
            <a:pPr>
              <a:buFont typeface="Wingdings" panose="05000000000000000000" pitchFamily="2" charset="2"/>
              <a:buChar char="v"/>
            </a:pPr>
            <a:r>
              <a:rPr lang="en-US" dirty="0" err="1"/>
              <a:t>thislist</a:t>
            </a:r>
            <a:r>
              <a:rPr lang="en-US" dirty="0"/>
              <a:t> = ["apple", "banana", "cherry"]</a:t>
            </a:r>
          </a:p>
          <a:p>
            <a:pPr>
              <a:buFont typeface="Wingdings" panose="05000000000000000000" pitchFamily="2" charset="2"/>
              <a:buChar char="v"/>
            </a:pPr>
            <a:r>
              <a:rPr lang="en-US" dirty="0" err="1"/>
              <a:t>thislist</a:t>
            </a:r>
            <a:r>
              <a:rPr lang="en-US" dirty="0"/>
              <a:t>[1:3] = ["watermelon"]</a:t>
            </a:r>
          </a:p>
          <a:p>
            <a:pPr>
              <a:buFont typeface="Wingdings" panose="05000000000000000000" pitchFamily="2" charset="2"/>
              <a:buChar char="v"/>
            </a:pPr>
            <a:r>
              <a:rPr lang="en-US" dirty="0"/>
              <a:t>print(</a:t>
            </a:r>
            <a:r>
              <a:rPr lang="en-US" dirty="0" err="1"/>
              <a:t>thislist</a:t>
            </a:r>
            <a:r>
              <a:rPr lang="en-US" dirty="0"/>
              <a:t>)</a:t>
            </a:r>
            <a:endParaRPr lang="en-PH" dirty="0"/>
          </a:p>
        </p:txBody>
      </p:sp>
    </p:spTree>
    <p:extLst>
      <p:ext uri="{BB962C8B-B14F-4D97-AF65-F5344CB8AC3E}">
        <p14:creationId xmlns:p14="http://schemas.microsoft.com/office/powerpoint/2010/main" val="1087237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666622-9BDE-1A2E-3408-22263CFEDFB8}"/>
              </a:ext>
            </a:extLst>
          </p:cNvPr>
          <p:cNvSpPr>
            <a:spLocks noGrp="1"/>
          </p:cNvSpPr>
          <p:nvPr>
            <p:ph type="title"/>
          </p:nvPr>
        </p:nvSpPr>
        <p:spPr/>
        <p:txBody>
          <a:bodyPr>
            <a:normAutofit fontScale="90000"/>
          </a:bodyPr>
          <a:lstStyle/>
          <a:p>
            <a:pPr algn="l"/>
            <a:r>
              <a:rPr lang="en-PH" sz="3200" b="0" i="0" dirty="0">
                <a:solidFill>
                  <a:srgbClr val="000000"/>
                </a:solidFill>
                <a:effectLst/>
                <a:latin typeface="Segoe UI" panose="020B0502040204020203" pitchFamily="34" charset="0"/>
              </a:rPr>
              <a:t>Example</a:t>
            </a:r>
            <a:br>
              <a:rPr lang="en-PH" sz="3200" b="0" i="0" dirty="0">
                <a:solidFill>
                  <a:srgbClr val="000000"/>
                </a:solidFill>
                <a:effectLst/>
                <a:latin typeface="Segoe UI" panose="020B0502040204020203" pitchFamily="34" charset="0"/>
              </a:rPr>
            </a:br>
            <a:r>
              <a:rPr lang="en-PH" sz="3200" b="0" i="0" dirty="0">
                <a:solidFill>
                  <a:srgbClr val="0000CD"/>
                </a:solidFill>
                <a:effectLst/>
                <a:latin typeface="Consolas" panose="020B0609020204030204" pitchFamily="49" charset="0"/>
              </a:rPr>
              <a:t>print</a:t>
            </a:r>
            <a:r>
              <a:rPr lang="en-PH" sz="3200" b="0" i="0" dirty="0">
                <a:solidFill>
                  <a:srgbClr val="000000"/>
                </a:solidFill>
                <a:effectLst/>
                <a:latin typeface="Consolas" panose="020B0609020204030204" pitchFamily="49" charset="0"/>
              </a:rPr>
              <a:t>(</a:t>
            </a:r>
            <a:r>
              <a:rPr lang="en-PH" sz="3200" b="0" i="0" dirty="0">
                <a:solidFill>
                  <a:srgbClr val="A52A2A"/>
                </a:solidFill>
                <a:effectLst/>
                <a:latin typeface="Consolas" panose="020B0609020204030204" pitchFamily="49" charset="0"/>
              </a:rPr>
              <a:t>"Hello, World!"</a:t>
            </a:r>
            <a:r>
              <a:rPr lang="en-PH" sz="3200" b="0" i="0" dirty="0">
                <a:solidFill>
                  <a:srgbClr val="000000"/>
                </a:solidFill>
                <a:effectLst/>
                <a:latin typeface="Consolas" panose="020B0609020204030204" pitchFamily="49" charset="0"/>
              </a:rPr>
              <a:t>)</a:t>
            </a:r>
            <a:br>
              <a:rPr lang="en-PH" sz="3200" b="0" i="0" dirty="0">
                <a:solidFill>
                  <a:srgbClr val="000000"/>
                </a:solidFill>
                <a:effectLst/>
                <a:latin typeface="Consolas" panose="020B0609020204030204" pitchFamily="49" charset="0"/>
              </a:rPr>
            </a:br>
            <a:endParaRPr lang="en-PH" dirty="0"/>
          </a:p>
        </p:txBody>
      </p:sp>
      <p:sp>
        <p:nvSpPr>
          <p:cNvPr id="7" name="Content Placeholder 6">
            <a:extLst>
              <a:ext uri="{FF2B5EF4-FFF2-40B4-BE49-F238E27FC236}">
                <a16:creationId xmlns:a16="http://schemas.microsoft.com/office/drawing/2014/main" id="{3E3290BB-F9E4-CD82-4E05-3A7874E29DD9}"/>
              </a:ext>
            </a:extLst>
          </p:cNvPr>
          <p:cNvSpPr>
            <a:spLocks noGrp="1"/>
          </p:cNvSpPr>
          <p:nvPr>
            <p:ph idx="1"/>
          </p:nvPr>
        </p:nvSpPr>
        <p:spPr/>
        <p:txBody>
          <a:bodyPr>
            <a:normAutofit fontScale="92500" lnSpcReduction="10000"/>
          </a:bodyPr>
          <a:lstStyle/>
          <a:p>
            <a:pPr marL="0" indent="0" algn="ctr">
              <a:buNone/>
            </a:pPr>
            <a:r>
              <a:rPr lang="en-PH" sz="3000" b="0" i="0" dirty="0">
                <a:solidFill>
                  <a:schemeClr val="accent1"/>
                </a:solidFill>
                <a:effectLst/>
                <a:latin typeface="Algerian" panose="04020705040A02060702" pitchFamily="82" charset="0"/>
              </a:rPr>
              <a:t>Python Getting Started</a:t>
            </a:r>
          </a:p>
          <a:p>
            <a:pPr marL="0" indent="0" algn="ctr">
              <a:buNone/>
            </a:pPr>
            <a:endParaRPr lang="en-PH" b="0" i="0" dirty="0">
              <a:solidFill>
                <a:srgbClr val="000000"/>
              </a:solidFill>
              <a:effectLst/>
              <a:latin typeface="Segoe UI" panose="020B0502040204020203" pitchFamily="34" charset="0"/>
            </a:endParaRPr>
          </a:p>
          <a:p>
            <a:pPr marL="0" indent="0">
              <a:buNone/>
            </a:pPr>
            <a:r>
              <a:rPr lang="en-PH" b="0" i="0" dirty="0">
                <a:solidFill>
                  <a:schemeClr val="accent1"/>
                </a:solidFill>
                <a:effectLst/>
                <a:latin typeface="Algerian" panose="04020705040A02060702" pitchFamily="82" charset="0"/>
              </a:rPr>
              <a:t>Python Install</a:t>
            </a:r>
          </a:p>
          <a:p>
            <a:pPr>
              <a:buFont typeface="Wingdings" panose="05000000000000000000" pitchFamily="2" charset="2"/>
              <a:buChar char="v"/>
            </a:pPr>
            <a:r>
              <a:rPr lang="en-US" b="0" i="0" dirty="0">
                <a:solidFill>
                  <a:srgbClr val="000000"/>
                </a:solidFill>
                <a:effectLst/>
                <a:latin typeface="Algerian" panose="04020705040A02060702" pitchFamily="82" charset="0"/>
              </a:rPr>
              <a:t>Many PCs and Macs will have python already installed.</a:t>
            </a:r>
          </a:p>
          <a:p>
            <a:pPr>
              <a:buFont typeface="Wingdings" panose="05000000000000000000" pitchFamily="2" charset="2"/>
              <a:buChar char="v"/>
            </a:pPr>
            <a:r>
              <a:rPr lang="en-US" b="0" i="0" dirty="0">
                <a:solidFill>
                  <a:srgbClr val="000000"/>
                </a:solidFill>
                <a:effectLst/>
                <a:latin typeface="Algerian" panose="04020705040A02060702" pitchFamily="82" charset="0"/>
              </a:rPr>
              <a:t>To check if you have python installed on a Windows PC, search in the start bar for Python or run the following on the Command Line (cmd.exe):</a:t>
            </a:r>
            <a:endParaRPr lang="en-US" dirty="0">
              <a:solidFill>
                <a:srgbClr val="000000"/>
              </a:solidFill>
              <a:latin typeface="Algerian" panose="04020705040A02060702" pitchFamily="82" charset="0"/>
            </a:endParaRPr>
          </a:p>
          <a:p>
            <a:r>
              <a:rPr lang="en-US" b="0" i="0" dirty="0">
                <a:solidFill>
                  <a:srgbClr val="FFFFFF"/>
                </a:solidFill>
                <a:effectLst/>
                <a:latin typeface="Consolas" panose="020B0609020204030204" pitchFamily="49" charset="0"/>
              </a:rPr>
              <a:t>C:\Users\</a:t>
            </a:r>
            <a:r>
              <a:rPr lang="en-US" b="0" i="1" dirty="0">
                <a:solidFill>
                  <a:srgbClr val="FFFFFF"/>
                </a:solidFill>
                <a:effectLst/>
                <a:latin typeface="Consolas" panose="020B0609020204030204" pitchFamily="49" charset="0"/>
              </a:rPr>
              <a:t>Your Name</a:t>
            </a:r>
            <a:r>
              <a:rPr lang="en-US" b="0" i="0" dirty="0">
                <a:solidFill>
                  <a:srgbClr val="FFFFFF"/>
                </a:solidFill>
                <a:effectLst/>
                <a:latin typeface="Consolas" panose="020B0609020204030204" pitchFamily="49" charset="0"/>
              </a:rPr>
              <a:t>&gt;python --version</a:t>
            </a:r>
            <a:endParaRPr lang="en-PH" dirty="0"/>
          </a:p>
        </p:txBody>
      </p:sp>
    </p:spTree>
    <p:extLst>
      <p:ext uri="{BB962C8B-B14F-4D97-AF65-F5344CB8AC3E}">
        <p14:creationId xmlns:p14="http://schemas.microsoft.com/office/powerpoint/2010/main" val="42672125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ECB8-37D7-1963-63C0-C969B199D516}"/>
              </a:ext>
            </a:extLst>
          </p:cNvPr>
          <p:cNvSpPr>
            <a:spLocks noGrp="1"/>
          </p:cNvSpPr>
          <p:nvPr>
            <p:ph type="title"/>
          </p:nvPr>
        </p:nvSpPr>
        <p:spPr/>
        <p:txBody>
          <a:bodyPr/>
          <a:lstStyle/>
          <a:p>
            <a:r>
              <a:rPr lang="en-PH" dirty="0">
                <a:latin typeface="Algerian" panose="04020705040A02060702" pitchFamily="82" charset="0"/>
              </a:rPr>
              <a:t>Python - Add List Items</a:t>
            </a:r>
          </a:p>
        </p:txBody>
      </p:sp>
      <p:sp>
        <p:nvSpPr>
          <p:cNvPr id="3" name="Content Placeholder 2">
            <a:extLst>
              <a:ext uri="{FF2B5EF4-FFF2-40B4-BE49-F238E27FC236}">
                <a16:creationId xmlns:a16="http://schemas.microsoft.com/office/drawing/2014/main" id="{058FC44D-87F9-C146-34EE-1805C9E20F82}"/>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PH" dirty="0">
                <a:solidFill>
                  <a:schemeClr val="accent1"/>
                </a:solidFill>
                <a:latin typeface="Algerian" panose="04020705040A02060702" pitchFamily="82" charset="0"/>
              </a:rPr>
              <a:t>Append Items</a:t>
            </a:r>
          </a:p>
          <a:p>
            <a:pPr>
              <a:buFont typeface="Wingdings" panose="05000000000000000000" pitchFamily="2" charset="2"/>
              <a:buChar char="v"/>
            </a:pPr>
            <a:r>
              <a:rPr lang="en-US" dirty="0">
                <a:solidFill>
                  <a:schemeClr val="accent1"/>
                </a:solidFill>
                <a:latin typeface="Algerian" panose="04020705040A02060702" pitchFamily="82" charset="0"/>
              </a:rPr>
              <a:t>To add an item to the end of the list, use the append() method:</a:t>
            </a:r>
          </a:p>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Using the append() method to append an item:</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err="1"/>
              <a:t>thislist</a:t>
            </a:r>
            <a:r>
              <a:rPr lang="en-US" dirty="0"/>
              <a:t> = ["apple", "banana", "cherry"]</a:t>
            </a:r>
          </a:p>
          <a:p>
            <a:pPr>
              <a:buFont typeface="Wingdings" panose="05000000000000000000" pitchFamily="2" charset="2"/>
              <a:buChar char="v"/>
            </a:pPr>
            <a:r>
              <a:rPr lang="en-US" dirty="0" err="1"/>
              <a:t>thislist.append</a:t>
            </a:r>
            <a:r>
              <a:rPr lang="en-US" dirty="0"/>
              <a:t>("orange")</a:t>
            </a:r>
          </a:p>
          <a:p>
            <a:pPr>
              <a:buFont typeface="Wingdings" panose="05000000000000000000" pitchFamily="2" charset="2"/>
              <a:buChar char="v"/>
            </a:pPr>
            <a:r>
              <a:rPr lang="en-US" dirty="0"/>
              <a:t>print(</a:t>
            </a:r>
            <a:r>
              <a:rPr lang="en-US" dirty="0" err="1"/>
              <a:t>thislist</a:t>
            </a:r>
            <a:r>
              <a:rPr lang="en-US" dirty="0"/>
              <a:t>)</a:t>
            </a:r>
            <a:endParaRPr lang="en-PH" dirty="0"/>
          </a:p>
        </p:txBody>
      </p:sp>
    </p:spTree>
    <p:extLst>
      <p:ext uri="{BB962C8B-B14F-4D97-AF65-F5344CB8AC3E}">
        <p14:creationId xmlns:p14="http://schemas.microsoft.com/office/powerpoint/2010/main" val="27830518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09EF-A974-02D5-18F3-49ED1D0C6584}"/>
              </a:ext>
            </a:extLst>
          </p:cNvPr>
          <p:cNvSpPr>
            <a:spLocks noGrp="1"/>
          </p:cNvSpPr>
          <p:nvPr>
            <p:ph type="title"/>
          </p:nvPr>
        </p:nvSpPr>
        <p:spPr/>
        <p:txBody>
          <a:bodyPr/>
          <a:lstStyle/>
          <a:p>
            <a:r>
              <a:rPr lang="en-PH" dirty="0">
                <a:latin typeface="Algerian" panose="04020705040A02060702" pitchFamily="82" charset="0"/>
              </a:rPr>
              <a:t>Insert Items</a:t>
            </a:r>
          </a:p>
        </p:txBody>
      </p:sp>
      <p:sp>
        <p:nvSpPr>
          <p:cNvPr id="3" name="Content Placeholder 2">
            <a:extLst>
              <a:ext uri="{FF2B5EF4-FFF2-40B4-BE49-F238E27FC236}">
                <a16:creationId xmlns:a16="http://schemas.microsoft.com/office/drawing/2014/main" id="{9B5731BB-0508-C581-1145-E18E22E70FAA}"/>
              </a:ext>
            </a:extLst>
          </p:cNvPr>
          <p:cNvSpPr>
            <a:spLocks noGrp="1"/>
          </p:cNvSpPr>
          <p:nvPr>
            <p:ph idx="1"/>
          </p:nvPr>
        </p:nvSpPr>
        <p:spPr/>
        <p:txBody>
          <a:bodyPr>
            <a:normAutofit fontScale="85000" lnSpcReduction="10000"/>
          </a:bodyPr>
          <a:lstStyle/>
          <a:p>
            <a:pPr>
              <a:buFont typeface="Wingdings" panose="05000000000000000000" pitchFamily="2" charset="2"/>
              <a:buChar char="v"/>
            </a:pPr>
            <a:r>
              <a:rPr lang="en-US" dirty="0">
                <a:solidFill>
                  <a:schemeClr val="accent1"/>
                </a:solidFill>
                <a:latin typeface="Algerian" panose="04020705040A02060702" pitchFamily="82" charset="0"/>
              </a:rPr>
              <a:t>To insert a list item at a specified index, use the insert() method.</a:t>
            </a:r>
          </a:p>
          <a:p>
            <a:pPr>
              <a:buFont typeface="Wingdings" panose="05000000000000000000" pitchFamily="2" charset="2"/>
              <a:buChar char="v"/>
            </a:pPr>
            <a:r>
              <a:rPr lang="en-US" dirty="0">
                <a:solidFill>
                  <a:schemeClr val="accent1"/>
                </a:solidFill>
                <a:latin typeface="Algerian" panose="04020705040A02060702" pitchFamily="82" charset="0"/>
              </a:rPr>
              <a:t>The insert() method inserts an item at the specified index:</a:t>
            </a:r>
          </a:p>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Insert an item as the second position</a:t>
            </a:r>
            <a:r>
              <a:rPr lang="en-US" dirty="0"/>
              <a:t>:</a:t>
            </a:r>
          </a:p>
          <a:p>
            <a:pPr marL="0" indent="0">
              <a:buNone/>
            </a:pPr>
            <a:endParaRPr lang="en-US" dirty="0"/>
          </a:p>
          <a:p>
            <a:pPr marL="0" indent="0">
              <a:buNone/>
            </a:pPr>
            <a:r>
              <a:rPr lang="en-US" dirty="0" err="1"/>
              <a:t>thislist</a:t>
            </a:r>
            <a:r>
              <a:rPr lang="en-US" dirty="0"/>
              <a:t> = ["apple", "banana", "cherry"]</a:t>
            </a:r>
          </a:p>
          <a:p>
            <a:pPr marL="0" indent="0">
              <a:buNone/>
            </a:pPr>
            <a:r>
              <a:rPr lang="en-US" dirty="0" err="1"/>
              <a:t>thislist.insert</a:t>
            </a:r>
            <a:r>
              <a:rPr lang="en-US" dirty="0"/>
              <a:t>(1, "orange")</a:t>
            </a:r>
          </a:p>
          <a:p>
            <a:pPr marL="0" indent="0">
              <a:buNone/>
            </a:pPr>
            <a:r>
              <a:rPr lang="en-US" dirty="0"/>
              <a:t>print(</a:t>
            </a:r>
            <a:r>
              <a:rPr lang="en-US" dirty="0" err="1"/>
              <a:t>thislist</a:t>
            </a:r>
            <a:r>
              <a:rPr lang="en-US" dirty="0"/>
              <a:t>)</a:t>
            </a:r>
          </a:p>
        </p:txBody>
      </p:sp>
    </p:spTree>
    <p:extLst>
      <p:ext uri="{BB962C8B-B14F-4D97-AF65-F5344CB8AC3E}">
        <p14:creationId xmlns:p14="http://schemas.microsoft.com/office/powerpoint/2010/main" val="42448408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73E9-0D84-DE42-0B96-1F69BF6446D7}"/>
              </a:ext>
            </a:extLst>
          </p:cNvPr>
          <p:cNvSpPr>
            <a:spLocks noGrp="1"/>
          </p:cNvSpPr>
          <p:nvPr>
            <p:ph type="title"/>
          </p:nvPr>
        </p:nvSpPr>
        <p:spPr>
          <a:xfrm>
            <a:off x="1450392" y="1000653"/>
            <a:ext cx="9291215" cy="4856693"/>
          </a:xfrm>
        </p:spPr>
        <p:txBody>
          <a:bodyPr/>
          <a:lstStyle/>
          <a:p>
            <a:pPr algn="l"/>
            <a:r>
              <a:rPr lang="en-US" dirty="0">
                <a:latin typeface="Algerian" panose="04020705040A02060702" pitchFamily="82" charset="0"/>
              </a:rPr>
              <a:t>Note: As a result of the examples above, the lists will now contain 4 items</a:t>
            </a:r>
            <a:r>
              <a:rPr lang="en-US" dirty="0"/>
              <a:t>.</a:t>
            </a:r>
            <a:endParaRPr lang="en-PH" dirty="0"/>
          </a:p>
        </p:txBody>
      </p:sp>
    </p:spTree>
    <p:extLst>
      <p:ext uri="{BB962C8B-B14F-4D97-AF65-F5344CB8AC3E}">
        <p14:creationId xmlns:p14="http://schemas.microsoft.com/office/powerpoint/2010/main" val="20824916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B627-84DA-718F-992D-0824E0F51D0B}"/>
              </a:ext>
            </a:extLst>
          </p:cNvPr>
          <p:cNvSpPr>
            <a:spLocks noGrp="1"/>
          </p:cNvSpPr>
          <p:nvPr>
            <p:ph type="title"/>
          </p:nvPr>
        </p:nvSpPr>
        <p:spPr/>
        <p:txBody>
          <a:bodyPr>
            <a:normAutofit fontScale="90000"/>
          </a:bodyPr>
          <a:lstStyle/>
          <a:p>
            <a:r>
              <a:rPr lang="en-PH" b="0" i="0" dirty="0">
                <a:effectLst/>
                <a:latin typeface="Algerian" panose="04020705040A02060702" pitchFamily="82" charset="0"/>
              </a:rPr>
              <a:t>Extend List</a:t>
            </a:r>
            <a:br>
              <a:rPr lang="en-PH" b="0" i="0" dirty="0">
                <a:solidFill>
                  <a:srgbClr val="000000"/>
                </a:solidFill>
                <a:effectLst/>
                <a:latin typeface="Algerian" panose="04020705040A02060702" pitchFamily="82" charset="0"/>
              </a:rPr>
            </a:b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0EC834BD-44CE-34CF-FAFC-BDB74F0240C0}"/>
              </a:ext>
            </a:extLst>
          </p:cNvPr>
          <p:cNvSpPr>
            <a:spLocks noGrp="1"/>
          </p:cNvSpPr>
          <p:nvPr>
            <p:ph idx="1"/>
          </p:nvPr>
        </p:nvSpPr>
        <p:spPr/>
        <p:txBody>
          <a:bodyPr>
            <a:normAutofit fontScale="775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To append elements from another list to the current list, use the extend() method.</a:t>
            </a:r>
          </a:p>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Add the elements of tropical to </a:t>
            </a:r>
            <a:r>
              <a:rPr lang="en-US" dirty="0" err="1">
                <a:solidFill>
                  <a:schemeClr val="accent1"/>
                </a:solidFill>
                <a:latin typeface="Algerian" panose="04020705040A02060702" pitchFamily="82" charset="0"/>
              </a:rPr>
              <a:t>thislist</a:t>
            </a:r>
            <a:r>
              <a:rPr lang="en-US" dirty="0">
                <a:solidFill>
                  <a:schemeClr val="accent1"/>
                </a:solidFill>
                <a:latin typeface="Algerian" panose="04020705040A02060702" pitchFamily="82" charset="0"/>
              </a:rPr>
              <a:t>:</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err="1">
                <a:latin typeface="Algerian" panose="04020705040A02060702" pitchFamily="82" charset="0"/>
              </a:rPr>
              <a:t>thislist</a:t>
            </a:r>
            <a:r>
              <a:rPr lang="en-US" dirty="0">
                <a:latin typeface="Algerian" panose="04020705040A02060702" pitchFamily="82" charset="0"/>
              </a:rPr>
              <a:t> = ["apple", "banana", "cherry"]</a:t>
            </a:r>
          </a:p>
          <a:p>
            <a:pPr>
              <a:buFont typeface="Wingdings" panose="05000000000000000000" pitchFamily="2" charset="2"/>
              <a:buChar char="v"/>
            </a:pPr>
            <a:r>
              <a:rPr lang="en-US" dirty="0">
                <a:latin typeface="Algerian" panose="04020705040A02060702" pitchFamily="82" charset="0"/>
              </a:rPr>
              <a:t>tropical = ["mango", "pineapple", "papaya"]</a:t>
            </a:r>
          </a:p>
          <a:p>
            <a:pPr>
              <a:buFont typeface="Wingdings" panose="05000000000000000000" pitchFamily="2" charset="2"/>
              <a:buChar char="v"/>
            </a:pPr>
            <a:r>
              <a:rPr lang="en-US" dirty="0" err="1">
                <a:latin typeface="Algerian" panose="04020705040A02060702" pitchFamily="82" charset="0"/>
              </a:rPr>
              <a:t>thislist.extend</a:t>
            </a:r>
            <a:r>
              <a:rPr lang="en-US" dirty="0">
                <a:latin typeface="Algerian" panose="04020705040A02060702" pitchFamily="82" charset="0"/>
              </a:rPr>
              <a:t>(tropical)</a:t>
            </a:r>
          </a:p>
          <a:p>
            <a:pPr>
              <a:buFont typeface="Wingdings" panose="05000000000000000000" pitchFamily="2" charset="2"/>
              <a:buChar char="v"/>
            </a:pPr>
            <a:r>
              <a:rPr lang="en-US" dirty="0">
                <a:latin typeface="Algerian" panose="04020705040A02060702" pitchFamily="82" charset="0"/>
              </a:rPr>
              <a:t>print(</a:t>
            </a:r>
            <a:r>
              <a:rPr lang="en-US" dirty="0" err="1">
                <a:latin typeface="Algerian" panose="04020705040A02060702" pitchFamily="82" charset="0"/>
              </a:rPr>
              <a:t>thislist</a:t>
            </a:r>
            <a:r>
              <a:rPr lang="en-US" dirty="0">
                <a:latin typeface="Algerian" panose="04020705040A02060702" pitchFamily="82" charset="0"/>
              </a:rPr>
              <a:t>)</a:t>
            </a:r>
          </a:p>
          <a:p>
            <a:endParaRPr lang="en-PH" dirty="0"/>
          </a:p>
        </p:txBody>
      </p:sp>
      <p:sp>
        <p:nvSpPr>
          <p:cNvPr id="5" name="TextBox 4">
            <a:extLst>
              <a:ext uri="{FF2B5EF4-FFF2-40B4-BE49-F238E27FC236}">
                <a16:creationId xmlns:a16="http://schemas.microsoft.com/office/drawing/2014/main" id="{1A6E9537-60C8-B4BC-AE5E-E488871903D5}"/>
              </a:ext>
            </a:extLst>
          </p:cNvPr>
          <p:cNvSpPr txBox="1"/>
          <p:nvPr/>
        </p:nvSpPr>
        <p:spPr>
          <a:xfrm>
            <a:off x="1640541" y="5443657"/>
            <a:ext cx="6104964" cy="646331"/>
          </a:xfrm>
          <a:prstGeom prst="rect">
            <a:avLst/>
          </a:prstGeom>
          <a:noFill/>
        </p:spPr>
        <p:txBody>
          <a:bodyPr wrap="square">
            <a:spAutoFit/>
          </a:bodyPr>
          <a:lstStyle/>
          <a:p>
            <a:r>
              <a:rPr lang="en-US" b="0" i="0" dirty="0">
                <a:solidFill>
                  <a:schemeClr val="accent1"/>
                </a:solidFill>
                <a:effectLst/>
                <a:latin typeface="Algerian" panose="04020705040A02060702" pitchFamily="82" charset="0"/>
              </a:rPr>
              <a:t>The elements will be added to the </a:t>
            </a:r>
            <a:r>
              <a:rPr lang="en-US" b="0" i="1" dirty="0">
                <a:solidFill>
                  <a:schemeClr val="accent1"/>
                </a:solidFill>
                <a:effectLst/>
                <a:latin typeface="Algerian" panose="04020705040A02060702" pitchFamily="82" charset="0"/>
              </a:rPr>
              <a:t>end</a:t>
            </a:r>
            <a:r>
              <a:rPr lang="en-US" b="0" i="0" dirty="0">
                <a:solidFill>
                  <a:schemeClr val="accent1"/>
                </a:solidFill>
                <a:effectLst/>
                <a:latin typeface="Algerian" panose="04020705040A02060702" pitchFamily="82" charset="0"/>
              </a:rPr>
              <a:t> of the list</a:t>
            </a:r>
            <a:r>
              <a:rPr lang="en-US" b="0" i="0" dirty="0">
                <a:solidFill>
                  <a:srgbClr val="000000"/>
                </a:solidFill>
                <a:effectLst/>
                <a:latin typeface="Verdana" panose="020B0604030504040204" pitchFamily="34" charset="0"/>
              </a:rPr>
              <a:t>.</a:t>
            </a:r>
            <a:endParaRPr lang="en-PH" dirty="0"/>
          </a:p>
        </p:txBody>
      </p:sp>
    </p:spTree>
    <p:extLst>
      <p:ext uri="{BB962C8B-B14F-4D97-AF65-F5344CB8AC3E}">
        <p14:creationId xmlns:p14="http://schemas.microsoft.com/office/powerpoint/2010/main" val="5658185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B437F2-CEEC-50F0-74AF-CDAEEF87D1E7}"/>
              </a:ext>
            </a:extLst>
          </p:cNvPr>
          <p:cNvSpPr>
            <a:spLocks noGrp="1"/>
          </p:cNvSpPr>
          <p:nvPr>
            <p:ph type="title"/>
          </p:nvPr>
        </p:nvSpPr>
        <p:spPr/>
        <p:txBody>
          <a:bodyPr/>
          <a:lstStyle/>
          <a:p>
            <a:r>
              <a:rPr lang="en-PH" dirty="0">
                <a:latin typeface="Algerian" panose="04020705040A02060702" pitchFamily="82" charset="0"/>
              </a:rPr>
              <a:t>Add Any </a:t>
            </a:r>
            <a:r>
              <a:rPr lang="en-PH" dirty="0" err="1">
                <a:latin typeface="Algerian" panose="04020705040A02060702" pitchFamily="82" charset="0"/>
              </a:rPr>
              <a:t>Iterable</a:t>
            </a:r>
            <a:endParaRPr lang="en-PH" dirty="0">
              <a:latin typeface="Algerian" panose="04020705040A02060702" pitchFamily="82" charset="0"/>
            </a:endParaRPr>
          </a:p>
        </p:txBody>
      </p:sp>
      <p:sp>
        <p:nvSpPr>
          <p:cNvPr id="7" name="Content Placeholder 6">
            <a:extLst>
              <a:ext uri="{FF2B5EF4-FFF2-40B4-BE49-F238E27FC236}">
                <a16:creationId xmlns:a16="http://schemas.microsoft.com/office/drawing/2014/main" id="{B896BBFC-C1A0-3A1F-ADDC-5D0B1B398C99}"/>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US" dirty="0">
                <a:latin typeface="Algerian" panose="04020705040A02060702" pitchFamily="82" charset="0"/>
              </a:rPr>
              <a:t>The extend() method does not have to append lists, you can add any </a:t>
            </a:r>
            <a:r>
              <a:rPr lang="en-US" dirty="0" err="1">
                <a:latin typeface="Algerian" panose="04020705040A02060702" pitchFamily="82" charset="0"/>
              </a:rPr>
              <a:t>iterable</a:t>
            </a:r>
            <a:r>
              <a:rPr lang="en-US" dirty="0">
                <a:latin typeface="Algerian" panose="04020705040A02060702" pitchFamily="82" charset="0"/>
              </a:rPr>
              <a:t> object (tuples, sets, dictionaries etc.).</a:t>
            </a:r>
          </a:p>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Add elements of a tuple to a list:</a:t>
            </a:r>
          </a:p>
          <a:p>
            <a:pPr>
              <a:buFont typeface="Wingdings" panose="05000000000000000000" pitchFamily="2" charset="2"/>
              <a:buChar char="v"/>
            </a:pPr>
            <a:endParaRPr lang="en-US" dirty="0"/>
          </a:p>
          <a:p>
            <a:pPr>
              <a:buFont typeface="Wingdings" panose="05000000000000000000" pitchFamily="2" charset="2"/>
              <a:buChar char="v"/>
            </a:pPr>
            <a:r>
              <a:rPr lang="en-US" dirty="0" err="1"/>
              <a:t>thislist</a:t>
            </a:r>
            <a:r>
              <a:rPr lang="en-US" dirty="0"/>
              <a:t> = ["apple", "banana", "cherry"]</a:t>
            </a:r>
          </a:p>
          <a:p>
            <a:pPr>
              <a:buFont typeface="Wingdings" panose="05000000000000000000" pitchFamily="2" charset="2"/>
              <a:buChar char="v"/>
            </a:pPr>
            <a:r>
              <a:rPr lang="en-US" dirty="0" err="1"/>
              <a:t>thistuple</a:t>
            </a:r>
            <a:r>
              <a:rPr lang="en-US" dirty="0"/>
              <a:t> = ("kiwi", "orange")</a:t>
            </a:r>
          </a:p>
          <a:p>
            <a:pPr>
              <a:buFont typeface="Wingdings" panose="05000000000000000000" pitchFamily="2" charset="2"/>
              <a:buChar char="v"/>
            </a:pPr>
            <a:r>
              <a:rPr lang="en-US" dirty="0" err="1"/>
              <a:t>thislist.extend</a:t>
            </a:r>
            <a:r>
              <a:rPr lang="en-US" dirty="0"/>
              <a:t>(</a:t>
            </a:r>
            <a:r>
              <a:rPr lang="en-US" dirty="0" err="1"/>
              <a:t>thistuple</a:t>
            </a:r>
            <a:r>
              <a:rPr lang="en-US" dirty="0"/>
              <a:t>)</a:t>
            </a:r>
          </a:p>
          <a:p>
            <a:pPr>
              <a:buFont typeface="Wingdings" panose="05000000000000000000" pitchFamily="2" charset="2"/>
              <a:buChar char="v"/>
            </a:pPr>
            <a:r>
              <a:rPr lang="en-US" dirty="0"/>
              <a:t>print(</a:t>
            </a:r>
            <a:r>
              <a:rPr lang="en-US" dirty="0" err="1"/>
              <a:t>thislist</a:t>
            </a:r>
            <a:r>
              <a:rPr lang="en-US" dirty="0"/>
              <a:t>)</a:t>
            </a:r>
            <a:endParaRPr lang="en-PH" dirty="0"/>
          </a:p>
        </p:txBody>
      </p:sp>
    </p:spTree>
    <p:extLst>
      <p:ext uri="{BB962C8B-B14F-4D97-AF65-F5344CB8AC3E}">
        <p14:creationId xmlns:p14="http://schemas.microsoft.com/office/powerpoint/2010/main" val="34462515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3ACC-6E32-22E9-DD63-B196C6324DF0}"/>
              </a:ext>
            </a:extLst>
          </p:cNvPr>
          <p:cNvSpPr>
            <a:spLocks noGrp="1"/>
          </p:cNvSpPr>
          <p:nvPr>
            <p:ph type="title"/>
          </p:nvPr>
        </p:nvSpPr>
        <p:spPr/>
        <p:txBody>
          <a:bodyPr/>
          <a:lstStyle/>
          <a:p>
            <a:r>
              <a:rPr lang="en-PH" dirty="0">
                <a:latin typeface="Algerian" panose="04020705040A02060702" pitchFamily="82" charset="0"/>
              </a:rPr>
              <a:t>Python - Remove List Items</a:t>
            </a:r>
          </a:p>
        </p:txBody>
      </p:sp>
      <p:sp>
        <p:nvSpPr>
          <p:cNvPr id="3" name="Content Placeholder 2">
            <a:extLst>
              <a:ext uri="{FF2B5EF4-FFF2-40B4-BE49-F238E27FC236}">
                <a16:creationId xmlns:a16="http://schemas.microsoft.com/office/drawing/2014/main" id="{CE7A5011-E895-A055-6F01-AF9B9F1869FE}"/>
              </a:ext>
            </a:extLst>
          </p:cNvPr>
          <p:cNvSpPr>
            <a:spLocks noGrp="1"/>
          </p:cNvSpPr>
          <p:nvPr>
            <p:ph idx="1"/>
          </p:nvPr>
        </p:nvSpPr>
        <p:spPr/>
        <p:txBody>
          <a:bodyPr>
            <a:normAutofit fontScale="92500" lnSpcReduction="20000"/>
          </a:bodyPr>
          <a:lstStyle/>
          <a:p>
            <a:pPr algn="l">
              <a:buFont typeface="Wingdings" panose="05000000000000000000" pitchFamily="2" charset="2"/>
              <a:buChar char="v"/>
            </a:pPr>
            <a:r>
              <a:rPr lang="en-PH" b="0" i="0" dirty="0">
                <a:solidFill>
                  <a:schemeClr val="accent1"/>
                </a:solidFill>
                <a:effectLst/>
                <a:latin typeface="Algerian" panose="04020705040A02060702" pitchFamily="82" charset="0"/>
              </a:rPr>
              <a:t>Remove Specified Item</a:t>
            </a:r>
          </a:p>
          <a:p>
            <a:pPr algn="l">
              <a:buFont typeface="Wingdings" panose="05000000000000000000" pitchFamily="2" charset="2"/>
              <a:buChar char="v"/>
            </a:pPr>
            <a:r>
              <a:rPr lang="en-US" b="0" i="0" dirty="0">
                <a:solidFill>
                  <a:schemeClr val="accent1"/>
                </a:solidFill>
                <a:effectLst/>
                <a:latin typeface="Algerian" panose="04020705040A02060702" pitchFamily="82" charset="0"/>
              </a:rPr>
              <a:t>The remove() method removes the specified item.</a:t>
            </a:r>
          </a:p>
          <a:p>
            <a:pPr algn="l">
              <a:buFont typeface="Wingdings" panose="05000000000000000000" pitchFamily="2" charset="2"/>
              <a:buChar char="v"/>
            </a:pPr>
            <a:r>
              <a:rPr lang="en-US" b="0" i="0" dirty="0">
                <a:solidFill>
                  <a:schemeClr val="accent1"/>
                </a:solidFill>
                <a:effectLst/>
                <a:latin typeface="Algerian" panose="04020705040A02060702" pitchFamily="82" charset="0"/>
              </a:rPr>
              <a:t>Example</a:t>
            </a:r>
          </a:p>
          <a:p>
            <a:pPr algn="l">
              <a:buFont typeface="Wingdings" panose="05000000000000000000" pitchFamily="2" charset="2"/>
              <a:buChar char="v"/>
            </a:pPr>
            <a:r>
              <a:rPr lang="en-US" sz="2200" b="0" i="0" dirty="0">
                <a:solidFill>
                  <a:srgbClr val="000000"/>
                </a:solidFill>
                <a:effectLst/>
                <a:latin typeface="Segoe UI" panose="020B0502040204020203" pitchFamily="34" charset="0"/>
              </a:rPr>
              <a:t>Remove "banana":</a:t>
            </a:r>
          </a:p>
          <a:p>
            <a:pPr algn="l">
              <a:buFont typeface="Wingdings" panose="05000000000000000000" pitchFamily="2" charset="2"/>
              <a:buChar char="v"/>
            </a:pPr>
            <a:endParaRPr lang="en-US" sz="2200" b="0" i="0" dirty="0">
              <a:solidFill>
                <a:srgbClr val="000000"/>
              </a:solidFill>
              <a:effectLst/>
              <a:latin typeface="Segoe UI" panose="020B0502040204020203" pitchFamily="34" charset="0"/>
            </a:endParaRPr>
          </a:p>
          <a:p>
            <a:pPr algn="l">
              <a:buFont typeface="Wingdings" panose="05000000000000000000" pitchFamily="2" charset="2"/>
              <a:buChar char="v"/>
            </a:pPr>
            <a:r>
              <a:rPr lang="en-US" sz="2200" b="0" i="0" dirty="0" err="1">
                <a:solidFill>
                  <a:srgbClr val="000000"/>
                </a:solidFill>
                <a:effectLst/>
                <a:latin typeface="Segoe UI" panose="020B0502040204020203" pitchFamily="34" charset="0"/>
              </a:rPr>
              <a:t>thislist</a:t>
            </a:r>
            <a:r>
              <a:rPr lang="en-US" sz="2200" b="0" i="0" dirty="0">
                <a:solidFill>
                  <a:srgbClr val="000000"/>
                </a:solidFill>
                <a:effectLst/>
                <a:latin typeface="Segoe UI" panose="020B0502040204020203" pitchFamily="34" charset="0"/>
              </a:rPr>
              <a:t> = ["apple", "banana", "cherry"]</a:t>
            </a:r>
          </a:p>
          <a:p>
            <a:pPr algn="l">
              <a:buFont typeface="Wingdings" panose="05000000000000000000" pitchFamily="2" charset="2"/>
              <a:buChar char="v"/>
            </a:pPr>
            <a:r>
              <a:rPr lang="en-US" sz="2200" b="0" i="0" dirty="0" err="1">
                <a:solidFill>
                  <a:srgbClr val="000000"/>
                </a:solidFill>
                <a:effectLst/>
                <a:latin typeface="Segoe UI" panose="020B0502040204020203" pitchFamily="34" charset="0"/>
              </a:rPr>
              <a:t>thislist.remove</a:t>
            </a:r>
            <a:r>
              <a:rPr lang="en-US" sz="2200" b="0" i="0" dirty="0">
                <a:solidFill>
                  <a:srgbClr val="000000"/>
                </a:solidFill>
                <a:effectLst/>
                <a:latin typeface="Segoe UI" panose="020B0502040204020203" pitchFamily="34" charset="0"/>
              </a:rPr>
              <a:t>("banana")</a:t>
            </a:r>
          </a:p>
          <a:p>
            <a:pPr algn="l">
              <a:buFont typeface="Wingdings" panose="05000000000000000000" pitchFamily="2" charset="2"/>
              <a:buChar char="v"/>
            </a:pPr>
            <a:r>
              <a:rPr lang="en-US" sz="2200" b="0" i="0" dirty="0">
                <a:solidFill>
                  <a:srgbClr val="000000"/>
                </a:solidFill>
                <a:effectLst/>
                <a:latin typeface="Segoe UI" panose="020B0502040204020203" pitchFamily="34" charset="0"/>
              </a:rPr>
              <a:t>print(</a:t>
            </a:r>
            <a:r>
              <a:rPr lang="en-US" sz="2200" b="0" i="0" dirty="0" err="1">
                <a:solidFill>
                  <a:srgbClr val="000000"/>
                </a:solidFill>
                <a:effectLst/>
                <a:latin typeface="Segoe UI" panose="020B0502040204020203" pitchFamily="34" charset="0"/>
              </a:rPr>
              <a:t>thislist</a:t>
            </a:r>
            <a:r>
              <a:rPr lang="en-US" sz="2200" b="0" i="0" dirty="0">
                <a:solidFill>
                  <a:srgbClr val="000000"/>
                </a:solidFill>
                <a:effectLst/>
                <a:latin typeface="Segoe UI" panose="020B0502040204020203" pitchFamily="34" charset="0"/>
              </a:rPr>
              <a:t>)</a:t>
            </a:r>
            <a:endParaRPr lang="en-PH" sz="22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0550215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7E13-4BCC-08C0-3567-DD01571048A1}"/>
              </a:ext>
            </a:extLst>
          </p:cNvPr>
          <p:cNvSpPr>
            <a:spLocks noGrp="1"/>
          </p:cNvSpPr>
          <p:nvPr>
            <p:ph type="title"/>
          </p:nvPr>
        </p:nvSpPr>
        <p:spPr/>
        <p:txBody>
          <a:bodyPr/>
          <a:lstStyle/>
          <a:p>
            <a:r>
              <a:rPr lang="en-PH" dirty="0">
                <a:latin typeface="Algerian" panose="04020705040A02060702" pitchFamily="82" charset="0"/>
              </a:rPr>
              <a:t>Remove Specified Index</a:t>
            </a:r>
          </a:p>
        </p:txBody>
      </p:sp>
      <p:sp>
        <p:nvSpPr>
          <p:cNvPr id="3" name="Content Placeholder 2">
            <a:extLst>
              <a:ext uri="{FF2B5EF4-FFF2-40B4-BE49-F238E27FC236}">
                <a16:creationId xmlns:a16="http://schemas.microsoft.com/office/drawing/2014/main" id="{8D37E80B-366D-72D6-0B9A-3460E39B0510}"/>
              </a:ext>
            </a:extLst>
          </p:cNvPr>
          <p:cNvSpPr>
            <a:spLocks noGrp="1"/>
          </p:cNvSpPr>
          <p:nvPr>
            <p:ph idx="1"/>
          </p:nvPr>
        </p:nvSpPr>
        <p:spPr/>
        <p:txBody>
          <a:bodyPr>
            <a:normAutofit lnSpcReduction="10000"/>
          </a:bodyPr>
          <a:lstStyle/>
          <a:p>
            <a:pPr>
              <a:buFont typeface="Wingdings" panose="05000000000000000000" pitchFamily="2" charset="2"/>
              <a:buChar char="v"/>
            </a:pPr>
            <a:r>
              <a:rPr lang="en-US" dirty="0">
                <a:latin typeface="Algerian" panose="04020705040A02060702" pitchFamily="82" charset="0"/>
              </a:rPr>
              <a:t>The pop() method removes the specified index.</a:t>
            </a:r>
          </a:p>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Remove the second item:</a:t>
            </a:r>
          </a:p>
          <a:p>
            <a:pPr>
              <a:buFont typeface="Wingdings" panose="05000000000000000000" pitchFamily="2" charset="2"/>
              <a:buChar char="v"/>
            </a:pPr>
            <a:endParaRPr lang="en-US" dirty="0"/>
          </a:p>
          <a:p>
            <a:pPr>
              <a:buFont typeface="Wingdings" panose="05000000000000000000" pitchFamily="2" charset="2"/>
              <a:buChar char="v"/>
            </a:pPr>
            <a:r>
              <a:rPr lang="en-US" dirty="0" err="1"/>
              <a:t>thislist</a:t>
            </a:r>
            <a:r>
              <a:rPr lang="en-US" dirty="0"/>
              <a:t> = ["apple", "banana", "cherry"]</a:t>
            </a:r>
          </a:p>
          <a:p>
            <a:pPr>
              <a:buFont typeface="Wingdings" panose="05000000000000000000" pitchFamily="2" charset="2"/>
              <a:buChar char="v"/>
            </a:pPr>
            <a:r>
              <a:rPr lang="en-US" dirty="0" err="1"/>
              <a:t>thislist.pop</a:t>
            </a:r>
            <a:r>
              <a:rPr lang="en-US" dirty="0"/>
              <a:t>(1)</a:t>
            </a:r>
          </a:p>
          <a:p>
            <a:pPr>
              <a:buFont typeface="Wingdings" panose="05000000000000000000" pitchFamily="2" charset="2"/>
              <a:buChar char="v"/>
            </a:pPr>
            <a:r>
              <a:rPr lang="en-US" dirty="0"/>
              <a:t>print(</a:t>
            </a:r>
            <a:r>
              <a:rPr lang="en-US" dirty="0" err="1"/>
              <a:t>thislist</a:t>
            </a:r>
            <a:r>
              <a:rPr lang="en-US" dirty="0"/>
              <a:t>)</a:t>
            </a:r>
            <a:endParaRPr lang="en-PH" dirty="0"/>
          </a:p>
        </p:txBody>
      </p:sp>
    </p:spTree>
    <p:extLst>
      <p:ext uri="{BB962C8B-B14F-4D97-AF65-F5344CB8AC3E}">
        <p14:creationId xmlns:p14="http://schemas.microsoft.com/office/powerpoint/2010/main" val="4703156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B0FA-6194-3804-85D9-8E596F34FF8D}"/>
              </a:ext>
            </a:extLst>
          </p:cNvPr>
          <p:cNvSpPr>
            <a:spLocks noGrp="1"/>
          </p:cNvSpPr>
          <p:nvPr>
            <p:ph type="title"/>
          </p:nvPr>
        </p:nvSpPr>
        <p:spPr>
          <a:xfrm>
            <a:off x="1714501" y="2904382"/>
            <a:ext cx="9433249" cy="1049235"/>
          </a:xfrm>
        </p:spPr>
        <p:txBody>
          <a:bodyPr>
            <a:normAutofit fontScale="90000"/>
          </a:bodyPr>
          <a:lstStyle/>
          <a:p>
            <a:r>
              <a:rPr lang="en-US" dirty="0">
                <a:latin typeface="Algerian" panose="04020705040A02060702" pitchFamily="82" charset="0"/>
              </a:rPr>
              <a:t>If you do not specify the index, the pop() method removes the last item</a:t>
            </a:r>
            <a:endParaRPr lang="en-PH" dirty="0">
              <a:latin typeface="Algerian" panose="04020705040A02060702" pitchFamily="82" charset="0"/>
            </a:endParaRPr>
          </a:p>
        </p:txBody>
      </p:sp>
    </p:spTree>
    <p:extLst>
      <p:ext uri="{BB962C8B-B14F-4D97-AF65-F5344CB8AC3E}">
        <p14:creationId xmlns:p14="http://schemas.microsoft.com/office/powerpoint/2010/main" val="27642097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52770-A560-00C7-0A1E-DD053A012A71}"/>
              </a:ext>
            </a:extLst>
          </p:cNvPr>
          <p:cNvSpPr>
            <a:spLocks noGrp="1"/>
          </p:cNvSpPr>
          <p:nvPr>
            <p:ph idx="1"/>
          </p:nvPr>
        </p:nvSpPr>
        <p:spPr>
          <a:xfrm>
            <a:off x="1259958" y="1971189"/>
            <a:ext cx="9291215" cy="3450613"/>
          </a:xfrm>
        </p:spPr>
        <p:txBody>
          <a:bodyPr>
            <a:normAutofit lnSpcReduction="10000"/>
          </a:bodyPr>
          <a:lstStyle/>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Remove the last item:</a:t>
            </a:r>
          </a:p>
          <a:p>
            <a:pPr>
              <a:buFont typeface="Wingdings" panose="05000000000000000000" pitchFamily="2" charset="2"/>
              <a:buChar char="v"/>
            </a:pPr>
            <a:endParaRPr lang="en-US" dirty="0"/>
          </a:p>
          <a:p>
            <a:pPr>
              <a:buFont typeface="Wingdings" panose="05000000000000000000" pitchFamily="2" charset="2"/>
              <a:buChar char="v"/>
            </a:pPr>
            <a:r>
              <a:rPr lang="en-US" dirty="0" err="1"/>
              <a:t>thislist</a:t>
            </a:r>
            <a:r>
              <a:rPr lang="en-US" dirty="0"/>
              <a:t> = ["apple", "banana", "cherry"]</a:t>
            </a:r>
          </a:p>
          <a:p>
            <a:pPr>
              <a:buFont typeface="Wingdings" panose="05000000000000000000" pitchFamily="2" charset="2"/>
              <a:buChar char="v"/>
            </a:pPr>
            <a:r>
              <a:rPr lang="en-US" dirty="0" err="1"/>
              <a:t>thislist.pop</a:t>
            </a:r>
            <a:r>
              <a:rPr lang="en-US" dirty="0"/>
              <a:t>()</a:t>
            </a:r>
          </a:p>
          <a:p>
            <a:pPr>
              <a:buFont typeface="Wingdings" panose="05000000000000000000" pitchFamily="2" charset="2"/>
              <a:buChar char="v"/>
            </a:pPr>
            <a:r>
              <a:rPr lang="en-US" dirty="0"/>
              <a:t>print(</a:t>
            </a:r>
            <a:r>
              <a:rPr lang="en-US" dirty="0" err="1"/>
              <a:t>thislist</a:t>
            </a:r>
            <a:r>
              <a:rPr lang="en-US" dirty="0"/>
              <a:t>)</a:t>
            </a:r>
          </a:p>
          <a:p>
            <a:pPr>
              <a:buFont typeface="Wingdings" panose="05000000000000000000" pitchFamily="2" charset="2"/>
              <a:buChar char="v"/>
            </a:pPr>
            <a:r>
              <a:rPr lang="en-US" dirty="0"/>
              <a:t>The del keyword also removes the specified index:</a:t>
            </a:r>
            <a:endParaRPr lang="en-PH" dirty="0"/>
          </a:p>
        </p:txBody>
      </p:sp>
    </p:spTree>
    <p:extLst>
      <p:ext uri="{BB962C8B-B14F-4D97-AF65-F5344CB8AC3E}">
        <p14:creationId xmlns:p14="http://schemas.microsoft.com/office/powerpoint/2010/main" val="20590604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E7564F0-DDED-D07E-167F-11A3BE1E9B22}"/>
              </a:ext>
            </a:extLst>
          </p:cNvPr>
          <p:cNvSpPr>
            <a:spLocks noGrp="1"/>
          </p:cNvSpPr>
          <p:nvPr>
            <p:ph idx="1"/>
          </p:nvPr>
        </p:nvSpPr>
        <p:spPr>
          <a:xfrm>
            <a:off x="1613646" y="806824"/>
            <a:ext cx="9291215" cy="4047563"/>
          </a:xfrm>
        </p:spPr>
        <p:txBody>
          <a:bodyPr>
            <a:normAutofit fontScale="85000" lnSpcReduction="20000"/>
          </a:bodyPr>
          <a:lstStyle/>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Remove the first item:</a:t>
            </a:r>
          </a:p>
          <a:p>
            <a:pPr>
              <a:buFont typeface="Wingdings" panose="05000000000000000000" pitchFamily="2" charset="2"/>
              <a:buChar char="v"/>
            </a:pPr>
            <a:endParaRPr lang="en-US" dirty="0">
              <a:latin typeface="Algerian" panose="04020705040A02060702" pitchFamily="82" charset="0"/>
            </a:endParaRPr>
          </a:p>
          <a:p>
            <a:pPr>
              <a:buFont typeface="Wingdings" panose="05000000000000000000" pitchFamily="2" charset="2"/>
              <a:buChar char="v"/>
            </a:pPr>
            <a:r>
              <a:rPr lang="en-US" dirty="0" err="1"/>
              <a:t>thislist</a:t>
            </a:r>
            <a:r>
              <a:rPr lang="en-US" dirty="0"/>
              <a:t> = ["apple", "banana", "cherry"]</a:t>
            </a:r>
          </a:p>
          <a:p>
            <a:pPr>
              <a:buFont typeface="Wingdings" panose="05000000000000000000" pitchFamily="2" charset="2"/>
              <a:buChar char="v"/>
            </a:pPr>
            <a:r>
              <a:rPr lang="en-US" dirty="0"/>
              <a:t>del </a:t>
            </a:r>
            <a:r>
              <a:rPr lang="en-US" dirty="0" err="1"/>
              <a:t>thislist</a:t>
            </a:r>
            <a:r>
              <a:rPr lang="en-US" dirty="0"/>
              <a:t>[0]</a:t>
            </a:r>
          </a:p>
          <a:p>
            <a:pPr>
              <a:buFont typeface="Wingdings" panose="05000000000000000000" pitchFamily="2" charset="2"/>
              <a:buChar char="v"/>
            </a:pPr>
            <a:r>
              <a:rPr lang="en-US" dirty="0"/>
              <a:t>print(</a:t>
            </a:r>
            <a:r>
              <a:rPr lang="en-US" dirty="0" err="1"/>
              <a:t>thislist</a:t>
            </a:r>
            <a:r>
              <a:rPr lang="en-US" dirty="0"/>
              <a:t>) Example</a:t>
            </a:r>
          </a:p>
          <a:p>
            <a:pPr>
              <a:buFont typeface="Wingdings" panose="05000000000000000000" pitchFamily="2" charset="2"/>
              <a:buChar char="v"/>
            </a:pPr>
            <a:r>
              <a:rPr lang="en-US" dirty="0"/>
              <a:t>Delete the entire list:</a:t>
            </a:r>
          </a:p>
          <a:p>
            <a:pPr>
              <a:buFont typeface="Wingdings" panose="05000000000000000000" pitchFamily="2" charset="2"/>
              <a:buChar char="v"/>
            </a:pPr>
            <a:endParaRPr lang="en-US" dirty="0"/>
          </a:p>
          <a:p>
            <a:pPr>
              <a:buFont typeface="Wingdings" panose="05000000000000000000" pitchFamily="2" charset="2"/>
              <a:buChar char="v"/>
            </a:pPr>
            <a:r>
              <a:rPr lang="en-US" dirty="0" err="1"/>
              <a:t>thislist</a:t>
            </a:r>
            <a:r>
              <a:rPr lang="en-US" dirty="0"/>
              <a:t> = ["apple", "banana", "cherry"]</a:t>
            </a:r>
          </a:p>
          <a:p>
            <a:pPr>
              <a:buFont typeface="Wingdings" panose="05000000000000000000" pitchFamily="2" charset="2"/>
              <a:buChar char="v"/>
            </a:pPr>
            <a:r>
              <a:rPr lang="en-US" dirty="0"/>
              <a:t>del </a:t>
            </a:r>
            <a:r>
              <a:rPr lang="en-US" dirty="0" err="1"/>
              <a:t>thislist</a:t>
            </a:r>
            <a:endParaRPr lang="en-US" dirty="0"/>
          </a:p>
          <a:p>
            <a:endParaRPr lang="en-US" dirty="0"/>
          </a:p>
          <a:p>
            <a:endParaRPr lang="en-PH" dirty="0"/>
          </a:p>
        </p:txBody>
      </p:sp>
      <p:sp>
        <p:nvSpPr>
          <p:cNvPr id="9" name="TextBox 8">
            <a:extLst>
              <a:ext uri="{FF2B5EF4-FFF2-40B4-BE49-F238E27FC236}">
                <a16:creationId xmlns:a16="http://schemas.microsoft.com/office/drawing/2014/main" id="{3BFAB98F-3162-C78D-5B75-AEFA7176B505}"/>
              </a:ext>
            </a:extLst>
          </p:cNvPr>
          <p:cNvSpPr txBox="1"/>
          <p:nvPr/>
        </p:nvSpPr>
        <p:spPr>
          <a:xfrm>
            <a:off x="1788459" y="4757243"/>
            <a:ext cx="6104964" cy="646331"/>
          </a:xfrm>
          <a:prstGeom prst="rect">
            <a:avLst/>
          </a:prstGeom>
          <a:noFill/>
        </p:spPr>
        <p:txBody>
          <a:bodyPr wrap="square">
            <a:spAutoFit/>
          </a:bodyPr>
          <a:lstStyle/>
          <a:p>
            <a:r>
              <a:rPr lang="en-US" dirty="0">
                <a:latin typeface="Algerian" panose="04020705040A02060702" pitchFamily="82" charset="0"/>
              </a:rPr>
              <a:t>The del keyword can also delete the list completely</a:t>
            </a:r>
            <a:r>
              <a:rPr lang="en-US" dirty="0"/>
              <a:t>.</a:t>
            </a:r>
            <a:endParaRPr lang="en-PH" dirty="0"/>
          </a:p>
        </p:txBody>
      </p:sp>
    </p:spTree>
    <p:extLst>
      <p:ext uri="{BB962C8B-B14F-4D97-AF65-F5344CB8AC3E}">
        <p14:creationId xmlns:p14="http://schemas.microsoft.com/office/powerpoint/2010/main" val="122112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81AF-5C9C-7D64-9044-7C502E2434E4}"/>
              </a:ext>
            </a:extLst>
          </p:cNvPr>
          <p:cNvSpPr>
            <a:spLocks noGrp="1"/>
          </p:cNvSpPr>
          <p:nvPr>
            <p:ph type="title"/>
          </p:nvPr>
        </p:nvSpPr>
        <p:spPr>
          <a:xfrm>
            <a:off x="1451579" y="742950"/>
            <a:ext cx="9291215" cy="2414588"/>
          </a:xfrm>
        </p:spPr>
        <p:txBody>
          <a:bodyPr>
            <a:normAutofit/>
          </a:bodyPr>
          <a:lstStyle/>
          <a:p>
            <a:r>
              <a:rPr lang="en-PH" sz="4800" b="0" i="0" dirty="0">
                <a:effectLst/>
                <a:latin typeface="Algerian" panose="04020705040A02060702" pitchFamily="82" charset="0"/>
              </a:rPr>
              <a:t>Python </a:t>
            </a:r>
            <a:r>
              <a:rPr lang="en-PH" sz="4800" b="0" i="0" dirty="0" err="1">
                <a:effectLst/>
                <a:latin typeface="Algerian" panose="04020705040A02060702" pitchFamily="82" charset="0"/>
              </a:rPr>
              <a:t>Quickstart</a:t>
            </a:r>
            <a:br>
              <a:rPr lang="en-PH" sz="4000" b="0" i="0" dirty="0">
                <a:solidFill>
                  <a:srgbClr val="000000"/>
                </a:solidFill>
                <a:effectLst/>
                <a:latin typeface="Segoe UI" panose="020B0502040204020203" pitchFamily="34" charset="0"/>
              </a:rPr>
            </a:br>
            <a:endParaRPr lang="en-PH" sz="4000" dirty="0"/>
          </a:p>
        </p:txBody>
      </p:sp>
      <p:sp>
        <p:nvSpPr>
          <p:cNvPr id="3" name="Content Placeholder 2">
            <a:extLst>
              <a:ext uri="{FF2B5EF4-FFF2-40B4-BE49-F238E27FC236}">
                <a16:creationId xmlns:a16="http://schemas.microsoft.com/office/drawing/2014/main" id="{16B1C7F6-3FFB-56E7-1BF4-C7E2987EDEF0}"/>
              </a:ext>
            </a:extLst>
          </p:cNvPr>
          <p:cNvSpPr>
            <a:spLocks noGrp="1"/>
          </p:cNvSpPr>
          <p:nvPr>
            <p:ph idx="1"/>
          </p:nvPr>
        </p:nvSpPr>
        <p:spPr>
          <a:xfrm>
            <a:off x="1637316" y="3429000"/>
            <a:ext cx="9291215" cy="2214563"/>
          </a:xfrm>
        </p:spPr>
        <p:txBody>
          <a:bodyPr/>
          <a:lstStyle/>
          <a:p>
            <a:r>
              <a:rPr lang="en-US" b="0" i="0" dirty="0">
                <a:solidFill>
                  <a:schemeClr val="accent1"/>
                </a:solidFill>
                <a:effectLst/>
                <a:latin typeface="Algerian" panose="04020705040A02060702" pitchFamily="82" charset="0"/>
              </a:rPr>
              <a:t>Python is an interpreted programming language, this means that as a developer you write Python (.</a:t>
            </a:r>
            <a:r>
              <a:rPr lang="en-US" b="0" i="0" dirty="0" err="1">
                <a:solidFill>
                  <a:schemeClr val="accent1"/>
                </a:solidFill>
                <a:effectLst/>
                <a:latin typeface="Algerian" panose="04020705040A02060702" pitchFamily="82" charset="0"/>
              </a:rPr>
              <a:t>py</a:t>
            </a:r>
            <a:r>
              <a:rPr lang="en-US" b="0" i="0" dirty="0">
                <a:solidFill>
                  <a:schemeClr val="accent1"/>
                </a:solidFill>
                <a:effectLst/>
                <a:latin typeface="Algerian" panose="04020705040A02060702" pitchFamily="82" charset="0"/>
              </a:rPr>
              <a:t>) files in a text editor and then put those files into the python interpreter to be executed.</a:t>
            </a:r>
            <a:endParaRPr lang="en-PH"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3437083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FE7A-4078-8298-304D-E155C80D6016}"/>
              </a:ext>
            </a:extLst>
          </p:cNvPr>
          <p:cNvSpPr>
            <a:spLocks noGrp="1"/>
          </p:cNvSpPr>
          <p:nvPr>
            <p:ph type="title"/>
          </p:nvPr>
        </p:nvSpPr>
        <p:spPr/>
        <p:txBody>
          <a:bodyPr/>
          <a:lstStyle/>
          <a:p>
            <a:r>
              <a:rPr lang="en-PH" dirty="0">
                <a:latin typeface="Algerian" panose="04020705040A02060702" pitchFamily="82" charset="0"/>
              </a:rPr>
              <a:t>Clear the List</a:t>
            </a:r>
          </a:p>
        </p:txBody>
      </p:sp>
      <p:sp>
        <p:nvSpPr>
          <p:cNvPr id="3" name="Content Placeholder 2">
            <a:extLst>
              <a:ext uri="{FF2B5EF4-FFF2-40B4-BE49-F238E27FC236}">
                <a16:creationId xmlns:a16="http://schemas.microsoft.com/office/drawing/2014/main" id="{0519A419-B743-A94C-A3C7-E372C698DC5C}"/>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dirty="0">
                <a:latin typeface="Algerian" panose="04020705040A02060702" pitchFamily="82" charset="0"/>
              </a:rPr>
              <a:t>The clear() method empties the list.</a:t>
            </a:r>
          </a:p>
          <a:p>
            <a:pPr>
              <a:buFont typeface="Wingdings" panose="05000000000000000000" pitchFamily="2" charset="2"/>
              <a:buChar char="v"/>
            </a:pPr>
            <a:r>
              <a:rPr lang="en-US" dirty="0">
                <a:latin typeface="Algerian" panose="04020705040A02060702" pitchFamily="82" charset="0"/>
              </a:rPr>
              <a:t>The list still remains, but it has no content.</a:t>
            </a:r>
          </a:p>
          <a:p>
            <a:pPr>
              <a:buFont typeface="Wingdings" panose="05000000000000000000" pitchFamily="2" charset="2"/>
              <a:buChar char="v"/>
            </a:pPr>
            <a:r>
              <a:rPr lang="en-US" dirty="0">
                <a:latin typeface="Algerian" panose="04020705040A02060702" pitchFamily="82" charset="0"/>
              </a:rPr>
              <a:t>Example</a:t>
            </a:r>
          </a:p>
          <a:p>
            <a:pPr>
              <a:buFont typeface="Wingdings" panose="05000000000000000000" pitchFamily="2" charset="2"/>
              <a:buChar char="v"/>
            </a:pPr>
            <a:r>
              <a:rPr lang="en-US" dirty="0">
                <a:latin typeface="Algerian" panose="04020705040A02060702" pitchFamily="82" charset="0"/>
              </a:rPr>
              <a:t>Clear the list content:</a:t>
            </a:r>
          </a:p>
          <a:p>
            <a:pPr>
              <a:buFont typeface="Wingdings" panose="05000000000000000000" pitchFamily="2" charset="2"/>
              <a:buChar char="v"/>
            </a:pPr>
            <a:endParaRPr lang="en-US" dirty="0"/>
          </a:p>
          <a:p>
            <a:pPr>
              <a:buFont typeface="Wingdings" panose="05000000000000000000" pitchFamily="2" charset="2"/>
              <a:buChar char="v"/>
            </a:pPr>
            <a:r>
              <a:rPr lang="en-US" dirty="0" err="1"/>
              <a:t>thislist</a:t>
            </a:r>
            <a:r>
              <a:rPr lang="en-US" dirty="0"/>
              <a:t> = ["apple", "banana", "cherry"]</a:t>
            </a:r>
          </a:p>
          <a:p>
            <a:pPr>
              <a:buFont typeface="Wingdings" panose="05000000000000000000" pitchFamily="2" charset="2"/>
              <a:buChar char="v"/>
            </a:pPr>
            <a:r>
              <a:rPr lang="en-US" dirty="0" err="1"/>
              <a:t>thislist.clear</a:t>
            </a:r>
            <a:r>
              <a:rPr lang="en-US" dirty="0"/>
              <a:t>()</a:t>
            </a:r>
          </a:p>
          <a:p>
            <a:pPr>
              <a:buFont typeface="Wingdings" panose="05000000000000000000" pitchFamily="2" charset="2"/>
              <a:buChar char="v"/>
            </a:pPr>
            <a:r>
              <a:rPr lang="en-US" dirty="0"/>
              <a:t>print(</a:t>
            </a:r>
            <a:r>
              <a:rPr lang="en-US" dirty="0" err="1"/>
              <a:t>thislist</a:t>
            </a:r>
            <a:r>
              <a:rPr lang="en-US" dirty="0"/>
              <a:t>)</a:t>
            </a:r>
            <a:endParaRPr lang="en-PH" dirty="0"/>
          </a:p>
        </p:txBody>
      </p:sp>
    </p:spTree>
    <p:extLst>
      <p:ext uri="{BB962C8B-B14F-4D97-AF65-F5344CB8AC3E}">
        <p14:creationId xmlns:p14="http://schemas.microsoft.com/office/powerpoint/2010/main" val="33231297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FC28-1B26-CE69-28DE-E1D8C567B9DB}"/>
              </a:ext>
            </a:extLst>
          </p:cNvPr>
          <p:cNvSpPr>
            <a:spLocks noGrp="1"/>
          </p:cNvSpPr>
          <p:nvPr>
            <p:ph type="title"/>
          </p:nvPr>
        </p:nvSpPr>
        <p:spPr/>
        <p:txBody>
          <a:bodyPr/>
          <a:lstStyle/>
          <a:p>
            <a:r>
              <a:rPr lang="en-PH" dirty="0"/>
              <a:t>Python - Loop Lists</a:t>
            </a:r>
          </a:p>
        </p:txBody>
      </p:sp>
      <p:sp>
        <p:nvSpPr>
          <p:cNvPr id="3" name="Content Placeholder 2">
            <a:extLst>
              <a:ext uri="{FF2B5EF4-FFF2-40B4-BE49-F238E27FC236}">
                <a16:creationId xmlns:a16="http://schemas.microsoft.com/office/drawing/2014/main" id="{6F3A2A4D-F7CF-577E-89C3-1FCCBAABB90C}"/>
              </a:ext>
            </a:extLst>
          </p:cNvPr>
          <p:cNvSpPr>
            <a:spLocks noGrp="1"/>
          </p:cNvSpPr>
          <p:nvPr>
            <p:ph idx="1"/>
          </p:nvPr>
        </p:nvSpPr>
        <p:spPr/>
        <p:txBody>
          <a:bodyPr>
            <a:normAutofit fontScale="92500" lnSpcReduction="20000"/>
          </a:bodyPr>
          <a:lstStyle/>
          <a:p>
            <a:r>
              <a:rPr lang="en-PH" dirty="0"/>
              <a:t>Loop Through a List</a:t>
            </a:r>
          </a:p>
          <a:p>
            <a:r>
              <a:rPr lang="en-US" dirty="0"/>
              <a:t>You can loop through the list items by using a for loop:</a:t>
            </a:r>
          </a:p>
          <a:p>
            <a:r>
              <a:rPr lang="en-US" dirty="0"/>
              <a:t>Example</a:t>
            </a:r>
          </a:p>
          <a:p>
            <a:r>
              <a:rPr lang="en-US" dirty="0"/>
              <a:t>Print all items in the list, one by one:</a:t>
            </a:r>
          </a:p>
          <a:p>
            <a:endParaRPr lang="en-US" dirty="0"/>
          </a:p>
          <a:p>
            <a:r>
              <a:rPr lang="en-US" dirty="0" err="1"/>
              <a:t>thislist</a:t>
            </a:r>
            <a:r>
              <a:rPr lang="en-US" dirty="0"/>
              <a:t> = ["apple", "banana", "cherry"]</a:t>
            </a:r>
          </a:p>
          <a:p>
            <a:r>
              <a:rPr lang="en-US" dirty="0"/>
              <a:t>for x in </a:t>
            </a:r>
            <a:r>
              <a:rPr lang="en-US" dirty="0" err="1"/>
              <a:t>thislist</a:t>
            </a:r>
            <a:r>
              <a:rPr lang="en-US" dirty="0"/>
              <a:t>:</a:t>
            </a:r>
          </a:p>
          <a:p>
            <a:r>
              <a:rPr lang="en-US" dirty="0"/>
              <a:t>  print(x)</a:t>
            </a:r>
          </a:p>
          <a:p>
            <a:endParaRPr lang="en-PH" dirty="0"/>
          </a:p>
        </p:txBody>
      </p:sp>
      <p:sp>
        <p:nvSpPr>
          <p:cNvPr id="5" name="TextBox 4">
            <a:extLst>
              <a:ext uri="{FF2B5EF4-FFF2-40B4-BE49-F238E27FC236}">
                <a16:creationId xmlns:a16="http://schemas.microsoft.com/office/drawing/2014/main" id="{3BF7F0FF-2D10-40DF-2798-5B00D85D44EF}"/>
              </a:ext>
            </a:extLst>
          </p:cNvPr>
          <p:cNvSpPr txBox="1"/>
          <p:nvPr/>
        </p:nvSpPr>
        <p:spPr>
          <a:xfrm>
            <a:off x="1586752" y="5305157"/>
            <a:ext cx="6104964" cy="646331"/>
          </a:xfrm>
          <a:prstGeom prst="rect">
            <a:avLst/>
          </a:prstGeom>
          <a:noFill/>
        </p:spPr>
        <p:txBody>
          <a:bodyPr wrap="square">
            <a:spAutoFit/>
          </a:bodyPr>
          <a:lstStyle/>
          <a:p>
            <a:r>
              <a:rPr lang="en-US" dirty="0"/>
              <a:t>Learn more about for loops in our Python For Loops Chapter.</a:t>
            </a:r>
            <a:endParaRPr lang="en-PH" dirty="0"/>
          </a:p>
        </p:txBody>
      </p:sp>
    </p:spTree>
    <p:extLst>
      <p:ext uri="{BB962C8B-B14F-4D97-AF65-F5344CB8AC3E}">
        <p14:creationId xmlns:p14="http://schemas.microsoft.com/office/powerpoint/2010/main" val="26779840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8ADD-A85D-DF1A-06FD-76E04A8157CC}"/>
              </a:ext>
            </a:extLst>
          </p:cNvPr>
          <p:cNvSpPr>
            <a:spLocks noGrp="1"/>
          </p:cNvSpPr>
          <p:nvPr>
            <p:ph type="title"/>
          </p:nvPr>
        </p:nvSpPr>
        <p:spPr/>
        <p:txBody>
          <a:bodyPr>
            <a:normAutofit/>
          </a:bodyPr>
          <a:lstStyle/>
          <a:p>
            <a:r>
              <a:rPr lang="en-US" dirty="0">
                <a:latin typeface="Algerian" panose="04020705040A02060702" pitchFamily="82" charset="0"/>
              </a:rPr>
              <a:t>Loop Through the Index Numbers</a:t>
            </a:r>
            <a:endParaRPr lang="en-PH" dirty="0">
              <a:latin typeface="Algerian" panose="04020705040A02060702" pitchFamily="82" charset="0"/>
            </a:endParaRPr>
          </a:p>
        </p:txBody>
      </p:sp>
      <p:sp>
        <p:nvSpPr>
          <p:cNvPr id="3" name="Content Placeholder 2">
            <a:extLst>
              <a:ext uri="{FF2B5EF4-FFF2-40B4-BE49-F238E27FC236}">
                <a16:creationId xmlns:a16="http://schemas.microsoft.com/office/drawing/2014/main" id="{E0E46D03-917F-E15E-2D97-8D5E4A0DADED}"/>
              </a:ext>
            </a:extLst>
          </p:cNvPr>
          <p:cNvSpPr>
            <a:spLocks noGrp="1"/>
          </p:cNvSpPr>
          <p:nvPr>
            <p:ph idx="1"/>
          </p:nvPr>
        </p:nvSpPr>
        <p:spPr/>
        <p:txBody>
          <a:bodyPr>
            <a:normAutofit fontScale="700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You can also loop through the list items by referring to their index number.</a:t>
            </a:r>
          </a:p>
          <a:p>
            <a:pPr>
              <a:buFont typeface="Wingdings" panose="05000000000000000000" pitchFamily="2" charset="2"/>
              <a:buChar char="v"/>
            </a:pPr>
            <a:r>
              <a:rPr lang="en-US" dirty="0">
                <a:solidFill>
                  <a:schemeClr val="accent1"/>
                </a:solidFill>
                <a:latin typeface="Algerian" panose="04020705040A02060702" pitchFamily="82" charset="0"/>
              </a:rPr>
              <a:t>Use the range() and </a:t>
            </a:r>
            <a:r>
              <a:rPr lang="en-US" dirty="0" err="1">
                <a:solidFill>
                  <a:schemeClr val="accent1"/>
                </a:solidFill>
                <a:latin typeface="Algerian" panose="04020705040A02060702" pitchFamily="82" charset="0"/>
              </a:rPr>
              <a:t>len</a:t>
            </a:r>
            <a:r>
              <a:rPr lang="en-US" dirty="0">
                <a:solidFill>
                  <a:schemeClr val="accent1"/>
                </a:solidFill>
                <a:latin typeface="Algerian" panose="04020705040A02060702" pitchFamily="82" charset="0"/>
              </a:rPr>
              <a:t>() functions to create a suitable </a:t>
            </a:r>
            <a:r>
              <a:rPr lang="en-US" dirty="0" err="1">
                <a:solidFill>
                  <a:schemeClr val="accent1"/>
                </a:solidFill>
                <a:latin typeface="Algerian" panose="04020705040A02060702" pitchFamily="82" charset="0"/>
              </a:rPr>
              <a:t>iterable</a:t>
            </a: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a:solidFill>
                  <a:schemeClr val="accent1"/>
                </a:solidFill>
                <a:latin typeface="Algerian" panose="04020705040A02060702" pitchFamily="82" charset="0"/>
              </a:rPr>
              <a:t>Example</a:t>
            </a:r>
          </a:p>
          <a:p>
            <a:pPr>
              <a:buFont typeface="Wingdings" panose="05000000000000000000" pitchFamily="2" charset="2"/>
              <a:buChar char="v"/>
            </a:pPr>
            <a:r>
              <a:rPr lang="en-US" dirty="0">
                <a:solidFill>
                  <a:schemeClr val="accent1"/>
                </a:solidFill>
                <a:latin typeface="Algerian" panose="04020705040A02060702" pitchFamily="82" charset="0"/>
              </a:rPr>
              <a:t>Print all items by referring to their index number:</a:t>
            </a:r>
          </a:p>
          <a:p>
            <a:pPr>
              <a:buFont typeface="Wingdings" panose="05000000000000000000" pitchFamily="2" charset="2"/>
              <a:buChar char="v"/>
            </a:pPr>
            <a:endParaRPr lang="en-US" dirty="0">
              <a:solidFill>
                <a:schemeClr val="accent1"/>
              </a:solidFill>
              <a:latin typeface="Algerian" panose="04020705040A02060702" pitchFamily="82" charset="0"/>
            </a:endParaRPr>
          </a:p>
          <a:p>
            <a:pPr>
              <a:buFont typeface="Wingdings" panose="05000000000000000000" pitchFamily="2" charset="2"/>
              <a:buChar char="v"/>
            </a:pPr>
            <a:r>
              <a:rPr lang="en-US" dirty="0" err="1"/>
              <a:t>thislist</a:t>
            </a:r>
            <a:r>
              <a:rPr lang="en-US" dirty="0"/>
              <a:t> = ["apple", "banana", "cherry"]</a:t>
            </a:r>
          </a:p>
          <a:p>
            <a:pPr>
              <a:buFont typeface="Wingdings" panose="05000000000000000000" pitchFamily="2" charset="2"/>
              <a:buChar char="v"/>
            </a:pPr>
            <a:r>
              <a:rPr lang="en-US" dirty="0"/>
              <a:t>for </a:t>
            </a:r>
            <a:r>
              <a:rPr lang="en-US" dirty="0" err="1"/>
              <a:t>i</a:t>
            </a:r>
            <a:r>
              <a:rPr lang="en-US" dirty="0"/>
              <a:t> in range(</a:t>
            </a:r>
            <a:r>
              <a:rPr lang="en-US" dirty="0" err="1"/>
              <a:t>len</a:t>
            </a:r>
            <a:r>
              <a:rPr lang="en-US" dirty="0"/>
              <a:t>(</a:t>
            </a:r>
            <a:r>
              <a:rPr lang="en-US" dirty="0" err="1"/>
              <a:t>thislist</a:t>
            </a:r>
            <a:r>
              <a:rPr lang="en-US" dirty="0"/>
              <a:t>)):</a:t>
            </a:r>
          </a:p>
          <a:p>
            <a:pPr>
              <a:buFont typeface="Wingdings" panose="05000000000000000000" pitchFamily="2" charset="2"/>
              <a:buChar char="v"/>
            </a:pPr>
            <a:r>
              <a:rPr lang="en-US" dirty="0"/>
              <a:t>  print(</a:t>
            </a:r>
            <a:r>
              <a:rPr lang="en-US" dirty="0" err="1"/>
              <a:t>thislist</a:t>
            </a:r>
            <a:r>
              <a:rPr lang="en-US" dirty="0"/>
              <a:t>[</a:t>
            </a:r>
            <a:r>
              <a:rPr lang="en-US" dirty="0" err="1"/>
              <a:t>i</a:t>
            </a:r>
            <a:r>
              <a:rPr lang="en-US" dirty="0"/>
              <a:t>])</a:t>
            </a:r>
          </a:p>
          <a:p>
            <a:pPr>
              <a:buFont typeface="Wingdings" panose="05000000000000000000" pitchFamily="2" charset="2"/>
              <a:buChar char="v"/>
            </a:pPr>
            <a:r>
              <a:rPr lang="en-US" dirty="0"/>
              <a:t>The </a:t>
            </a:r>
            <a:r>
              <a:rPr lang="en-US" dirty="0" err="1"/>
              <a:t>iterable</a:t>
            </a:r>
            <a:r>
              <a:rPr lang="en-US" dirty="0"/>
              <a:t> created in the example above is [0, 1, 2].</a:t>
            </a:r>
            <a:endParaRPr lang="en-PH" dirty="0"/>
          </a:p>
        </p:txBody>
      </p:sp>
    </p:spTree>
    <p:extLst>
      <p:ext uri="{BB962C8B-B14F-4D97-AF65-F5344CB8AC3E}">
        <p14:creationId xmlns:p14="http://schemas.microsoft.com/office/powerpoint/2010/main" val="8042674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BD17-EF4A-0035-1684-393CFF2913FD}"/>
              </a:ext>
            </a:extLst>
          </p:cNvPr>
          <p:cNvSpPr>
            <a:spLocks noGrp="1"/>
          </p:cNvSpPr>
          <p:nvPr>
            <p:ph type="title"/>
          </p:nvPr>
        </p:nvSpPr>
        <p:spPr/>
        <p:txBody>
          <a:bodyPr/>
          <a:lstStyle/>
          <a:p>
            <a:r>
              <a:rPr lang="en-PH" dirty="0">
                <a:latin typeface="Algerian" panose="04020705040A02060702" pitchFamily="82" charset="0"/>
              </a:rPr>
              <a:t>Python - List Comprehension</a:t>
            </a:r>
          </a:p>
        </p:txBody>
      </p:sp>
      <p:sp>
        <p:nvSpPr>
          <p:cNvPr id="3" name="Content Placeholder 2">
            <a:extLst>
              <a:ext uri="{FF2B5EF4-FFF2-40B4-BE49-F238E27FC236}">
                <a16:creationId xmlns:a16="http://schemas.microsoft.com/office/drawing/2014/main" id="{C04F0B68-E996-2AD0-8465-7BC858C8466E}"/>
              </a:ext>
            </a:extLst>
          </p:cNvPr>
          <p:cNvSpPr>
            <a:spLocks noGrp="1"/>
          </p:cNvSpPr>
          <p:nvPr>
            <p:ph idx="1"/>
          </p:nvPr>
        </p:nvSpPr>
        <p:spPr>
          <a:xfrm>
            <a:off x="1600199" y="2009712"/>
            <a:ext cx="9291215" cy="3450613"/>
          </a:xfrm>
        </p:spPr>
        <p:txBody>
          <a:bodyPr/>
          <a:lstStyle/>
          <a:p>
            <a:pPr>
              <a:buFont typeface="Wingdings" panose="05000000000000000000" pitchFamily="2" charset="2"/>
              <a:buChar char="v"/>
            </a:pPr>
            <a:r>
              <a:rPr lang="en-PH" dirty="0">
                <a:latin typeface="Algerian" panose="04020705040A02060702" pitchFamily="82" charset="0"/>
              </a:rPr>
              <a:t>List Comprehension</a:t>
            </a:r>
          </a:p>
          <a:p>
            <a:pPr>
              <a:buFont typeface="Wingdings" panose="05000000000000000000" pitchFamily="2" charset="2"/>
              <a:buChar char="v"/>
            </a:pPr>
            <a:r>
              <a:rPr lang="en-US" dirty="0">
                <a:latin typeface="Algerian" panose="04020705040A02060702" pitchFamily="82" charset="0"/>
              </a:rPr>
              <a:t>List comprehension offers a shorter syntax when you want to create a new list based on the values of an existing list.</a:t>
            </a:r>
          </a:p>
          <a:p>
            <a:endParaRPr lang="en-PH" dirty="0"/>
          </a:p>
        </p:txBody>
      </p:sp>
      <p:sp>
        <p:nvSpPr>
          <p:cNvPr id="5" name="TextBox 4">
            <a:extLst>
              <a:ext uri="{FF2B5EF4-FFF2-40B4-BE49-F238E27FC236}">
                <a16:creationId xmlns:a16="http://schemas.microsoft.com/office/drawing/2014/main" id="{82BBC724-DD2B-EDA9-8A39-751EFC64AF7D}"/>
              </a:ext>
            </a:extLst>
          </p:cNvPr>
          <p:cNvSpPr txBox="1"/>
          <p:nvPr/>
        </p:nvSpPr>
        <p:spPr>
          <a:xfrm>
            <a:off x="1757785" y="3735018"/>
            <a:ext cx="6104964" cy="2585323"/>
          </a:xfrm>
          <a:prstGeom prst="rect">
            <a:avLst/>
          </a:prstGeom>
          <a:noFill/>
        </p:spPr>
        <p:txBody>
          <a:bodyPr wrap="square">
            <a:spAutoFit/>
          </a:bodyPr>
          <a:lstStyle/>
          <a:p>
            <a:r>
              <a:rPr lang="en-US" dirty="0">
                <a:latin typeface="Algerian" panose="04020705040A02060702" pitchFamily="82" charset="0"/>
              </a:rPr>
              <a:t>Example:</a:t>
            </a:r>
          </a:p>
          <a:p>
            <a:endParaRPr lang="en-US" dirty="0">
              <a:latin typeface="Algerian" panose="04020705040A02060702" pitchFamily="82" charset="0"/>
            </a:endParaRPr>
          </a:p>
          <a:p>
            <a:r>
              <a:rPr lang="en-US" dirty="0">
                <a:latin typeface="Algerian" panose="04020705040A02060702" pitchFamily="82" charset="0"/>
              </a:rPr>
              <a:t>Based on a list of fruits, you want a new list, containing only the fruits with the letter "a" in the name.</a:t>
            </a:r>
          </a:p>
          <a:p>
            <a:endParaRPr lang="en-US" dirty="0">
              <a:latin typeface="Algerian" panose="04020705040A02060702" pitchFamily="82" charset="0"/>
            </a:endParaRPr>
          </a:p>
          <a:p>
            <a:r>
              <a:rPr lang="en-US" dirty="0">
                <a:latin typeface="Algerian" panose="04020705040A02060702" pitchFamily="82" charset="0"/>
              </a:rPr>
              <a:t>Without list comprehension you will have to write a for statement with a conditional test inside:</a:t>
            </a:r>
            <a:endParaRPr lang="en-PH" dirty="0">
              <a:latin typeface="Algerian" panose="04020705040A02060702" pitchFamily="82" charset="0"/>
            </a:endParaRPr>
          </a:p>
        </p:txBody>
      </p:sp>
    </p:spTree>
    <p:extLst>
      <p:ext uri="{BB962C8B-B14F-4D97-AF65-F5344CB8AC3E}">
        <p14:creationId xmlns:p14="http://schemas.microsoft.com/office/powerpoint/2010/main" val="35836936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EED74-D257-59FD-AA0E-C08B945EEBAD}"/>
              </a:ext>
            </a:extLst>
          </p:cNvPr>
          <p:cNvSpPr>
            <a:spLocks noGrp="1"/>
          </p:cNvSpPr>
          <p:nvPr>
            <p:ph idx="1"/>
          </p:nvPr>
        </p:nvSpPr>
        <p:spPr>
          <a:xfrm>
            <a:off x="1168004" y="980309"/>
            <a:ext cx="9291215" cy="4667456"/>
          </a:xfrm>
        </p:spPr>
        <p:txBody>
          <a:bodyPr>
            <a:normAutofit fontScale="92500" lnSpcReduction="10000"/>
          </a:bodyPr>
          <a:lstStyle/>
          <a:p>
            <a:pPr>
              <a:buFont typeface="Wingdings" panose="05000000000000000000" pitchFamily="2" charset="2"/>
              <a:buChar char="v"/>
            </a:pPr>
            <a:r>
              <a:rPr lang="en-US" dirty="0"/>
              <a:t>Example</a:t>
            </a:r>
          </a:p>
          <a:p>
            <a:pPr>
              <a:buFont typeface="Wingdings" panose="05000000000000000000" pitchFamily="2" charset="2"/>
              <a:buChar char="v"/>
            </a:pPr>
            <a:r>
              <a:rPr lang="en-US" dirty="0"/>
              <a:t>fruits = ["apple", "banana", "cherry", "kiwi", "mango"]</a:t>
            </a:r>
          </a:p>
          <a:p>
            <a:pPr>
              <a:buFont typeface="Wingdings" panose="05000000000000000000" pitchFamily="2" charset="2"/>
              <a:buChar char="v"/>
            </a:pPr>
            <a:r>
              <a:rPr lang="en-US" dirty="0" err="1"/>
              <a:t>newlist</a:t>
            </a:r>
            <a:r>
              <a:rPr lang="en-US" dirty="0"/>
              <a:t> = []</a:t>
            </a:r>
          </a:p>
          <a:p>
            <a:pPr>
              <a:buFont typeface="Wingdings" panose="05000000000000000000" pitchFamily="2" charset="2"/>
              <a:buChar char="v"/>
            </a:pPr>
            <a:endParaRPr lang="en-US" dirty="0"/>
          </a:p>
          <a:p>
            <a:pPr>
              <a:buFont typeface="Wingdings" panose="05000000000000000000" pitchFamily="2" charset="2"/>
              <a:buChar char="v"/>
            </a:pPr>
            <a:r>
              <a:rPr lang="en-US" dirty="0"/>
              <a:t>for x in fruits:</a:t>
            </a:r>
          </a:p>
          <a:p>
            <a:pPr>
              <a:buFont typeface="Wingdings" panose="05000000000000000000" pitchFamily="2" charset="2"/>
              <a:buChar char="v"/>
            </a:pPr>
            <a:r>
              <a:rPr lang="en-US" dirty="0"/>
              <a:t>  if "a" in x:</a:t>
            </a:r>
          </a:p>
          <a:p>
            <a:pPr>
              <a:buFont typeface="Wingdings" panose="05000000000000000000" pitchFamily="2" charset="2"/>
              <a:buChar char="v"/>
            </a:pPr>
            <a:r>
              <a:rPr lang="en-US" dirty="0"/>
              <a:t>    </a:t>
            </a:r>
            <a:r>
              <a:rPr lang="en-US" dirty="0" err="1"/>
              <a:t>newlist.append</a:t>
            </a:r>
            <a:r>
              <a:rPr lang="en-US" dirty="0"/>
              <a:t>(x)</a:t>
            </a:r>
          </a:p>
          <a:p>
            <a:pPr>
              <a:buFont typeface="Wingdings" panose="05000000000000000000" pitchFamily="2" charset="2"/>
              <a:buChar char="v"/>
            </a:pPr>
            <a:endParaRPr lang="en-US" dirty="0"/>
          </a:p>
          <a:p>
            <a:pPr>
              <a:buFont typeface="Wingdings" panose="05000000000000000000" pitchFamily="2" charset="2"/>
              <a:buChar char="v"/>
            </a:pPr>
            <a:r>
              <a:rPr lang="en-US" dirty="0"/>
              <a:t>print(</a:t>
            </a:r>
            <a:r>
              <a:rPr lang="en-US" dirty="0" err="1"/>
              <a:t>newlist</a:t>
            </a:r>
            <a:r>
              <a:rPr lang="en-US" dirty="0"/>
              <a:t>) </a:t>
            </a:r>
          </a:p>
          <a:p>
            <a:pPr>
              <a:buFont typeface="Wingdings" panose="05000000000000000000" pitchFamily="2" charset="2"/>
              <a:buChar char="v"/>
            </a:pPr>
            <a:r>
              <a:rPr lang="en-US" dirty="0"/>
              <a:t>With list comprehension you can do all that with only one ne of code:</a:t>
            </a:r>
          </a:p>
          <a:p>
            <a:endParaRPr lang="en-US" dirty="0"/>
          </a:p>
          <a:p>
            <a:endParaRPr lang="en-PH" dirty="0"/>
          </a:p>
        </p:txBody>
      </p:sp>
    </p:spTree>
    <p:extLst>
      <p:ext uri="{BB962C8B-B14F-4D97-AF65-F5344CB8AC3E}">
        <p14:creationId xmlns:p14="http://schemas.microsoft.com/office/powerpoint/2010/main" val="25671541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05FD0-A5D8-82F0-A5C9-A3F239F3B5FB}"/>
              </a:ext>
            </a:extLst>
          </p:cNvPr>
          <p:cNvSpPr>
            <a:spLocks noGrp="1"/>
          </p:cNvSpPr>
          <p:nvPr>
            <p:ph idx="1"/>
          </p:nvPr>
        </p:nvSpPr>
        <p:spPr>
          <a:xfrm>
            <a:off x="1451579" y="1331260"/>
            <a:ext cx="9291215" cy="4491316"/>
          </a:xfrm>
        </p:spPr>
        <p:txBody>
          <a:bodyPr/>
          <a:lstStyle/>
          <a:p>
            <a:pPr>
              <a:buFont typeface="Wingdings" panose="05000000000000000000" pitchFamily="2" charset="2"/>
              <a:buChar char="v"/>
            </a:pPr>
            <a:r>
              <a:rPr lang="en-US" dirty="0"/>
              <a:t>Example</a:t>
            </a:r>
          </a:p>
          <a:p>
            <a:pPr>
              <a:buFont typeface="Wingdings" panose="05000000000000000000" pitchFamily="2" charset="2"/>
              <a:buChar char="v"/>
            </a:pPr>
            <a:r>
              <a:rPr lang="en-US" dirty="0"/>
              <a:t>fruits = ["apple", "banana", "cherry", "kiwi", "mango"]</a:t>
            </a:r>
          </a:p>
          <a:p>
            <a:pPr>
              <a:buFont typeface="Wingdings" panose="05000000000000000000" pitchFamily="2" charset="2"/>
              <a:buChar char="v"/>
            </a:pPr>
            <a:endParaRPr lang="en-US" dirty="0"/>
          </a:p>
          <a:p>
            <a:pPr>
              <a:buFont typeface="Wingdings" panose="05000000000000000000" pitchFamily="2" charset="2"/>
              <a:buChar char="v"/>
            </a:pPr>
            <a:r>
              <a:rPr lang="en-US" dirty="0" err="1"/>
              <a:t>newlist</a:t>
            </a:r>
            <a:r>
              <a:rPr lang="en-US" dirty="0"/>
              <a:t> = [x for x in fruits if "a" in x]</a:t>
            </a:r>
          </a:p>
          <a:p>
            <a:pPr>
              <a:buFont typeface="Wingdings" panose="05000000000000000000" pitchFamily="2" charset="2"/>
              <a:buChar char="v"/>
            </a:pPr>
            <a:endParaRPr lang="en-US" dirty="0"/>
          </a:p>
          <a:p>
            <a:pPr>
              <a:buFont typeface="Wingdings" panose="05000000000000000000" pitchFamily="2" charset="2"/>
              <a:buChar char="v"/>
            </a:pPr>
            <a:r>
              <a:rPr lang="en-US" dirty="0"/>
              <a:t>print(</a:t>
            </a:r>
            <a:r>
              <a:rPr lang="en-US" dirty="0" err="1"/>
              <a:t>newlist</a:t>
            </a:r>
            <a:r>
              <a:rPr lang="en-US" dirty="0"/>
              <a:t>)</a:t>
            </a:r>
            <a:endParaRPr lang="en-PH" dirty="0"/>
          </a:p>
        </p:txBody>
      </p:sp>
    </p:spTree>
    <p:extLst>
      <p:ext uri="{BB962C8B-B14F-4D97-AF65-F5344CB8AC3E}">
        <p14:creationId xmlns:p14="http://schemas.microsoft.com/office/powerpoint/2010/main" val="12657413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7DB9-0FC4-3416-C416-B1294A3829CD}"/>
              </a:ext>
            </a:extLst>
          </p:cNvPr>
          <p:cNvSpPr>
            <a:spLocks noGrp="1"/>
          </p:cNvSpPr>
          <p:nvPr>
            <p:ph type="title"/>
          </p:nvPr>
        </p:nvSpPr>
        <p:spPr/>
        <p:txBody>
          <a:bodyPr>
            <a:normAutofit fontScale="90000"/>
          </a:bodyPr>
          <a:lstStyle/>
          <a:p>
            <a:r>
              <a:rPr lang="en-PH" dirty="0">
                <a:latin typeface="Algerian" panose="04020705040A02060702" pitchFamily="82" charset="0"/>
              </a:rPr>
              <a:t>Python - Sort Lists</a:t>
            </a:r>
            <a:br>
              <a:rPr lang="en-PH" dirty="0"/>
            </a:br>
            <a:endParaRPr lang="en-PH" dirty="0"/>
          </a:p>
        </p:txBody>
      </p:sp>
      <p:sp>
        <p:nvSpPr>
          <p:cNvPr id="3" name="Content Placeholder 2">
            <a:extLst>
              <a:ext uri="{FF2B5EF4-FFF2-40B4-BE49-F238E27FC236}">
                <a16:creationId xmlns:a16="http://schemas.microsoft.com/office/drawing/2014/main" id="{168A397B-F33F-4C5E-2357-489C8C183A3D}"/>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PH" dirty="0">
                <a:solidFill>
                  <a:schemeClr val="accent1"/>
                </a:solidFill>
                <a:latin typeface="Algerian" panose="04020705040A02060702" pitchFamily="82" charset="0"/>
              </a:rPr>
              <a:t>Sort List Alphanumerically</a:t>
            </a:r>
          </a:p>
          <a:p>
            <a:pPr>
              <a:buFont typeface="Wingdings" panose="05000000000000000000" pitchFamily="2" charset="2"/>
              <a:buChar char="v"/>
            </a:pPr>
            <a:r>
              <a:rPr lang="en-US" dirty="0">
                <a:solidFill>
                  <a:schemeClr val="accent1"/>
                </a:solidFill>
                <a:latin typeface="Algerian" panose="04020705040A02060702" pitchFamily="82" charset="0"/>
              </a:rPr>
              <a:t>List objects have a sort() method that will sort the list alphanumerically, ascending, by default:</a:t>
            </a:r>
          </a:p>
          <a:p>
            <a:pPr>
              <a:buFont typeface="Wingdings" panose="05000000000000000000" pitchFamily="2" charset="2"/>
              <a:buChar char="v"/>
            </a:pPr>
            <a:r>
              <a:rPr lang="en-PH" dirty="0">
                <a:solidFill>
                  <a:schemeClr val="accent1"/>
                </a:solidFill>
                <a:latin typeface="Algerian" panose="04020705040A02060702" pitchFamily="82" charset="0"/>
              </a:rPr>
              <a:t>Example</a:t>
            </a:r>
          </a:p>
          <a:p>
            <a:pPr>
              <a:buFont typeface="Wingdings" panose="05000000000000000000" pitchFamily="2" charset="2"/>
              <a:buChar char="v"/>
            </a:pPr>
            <a:r>
              <a:rPr lang="en-PH" dirty="0">
                <a:solidFill>
                  <a:schemeClr val="accent1"/>
                </a:solidFill>
                <a:latin typeface="Algerian" panose="04020705040A02060702" pitchFamily="82" charset="0"/>
              </a:rPr>
              <a:t>Sort the list alphabetically</a:t>
            </a:r>
            <a:r>
              <a:rPr lang="en-PH" dirty="0"/>
              <a:t>:</a:t>
            </a:r>
          </a:p>
          <a:p>
            <a:pPr>
              <a:buFont typeface="Wingdings" panose="05000000000000000000" pitchFamily="2" charset="2"/>
              <a:buChar char="v"/>
            </a:pPr>
            <a:endParaRPr lang="en-PH" dirty="0"/>
          </a:p>
          <a:p>
            <a:pPr>
              <a:buFont typeface="Wingdings" panose="05000000000000000000" pitchFamily="2" charset="2"/>
              <a:buChar char="v"/>
            </a:pPr>
            <a:r>
              <a:rPr lang="en-PH" dirty="0" err="1"/>
              <a:t>thislist</a:t>
            </a:r>
            <a:r>
              <a:rPr lang="en-PH" dirty="0"/>
              <a:t> = ["orange", "mango", "kiwi", "pineapple", "banana"]</a:t>
            </a:r>
          </a:p>
          <a:p>
            <a:pPr>
              <a:buFont typeface="Wingdings" panose="05000000000000000000" pitchFamily="2" charset="2"/>
              <a:buChar char="v"/>
            </a:pPr>
            <a:r>
              <a:rPr lang="en-PH" dirty="0" err="1"/>
              <a:t>thislist.sort</a:t>
            </a:r>
            <a:r>
              <a:rPr lang="en-PH" dirty="0"/>
              <a:t>()</a:t>
            </a:r>
          </a:p>
          <a:p>
            <a:pPr>
              <a:buFont typeface="Wingdings" panose="05000000000000000000" pitchFamily="2" charset="2"/>
              <a:buChar char="v"/>
            </a:pPr>
            <a:r>
              <a:rPr lang="en-PH" dirty="0"/>
              <a:t>print(</a:t>
            </a:r>
            <a:r>
              <a:rPr lang="en-PH" dirty="0" err="1"/>
              <a:t>thislist</a:t>
            </a:r>
            <a:r>
              <a:rPr lang="en-PH" dirty="0"/>
              <a:t>)</a:t>
            </a:r>
          </a:p>
        </p:txBody>
      </p:sp>
    </p:spTree>
    <p:extLst>
      <p:ext uri="{BB962C8B-B14F-4D97-AF65-F5344CB8AC3E}">
        <p14:creationId xmlns:p14="http://schemas.microsoft.com/office/powerpoint/2010/main" val="42587002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29F56-3B3A-A97B-9A0E-657A42EF41E0}"/>
              </a:ext>
            </a:extLst>
          </p:cNvPr>
          <p:cNvSpPr>
            <a:spLocks noGrp="1"/>
          </p:cNvSpPr>
          <p:nvPr>
            <p:ph idx="1"/>
          </p:nvPr>
        </p:nvSpPr>
        <p:spPr>
          <a:xfrm>
            <a:off x="1450392" y="1417346"/>
            <a:ext cx="9291215" cy="4023307"/>
          </a:xfrm>
        </p:spPr>
        <p:txBody>
          <a:bodyPr/>
          <a:lstStyle/>
          <a:p>
            <a:pPr>
              <a:buFont typeface="Wingdings" panose="05000000000000000000" pitchFamily="2" charset="2"/>
              <a:buChar char="v"/>
            </a:pPr>
            <a:r>
              <a:rPr lang="en-US" dirty="0"/>
              <a:t>Example</a:t>
            </a:r>
          </a:p>
          <a:p>
            <a:pPr>
              <a:buFont typeface="Wingdings" panose="05000000000000000000" pitchFamily="2" charset="2"/>
              <a:buChar char="v"/>
            </a:pPr>
            <a:r>
              <a:rPr lang="en-US" dirty="0"/>
              <a:t>Sort the list numerically:</a:t>
            </a:r>
          </a:p>
          <a:p>
            <a:pPr>
              <a:buFont typeface="Wingdings" panose="05000000000000000000" pitchFamily="2" charset="2"/>
              <a:buChar char="v"/>
            </a:pPr>
            <a:endParaRPr lang="en-US" dirty="0"/>
          </a:p>
          <a:p>
            <a:pPr>
              <a:buFont typeface="Wingdings" panose="05000000000000000000" pitchFamily="2" charset="2"/>
              <a:buChar char="v"/>
            </a:pPr>
            <a:r>
              <a:rPr lang="en-US" dirty="0" err="1"/>
              <a:t>thislist</a:t>
            </a:r>
            <a:r>
              <a:rPr lang="en-US" dirty="0"/>
              <a:t> = [100, 50, 65, 82, 23]</a:t>
            </a:r>
          </a:p>
          <a:p>
            <a:pPr>
              <a:buFont typeface="Wingdings" panose="05000000000000000000" pitchFamily="2" charset="2"/>
              <a:buChar char="v"/>
            </a:pPr>
            <a:r>
              <a:rPr lang="en-US" dirty="0" err="1"/>
              <a:t>thislist.sort</a:t>
            </a:r>
            <a:r>
              <a:rPr lang="en-US" dirty="0"/>
              <a:t>()</a:t>
            </a:r>
          </a:p>
          <a:p>
            <a:pPr>
              <a:buFont typeface="Wingdings" panose="05000000000000000000" pitchFamily="2" charset="2"/>
              <a:buChar char="v"/>
            </a:pPr>
            <a:r>
              <a:rPr lang="en-US" dirty="0"/>
              <a:t>print(</a:t>
            </a:r>
            <a:r>
              <a:rPr lang="en-US" dirty="0" err="1"/>
              <a:t>thislist</a:t>
            </a:r>
            <a:r>
              <a:rPr lang="en-US" dirty="0"/>
              <a:t>)</a:t>
            </a:r>
            <a:endParaRPr lang="en-PH" dirty="0"/>
          </a:p>
        </p:txBody>
      </p:sp>
    </p:spTree>
    <p:extLst>
      <p:ext uri="{BB962C8B-B14F-4D97-AF65-F5344CB8AC3E}">
        <p14:creationId xmlns:p14="http://schemas.microsoft.com/office/powerpoint/2010/main" val="872939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4FEF-5D17-D1AD-A0F9-DFCDA3A6D9F9}"/>
              </a:ext>
            </a:extLst>
          </p:cNvPr>
          <p:cNvSpPr>
            <a:spLocks noGrp="1"/>
          </p:cNvSpPr>
          <p:nvPr>
            <p:ph type="title"/>
          </p:nvPr>
        </p:nvSpPr>
        <p:spPr/>
        <p:txBody>
          <a:bodyPr/>
          <a:lstStyle/>
          <a:p>
            <a:r>
              <a:rPr lang="en-PH" dirty="0">
                <a:latin typeface="Algerian" panose="04020705040A02060702" pitchFamily="82" charset="0"/>
              </a:rPr>
              <a:t>Sort Descending</a:t>
            </a:r>
          </a:p>
        </p:txBody>
      </p:sp>
      <p:sp>
        <p:nvSpPr>
          <p:cNvPr id="3" name="Content Placeholder 2">
            <a:extLst>
              <a:ext uri="{FF2B5EF4-FFF2-40B4-BE49-F238E27FC236}">
                <a16:creationId xmlns:a16="http://schemas.microsoft.com/office/drawing/2014/main" id="{AA32E7FD-4185-9B7A-05C0-D65CADCF2B03}"/>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dirty="0">
                <a:solidFill>
                  <a:schemeClr val="accent1"/>
                </a:solidFill>
                <a:latin typeface="Algerian" panose="04020705040A02060702" pitchFamily="82" charset="0"/>
              </a:rPr>
              <a:t>To sort descending, use the keyword argument reverse = True:</a:t>
            </a:r>
          </a:p>
          <a:p>
            <a:pPr>
              <a:buFont typeface="Wingdings" panose="05000000000000000000" pitchFamily="2" charset="2"/>
              <a:buChar char="v"/>
            </a:pPr>
            <a:r>
              <a:rPr lang="en-PH" dirty="0">
                <a:solidFill>
                  <a:schemeClr val="accent1"/>
                </a:solidFill>
                <a:latin typeface="Algerian" panose="04020705040A02060702" pitchFamily="82" charset="0"/>
              </a:rPr>
              <a:t>Example</a:t>
            </a:r>
          </a:p>
          <a:p>
            <a:pPr>
              <a:buFont typeface="Wingdings" panose="05000000000000000000" pitchFamily="2" charset="2"/>
              <a:buChar char="v"/>
            </a:pPr>
            <a:r>
              <a:rPr lang="en-PH" dirty="0">
                <a:solidFill>
                  <a:schemeClr val="accent1"/>
                </a:solidFill>
                <a:latin typeface="Algerian" panose="04020705040A02060702" pitchFamily="82" charset="0"/>
              </a:rPr>
              <a:t>Sort the list descending:</a:t>
            </a:r>
          </a:p>
          <a:p>
            <a:pPr>
              <a:buFont typeface="Wingdings" panose="05000000000000000000" pitchFamily="2" charset="2"/>
              <a:buChar char="v"/>
            </a:pPr>
            <a:endParaRPr lang="en-PH" dirty="0"/>
          </a:p>
          <a:p>
            <a:pPr>
              <a:buFont typeface="Wingdings" panose="05000000000000000000" pitchFamily="2" charset="2"/>
              <a:buChar char="v"/>
            </a:pPr>
            <a:r>
              <a:rPr lang="en-PH" dirty="0" err="1"/>
              <a:t>thislist</a:t>
            </a:r>
            <a:r>
              <a:rPr lang="en-PH" dirty="0"/>
              <a:t> = ["orange", "mango", "kiwi", "pineapple", "banana"]</a:t>
            </a:r>
          </a:p>
          <a:p>
            <a:pPr>
              <a:buFont typeface="Wingdings" panose="05000000000000000000" pitchFamily="2" charset="2"/>
              <a:buChar char="v"/>
            </a:pPr>
            <a:r>
              <a:rPr lang="en-PH" dirty="0" err="1"/>
              <a:t>thislist.sort</a:t>
            </a:r>
            <a:r>
              <a:rPr lang="en-PH" dirty="0"/>
              <a:t>(reverse = True)</a:t>
            </a:r>
          </a:p>
          <a:p>
            <a:pPr>
              <a:buFont typeface="Wingdings" panose="05000000000000000000" pitchFamily="2" charset="2"/>
              <a:buChar char="v"/>
            </a:pPr>
            <a:r>
              <a:rPr lang="en-PH" dirty="0"/>
              <a:t>print(</a:t>
            </a:r>
            <a:r>
              <a:rPr lang="en-PH" dirty="0" err="1"/>
              <a:t>thislist</a:t>
            </a:r>
            <a:r>
              <a:rPr lang="en-PH" dirty="0"/>
              <a:t>)</a:t>
            </a:r>
          </a:p>
        </p:txBody>
      </p:sp>
    </p:spTree>
    <p:extLst>
      <p:ext uri="{BB962C8B-B14F-4D97-AF65-F5344CB8AC3E}">
        <p14:creationId xmlns:p14="http://schemas.microsoft.com/office/powerpoint/2010/main" val="15254765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FBD4A7-3D3B-9B6C-3900-FE3B2C973860}"/>
              </a:ext>
            </a:extLst>
          </p:cNvPr>
          <p:cNvSpPr>
            <a:spLocks noGrp="1"/>
          </p:cNvSpPr>
          <p:nvPr>
            <p:ph idx="1"/>
          </p:nvPr>
        </p:nvSpPr>
        <p:spPr/>
        <p:txBody>
          <a:bodyPr/>
          <a:lstStyle/>
          <a:p>
            <a:pPr>
              <a:buFont typeface="Wingdings" panose="05000000000000000000" pitchFamily="2" charset="2"/>
              <a:buChar char="v"/>
            </a:pPr>
            <a:r>
              <a:rPr lang="en-US" dirty="0"/>
              <a:t>Example</a:t>
            </a:r>
          </a:p>
          <a:p>
            <a:pPr>
              <a:buFont typeface="Wingdings" panose="05000000000000000000" pitchFamily="2" charset="2"/>
              <a:buChar char="v"/>
            </a:pPr>
            <a:r>
              <a:rPr lang="en-US" dirty="0"/>
              <a:t>Sort the list descending:</a:t>
            </a:r>
          </a:p>
          <a:p>
            <a:pPr>
              <a:buFont typeface="Wingdings" panose="05000000000000000000" pitchFamily="2" charset="2"/>
              <a:buChar char="v"/>
            </a:pPr>
            <a:endParaRPr lang="en-US" dirty="0"/>
          </a:p>
          <a:p>
            <a:pPr>
              <a:buFont typeface="Wingdings" panose="05000000000000000000" pitchFamily="2" charset="2"/>
              <a:buChar char="v"/>
            </a:pPr>
            <a:r>
              <a:rPr lang="en-US" dirty="0" err="1"/>
              <a:t>thislist</a:t>
            </a:r>
            <a:r>
              <a:rPr lang="en-US" dirty="0"/>
              <a:t> = [100, 50, 65, 82, 23]</a:t>
            </a:r>
          </a:p>
          <a:p>
            <a:pPr>
              <a:buFont typeface="Wingdings" panose="05000000000000000000" pitchFamily="2" charset="2"/>
              <a:buChar char="v"/>
            </a:pPr>
            <a:r>
              <a:rPr lang="en-US" dirty="0" err="1"/>
              <a:t>thislist.sort</a:t>
            </a:r>
            <a:r>
              <a:rPr lang="en-US" dirty="0"/>
              <a:t>(reverse = True)</a:t>
            </a:r>
          </a:p>
          <a:p>
            <a:pPr>
              <a:buFont typeface="Wingdings" panose="05000000000000000000" pitchFamily="2" charset="2"/>
              <a:buChar char="v"/>
            </a:pPr>
            <a:r>
              <a:rPr lang="en-US" dirty="0"/>
              <a:t>print(</a:t>
            </a:r>
            <a:r>
              <a:rPr lang="en-US" dirty="0" err="1"/>
              <a:t>thislist</a:t>
            </a:r>
            <a:r>
              <a:rPr lang="en-US" dirty="0"/>
              <a:t>)</a:t>
            </a:r>
            <a:endParaRPr lang="en-PH" dirty="0"/>
          </a:p>
        </p:txBody>
      </p:sp>
    </p:spTree>
    <p:extLst>
      <p:ext uri="{BB962C8B-B14F-4D97-AF65-F5344CB8AC3E}">
        <p14:creationId xmlns:p14="http://schemas.microsoft.com/office/powerpoint/2010/main" val="33476772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844</TotalTime>
  <Words>11501</Words>
  <Application>Microsoft Office PowerPoint</Application>
  <PresentationFormat>Widescreen</PresentationFormat>
  <Paragraphs>1489</Paragraphs>
  <Slides>200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200</vt:i4>
      </vt:variant>
    </vt:vector>
  </HeadingPairs>
  <TitlesOfParts>
    <vt:vector size="212" baseType="lpstr">
      <vt:lpstr>Arial Unicode MS</vt:lpstr>
      <vt:lpstr>Algerian</vt:lpstr>
      <vt:lpstr>Arial</vt:lpstr>
      <vt:lpstr>Consolas</vt:lpstr>
      <vt:lpstr>Courier New</vt:lpstr>
      <vt:lpstr>Garamond</vt:lpstr>
      <vt:lpstr>Roboto</vt:lpstr>
      <vt:lpstr>Segoe UI</vt:lpstr>
      <vt:lpstr>Source Sans Pro</vt:lpstr>
      <vt:lpstr>Verdana</vt:lpstr>
      <vt:lpstr>Wingdings</vt:lpstr>
      <vt:lpstr>Organic</vt:lpstr>
      <vt:lpstr>My Journal to Python</vt:lpstr>
      <vt:lpstr>Agenda</vt:lpstr>
      <vt:lpstr>Python tutorial</vt:lpstr>
      <vt:lpstr>Python introduction </vt:lpstr>
      <vt:lpstr>Why Python? </vt:lpstr>
      <vt:lpstr>Good to know </vt:lpstr>
      <vt:lpstr>Python Syntax compared to other programming languages </vt:lpstr>
      <vt:lpstr>Example print("Hello, World!") </vt:lpstr>
      <vt:lpstr>Python Quickstart </vt:lpstr>
      <vt:lpstr>Python Syntax </vt:lpstr>
      <vt:lpstr>Python Indentation </vt:lpstr>
      <vt:lpstr>The number of spaces is up to you as a programmer, the most common use is four, but it has to be at least one.</vt:lpstr>
      <vt:lpstr>Python Comments </vt:lpstr>
      <vt:lpstr>Python Database Handling </vt:lpstr>
      <vt:lpstr>Multi Line Comments </vt:lpstr>
      <vt:lpstr>Python Syntax </vt:lpstr>
      <vt:lpstr>Python Variables </vt:lpstr>
      <vt:lpstr>Casting </vt:lpstr>
      <vt:lpstr>Python - Variable Names </vt:lpstr>
      <vt:lpstr>PowerPoint Presentation</vt:lpstr>
      <vt:lpstr>Python Data Types </vt:lpstr>
      <vt:lpstr>Python Numbers </vt:lpstr>
      <vt:lpstr>Data types: Dictionary</vt:lpstr>
      <vt:lpstr>  Python Strings  </vt:lpstr>
      <vt:lpstr>PowerPoint Presentation</vt:lpstr>
      <vt:lpstr>Multiline Strings </vt:lpstr>
      <vt:lpstr>Python - Slicing Strings </vt:lpstr>
      <vt:lpstr>Slice From the Start </vt:lpstr>
      <vt:lpstr>Slice To the End </vt:lpstr>
      <vt:lpstr>Negative Indexing </vt:lpstr>
      <vt:lpstr>Python - Modify Strings </vt:lpstr>
      <vt:lpstr>Lower Case </vt:lpstr>
      <vt:lpstr>Remove Whitespace </vt:lpstr>
      <vt:lpstr>Python - String Concatenation  </vt:lpstr>
      <vt:lpstr>PowerPoint Presentation</vt:lpstr>
      <vt:lpstr>Python - Format - Strings </vt:lpstr>
      <vt:lpstr>PowerPoint Presentation</vt:lpstr>
      <vt:lpstr>PowerPoint Presentation</vt:lpstr>
      <vt:lpstr>Python - String Concatenation </vt:lpstr>
      <vt:lpstr>PowerPoint Presentation</vt:lpstr>
      <vt:lpstr> Python - String Methods    </vt:lpstr>
      <vt:lpstr>PowerPoint Presentation</vt:lpstr>
      <vt:lpstr>PowerPoint Presentation</vt:lpstr>
      <vt:lpstr>PowerPoint Presentation</vt:lpstr>
      <vt:lpstr>PowerPoint Presentation</vt:lpstr>
      <vt:lpstr>Python - String Exercises  </vt:lpstr>
      <vt:lpstr>Python Booleans</vt:lpstr>
      <vt:lpstr>PowerPoint Presentation</vt:lpstr>
      <vt:lpstr>Evaluate Values and Variables</vt:lpstr>
      <vt:lpstr>Most Values are True</vt:lpstr>
      <vt:lpstr>PowerPoint Presentation</vt:lpstr>
      <vt:lpstr>Some Values are False</vt:lpstr>
      <vt:lpstr>PowerPoint Presentation</vt:lpstr>
      <vt:lpstr>Functions can Return a Boolean </vt:lpstr>
      <vt:lpstr>PowerPoint Presentation</vt:lpstr>
      <vt:lpstr>PowerPoint Presentation</vt:lpstr>
      <vt:lpstr>Python Operators</vt:lpstr>
      <vt:lpstr>PowerPoint Presentation</vt:lpstr>
      <vt:lpstr>Python Arithmetic Operators</vt:lpstr>
      <vt:lpstr>Python Assignment Operators</vt:lpstr>
      <vt:lpstr>Python Lists </vt:lpstr>
      <vt:lpstr>List Items</vt:lpstr>
      <vt:lpstr>Changeable</vt:lpstr>
      <vt:lpstr>List Length</vt:lpstr>
      <vt:lpstr>List Items - Data Types</vt:lpstr>
      <vt:lpstr>PowerPoint Presentation</vt:lpstr>
      <vt:lpstr>type()</vt:lpstr>
      <vt:lpstr>The list() Constructor</vt:lpstr>
      <vt:lpstr>Python Collections (Arrays)</vt:lpstr>
      <vt:lpstr>Python - Access List Items </vt:lpstr>
      <vt:lpstr>Note: The first item has index 0.</vt:lpstr>
      <vt:lpstr>Range of Indexes</vt:lpstr>
      <vt:lpstr>PowerPoint Presentation</vt:lpstr>
      <vt:lpstr>By leaving out the end value, the range will go on to the end of the list:</vt:lpstr>
      <vt:lpstr>Python - Change List Items </vt:lpstr>
      <vt:lpstr>Change a Range of Item Values</vt:lpstr>
      <vt:lpstr>If you insert more items than you replace, the new items will be inserted where you specified, and the remaining items will move accordingly:</vt:lpstr>
      <vt:lpstr>Note: The length of the list will change when the number of items inserted does not match the number of items replaced.</vt:lpstr>
      <vt:lpstr>Note: The length of the list will change when the number of items inserted does not match the number of items replaced.</vt:lpstr>
      <vt:lpstr>Python - Add List Items</vt:lpstr>
      <vt:lpstr>Insert Items</vt:lpstr>
      <vt:lpstr>Note: As a result of the examples above, the lists will now contain 4 items.</vt:lpstr>
      <vt:lpstr>Extend List </vt:lpstr>
      <vt:lpstr>Add Any Iterable</vt:lpstr>
      <vt:lpstr>Python - Remove List Items</vt:lpstr>
      <vt:lpstr>Remove Specified Index</vt:lpstr>
      <vt:lpstr>If you do not specify the index, the pop() method removes the last item</vt:lpstr>
      <vt:lpstr>PowerPoint Presentation</vt:lpstr>
      <vt:lpstr>PowerPoint Presentation</vt:lpstr>
      <vt:lpstr>Clear the List</vt:lpstr>
      <vt:lpstr>Python - Loop Lists</vt:lpstr>
      <vt:lpstr>Loop Through the Index Numbers</vt:lpstr>
      <vt:lpstr>Python - List Comprehension</vt:lpstr>
      <vt:lpstr>PowerPoint Presentation</vt:lpstr>
      <vt:lpstr>PowerPoint Presentation</vt:lpstr>
      <vt:lpstr>Python - Sort Lists </vt:lpstr>
      <vt:lpstr>PowerPoint Presentation</vt:lpstr>
      <vt:lpstr>Sort Descending</vt:lpstr>
      <vt:lpstr>PowerPoint Presentation</vt:lpstr>
      <vt:lpstr>Python - Copy Lists</vt:lpstr>
      <vt:lpstr>Python - Join Lists</vt:lpstr>
      <vt:lpstr>PowerPoint Presentation</vt:lpstr>
      <vt:lpstr>PowerPoint Presentation</vt:lpstr>
      <vt:lpstr>Python - List Methods</vt:lpstr>
      <vt:lpstr>PowerPoint Presentation</vt:lpstr>
      <vt:lpstr>Python List Exercises</vt:lpstr>
      <vt:lpstr>Python Tuples</vt:lpstr>
      <vt:lpstr>PowerPoint Presentation</vt:lpstr>
      <vt:lpstr>Tuple Items</vt:lpstr>
      <vt:lpstr>Ordered</vt:lpstr>
      <vt:lpstr>Unchangeable</vt:lpstr>
      <vt:lpstr>Allow Duplicates</vt:lpstr>
      <vt:lpstr>Python - Access Tuple Items</vt:lpstr>
      <vt:lpstr>Negative Indexing</vt:lpstr>
      <vt:lpstr>Range of Indexes </vt:lpstr>
      <vt:lpstr>PowerPoint Presentation</vt:lpstr>
      <vt:lpstr>PowerPoint Presentation</vt:lpstr>
      <vt:lpstr>PowerPoint Presentation</vt:lpstr>
      <vt:lpstr>Python - Update Tuples </vt:lpstr>
      <vt:lpstr>Change Tuple Values</vt:lpstr>
      <vt:lpstr>Add Items</vt:lpstr>
      <vt:lpstr>PowerPoint Presentation</vt:lpstr>
      <vt:lpstr>PowerPoint Presentation</vt:lpstr>
      <vt:lpstr>Note: When creating a tuple with only one item, remember to include a comma after the item, otherwise it will not be identified as a tuple.  </vt:lpstr>
      <vt:lpstr>Python Tuples </vt:lpstr>
      <vt:lpstr>PowerPoint Presentation</vt:lpstr>
      <vt:lpstr>Tuple Items</vt:lpstr>
      <vt:lpstr>Python - Unpack Tuples</vt:lpstr>
      <vt:lpstr>Python - Loop Tuples</vt:lpstr>
      <vt:lpstr>Loop Through the Index Numbers</vt:lpstr>
      <vt:lpstr>Python Sets</vt:lpstr>
      <vt:lpstr>PowerPoint Presentation</vt:lpstr>
      <vt:lpstr>Set Items</vt:lpstr>
      <vt:lpstr>Python - Access Set Items</vt:lpstr>
      <vt:lpstr>PowerPoint Presentation</vt:lpstr>
      <vt:lpstr>PowerPoint Presentation</vt:lpstr>
      <vt:lpstr>PowerPoint Presentation</vt:lpstr>
      <vt:lpstr>Python - Add Set Items </vt:lpstr>
      <vt:lpstr>PowerPoint Presentation</vt:lpstr>
      <vt:lpstr>Add Sets</vt:lpstr>
      <vt:lpstr>Add Any Iterable</vt:lpstr>
      <vt:lpstr>Python - Loop Sets</vt:lpstr>
      <vt:lpstr>Python Functions</vt:lpstr>
      <vt:lpstr>PowerPoint Presentation</vt:lpstr>
      <vt:lpstr>Creating a Function</vt:lpstr>
      <vt:lpstr>Calling a Function</vt:lpstr>
      <vt:lpstr>Arguments</vt:lpstr>
      <vt:lpstr>PowerPoint Presentation</vt:lpstr>
      <vt:lpstr>Python Lambda</vt:lpstr>
      <vt:lpstr>Syntax</vt:lpstr>
      <vt:lpstr>PowerPoint Presentation</vt:lpstr>
      <vt:lpstr>PowerPoint Presentation</vt:lpstr>
      <vt:lpstr>Python Arrays</vt:lpstr>
      <vt:lpstr>PowerPoint Presentation</vt:lpstr>
      <vt:lpstr>What is an Array? </vt:lpstr>
      <vt:lpstr>PowerPoint Presentation</vt:lpstr>
      <vt:lpstr>Access the Elements of an Array</vt:lpstr>
      <vt:lpstr>The Length of an Array  </vt:lpstr>
      <vt:lpstr>Dictionary Methods</vt:lpstr>
      <vt:lpstr>CLEAR() METHOD</vt:lpstr>
      <vt:lpstr>Fromkeys() method</vt:lpstr>
      <vt:lpstr>Get() Method</vt:lpstr>
      <vt:lpstr>ITEMS() METHOD</vt:lpstr>
      <vt:lpstr>KEYS() METHODS</vt:lpstr>
      <vt:lpstr>Popitem()method</vt:lpstr>
      <vt:lpstr>SETDEFAULT() METHOD</vt:lpstr>
      <vt:lpstr>UPDATE() METHOD</vt:lpstr>
      <vt:lpstr>VALUES() METHOD</vt:lpstr>
      <vt:lpstr>INPUT AND OUTPUT</vt:lpstr>
      <vt:lpstr>WAY 1</vt:lpstr>
      <vt:lpstr>Way :2</vt:lpstr>
      <vt:lpstr>ANSWER 1</vt:lpstr>
      <vt:lpstr>ANSWER 2</vt:lpstr>
      <vt:lpstr>DATA TYPES</vt:lpstr>
      <vt:lpstr>DATA TRYPE PYTHON STRING </vt:lpstr>
      <vt:lpstr>Python Classes and Objects</vt:lpstr>
      <vt:lpstr>Create a Class </vt:lpstr>
      <vt:lpstr>Create Object</vt:lpstr>
      <vt:lpstr>The __init__() Function</vt:lpstr>
      <vt:lpstr>PowerPoint Presentation</vt:lpstr>
      <vt:lpstr>The __str__() Function</vt:lpstr>
      <vt:lpstr>PowerPoint Presentation</vt:lpstr>
      <vt:lpstr>PowerPoint Presentation</vt:lpstr>
      <vt:lpstr>Object Methods</vt:lpstr>
      <vt:lpstr>PowerPoint Presentation</vt:lpstr>
      <vt:lpstr>The self Parameter</vt:lpstr>
      <vt:lpstr>PowerPoint Presentation</vt:lpstr>
      <vt:lpstr>Modify Object Properties</vt:lpstr>
      <vt:lpstr>Delete Object Properties</vt:lpstr>
      <vt:lpstr>Delete Objects</vt:lpstr>
      <vt:lpstr>The pass Statement</vt:lpstr>
      <vt:lpstr>Python Inheritance</vt:lpstr>
      <vt:lpstr>Create a Parent Class</vt:lpstr>
      <vt:lpstr>PowerPoint Presentation</vt:lpstr>
      <vt:lpstr>Create a Child Class</vt:lpstr>
      <vt:lpstr>Note: Use the pass keyword when you do not want to add any other properties or methods to the class.</vt:lpstr>
      <vt:lpstr>Python Iterators</vt:lpstr>
      <vt:lpstr>Iterator vs Iterable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Journal to Python</dc:title>
  <dc:creator>joannamae juyad</dc:creator>
  <cp:lastModifiedBy>joannamae juyad</cp:lastModifiedBy>
  <cp:revision>2</cp:revision>
  <dcterms:created xsi:type="dcterms:W3CDTF">2022-11-25T07:54:00Z</dcterms:created>
  <dcterms:modified xsi:type="dcterms:W3CDTF">2022-11-26T06:10:44Z</dcterms:modified>
</cp:coreProperties>
</file>