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13" r:id="rId31"/>
    <p:sldId id="314" r:id="rId32"/>
    <p:sldId id="288" r:id="rId33"/>
    <p:sldId id="315" r:id="rId34"/>
    <p:sldId id="316" r:id="rId35"/>
    <p:sldId id="289" r:id="rId36"/>
    <p:sldId id="317" r:id="rId37"/>
    <p:sldId id="318" r:id="rId38"/>
    <p:sldId id="290" r:id="rId39"/>
    <p:sldId id="319" r:id="rId40"/>
    <p:sldId id="320" r:id="rId41"/>
    <p:sldId id="321" r:id="rId42"/>
    <p:sldId id="291" r:id="rId43"/>
    <p:sldId id="322" r:id="rId44"/>
    <p:sldId id="323" r:id="rId45"/>
    <p:sldId id="293" r:id="rId46"/>
    <p:sldId id="287" r:id="rId47"/>
    <p:sldId id="292" r:id="rId48"/>
    <p:sldId id="294" r:id="rId49"/>
    <p:sldId id="295" r:id="rId50"/>
    <p:sldId id="296" r:id="rId51"/>
    <p:sldId id="297" r:id="rId52"/>
    <p:sldId id="298" r:id="rId53"/>
    <p:sldId id="299" r:id="rId54"/>
    <p:sldId id="300" r:id="rId55"/>
    <p:sldId id="301" r:id="rId56"/>
    <p:sldId id="302" r:id="rId57"/>
    <p:sldId id="307" r:id="rId58"/>
    <p:sldId id="303" r:id="rId59"/>
    <p:sldId id="308" r:id="rId60"/>
    <p:sldId id="304" r:id="rId61"/>
    <p:sldId id="324" r:id="rId62"/>
    <p:sldId id="309" r:id="rId63"/>
    <p:sldId id="305" r:id="rId64"/>
    <p:sldId id="306" r:id="rId65"/>
    <p:sldId id="310" r:id="rId66"/>
    <p:sldId id="31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amae juyad" userId="44f0f1edfb01b7c4" providerId="LiveId" clId="{224AC692-7AC0-4477-841E-D567F91E73DA}"/>
    <pc:docChg chg="modSld">
      <pc:chgData name="joannamae juyad" userId="44f0f1edfb01b7c4" providerId="LiveId" clId="{224AC692-7AC0-4477-841E-D567F91E73DA}" dt="2023-01-03T10:50:51.756" v="5" actId="14100"/>
      <pc:docMkLst>
        <pc:docMk/>
      </pc:docMkLst>
      <pc:sldChg chg="modSp">
        <pc:chgData name="joannamae juyad" userId="44f0f1edfb01b7c4" providerId="LiveId" clId="{224AC692-7AC0-4477-841E-D567F91E73DA}" dt="2023-01-03T10:50:51.756" v="5" actId="14100"/>
        <pc:sldMkLst>
          <pc:docMk/>
          <pc:sldMk cId="588732499" sldId="258"/>
        </pc:sldMkLst>
        <pc:picChg chg="mod">
          <ac:chgData name="joannamae juyad" userId="44f0f1edfb01b7c4" providerId="LiveId" clId="{224AC692-7AC0-4477-841E-D567F91E73DA}" dt="2023-01-03T10:50:51.756" v="5" actId="14100"/>
          <ac:picMkLst>
            <pc:docMk/>
            <pc:sldMk cId="588732499" sldId="258"/>
            <ac:picMk id="1026" creationId="{BAE12F6D-0711-1CD7-2D51-ABBD78A09D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12515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82311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236431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7776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49195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219ECC-DD00-4ECE-8068-B45A5A4694E1}" type="datetimeFigureOut">
              <a:rPr lang="en-PH" smtClean="0"/>
              <a:t>02/01/2023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40759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219ECC-DD00-4ECE-8068-B45A5A4694E1}" type="datetimeFigureOut">
              <a:rPr lang="en-PH" smtClean="0"/>
              <a:t>02/01/2023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71516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2593079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5067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887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1362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226281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19ECC-DD00-4ECE-8068-B45A5A4694E1}" type="datetimeFigureOut">
              <a:rPr lang="en-PH" smtClean="0"/>
              <a:t>02/01/2023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9623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219ECC-DD00-4ECE-8068-B45A5A4694E1}" type="datetimeFigureOut">
              <a:rPr lang="en-PH" smtClean="0"/>
              <a:t>02/01/2023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322110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19ECC-DD00-4ECE-8068-B45A5A4694E1}" type="datetimeFigureOut">
              <a:rPr lang="en-PH" smtClean="0"/>
              <a:t>02/01/2023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9307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336851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39525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E219ECC-DD00-4ECE-8068-B45A5A4694E1}" type="datetimeFigureOut">
              <a:rPr lang="en-PH" smtClean="0"/>
              <a:t>02/01/2023</a:t>
            </a:fld>
            <a:endParaRPr lang="en-PH"/>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B15582E-8490-4C7B-824C-26C2488AA802}" type="slidenum">
              <a:rPr lang="en-PH" smtClean="0"/>
              <a:t>‹#›</a:t>
            </a:fld>
            <a:endParaRPr lang="en-PH"/>
          </a:p>
        </p:txBody>
      </p:sp>
    </p:spTree>
    <p:extLst>
      <p:ext uri="{BB962C8B-B14F-4D97-AF65-F5344CB8AC3E}">
        <p14:creationId xmlns:p14="http://schemas.microsoft.com/office/powerpoint/2010/main" val="6039544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8436EF-B003-E4D9-8F08-A99C727FBAFB}"/>
              </a:ext>
            </a:extLst>
          </p:cNvPr>
          <p:cNvSpPr>
            <a:spLocks noGrp="1"/>
          </p:cNvSpPr>
          <p:nvPr>
            <p:ph type="title"/>
          </p:nvPr>
        </p:nvSpPr>
        <p:spPr>
          <a:xfrm>
            <a:off x="838200" y="365125"/>
            <a:ext cx="10515600" cy="1746063"/>
          </a:xfrm>
        </p:spPr>
        <p:txBody>
          <a:bodyPr>
            <a:normAutofit/>
          </a:bodyPr>
          <a:lstStyle/>
          <a:p>
            <a:pPr algn="ctr"/>
            <a:r>
              <a:rPr lang="en-US" sz="6600" dirty="0">
                <a:latin typeface="Algerian" panose="04020705040A02060702" pitchFamily="82" charset="0"/>
              </a:rPr>
              <a:t>COMPUTER NETWORK</a:t>
            </a:r>
            <a:endParaRPr lang="en-PH" sz="6600" dirty="0">
              <a:latin typeface="Algerian" panose="04020705040A02060702" pitchFamily="82" charset="0"/>
            </a:endParaRPr>
          </a:p>
        </p:txBody>
      </p:sp>
      <p:pic>
        <p:nvPicPr>
          <p:cNvPr id="9" name="Content Placeholder 8">
            <a:extLst>
              <a:ext uri="{FF2B5EF4-FFF2-40B4-BE49-F238E27FC236}">
                <a16:creationId xmlns:a16="http://schemas.microsoft.com/office/drawing/2014/main" id="{E7892580-03A9-7CBB-5DB7-7D92AAF035FA}"/>
              </a:ext>
            </a:extLst>
          </p:cNvPr>
          <p:cNvPicPr>
            <a:picLocks noGrp="1" noChangeAspect="1"/>
          </p:cNvPicPr>
          <p:nvPr>
            <p:ph idx="1"/>
          </p:nvPr>
        </p:nvPicPr>
        <p:blipFill>
          <a:blip r:embed="rId2"/>
          <a:stretch>
            <a:fillRect/>
          </a:stretch>
        </p:blipFill>
        <p:spPr>
          <a:xfrm>
            <a:off x="1933575" y="2509837"/>
            <a:ext cx="8315325" cy="2867025"/>
          </a:xfrm>
          <a:prstGeom prst="rect">
            <a:avLst/>
          </a:prstGeom>
        </p:spPr>
      </p:pic>
    </p:spTree>
    <p:extLst>
      <p:ext uri="{BB962C8B-B14F-4D97-AF65-F5344CB8AC3E}">
        <p14:creationId xmlns:p14="http://schemas.microsoft.com/office/powerpoint/2010/main" val="203833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46E2-F863-140C-D514-888C75FE3F33}"/>
              </a:ext>
            </a:extLst>
          </p:cNvPr>
          <p:cNvSpPr>
            <a:spLocks noGrp="1"/>
          </p:cNvSpPr>
          <p:nvPr>
            <p:ph type="title"/>
          </p:nvPr>
        </p:nvSpPr>
        <p:spPr>
          <a:xfrm>
            <a:off x="0" y="0"/>
            <a:ext cx="12191999" cy="6858000"/>
          </a:xfrm>
        </p:spPr>
        <p:txBody>
          <a:bodyPr/>
          <a:lstStyle/>
          <a:p>
            <a:pPr algn="ctr"/>
            <a:r>
              <a:rPr lang="en-PH" sz="6600" dirty="0">
                <a:latin typeface="Algerian" panose="04020705040A02060702" pitchFamily="82" charset="0"/>
              </a:rPr>
              <a:t>GOAL OF NETWORKING</a:t>
            </a:r>
            <a:br>
              <a:rPr lang="en-PH" dirty="0">
                <a:latin typeface="Algerian" panose="04020705040A02060702" pitchFamily="82" charset="0"/>
              </a:rPr>
            </a:br>
            <a:endParaRPr lang="en-PH" dirty="0"/>
          </a:p>
        </p:txBody>
      </p:sp>
    </p:spTree>
    <p:extLst>
      <p:ext uri="{BB962C8B-B14F-4D97-AF65-F5344CB8AC3E}">
        <p14:creationId xmlns:p14="http://schemas.microsoft.com/office/powerpoint/2010/main" val="133564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76CE5-B973-DE17-F17C-1235875FCDA3}"/>
              </a:ext>
            </a:extLst>
          </p:cNvPr>
          <p:cNvSpPr>
            <a:spLocks noGrp="1"/>
          </p:cNvSpPr>
          <p:nvPr>
            <p:ph idx="1"/>
          </p:nvPr>
        </p:nvSpPr>
        <p:spPr>
          <a:xfrm>
            <a:off x="838200" y="497540"/>
            <a:ext cx="10515600" cy="5876365"/>
          </a:xfrm>
        </p:spPr>
        <p:txBody>
          <a:bodyPr>
            <a:normAutofit/>
          </a:bodyPr>
          <a:lstStyle/>
          <a:p>
            <a:pPr algn="just" fontAlgn="base">
              <a:buFont typeface="Wingdings" panose="05000000000000000000" pitchFamily="2" charset="2"/>
              <a:buChar char="v"/>
            </a:pPr>
            <a:r>
              <a:rPr lang="en-US" b="0" i="0" dirty="0">
                <a:effectLst/>
                <a:latin typeface="Algerian" panose="04020705040A02060702" pitchFamily="82" charset="0"/>
              </a:rPr>
              <a:t>Programs do not have to execute on a single system because of resource and load sharing.</a:t>
            </a:r>
          </a:p>
          <a:p>
            <a:pPr algn="just" fontAlgn="base">
              <a:buFont typeface="Wingdings" panose="05000000000000000000" pitchFamily="2" charset="2"/>
              <a:buChar char="v"/>
            </a:pPr>
            <a:r>
              <a:rPr lang="en-US" b="0" i="0" dirty="0">
                <a:effectLst/>
                <a:latin typeface="Algerian" panose="04020705040A02060702" pitchFamily="82" charset="0"/>
              </a:rPr>
              <a:t>Reduced costs – Multiple machines can share printers, tape drives, and other peripherals.</a:t>
            </a:r>
          </a:p>
          <a:p>
            <a:pPr algn="just" fontAlgn="base">
              <a:buFont typeface="Wingdings" panose="05000000000000000000" pitchFamily="2" charset="2"/>
              <a:buChar char="v"/>
            </a:pPr>
            <a:r>
              <a:rPr lang="en-US" b="0" i="0" dirty="0">
                <a:effectLst/>
                <a:latin typeface="Algerian" panose="04020705040A02060702" pitchFamily="82" charset="0"/>
              </a:rPr>
              <a:t>Reliability – If one machine fails, another can take its place.</a:t>
            </a:r>
          </a:p>
          <a:p>
            <a:pPr algn="just" fontAlgn="base">
              <a:buFont typeface="Wingdings" panose="05000000000000000000" pitchFamily="2" charset="2"/>
              <a:buChar char="v"/>
            </a:pPr>
            <a:r>
              <a:rPr lang="en-US" b="0" i="0" dirty="0">
                <a:effectLst/>
                <a:latin typeface="Algerian" panose="04020705040A02060702" pitchFamily="82" charset="0"/>
              </a:rPr>
              <a:t>Scalability (it’s simple to add more processors or computers)</a:t>
            </a:r>
          </a:p>
          <a:p>
            <a:pPr algn="just" fontAlgn="base">
              <a:buFont typeface="Wingdings" panose="05000000000000000000" pitchFamily="2" charset="2"/>
              <a:buChar char="v"/>
            </a:pPr>
            <a:r>
              <a:rPr lang="en-US" b="0" i="0" dirty="0">
                <a:effectLst/>
                <a:latin typeface="Algerian" panose="04020705040A02060702" pitchFamily="82" charset="0"/>
              </a:rPr>
              <a:t>Communication and mail (people living apart can work together)</a:t>
            </a:r>
          </a:p>
          <a:p>
            <a:pPr algn="just" fontAlgn="base">
              <a:buFont typeface="Wingdings" panose="05000000000000000000" pitchFamily="2" charset="2"/>
              <a:buChar char="v"/>
            </a:pPr>
            <a:r>
              <a:rPr lang="en-US" b="0" i="0" dirty="0">
                <a:effectLst/>
                <a:latin typeface="Algerian" panose="04020705040A02060702" pitchFamily="82" charset="0"/>
              </a:rPr>
              <a:t>Information Access (remote information access, access to the internet, e-mail, video conferencing, and online shopping)</a:t>
            </a:r>
          </a:p>
          <a:p>
            <a:pPr algn="just" fontAlgn="base">
              <a:buFont typeface="Wingdings" panose="05000000000000000000" pitchFamily="2" charset="2"/>
              <a:buChar char="v"/>
            </a:pPr>
            <a:r>
              <a:rPr lang="en-US" b="0" i="0" dirty="0">
                <a:effectLst/>
                <a:latin typeface="Algerian" panose="04020705040A02060702" pitchFamily="82" charset="0"/>
              </a:rPr>
              <a:t>Entertainment that is interactive (online games, videos, etc.)</a:t>
            </a:r>
          </a:p>
          <a:p>
            <a:pPr algn="just" fontAlgn="base">
              <a:buFont typeface="Wingdings" panose="05000000000000000000" pitchFamily="2" charset="2"/>
              <a:buChar char="v"/>
            </a:pPr>
            <a:r>
              <a:rPr lang="en-US" b="0" i="0" dirty="0">
                <a:effectLst/>
                <a:latin typeface="Algerian" panose="04020705040A02060702" pitchFamily="82" charset="0"/>
              </a:rPr>
              <a:t>Social Networking</a:t>
            </a:r>
          </a:p>
          <a:p>
            <a:endParaRPr lang="en-PH" dirty="0"/>
          </a:p>
        </p:txBody>
      </p:sp>
    </p:spTree>
    <p:extLst>
      <p:ext uri="{BB962C8B-B14F-4D97-AF65-F5344CB8AC3E}">
        <p14:creationId xmlns:p14="http://schemas.microsoft.com/office/powerpoint/2010/main" val="249528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1CD3-84DD-3C1A-E5F4-2FC53D6924C5}"/>
              </a:ext>
            </a:extLst>
          </p:cNvPr>
          <p:cNvSpPr>
            <a:spLocks noGrp="1"/>
          </p:cNvSpPr>
          <p:nvPr>
            <p:ph type="title"/>
          </p:nvPr>
        </p:nvSpPr>
        <p:spPr/>
        <p:txBody>
          <a:bodyPr>
            <a:normAutofit/>
          </a:bodyPr>
          <a:lstStyle/>
          <a:p>
            <a:r>
              <a:rPr lang="en-PH" dirty="0">
                <a:latin typeface="Algerian" panose="04020705040A02060702" pitchFamily="82" charset="0"/>
              </a:rPr>
              <a:t>TYPES OF NETWORKING </a:t>
            </a:r>
            <a:br>
              <a:rPr lang="en-PH" dirty="0">
                <a:latin typeface="Algerian" panose="04020705040A02060702" pitchFamily="82" charset="0"/>
              </a:rPr>
            </a:br>
            <a:endParaRPr lang="en-PH" dirty="0"/>
          </a:p>
        </p:txBody>
      </p:sp>
      <p:sp>
        <p:nvSpPr>
          <p:cNvPr id="3" name="Content Placeholder 2">
            <a:extLst>
              <a:ext uri="{FF2B5EF4-FFF2-40B4-BE49-F238E27FC236}">
                <a16:creationId xmlns:a16="http://schemas.microsoft.com/office/drawing/2014/main" id="{8E1A1FD8-18B1-E352-57AD-F3C500F60D28}"/>
              </a:ext>
            </a:extLst>
          </p:cNvPr>
          <p:cNvSpPr>
            <a:spLocks noGrp="1"/>
          </p:cNvSpPr>
          <p:nvPr>
            <p:ph idx="1"/>
          </p:nvPr>
        </p:nvSpPr>
        <p:spPr/>
        <p:txBody>
          <a:bodyPr/>
          <a:lstStyle/>
          <a:p>
            <a:pPr>
              <a:buFont typeface="Wingdings" panose="05000000000000000000" pitchFamily="2" charset="2"/>
              <a:buChar char="v"/>
            </a:pPr>
            <a:r>
              <a:rPr lang="en-PH" b="1" i="0" dirty="0">
                <a:effectLst/>
                <a:latin typeface="Algerian" panose="04020705040A02060702" pitchFamily="82" charset="0"/>
              </a:rPr>
              <a:t>Wired Network</a:t>
            </a:r>
          </a:p>
          <a:p>
            <a:pPr>
              <a:buFont typeface="Wingdings" panose="05000000000000000000" pitchFamily="2" charset="2"/>
              <a:buChar char="v"/>
            </a:pPr>
            <a:r>
              <a:rPr lang="en-PH" b="1" i="0" dirty="0">
                <a:effectLst/>
                <a:latin typeface="Algerian" panose="04020705040A02060702" pitchFamily="82" charset="0"/>
              </a:rPr>
              <a:t>Wireless Network</a:t>
            </a:r>
            <a:endParaRPr lang="en-PH" dirty="0">
              <a:latin typeface="Algerian" panose="04020705040A02060702" pitchFamily="82" charset="0"/>
            </a:endParaRPr>
          </a:p>
        </p:txBody>
      </p:sp>
    </p:spTree>
    <p:extLst>
      <p:ext uri="{BB962C8B-B14F-4D97-AF65-F5344CB8AC3E}">
        <p14:creationId xmlns:p14="http://schemas.microsoft.com/office/powerpoint/2010/main" val="197134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EC5-A7A4-D254-1615-D797E543D7FE}"/>
              </a:ext>
            </a:extLst>
          </p:cNvPr>
          <p:cNvSpPr>
            <a:spLocks noGrp="1"/>
          </p:cNvSpPr>
          <p:nvPr>
            <p:ph type="title"/>
          </p:nvPr>
        </p:nvSpPr>
        <p:spPr/>
        <p:txBody>
          <a:bodyPr/>
          <a:lstStyle/>
          <a:p>
            <a:r>
              <a:rPr lang="en-PH" b="1" i="0" dirty="0">
                <a:effectLst/>
                <a:latin typeface="Algerian" panose="04020705040A02060702" pitchFamily="82" charset="0"/>
              </a:rPr>
              <a:t>Wired Network</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DE02A001-D4C1-4941-1337-0279A9EE836D}"/>
              </a:ext>
            </a:extLst>
          </p:cNvPr>
          <p:cNvSpPr>
            <a:spLocks noGrp="1"/>
          </p:cNvSpPr>
          <p:nvPr>
            <p:ph idx="1"/>
          </p:nvPr>
        </p:nvSpPr>
        <p:spPr/>
        <p:txBody>
          <a:bodyPr/>
          <a:lstStyle/>
          <a:p>
            <a:pPr marL="0" indent="0" algn="just" fontAlgn="base">
              <a:buNone/>
            </a:pPr>
            <a:r>
              <a:rPr lang="en-US" b="0" i="0" dirty="0">
                <a:effectLst/>
                <a:latin typeface="Algerian" panose="04020705040A02060702" pitchFamily="82" charset="0"/>
              </a:rPr>
              <a:t>As we all know, “wired” refers to any physical medium made up of cables. Copper wire, twisted pair, or fiber optic cables are all options. A wired network employs wires to link devices to the Internet or another network, such as laptops or desktop PCs.</a:t>
            </a:r>
          </a:p>
          <a:p>
            <a:pPr marL="0" indent="0">
              <a:buNone/>
            </a:pPr>
            <a:endParaRPr lang="en-PH" dirty="0"/>
          </a:p>
        </p:txBody>
      </p:sp>
    </p:spTree>
    <p:extLst>
      <p:ext uri="{BB962C8B-B14F-4D97-AF65-F5344CB8AC3E}">
        <p14:creationId xmlns:p14="http://schemas.microsoft.com/office/powerpoint/2010/main" val="410504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629F-9FA2-534C-4D56-CCEA3D010A18}"/>
              </a:ext>
            </a:extLst>
          </p:cNvPr>
          <p:cNvSpPr>
            <a:spLocks noGrp="1"/>
          </p:cNvSpPr>
          <p:nvPr>
            <p:ph type="title"/>
          </p:nvPr>
        </p:nvSpPr>
        <p:spPr/>
        <p:txBody>
          <a:bodyPr/>
          <a:lstStyle/>
          <a:p>
            <a:r>
              <a:rPr lang="en-PH" b="1" i="0" dirty="0">
                <a:effectLst/>
                <a:latin typeface="Algerian" panose="04020705040A02060702" pitchFamily="82" charset="0"/>
              </a:rPr>
              <a:t>Wireless Network</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6B126B14-EE84-8225-FF58-E949616CDE50}"/>
              </a:ext>
            </a:extLst>
          </p:cNvPr>
          <p:cNvSpPr>
            <a:spLocks noGrp="1"/>
          </p:cNvSpPr>
          <p:nvPr>
            <p:ph idx="1"/>
          </p:nvPr>
        </p:nvSpPr>
        <p:spPr/>
        <p:txBody>
          <a:bodyPr/>
          <a:lstStyle/>
          <a:p>
            <a:r>
              <a:rPr lang="en-US" b="0" i="0" dirty="0">
                <a:effectLst/>
                <a:latin typeface="Algerian" panose="04020705040A02060702" pitchFamily="82" charset="0"/>
              </a:rPr>
              <a:t>“Wireless” means without wire, media that is made up of electromagnetic waves (EM Waves) or infrared waves. Antennas or sensors will be present on all wireless devices. Cellular phones, wireless sensors, TV remotes, satellite disc receivers, and laptops with WLAN cards are all examples of wireless devices. For data or voice communication, a wireless network uses radio frequency waves rather than wires</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168572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D70B-BBEA-AEEC-8D7B-3657532F3E24}"/>
              </a:ext>
            </a:extLst>
          </p:cNvPr>
          <p:cNvSpPr>
            <a:spLocks noGrp="1"/>
          </p:cNvSpPr>
          <p:nvPr>
            <p:ph type="title"/>
          </p:nvPr>
        </p:nvSpPr>
        <p:spPr/>
        <p:txBody>
          <a:bodyPr>
            <a:normAutofit/>
          </a:bodyPr>
          <a:lstStyle/>
          <a:p>
            <a:r>
              <a:rPr lang="en-PH" dirty="0">
                <a:latin typeface="Algerian" panose="04020705040A02060702" pitchFamily="82" charset="0"/>
              </a:rPr>
              <a:t>DIVISION BASED ON AREA COVERED</a:t>
            </a:r>
            <a:br>
              <a:rPr lang="en-PH" dirty="0">
                <a:latin typeface="Algerian" panose="04020705040A02060702" pitchFamily="82" charset="0"/>
              </a:rPr>
            </a:br>
            <a:endParaRPr lang="en-PH" dirty="0"/>
          </a:p>
        </p:txBody>
      </p:sp>
      <p:sp>
        <p:nvSpPr>
          <p:cNvPr id="3" name="Content Placeholder 2">
            <a:extLst>
              <a:ext uri="{FF2B5EF4-FFF2-40B4-BE49-F238E27FC236}">
                <a16:creationId xmlns:a16="http://schemas.microsoft.com/office/drawing/2014/main" id="{ABB0B071-B1DB-B8F5-8741-C4F05B52D485}"/>
              </a:ext>
            </a:extLst>
          </p:cNvPr>
          <p:cNvSpPr>
            <a:spLocks noGrp="1"/>
          </p:cNvSpPr>
          <p:nvPr>
            <p:ph idx="1"/>
          </p:nvPr>
        </p:nvSpPr>
        <p:spPr/>
        <p:txBody>
          <a:bodyPr/>
          <a:lstStyle/>
          <a:p>
            <a:pPr>
              <a:buFont typeface="Wingdings" panose="05000000000000000000" pitchFamily="2" charset="2"/>
              <a:buChar char="v"/>
            </a:pPr>
            <a:r>
              <a:rPr lang="en-PH" b="1" i="0" dirty="0">
                <a:effectLst/>
                <a:latin typeface="Algerian" panose="04020705040A02060702" pitchFamily="82" charset="0"/>
              </a:rPr>
              <a:t>Local Area Network (LAN)</a:t>
            </a:r>
          </a:p>
          <a:p>
            <a:pPr>
              <a:buFont typeface="Wingdings" panose="05000000000000000000" pitchFamily="2" charset="2"/>
              <a:buChar char="v"/>
            </a:pPr>
            <a:r>
              <a:rPr lang="en-PH" b="1" i="0" dirty="0">
                <a:effectLst/>
                <a:latin typeface="Algerian" panose="04020705040A02060702" pitchFamily="82" charset="0"/>
              </a:rPr>
              <a:t>Metropolitan Area Network (MAN)</a:t>
            </a:r>
            <a:endParaRPr lang="en-PH" b="1" dirty="0">
              <a:latin typeface="Algerian" panose="04020705040A02060702" pitchFamily="82" charset="0"/>
            </a:endParaRPr>
          </a:p>
          <a:p>
            <a:pPr>
              <a:buFont typeface="Wingdings" panose="05000000000000000000" pitchFamily="2" charset="2"/>
              <a:buChar char="v"/>
            </a:pPr>
            <a:r>
              <a:rPr lang="en-PH" b="1" i="0" dirty="0">
                <a:effectLst/>
                <a:latin typeface="Algerian" panose="04020705040A02060702" pitchFamily="82" charset="0"/>
              </a:rPr>
              <a:t>Wide Area Network (WAN)</a:t>
            </a:r>
          </a:p>
          <a:p>
            <a:pPr>
              <a:buFont typeface="Wingdings" panose="05000000000000000000" pitchFamily="2" charset="2"/>
              <a:buChar char="v"/>
            </a:pPr>
            <a:r>
              <a:rPr lang="en-PH" b="1" i="0" dirty="0">
                <a:effectLst/>
                <a:latin typeface="Algerian" panose="04020705040A02060702" pitchFamily="82" charset="0"/>
              </a:rPr>
              <a:t>Point To Point</a:t>
            </a:r>
            <a:endParaRPr lang="en-PH" dirty="0">
              <a:latin typeface="Algerian" panose="04020705040A02060702" pitchFamily="82" charset="0"/>
            </a:endParaRPr>
          </a:p>
          <a:p>
            <a:pPr>
              <a:buFont typeface="Wingdings" panose="05000000000000000000" pitchFamily="2" charset="2"/>
              <a:buChar char="v"/>
            </a:pPr>
            <a:r>
              <a:rPr lang="en-PH" b="1" i="0" dirty="0">
                <a:effectLst/>
                <a:latin typeface="Algerian" panose="04020705040A02060702" pitchFamily="82" charset="0"/>
              </a:rPr>
              <a:t>Switched</a:t>
            </a:r>
            <a:endParaRPr lang="en-PH" dirty="0">
              <a:latin typeface="Algerian" panose="04020705040A02060702" pitchFamily="82" charset="0"/>
            </a:endParaRPr>
          </a:p>
        </p:txBody>
      </p:sp>
    </p:spTree>
    <p:extLst>
      <p:ext uri="{BB962C8B-B14F-4D97-AF65-F5344CB8AC3E}">
        <p14:creationId xmlns:p14="http://schemas.microsoft.com/office/powerpoint/2010/main" val="238512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541B-26AA-A988-4563-7F0FF25FA4BF}"/>
              </a:ext>
            </a:extLst>
          </p:cNvPr>
          <p:cNvSpPr>
            <a:spLocks noGrp="1"/>
          </p:cNvSpPr>
          <p:nvPr>
            <p:ph type="title"/>
          </p:nvPr>
        </p:nvSpPr>
        <p:spPr/>
        <p:txBody>
          <a:bodyPr>
            <a:normAutofit/>
          </a:bodyPr>
          <a:lstStyle/>
          <a:p>
            <a:r>
              <a:rPr lang="en-PH" b="1" i="0" dirty="0">
                <a:effectLst/>
                <a:latin typeface="Algerian" panose="04020705040A02060702" pitchFamily="82" charset="0"/>
              </a:rPr>
              <a:t>Local Area Network (LAN)</a:t>
            </a:r>
            <a:br>
              <a:rPr lang="en-PH" b="1" i="0" dirty="0">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BE6DBC89-FE83-2549-B210-A18E0D25F5FB}"/>
              </a:ext>
            </a:extLst>
          </p:cNvPr>
          <p:cNvSpPr>
            <a:spLocks noGrp="1"/>
          </p:cNvSpPr>
          <p:nvPr>
            <p:ph idx="1"/>
          </p:nvPr>
        </p:nvSpPr>
        <p:spPr/>
        <p:txBody>
          <a:bodyPr/>
          <a:lstStyle/>
          <a:p>
            <a:pPr marL="0" indent="0">
              <a:buNone/>
            </a:pPr>
            <a:r>
              <a:rPr lang="en-US" b="0" i="0" dirty="0">
                <a:effectLst/>
                <a:latin typeface="Algerian" panose="04020705040A02060702" pitchFamily="82" charset="0"/>
              </a:rPr>
              <a:t>A LAN is a network that covers an area of around 10 kilometers. For example, a college network or an office network. Depending upon the needs of the organization, a LAN can be a single office, building, or Campus. We can have two PCs and one printer in-home office or it can extend throughout a company and include audio and video devices. Each host in LAN has an identifier, an address that defines hosts in LAN. A packet sent by the host to another host carries both the source host’s and the destination host’s address.</a:t>
            </a:r>
            <a:endParaRPr lang="en-PH" dirty="0">
              <a:latin typeface="Algerian" panose="04020705040A02060702" pitchFamily="82" charset="0"/>
            </a:endParaRPr>
          </a:p>
        </p:txBody>
      </p:sp>
    </p:spTree>
    <p:extLst>
      <p:ext uri="{BB962C8B-B14F-4D97-AF65-F5344CB8AC3E}">
        <p14:creationId xmlns:p14="http://schemas.microsoft.com/office/powerpoint/2010/main" val="4003733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68C5-1176-BD36-AF66-60EFE29B18C1}"/>
              </a:ext>
            </a:extLst>
          </p:cNvPr>
          <p:cNvSpPr>
            <a:spLocks noGrp="1"/>
          </p:cNvSpPr>
          <p:nvPr>
            <p:ph type="title"/>
          </p:nvPr>
        </p:nvSpPr>
        <p:spPr/>
        <p:txBody>
          <a:bodyPr>
            <a:normAutofit/>
          </a:bodyPr>
          <a:lstStyle/>
          <a:p>
            <a:r>
              <a:rPr lang="en-PH" sz="4000" b="1" i="0" dirty="0">
                <a:effectLst/>
                <a:latin typeface="Algerian" panose="04020705040A02060702" pitchFamily="82" charset="0"/>
              </a:rPr>
              <a:t>Metropolitan Area Network (MAN)</a:t>
            </a:r>
            <a:br>
              <a:rPr lang="en-PH" sz="4000" b="1" dirty="0">
                <a:latin typeface="Algerian" panose="04020705040A02060702" pitchFamily="82" charset="0"/>
              </a:rPr>
            </a:b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63AFDB4-F247-75E4-8CB3-D7ACD271815E}"/>
              </a:ext>
            </a:extLst>
          </p:cNvPr>
          <p:cNvSpPr>
            <a:spLocks noGrp="1"/>
          </p:cNvSpPr>
          <p:nvPr>
            <p:ph idx="1"/>
          </p:nvPr>
        </p:nvSpPr>
        <p:spPr/>
        <p:txBody>
          <a:bodyPr>
            <a:normAutofit/>
          </a:bodyPr>
          <a:lstStyle/>
          <a:p>
            <a:r>
              <a:rPr lang="en-US" sz="2800" b="0" i="0" dirty="0">
                <a:effectLst/>
                <a:latin typeface="Algerian" panose="04020705040A02060702" pitchFamily="82" charset="0"/>
              </a:rPr>
              <a:t>MAN refers to a network that covers an entire city. For example: consider the cable television network.</a:t>
            </a:r>
            <a:endParaRPr lang="en-PH" sz="2800" dirty="0">
              <a:latin typeface="Algerian" panose="04020705040A02060702" pitchFamily="82" charset="0"/>
            </a:endParaRPr>
          </a:p>
        </p:txBody>
      </p:sp>
    </p:spTree>
    <p:extLst>
      <p:ext uri="{BB962C8B-B14F-4D97-AF65-F5344CB8AC3E}">
        <p14:creationId xmlns:p14="http://schemas.microsoft.com/office/powerpoint/2010/main" val="388355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0F1D-B677-4382-C63C-6A51B72EAE29}"/>
              </a:ext>
            </a:extLst>
          </p:cNvPr>
          <p:cNvSpPr>
            <a:spLocks noGrp="1"/>
          </p:cNvSpPr>
          <p:nvPr>
            <p:ph type="title"/>
          </p:nvPr>
        </p:nvSpPr>
        <p:spPr/>
        <p:txBody>
          <a:bodyPr>
            <a:normAutofit/>
          </a:bodyPr>
          <a:lstStyle/>
          <a:p>
            <a:r>
              <a:rPr lang="en-PH" sz="4000" b="1" i="0" dirty="0">
                <a:effectLst/>
                <a:latin typeface="Algerian" panose="04020705040A02060702" pitchFamily="82" charset="0"/>
              </a:rPr>
              <a:t>Wide Area Network (WAN)</a:t>
            </a: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259410C3-A27D-086E-8CC5-E6209D903D8B}"/>
              </a:ext>
            </a:extLst>
          </p:cNvPr>
          <p:cNvSpPr>
            <a:spLocks noGrp="1"/>
          </p:cNvSpPr>
          <p:nvPr>
            <p:ph idx="1"/>
          </p:nvPr>
        </p:nvSpPr>
        <p:spPr/>
        <p:txBody>
          <a:bodyPr/>
          <a:lstStyle/>
          <a:p>
            <a:pPr marL="0" indent="0">
              <a:buNone/>
            </a:pPr>
            <a:r>
              <a:rPr lang="en-US" b="0" i="0" dirty="0">
                <a:effectLst/>
                <a:latin typeface="Algerian" panose="04020705040A02060702" pitchFamily="82" charset="0"/>
              </a:rPr>
              <a:t>WAN refers to a network that connects countries or continents. For example, the Internet allows users to access a distributed system called www from anywhere around the </a:t>
            </a:r>
            <a:r>
              <a:rPr lang="en-US" b="0" i="0" dirty="0" err="1">
                <a:effectLst/>
                <a:latin typeface="Algerian" panose="04020705040A02060702" pitchFamily="82" charset="0"/>
              </a:rPr>
              <a:t>globe.WAN</a:t>
            </a:r>
            <a:r>
              <a:rPr lang="en-US" b="0" i="0" dirty="0">
                <a:effectLst/>
                <a:latin typeface="Algerian" panose="04020705040A02060702" pitchFamily="82" charset="0"/>
              </a:rPr>
              <a:t> interconnects connecting devices such as switches, routers, or modems. A LAN is normally privately owned by an organization that uses it. We see two distinct examples of WANs today: point-to-point WANs and Switched WANs </a:t>
            </a:r>
            <a:endParaRPr lang="en-PH" dirty="0">
              <a:latin typeface="Algerian" panose="04020705040A02060702" pitchFamily="82" charset="0"/>
            </a:endParaRPr>
          </a:p>
        </p:txBody>
      </p:sp>
    </p:spTree>
    <p:extLst>
      <p:ext uri="{BB962C8B-B14F-4D97-AF65-F5344CB8AC3E}">
        <p14:creationId xmlns:p14="http://schemas.microsoft.com/office/powerpoint/2010/main" val="226439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14312-E143-9AC5-C65E-D029C8000654}"/>
              </a:ext>
            </a:extLst>
          </p:cNvPr>
          <p:cNvSpPr>
            <a:spLocks noGrp="1"/>
          </p:cNvSpPr>
          <p:nvPr>
            <p:ph type="body" idx="1"/>
          </p:nvPr>
        </p:nvSpPr>
        <p:spPr/>
        <p:txBody>
          <a:bodyPr/>
          <a:lstStyle/>
          <a:p>
            <a:r>
              <a:rPr lang="en-PH" b="1" i="0" dirty="0">
                <a:effectLst/>
                <a:latin typeface="Algerian" panose="04020705040A02060702" pitchFamily="82" charset="0"/>
              </a:rPr>
              <a:t>Point To Point</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ECCAF431-2C95-6816-6D23-6755D4F273FB}"/>
              </a:ext>
            </a:extLst>
          </p:cNvPr>
          <p:cNvSpPr>
            <a:spLocks noGrp="1"/>
          </p:cNvSpPr>
          <p:nvPr>
            <p:ph sz="half" idx="2"/>
          </p:nvPr>
        </p:nvSpPr>
        <p:spPr/>
        <p:txBody>
          <a:bodyPr/>
          <a:lstStyle/>
          <a:p>
            <a:pPr algn="just" fontAlgn="base">
              <a:buFont typeface="Wingdings" panose="05000000000000000000" pitchFamily="2" charset="2"/>
              <a:buChar char="v"/>
            </a:pPr>
            <a:r>
              <a:rPr lang="en-US" b="0" i="0" dirty="0">
                <a:effectLst/>
                <a:latin typeface="Algerian" panose="04020705040A02060702" pitchFamily="82" charset="0"/>
              </a:rPr>
              <a:t>Connects two connecting devices through transmission media. </a:t>
            </a:r>
          </a:p>
          <a:p>
            <a:pPr marL="0" indent="0" algn="just" fontAlgn="base">
              <a:buNone/>
            </a:pPr>
            <a:endParaRPr lang="en-US" b="0" i="0" dirty="0">
              <a:solidFill>
                <a:srgbClr val="273239"/>
              </a:solidFill>
              <a:effectLst/>
              <a:latin typeface="urw-din"/>
            </a:endParaRPr>
          </a:p>
          <a:p>
            <a:endParaRPr lang="en-PH" dirty="0"/>
          </a:p>
        </p:txBody>
      </p:sp>
      <p:sp>
        <p:nvSpPr>
          <p:cNvPr id="5" name="Text Placeholder 4">
            <a:extLst>
              <a:ext uri="{FF2B5EF4-FFF2-40B4-BE49-F238E27FC236}">
                <a16:creationId xmlns:a16="http://schemas.microsoft.com/office/drawing/2014/main" id="{A2DCA5C1-4E4E-1E2F-C325-B98FC4EF9775}"/>
              </a:ext>
            </a:extLst>
          </p:cNvPr>
          <p:cNvSpPr>
            <a:spLocks noGrp="1"/>
          </p:cNvSpPr>
          <p:nvPr>
            <p:ph type="body" sz="quarter" idx="3"/>
          </p:nvPr>
        </p:nvSpPr>
        <p:spPr>
          <a:xfrm>
            <a:off x="6287101" y="2073996"/>
            <a:ext cx="4865554" cy="823912"/>
          </a:xfrm>
        </p:spPr>
        <p:txBody>
          <a:bodyPr>
            <a:normAutofit/>
          </a:bodyPr>
          <a:lstStyle/>
          <a:p>
            <a:r>
              <a:rPr lang="en-PH" sz="2800" b="1" i="0" dirty="0">
                <a:effectLst/>
                <a:latin typeface="Algerian" panose="04020705040A02060702" pitchFamily="82" charset="0"/>
              </a:rPr>
              <a:t>Switched</a:t>
            </a:r>
            <a:endParaRPr lang="en-PH" sz="2800" dirty="0">
              <a:latin typeface="Algerian" panose="04020705040A02060702" pitchFamily="82" charset="0"/>
            </a:endParaRPr>
          </a:p>
        </p:txBody>
      </p:sp>
      <p:sp>
        <p:nvSpPr>
          <p:cNvPr id="6" name="Content Placeholder 5">
            <a:extLst>
              <a:ext uri="{FF2B5EF4-FFF2-40B4-BE49-F238E27FC236}">
                <a16:creationId xmlns:a16="http://schemas.microsoft.com/office/drawing/2014/main" id="{9695CFC8-64B9-9769-AD52-109C9E6E3643}"/>
              </a:ext>
            </a:extLst>
          </p:cNvPr>
          <p:cNvSpPr>
            <a:spLocks noGrp="1"/>
          </p:cNvSpPr>
          <p:nvPr>
            <p:ph sz="quarter" idx="4"/>
          </p:nvPr>
        </p:nvSpPr>
        <p:spPr/>
        <p:txBody>
          <a:bodyPr/>
          <a:lstStyle/>
          <a:p>
            <a:pPr>
              <a:buFont typeface="Wingdings" panose="05000000000000000000" pitchFamily="2" charset="2"/>
              <a:buChar char="v"/>
            </a:pPr>
            <a:r>
              <a:rPr lang="en-US" b="0" i="0" dirty="0">
                <a:effectLst/>
                <a:latin typeface="Algerian" panose="04020705040A02060702" pitchFamily="82" charset="0"/>
              </a:rPr>
              <a:t>A switched WAN is a network with more than two ends.</a:t>
            </a:r>
            <a:endParaRPr lang="en-PH" dirty="0">
              <a:latin typeface="Algerian" panose="04020705040A02060702" pitchFamily="82" charset="0"/>
            </a:endParaRPr>
          </a:p>
        </p:txBody>
      </p:sp>
    </p:spTree>
    <p:extLst>
      <p:ext uri="{BB962C8B-B14F-4D97-AF65-F5344CB8AC3E}">
        <p14:creationId xmlns:p14="http://schemas.microsoft.com/office/powerpoint/2010/main" val="97901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687-CF2D-AF52-A135-3C22AC650725}"/>
              </a:ext>
            </a:extLst>
          </p:cNvPr>
          <p:cNvSpPr>
            <a:spLocks noGrp="1"/>
          </p:cNvSpPr>
          <p:nvPr>
            <p:ph type="title"/>
          </p:nvPr>
        </p:nvSpPr>
        <p:spPr>
          <a:xfrm>
            <a:off x="1141413" y="147918"/>
            <a:ext cx="9905998" cy="1196788"/>
          </a:xfrm>
        </p:spPr>
        <p:txBody>
          <a:bodyPr>
            <a:normAutofit/>
          </a:bodyPr>
          <a:lstStyle/>
          <a:p>
            <a:r>
              <a:rPr lang="en-US" sz="4400" dirty="0">
                <a:latin typeface="Algerian" panose="04020705040A02060702" pitchFamily="82" charset="0"/>
              </a:rPr>
              <a:t>AGENDA</a:t>
            </a:r>
            <a:endParaRPr lang="en-PH"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44BE57D-029E-16F2-8BAF-C98477CA59D2}"/>
              </a:ext>
            </a:extLst>
          </p:cNvPr>
          <p:cNvSpPr>
            <a:spLocks noGrp="1"/>
          </p:cNvSpPr>
          <p:nvPr>
            <p:ph idx="1"/>
          </p:nvPr>
        </p:nvSpPr>
        <p:spPr>
          <a:xfrm>
            <a:off x="1141413" y="1559859"/>
            <a:ext cx="9905998" cy="4177554"/>
          </a:xfrm>
        </p:spPr>
        <p:txBody>
          <a:bodyPr>
            <a:normAutofit fontScale="25000" lnSpcReduction="20000"/>
          </a:bodyPr>
          <a:lstStyle/>
          <a:p>
            <a:pPr>
              <a:buFont typeface="Wingdings" panose="05000000000000000000" pitchFamily="2" charset="2"/>
              <a:buChar char="v"/>
            </a:pPr>
            <a:r>
              <a:rPr lang="en-US" sz="8000" dirty="0">
                <a:latin typeface="Algerian" panose="04020705040A02060702" pitchFamily="82" charset="0"/>
              </a:rPr>
              <a:t>COMPUTER NETWORKING</a:t>
            </a:r>
            <a:endParaRPr lang="en-PH" sz="8000" dirty="0">
              <a:latin typeface="Algerian" panose="04020705040A02060702" pitchFamily="82" charset="0"/>
            </a:endParaRPr>
          </a:p>
          <a:p>
            <a:pPr>
              <a:buFont typeface="Wingdings" panose="05000000000000000000" pitchFamily="2" charset="2"/>
              <a:buChar char="v"/>
            </a:pPr>
            <a:r>
              <a:rPr lang="en-PH" sz="8000" dirty="0">
                <a:latin typeface="Algerian" panose="04020705040A02060702" pitchFamily="82" charset="0"/>
              </a:rPr>
              <a:t>CRITERIA OF GOOD NETWORK</a:t>
            </a:r>
          </a:p>
          <a:p>
            <a:pPr>
              <a:buFont typeface="Wingdings" panose="05000000000000000000" pitchFamily="2" charset="2"/>
              <a:buChar char="v"/>
            </a:pPr>
            <a:r>
              <a:rPr lang="en-PH" sz="8000" dirty="0">
                <a:latin typeface="Algerian" panose="04020705040A02060702" pitchFamily="82" charset="0"/>
              </a:rPr>
              <a:t>GOAL OF NETWORKING</a:t>
            </a:r>
          </a:p>
          <a:p>
            <a:pPr>
              <a:buFont typeface="Wingdings" panose="05000000000000000000" pitchFamily="2" charset="2"/>
              <a:buChar char="v"/>
            </a:pPr>
            <a:r>
              <a:rPr lang="en-PH" sz="8000" dirty="0">
                <a:latin typeface="Algerian" panose="04020705040A02060702" pitchFamily="82" charset="0"/>
              </a:rPr>
              <a:t>TYPES OF NETWORKING </a:t>
            </a:r>
          </a:p>
          <a:p>
            <a:pPr>
              <a:buFont typeface="Wingdings" panose="05000000000000000000" pitchFamily="2" charset="2"/>
              <a:buChar char="v"/>
            </a:pPr>
            <a:r>
              <a:rPr lang="en-PH" sz="8000" dirty="0">
                <a:latin typeface="Algerian" panose="04020705040A02060702" pitchFamily="82" charset="0"/>
              </a:rPr>
              <a:t>DIVISION BASED ON AREA COVERED</a:t>
            </a:r>
          </a:p>
          <a:p>
            <a:pPr>
              <a:buFont typeface="Wingdings" panose="05000000000000000000" pitchFamily="2" charset="2"/>
              <a:buChar char="v"/>
            </a:pPr>
            <a:r>
              <a:rPr lang="en-PH" sz="8000" dirty="0">
                <a:latin typeface="Algerian" panose="04020705040A02060702" pitchFamily="82" charset="0"/>
              </a:rPr>
              <a:t>BASED ON TYPES OF COMMUNICATION </a:t>
            </a:r>
          </a:p>
          <a:p>
            <a:pPr>
              <a:buFont typeface="Wingdings" panose="05000000000000000000" pitchFamily="2" charset="2"/>
              <a:buChar char="v"/>
            </a:pPr>
            <a:r>
              <a:rPr lang="en-PH" sz="8000" dirty="0">
                <a:latin typeface="Algerian" panose="04020705040A02060702" pitchFamily="82" charset="0"/>
              </a:rPr>
              <a:t>BASED ON THE TYPES OF ARCHITECTURE</a:t>
            </a:r>
          </a:p>
          <a:p>
            <a:pPr>
              <a:buFont typeface="Wingdings" panose="05000000000000000000" pitchFamily="2" charset="2"/>
              <a:buChar char="v"/>
            </a:pPr>
            <a:r>
              <a:rPr lang="en-PH" sz="8000" dirty="0">
                <a:latin typeface="Algerian" panose="04020705040A02060702" pitchFamily="82" charset="0"/>
              </a:rPr>
              <a:t>NETWORK TROPOLOGY</a:t>
            </a:r>
            <a:r>
              <a:rPr lang="en-US" sz="8000" dirty="0">
                <a:latin typeface="Algerian" panose="04020705040A02060702" pitchFamily="82" charset="0"/>
              </a:rPr>
              <a:t> AND DISADVANTAGES AND ADVANTAGES</a:t>
            </a:r>
          </a:p>
          <a:p>
            <a:pPr>
              <a:buFont typeface="Wingdings" panose="05000000000000000000" pitchFamily="2" charset="2"/>
              <a:buChar char="v"/>
            </a:pPr>
            <a:r>
              <a:rPr lang="en-US" sz="8000" dirty="0">
                <a:latin typeface="Algerian" panose="04020705040A02060702" pitchFamily="82" charset="0"/>
              </a:rPr>
              <a:t>NETWORKING DEVICES</a:t>
            </a:r>
          </a:p>
          <a:p>
            <a:pPr>
              <a:buFont typeface="Wingdings" panose="05000000000000000000" pitchFamily="2" charset="2"/>
              <a:buChar char="v"/>
            </a:pPr>
            <a:r>
              <a:rPr lang="en-US" sz="8000" dirty="0">
                <a:latin typeface="Algerian" panose="04020705040A02060702" pitchFamily="82" charset="0"/>
              </a:rPr>
              <a:t>INTERNET</a:t>
            </a:r>
          </a:p>
          <a:p>
            <a:pPr>
              <a:buFont typeface="Wingdings" panose="05000000000000000000" pitchFamily="2" charset="2"/>
              <a:buChar char="v"/>
            </a:pPr>
            <a:r>
              <a:rPr lang="en-US" sz="8000" dirty="0">
                <a:latin typeface="Algerian" panose="04020705040A02060702" pitchFamily="82" charset="0"/>
              </a:rPr>
              <a:t>SOLUTION</a:t>
            </a:r>
          </a:p>
          <a:p>
            <a:pPr marL="0" indent="0">
              <a:buNone/>
            </a:pPr>
            <a:endParaRPr lang="en-PH" dirty="0"/>
          </a:p>
        </p:txBody>
      </p:sp>
    </p:spTree>
    <p:extLst>
      <p:ext uri="{BB962C8B-B14F-4D97-AF65-F5344CB8AC3E}">
        <p14:creationId xmlns:p14="http://schemas.microsoft.com/office/powerpoint/2010/main" val="316505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3368BC-9C4F-099B-C007-4F913A1B2448}"/>
              </a:ext>
            </a:extLst>
          </p:cNvPr>
          <p:cNvSpPr>
            <a:spLocks noGrp="1"/>
          </p:cNvSpPr>
          <p:nvPr>
            <p:ph type="title"/>
          </p:nvPr>
        </p:nvSpPr>
        <p:spPr/>
        <p:txBody>
          <a:bodyPr>
            <a:normAutofit/>
          </a:bodyPr>
          <a:lstStyle/>
          <a:p>
            <a:r>
              <a:rPr lang="en-PH" dirty="0">
                <a:latin typeface="Algerian" panose="04020705040A02060702" pitchFamily="82" charset="0"/>
              </a:rPr>
              <a:t>BASED ON TYPES OF COMMUNICATION</a:t>
            </a:r>
            <a:endParaRPr lang="en-PH" dirty="0"/>
          </a:p>
        </p:txBody>
      </p:sp>
      <p:sp>
        <p:nvSpPr>
          <p:cNvPr id="8" name="Content Placeholder 7">
            <a:extLst>
              <a:ext uri="{FF2B5EF4-FFF2-40B4-BE49-F238E27FC236}">
                <a16:creationId xmlns:a16="http://schemas.microsoft.com/office/drawing/2014/main" id="{8090CFC7-9833-53B6-FD96-642721844004}"/>
              </a:ext>
            </a:extLst>
          </p:cNvPr>
          <p:cNvSpPr>
            <a:spLocks noGrp="1"/>
          </p:cNvSpPr>
          <p:nvPr>
            <p:ph idx="1"/>
          </p:nvPr>
        </p:nvSpPr>
        <p:spPr/>
        <p:txBody>
          <a:bodyPr/>
          <a:lstStyle/>
          <a:p>
            <a:pPr>
              <a:buFont typeface="Wingdings" panose="05000000000000000000" pitchFamily="2" charset="2"/>
              <a:buChar char="v"/>
            </a:pPr>
            <a:r>
              <a:rPr lang="en-US" dirty="0"/>
              <a:t>POINT TO POINT NETWORKS</a:t>
            </a:r>
          </a:p>
          <a:p>
            <a:pPr>
              <a:buFont typeface="Wingdings" panose="05000000000000000000" pitchFamily="2" charset="2"/>
              <a:buChar char="v"/>
            </a:pPr>
            <a:r>
              <a:rPr lang="en-US" dirty="0"/>
              <a:t>MULTIPOINT</a:t>
            </a:r>
          </a:p>
          <a:p>
            <a:pPr>
              <a:buFont typeface="Wingdings" panose="05000000000000000000" pitchFamily="2" charset="2"/>
              <a:buChar char="v"/>
            </a:pPr>
            <a:r>
              <a:rPr lang="en-US" dirty="0"/>
              <a:t>BROADCAST NETWORKS</a:t>
            </a:r>
            <a:endParaRPr lang="en-PH" dirty="0"/>
          </a:p>
        </p:txBody>
      </p:sp>
    </p:spTree>
    <p:extLst>
      <p:ext uri="{BB962C8B-B14F-4D97-AF65-F5344CB8AC3E}">
        <p14:creationId xmlns:p14="http://schemas.microsoft.com/office/powerpoint/2010/main" val="39067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F111-A26D-538E-A950-F0C2AA467B35}"/>
              </a:ext>
            </a:extLst>
          </p:cNvPr>
          <p:cNvSpPr>
            <a:spLocks noGrp="1"/>
          </p:cNvSpPr>
          <p:nvPr>
            <p:ph type="title"/>
          </p:nvPr>
        </p:nvSpPr>
        <p:spPr/>
        <p:txBody>
          <a:bodyPr/>
          <a:lstStyle/>
          <a:p>
            <a:r>
              <a:rPr lang="en-US" dirty="0"/>
              <a:t>POINT TO POINT NETWORKS</a:t>
            </a:r>
            <a:endParaRPr lang="en-PH" dirty="0"/>
          </a:p>
        </p:txBody>
      </p:sp>
      <p:sp>
        <p:nvSpPr>
          <p:cNvPr id="3" name="Content Placeholder 2">
            <a:extLst>
              <a:ext uri="{FF2B5EF4-FFF2-40B4-BE49-F238E27FC236}">
                <a16:creationId xmlns:a16="http://schemas.microsoft.com/office/drawing/2014/main" id="{310F40C7-4C9E-8B9E-4536-7AB646497ECF}"/>
              </a:ext>
            </a:extLst>
          </p:cNvPr>
          <p:cNvSpPr>
            <a:spLocks noGrp="1"/>
          </p:cNvSpPr>
          <p:nvPr>
            <p:ph idx="1"/>
          </p:nvPr>
        </p:nvSpPr>
        <p:spPr>
          <a:xfrm>
            <a:off x="926637" y="2096064"/>
            <a:ext cx="10353762" cy="3695136"/>
          </a:xfrm>
        </p:spPr>
        <p:txBody>
          <a:bodyPr/>
          <a:lstStyle/>
          <a:p>
            <a:pPr marL="0" indent="0">
              <a:buNone/>
            </a:pPr>
            <a:r>
              <a:rPr lang="en-US" b="0" i="0" dirty="0">
                <a:effectLst/>
                <a:latin typeface="Algerian" panose="04020705040A02060702" pitchFamily="82" charset="0"/>
              </a:rPr>
              <a:t>Point-to-Point networking is a type of data networking that establishes a direct link between two networking nodes.</a:t>
            </a:r>
            <a:br>
              <a:rPr lang="en-US" dirty="0">
                <a:latin typeface="Algerian" panose="04020705040A02060702" pitchFamily="82" charset="0"/>
              </a:rPr>
            </a:br>
            <a:r>
              <a:rPr lang="en-US" b="0" i="0" dirty="0">
                <a:effectLst/>
                <a:latin typeface="Algerian" panose="04020705040A02060702" pitchFamily="82" charset="0"/>
              </a:rPr>
              <a:t>A direct link between two devices, such as a computer and a printer, is known as a point-to-point connection.</a:t>
            </a:r>
            <a:endParaRPr lang="en-PH" dirty="0">
              <a:latin typeface="Algerian" panose="04020705040A02060702" pitchFamily="82" charset="0"/>
            </a:endParaRPr>
          </a:p>
        </p:txBody>
      </p:sp>
    </p:spTree>
    <p:extLst>
      <p:ext uri="{BB962C8B-B14F-4D97-AF65-F5344CB8AC3E}">
        <p14:creationId xmlns:p14="http://schemas.microsoft.com/office/powerpoint/2010/main" val="273938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CA15-5A21-2146-0F48-30EB83E1A6D4}"/>
              </a:ext>
            </a:extLst>
          </p:cNvPr>
          <p:cNvSpPr>
            <a:spLocks noGrp="1"/>
          </p:cNvSpPr>
          <p:nvPr>
            <p:ph type="title"/>
          </p:nvPr>
        </p:nvSpPr>
        <p:spPr/>
        <p:txBody>
          <a:bodyPr/>
          <a:lstStyle/>
          <a:p>
            <a:r>
              <a:rPr lang="en-US" dirty="0"/>
              <a:t>MULTIPOINT</a:t>
            </a:r>
            <a:endParaRPr lang="en-PH" dirty="0"/>
          </a:p>
        </p:txBody>
      </p:sp>
      <p:sp>
        <p:nvSpPr>
          <p:cNvPr id="3" name="Content Placeholder 2">
            <a:extLst>
              <a:ext uri="{FF2B5EF4-FFF2-40B4-BE49-F238E27FC236}">
                <a16:creationId xmlns:a16="http://schemas.microsoft.com/office/drawing/2014/main" id="{CFC51C19-8688-0135-4197-9336429E7316}"/>
              </a:ext>
            </a:extLst>
          </p:cNvPr>
          <p:cNvSpPr>
            <a:spLocks noGrp="1"/>
          </p:cNvSpPr>
          <p:nvPr>
            <p:ph idx="1"/>
          </p:nvPr>
        </p:nvSpPr>
        <p:spPr/>
        <p:txBody>
          <a:bodyPr/>
          <a:lstStyle/>
          <a:p>
            <a:pPr marL="0" indent="0">
              <a:buNone/>
            </a:pPr>
            <a:r>
              <a:rPr lang="en-US" b="0" i="0" dirty="0">
                <a:effectLst/>
                <a:latin typeface="Algerian" panose="04020705040A02060702" pitchFamily="82" charset="0"/>
              </a:rPr>
              <a:t>is the one in which more than two specific devices share links. In the multipoint environment, the capacity of the channel is shared, either spatially or temporally. If several devices can use the link simultaneously, it is a spatially shared connection. </a:t>
            </a:r>
            <a:endParaRPr lang="en-PH" dirty="0">
              <a:latin typeface="Algerian" panose="04020705040A02060702" pitchFamily="82" charset="0"/>
            </a:endParaRPr>
          </a:p>
        </p:txBody>
      </p:sp>
    </p:spTree>
    <p:extLst>
      <p:ext uri="{BB962C8B-B14F-4D97-AF65-F5344CB8AC3E}">
        <p14:creationId xmlns:p14="http://schemas.microsoft.com/office/powerpoint/2010/main" val="1649368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60DA-08C1-9A76-E82A-3177BB46AEB6}"/>
              </a:ext>
            </a:extLst>
          </p:cNvPr>
          <p:cNvSpPr>
            <a:spLocks noGrp="1"/>
          </p:cNvSpPr>
          <p:nvPr>
            <p:ph type="title"/>
          </p:nvPr>
        </p:nvSpPr>
        <p:spPr/>
        <p:txBody>
          <a:bodyPr/>
          <a:lstStyle/>
          <a:p>
            <a:r>
              <a:rPr lang="en-US" dirty="0"/>
              <a:t>BROADCAST NETWORKS</a:t>
            </a:r>
            <a:endParaRPr lang="en-PH" dirty="0"/>
          </a:p>
        </p:txBody>
      </p:sp>
      <p:sp>
        <p:nvSpPr>
          <p:cNvPr id="3" name="Content Placeholder 2">
            <a:extLst>
              <a:ext uri="{FF2B5EF4-FFF2-40B4-BE49-F238E27FC236}">
                <a16:creationId xmlns:a16="http://schemas.microsoft.com/office/drawing/2014/main" id="{BC149437-ADD9-AFA0-B9C6-D479F32150B8}"/>
              </a:ext>
            </a:extLst>
          </p:cNvPr>
          <p:cNvSpPr>
            <a:spLocks noGrp="1"/>
          </p:cNvSpPr>
          <p:nvPr>
            <p:ph idx="1"/>
          </p:nvPr>
        </p:nvSpPr>
        <p:spPr/>
        <p:txBody>
          <a:bodyPr/>
          <a:lstStyle/>
          <a:p>
            <a:pPr marL="0" indent="0" algn="just" fontAlgn="base">
              <a:buNone/>
            </a:pPr>
            <a:r>
              <a:rPr lang="en-US" b="0" i="0" dirty="0">
                <a:effectLst/>
                <a:latin typeface="Algerian" panose="04020705040A02060702" pitchFamily="82" charset="0"/>
              </a:rPr>
              <a:t>In broadcast networks, a signal method in which numerous parties can hear a single sender. Radio stations are an excellent illustration of the “Broadcast Network” in everyday life. The radio station is a sender of data/signal in this scenario, and data is only intended to travel in one direction. Away from the radio transmission tower, to be precise.</a:t>
            </a:r>
          </a:p>
          <a:p>
            <a:pPr marL="0" indent="0">
              <a:buNone/>
            </a:pPr>
            <a:br>
              <a:rPr lang="en-US" dirty="0">
                <a:latin typeface="Algerian" panose="04020705040A02060702" pitchFamily="82" charset="0"/>
              </a:rPr>
            </a:br>
            <a:endParaRPr lang="en-PH" dirty="0">
              <a:latin typeface="Algerian" panose="04020705040A02060702" pitchFamily="82" charset="0"/>
            </a:endParaRPr>
          </a:p>
        </p:txBody>
      </p:sp>
    </p:spTree>
    <p:extLst>
      <p:ext uri="{BB962C8B-B14F-4D97-AF65-F5344CB8AC3E}">
        <p14:creationId xmlns:p14="http://schemas.microsoft.com/office/powerpoint/2010/main" val="4123778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4FFF-50BD-ABDB-6D7D-3ACD1BD43255}"/>
              </a:ext>
            </a:extLst>
          </p:cNvPr>
          <p:cNvSpPr>
            <a:spLocks noGrp="1"/>
          </p:cNvSpPr>
          <p:nvPr>
            <p:ph type="title"/>
          </p:nvPr>
        </p:nvSpPr>
        <p:spPr/>
        <p:txBody>
          <a:bodyPr>
            <a:normAutofit/>
          </a:bodyPr>
          <a:lstStyle/>
          <a:p>
            <a:r>
              <a:rPr lang="en-US" dirty="0">
                <a:latin typeface="Algerian" panose="04020705040A02060702" pitchFamily="82" charset="0"/>
              </a:rPr>
              <a:t>BASED ON THE TYPES OF ARCHITECTURE</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52D5FE5-B933-F7ED-DC8B-3EC4107D1864}"/>
              </a:ext>
            </a:extLst>
          </p:cNvPr>
          <p:cNvSpPr>
            <a:spLocks noGrp="1"/>
          </p:cNvSpPr>
          <p:nvPr>
            <p:ph idx="1"/>
          </p:nvPr>
        </p:nvSpPr>
        <p:spPr/>
        <p:txBody>
          <a:bodyPr>
            <a:normAutofit/>
          </a:bodyPr>
          <a:lstStyle/>
          <a:p>
            <a:pPr>
              <a:buFont typeface="Wingdings" panose="05000000000000000000" pitchFamily="2" charset="2"/>
              <a:buChar char="v"/>
            </a:pPr>
            <a:r>
              <a:rPr lang="en-US" sz="2400" dirty="0">
                <a:latin typeface="Algerian" panose="04020705040A02060702" pitchFamily="82" charset="0"/>
              </a:rPr>
              <a:t>P2P NETWORKS</a:t>
            </a:r>
          </a:p>
          <a:p>
            <a:pPr>
              <a:buFont typeface="Wingdings" panose="05000000000000000000" pitchFamily="2" charset="2"/>
              <a:buChar char="v"/>
            </a:pPr>
            <a:r>
              <a:rPr lang="en-US" sz="2400" dirty="0">
                <a:latin typeface="Algerian" panose="04020705040A02060702" pitchFamily="82" charset="0"/>
              </a:rPr>
              <a:t>CLIENT-SERVER NETWORKS</a:t>
            </a:r>
          </a:p>
          <a:p>
            <a:pPr>
              <a:buFont typeface="Wingdings" panose="05000000000000000000" pitchFamily="2" charset="2"/>
              <a:buChar char="v"/>
            </a:pPr>
            <a:r>
              <a:rPr lang="en-US" sz="2400" dirty="0">
                <a:latin typeface="Algerian" panose="04020705040A02060702" pitchFamily="82" charset="0"/>
              </a:rPr>
              <a:t>HYBRID NETWORKS</a:t>
            </a:r>
            <a:endParaRPr lang="en-PH" sz="2400" dirty="0">
              <a:latin typeface="Algerian" panose="04020705040A02060702" pitchFamily="82" charset="0"/>
            </a:endParaRPr>
          </a:p>
        </p:txBody>
      </p:sp>
    </p:spTree>
    <p:extLst>
      <p:ext uri="{BB962C8B-B14F-4D97-AF65-F5344CB8AC3E}">
        <p14:creationId xmlns:p14="http://schemas.microsoft.com/office/powerpoint/2010/main" val="2636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3F61-A246-95C9-2BCE-2F98475C60AA}"/>
              </a:ext>
            </a:extLst>
          </p:cNvPr>
          <p:cNvSpPr>
            <a:spLocks noGrp="1"/>
          </p:cNvSpPr>
          <p:nvPr>
            <p:ph type="title"/>
          </p:nvPr>
        </p:nvSpPr>
        <p:spPr/>
        <p:txBody>
          <a:bodyPr>
            <a:normAutofit/>
          </a:bodyPr>
          <a:lstStyle/>
          <a:p>
            <a:r>
              <a:rPr lang="en-US" sz="4000" dirty="0">
                <a:latin typeface="Algerian" panose="04020705040A02060702" pitchFamily="82" charset="0"/>
              </a:rPr>
              <a:t>P2P NETWORKS</a:t>
            </a: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7BD3BAE-8630-C6EA-DE00-9BF50B1B01D8}"/>
              </a:ext>
            </a:extLst>
          </p:cNvPr>
          <p:cNvSpPr>
            <a:spLocks noGrp="1"/>
          </p:cNvSpPr>
          <p:nvPr>
            <p:ph idx="1"/>
          </p:nvPr>
        </p:nvSpPr>
        <p:spPr/>
        <p:txBody>
          <a:bodyPr/>
          <a:lstStyle/>
          <a:p>
            <a:pPr marL="0" indent="0">
              <a:buNone/>
            </a:pPr>
            <a:r>
              <a:rPr lang="en-US" b="0" i="0" dirty="0">
                <a:effectLst/>
                <a:latin typeface="Algerian" panose="04020705040A02060702" pitchFamily="82" charset="0"/>
              </a:rPr>
              <a:t>Computers with similar capabilities and configurations are referred to as peers.</a:t>
            </a:r>
            <a:br>
              <a:rPr lang="en-US" dirty="0">
                <a:latin typeface="Algerian" panose="04020705040A02060702" pitchFamily="82" charset="0"/>
              </a:rPr>
            </a:br>
            <a:r>
              <a:rPr lang="en-US" b="0" i="0" dirty="0">
                <a:effectLst/>
                <a:latin typeface="Algerian" panose="04020705040A02060702" pitchFamily="82" charset="0"/>
              </a:rPr>
              <a:t>“Peer to Peer” is the abbreviation for “peer to peer.” The “peers” in a peer-to-peer network are computer systems that are connected to each other over the Internet. Without the use of a central server, files can be shared directly between systems on the network</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287729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69EC-0E93-872E-1E45-B85D3FCFC155}"/>
              </a:ext>
            </a:extLst>
          </p:cNvPr>
          <p:cNvSpPr>
            <a:spLocks noGrp="1"/>
          </p:cNvSpPr>
          <p:nvPr>
            <p:ph type="title"/>
          </p:nvPr>
        </p:nvSpPr>
        <p:spPr/>
        <p:txBody>
          <a:bodyPr/>
          <a:lstStyle/>
          <a:p>
            <a:r>
              <a:rPr lang="en-US" dirty="0">
                <a:latin typeface="Algerian" panose="04020705040A02060702" pitchFamily="82" charset="0"/>
              </a:rPr>
              <a:t>CLIENT-SERVER NETWORKS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2C39969A-631F-ED2D-E678-601E5FA65D03}"/>
              </a:ext>
            </a:extLst>
          </p:cNvPr>
          <p:cNvSpPr>
            <a:spLocks noGrp="1"/>
          </p:cNvSpPr>
          <p:nvPr>
            <p:ph idx="1"/>
          </p:nvPr>
        </p:nvSpPr>
        <p:spPr/>
        <p:txBody>
          <a:bodyPr/>
          <a:lstStyle/>
          <a:p>
            <a:r>
              <a:rPr lang="en-US" b="0" i="0" dirty="0">
                <a:effectLst/>
                <a:latin typeface="Algerian" panose="04020705040A02060702" pitchFamily="82" charset="0"/>
              </a:rPr>
              <a:t>Each computer or process on the network is either a client or a server in a client-server architecture (client/server). The client asks for services from the server, which the server provides. Servers are high-performance computers or processes that manage disc drives (file servers), printers (print servers), or network traffic (network servers)</a:t>
            </a:r>
            <a:endParaRPr lang="en-PH" dirty="0">
              <a:latin typeface="Algerian" panose="04020705040A02060702" pitchFamily="82" charset="0"/>
            </a:endParaRPr>
          </a:p>
        </p:txBody>
      </p:sp>
    </p:spTree>
    <p:extLst>
      <p:ext uri="{BB962C8B-B14F-4D97-AF65-F5344CB8AC3E}">
        <p14:creationId xmlns:p14="http://schemas.microsoft.com/office/powerpoint/2010/main" val="1253116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9D59-944A-C2EF-28EE-A3E401269980}"/>
              </a:ext>
            </a:extLst>
          </p:cNvPr>
          <p:cNvSpPr>
            <a:spLocks noGrp="1"/>
          </p:cNvSpPr>
          <p:nvPr>
            <p:ph type="title"/>
          </p:nvPr>
        </p:nvSpPr>
        <p:spPr/>
        <p:txBody>
          <a:bodyPr/>
          <a:lstStyle/>
          <a:p>
            <a:r>
              <a:rPr lang="en-US" dirty="0">
                <a:latin typeface="Algerian" panose="04020705040A02060702" pitchFamily="82" charset="0"/>
              </a:rPr>
              <a:t>HYBRID NETWORKS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159AEF7E-0108-4873-D968-72C5F7913E5B}"/>
              </a:ext>
            </a:extLst>
          </p:cNvPr>
          <p:cNvSpPr>
            <a:spLocks noGrp="1"/>
          </p:cNvSpPr>
          <p:nvPr>
            <p:ph idx="1"/>
          </p:nvPr>
        </p:nvSpPr>
        <p:spPr/>
        <p:txBody>
          <a:bodyPr/>
          <a:lstStyle/>
          <a:p>
            <a:pPr marL="0" indent="0">
              <a:buNone/>
            </a:pPr>
            <a:r>
              <a:rPr lang="en-US" b="0" i="0" dirty="0">
                <a:effectLst/>
                <a:latin typeface="Algerian" panose="04020705040A02060702" pitchFamily="82" charset="0"/>
              </a:rPr>
              <a:t>he hybrid model refers to a network that uses a combination of client-server and peer-to-peer architecture. </a:t>
            </a:r>
            <a:r>
              <a:rPr lang="en-US" b="0" i="0" dirty="0" err="1">
                <a:effectLst/>
                <a:latin typeface="Algerian" panose="04020705040A02060702" pitchFamily="82" charset="0"/>
              </a:rPr>
              <a:t>Eg</a:t>
            </a:r>
            <a:r>
              <a:rPr lang="en-US" b="0" i="0" dirty="0">
                <a:effectLst/>
                <a:latin typeface="Algerian" panose="04020705040A02060702" pitchFamily="82" charset="0"/>
              </a:rPr>
              <a:t>: Torrent</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669278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0FA5-8CAF-C46D-E54A-2B457BB5B1AE}"/>
              </a:ext>
            </a:extLst>
          </p:cNvPr>
          <p:cNvSpPr>
            <a:spLocks noGrp="1"/>
          </p:cNvSpPr>
          <p:nvPr>
            <p:ph type="title"/>
          </p:nvPr>
        </p:nvSpPr>
        <p:spPr/>
        <p:txBody>
          <a:bodyPr>
            <a:normAutofit/>
          </a:bodyPr>
          <a:lstStyle/>
          <a:p>
            <a:r>
              <a:rPr lang="en-US" dirty="0">
                <a:latin typeface="Algerian" panose="04020705040A02060702" pitchFamily="82" charset="0"/>
              </a:rPr>
              <a:t>NETWORK TROPOLOGY </a:t>
            </a:r>
            <a:br>
              <a:rPr lang="en-US" dirty="0">
                <a:latin typeface="Algerian" panose="04020705040A02060702" pitchFamily="82" charset="0"/>
              </a:rPr>
            </a:br>
            <a:r>
              <a:rPr lang="en-US" dirty="0">
                <a:latin typeface="Algerian" panose="04020705040A02060702" pitchFamily="82" charset="0"/>
              </a:rPr>
              <a:t>DISADVANTAGES AND ADVANTAGES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3A8F3431-FA73-5977-0C47-A80650C906FE}"/>
              </a:ext>
            </a:extLst>
          </p:cNvPr>
          <p:cNvSpPr>
            <a:spLocks noGrp="1"/>
          </p:cNvSpPr>
          <p:nvPr>
            <p:ph idx="1"/>
          </p:nvPr>
        </p:nvSpPr>
        <p:spPr/>
        <p:txBody>
          <a:bodyPr/>
          <a:lstStyle/>
          <a:p>
            <a:pPr>
              <a:buFont typeface="Wingdings" panose="05000000000000000000" pitchFamily="2" charset="2"/>
              <a:buChar char="v"/>
            </a:pPr>
            <a:r>
              <a:rPr lang="en-US" dirty="0">
                <a:latin typeface="Algerian" panose="04020705040A02060702" pitchFamily="82" charset="0"/>
              </a:rPr>
              <a:t>BUS TROPOLOGY </a:t>
            </a:r>
          </a:p>
          <a:p>
            <a:pPr>
              <a:buFont typeface="Wingdings" panose="05000000000000000000" pitchFamily="2" charset="2"/>
              <a:buChar char="v"/>
            </a:pPr>
            <a:r>
              <a:rPr lang="en-US" dirty="0">
                <a:latin typeface="Algerian" panose="04020705040A02060702" pitchFamily="82" charset="0"/>
              </a:rPr>
              <a:t>RING TROPOLOGY</a:t>
            </a:r>
          </a:p>
          <a:p>
            <a:pPr>
              <a:buFont typeface="Wingdings" panose="05000000000000000000" pitchFamily="2" charset="2"/>
              <a:buChar char="v"/>
            </a:pPr>
            <a:r>
              <a:rPr lang="en-US" dirty="0">
                <a:latin typeface="Algerian" panose="04020705040A02060702" pitchFamily="82" charset="0"/>
              </a:rPr>
              <a:t>STAR TROPOLOGY</a:t>
            </a:r>
          </a:p>
          <a:p>
            <a:pPr>
              <a:buFont typeface="Wingdings" panose="05000000000000000000" pitchFamily="2" charset="2"/>
              <a:buChar char="v"/>
            </a:pPr>
            <a:r>
              <a:rPr lang="en-US" dirty="0">
                <a:latin typeface="Algerian" panose="04020705040A02060702" pitchFamily="82" charset="0"/>
              </a:rPr>
              <a:t>MESH TROPOLOGY</a:t>
            </a:r>
          </a:p>
          <a:p>
            <a:pPr>
              <a:buFont typeface="Wingdings" panose="05000000000000000000" pitchFamily="2" charset="2"/>
              <a:buChar char="v"/>
            </a:pPr>
            <a:r>
              <a:rPr lang="en-US" dirty="0">
                <a:latin typeface="Algerian" panose="04020705040A02060702" pitchFamily="82" charset="0"/>
              </a:rPr>
              <a:t>TREE TROPOLOGY</a:t>
            </a:r>
          </a:p>
          <a:p>
            <a:pPr marL="0" indent="0">
              <a:buNone/>
            </a:pPr>
            <a:endParaRPr lang="en-PH" dirty="0"/>
          </a:p>
        </p:txBody>
      </p:sp>
    </p:spTree>
    <p:extLst>
      <p:ext uri="{BB962C8B-B14F-4D97-AF65-F5344CB8AC3E}">
        <p14:creationId xmlns:p14="http://schemas.microsoft.com/office/powerpoint/2010/main" val="265764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FF7C-F3C2-24E4-1889-354B546BB5A0}"/>
              </a:ext>
            </a:extLst>
          </p:cNvPr>
          <p:cNvSpPr>
            <a:spLocks noGrp="1"/>
          </p:cNvSpPr>
          <p:nvPr>
            <p:ph type="title"/>
          </p:nvPr>
        </p:nvSpPr>
        <p:spPr>
          <a:xfrm>
            <a:off x="836612" y="201706"/>
            <a:ext cx="4730470" cy="1438835"/>
          </a:xfrm>
        </p:spPr>
        <p:txBody>
          <a:bodyPr>
            <a:normAutofit/>
          </a:bodyPr>
          <a:lstStyle/>
          <a:p>
            <a:r>
              <a:rPr lang="en-US" sz="4800" dirty="0">
                <a:latin typeface="Algerian" panose="04020705040A02060702" pitchFamily="82" charset="0"/>
              </a:rPr>
              <a:t>BUS </a:t>
            </a:r>
            <a:r>
              <a:rPr lang="en-US" sz="4400" dirty="0">
                <a:latin typeface="Algerian" panose="04020705040A02060702" pitchFamily="82" charset="0"/>
              </a:rPr>
              <a:t>TROPOLOGY</a:t>
            </a:r>
            <a:endParaRPr lang="en-PH" sz="4800" dirty="0">
              <a:latin typeface="Algerian" panose="04020705040A02060702" pitchFamily="82" charset="0"/>
            </a:endParaRPr>
          </a:p>
        </p:txBody>
      </p:sp>
      <p:pic>
        <p:nvPicPr>
          <p:cNvPr id="12" name="Picture Placeholder 11">
            <a:extLst>
              <a:ext uri="{FF2B5EF4-FFF2-40B4-BE49-F238E27FC236}">
                <a16:creationId xmlns:a16="http://schemas.microsoft.com/office/drawing/2014/main" id="{39E15F42-9348-24A9-5CA6-453C1FA4595D}"/>
              </a:ext>
            </a:extLst>
          </p:cNvPr>
          <p:cNvPicPr>
            <a:picLocks noGrp="1" noChangeAspect="1"/>
          </p:cNvPicPr>
          <p:nvPr>
            <p:ph idx="1"/>
          </p:nvPr>
        </p:nvPicPr>
        <p:blipFill rotWithShape="1">
          <a:blip r:embed="rId2"/>
          <a:stretch/>
        </p:blipFill>
        <p:spPr>
          <a:xfrm>
            <a:off x="5078413" y="1759093"/>
            <a:ext cx="6189662" cy="2882614"/>
          </a:xfrm>
          <a:prstGeom prst="rect">
            <a:avLst/>
          </a:prstGeom>
        </p:spPr>
      </p:pic>
      <p:sp>
        <p:nvSpPr>
          <p:cNvPr id="3" name="Content Placeholder 2">
            <a:extLst>
              <a:ext uri="{FF2B5EF4-FFF2-40B4-BE49-F238E27FC236}">
                <a16:creationId xmlns:a16="http://schemas.microsoft.com/office/drawing/2014/main" id="{15B50CCC-A071-2B4F-15DE-7A88A1CC506C}"/>
              </a:ext>
            </a:extLst>
          </p:cNvPr>
          <p:cNvSpPr>
            <a:spLocks noGrp="1"/>
          </p:cNvSpPr>
          <p:nvPr>
            <p:ph type="body" sz="half" idx="2"/>
          </p:nvPr>
        </p:nvSpPr>
        <p:spPr>
          <a:xfrm>
            <a:off x="917228" y="2232212"/>
            <a:ext cx="3932237" cy="3558987"/>
          </a:xfrm>
        </p:spPr>
        <p:txBody>
          <a:bodyPr>
            <a:normAutofit fontScale="92500"/>
          </a:bodyPr>
          <a:lstStyle/>
          <a:p>
            <a:r>
              <a:rPr lang="en-US" sz="2400" b="1" i="0" dirty="0">
                <a:solidFill>
                  <a:srgbClr val="273239"/>
                </a:solidFill>
                <a:effectLst/>
                <a:latin typeface="urw-din"/>
              </a:rPr>
              <a:t> </a:t>
            </a:r>
            <a:r>
              <a:rPr lang="en-US" sz="2400" b="0" i="0" dirty="0">
                <a:effectLst/>
                <a:latin typeface="Algerian" panose="04020705040A02060702" pitchFamily="82" charset="0"/>
              </a:rPr>
              <a:t>Every computer and network device is connected to a single cable in a bus topology network. Linear Bus topology is defined as having exactly two terminals.</a:t>
            </a:r>
          </a:p>
          <a:p>
            <a:endParaRPr lang="en-US" b="0" i="0" dirty="0">
              <a:solidFill>
                <a:srgbClr val="273239"/>
              </a:solidFill>
              <a:effectLst/>
              <a:latin typeface="urw-din"/>
            </a:endParaRPr>
          </a:p>
          <a:p>
            <a:pPr marL="0" indent="0">
              <a:buNone/>
            </a:pPr>
            <a:endParaRPr lang="en-PH" dirty="0"/>
          </a:p>
        </p:txBody>
      </p:sp>
    </p:spTree>
    <p:extLst>
      <p:ext uri="{BB962C8B-B14F-4D97-AF65-F5344CB8AC3E}">
        <p14:creationId xmlns:p14="http://schemas.microsoft.com/office/powerpoint/2010/main" val="347900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9E0F-1AAE-8E41-683B-CD4EE190C51C}"/>
              </a:ext>
            </a:extLst>
          </p:cNvPr>
          <p:cNvSpPr>
            <a:spLocks noGrp="1"/>
          </p:cNvSpPr>
          <p:nvPr>
            <p:ph type="title"/>
          </p:nvPr>
        </p:nvSpPr>
        <p:spPr>
          <a:xfrm>
            <a:off x="839788" y="443752"/>
            <a:ext cx="3932237" cy="1035423"/>
          </a:xfrm>
        </p:spPr>
        <p:txBody>
          <a:bodyPr>
            <a:normAutofit fontScale="90000"/>
          </a:bodyPr>
          <a:lstStyle/>
          <a:p>
            <a:pPr algn="ctr"/>
            <a:r>
              <a:rPr lang="en-US" sz="3600" dirty="0">
                <a:latin typeface="Algerian" panose="04020705040A02060702" pitchFamily="82" charset="0"/>
              </a:rPr>
              <a:t>COMPUTERNEWORK</a:t>
            </a:r>
            <a:endParaRPr lang="en-PH" sz="3600" dirty="0">
              <a:latin typeface="Algerian" panose="04020705040A02060702" pitchFamily="82" charset="0"/>
            </a:endParaRPr>
          </a:p>
        </p:txBody>
      </p:sp>
      <p:pic>
        <p:nvPicPr>
          <p:cNvPr id="9" name="Content Placeholder 8">
            <a:extLst>
              <a:ext uri="{FF2B5EF4-FFF2-40B4-BE49-F238E27FC236}">
                <a16:creationId xmlns:a16="http://schemas.microsoft.com/office/drawing/2014/main" id="{6EF64426-155B-6AD3-0C30-71EBB6C90BDA}"/>
              </a:ext>
            </a:extLst>
          </p:cNvPr>
          <p:cNvPicPr>
            <a:picLocks noGrp="1" noChangeAspect="1"/>
          </p:cNvPicPr>
          <p:nvPr>
            <p:ph idx="1"/>
          </p:nvPr>
        </p:nvPicPr>
        <p:blipFill>
          <a:blip r:embed="rId2"/>
          <a:stretch>
            <a:fillRect/>
          </a:stretch>
        </p:blipFill>
        <p:spPr>
          <a:xfrm>
            <a:off x="5078413" y="1136148"/>
            <a:ext cx="6189662" cy="4128504"/>
          </a:xfrm>
          <a:prstGeom prst="rect">
            <a:avLst/>
          </a:prstGeom>
        </p:spPr>
      </p:pic>
      <p:sp>
        <p:nvSpPr>
          <p:cNvPr id="4" name="Text Placeholder 3">
            <a:extLst>
              <a:ext uri="{FF2B5EF4-FFF2-40B4-BE49-F238E27FC236}">
                <a16:creationId xmlns:a16="http://schemas.microsoft.com/office/drawing/2014/main" id="{838B72BF-F978-5FF3-A654-C9BCCA886DE7}"/>
              </a:ext>
            </a:extLst>
          </p:cNvPr>
          <p:cNvSpPr>
            <a:spLocks noGrp="1"/>
          </p:cNvSpPr>
          <p:nvPr>
            <p:ph type="body" sz="half" idx="2"/>
          </p:nvPr>
        </p:nvSpPr>
        <p:spPr>
          <a:xfrm>
            <a:off x="917228" y="2272554"/>
            <a:ext cx="3932237" cy="3518646"/>
          </a:xfrm>
        </p:spPr>
        <p:txBody>
          <a:bodyPr>
            <a:normAutofit fontScale="92500" lnSpcReduction="10000"/>
          </a:bodyPr>
          <a:lstStyle/>
          <a:p>
            <a:r>
              <a:rPr lang="en-US" sz="2000" b="0" i="0" dirty="0">
                <a:effectLst/>
                <a:latin typeface="Algerian" panose="04020705040A02060702" pitchFamily="82" charset="0"/>
              </a:rPr>
              <a:t>computer network is a system that connects numerous independent computers in order to share information (data) and resources. The integration of computers and other different devices allows users to communicate more easily</a:t>
            </a:r>
            <a:r>
              <a:rPr lang="en-US" sz="2000" b="0" i="0" dirty="0">
                <a:solidFill>
                  <a:srgbClr val="273239"/>
                </a:solidFill>
                <a:effectLst/>
                <a:latin typeface="Algerian" panose="04020705040A02060702" pitchFamily="82" charset="0"/>
              </a:rPr>
              <a:t>.</a:t>
            </a:r>
            <a:endParaRPr lang="en-PH" sz="2000" dirty="0">
              <a:latin typeface="Algerian" panose="04020705040A02060702" pitchFamily="82" charset="0"/>
            </a:endParaRPr>
          </a:p>
          <a:p>
            <a:endParaRPr lang="en-PH" dirty="0"/>
          </a:p>
        </p:txBody>
      </p:sp>
    </p:spTree>
    <p:extLst>
      <p:ext uri="{BB962C8B-B14F-4D97-AF65-F5344CB8AC3E}">
        <p14:creationId xmlns:p14="http://schemas.microsoft.com/office/powerpoint/2010/main" val="120268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F0167AD-6ACC-141E-7B05-4968385E7CAF}"/>
              </a:ext>
            </a:extLst>
          </p:cNvPr>
          <p:cNvPicPr>
            <a:picLocks noGrp="1" noChangeAspect="1"/>
          </p:cNvPicPr>
          <p:nvPr>
            <p:ph idx="1"/>
          </p:nvPr>
        </p:nvPicPr>
        <p:blipFill>
          <a:blip r:embed="rId2"/>
          <a:stretch>
            <a:fillRect/>
          </a:stretch>
        </p:blipFill>
        <p:spPr>
          <a:xfrm>
            <a:off x="5078413" y="1404814"/>
            <a:ext cx="6189662" cy="3591171"/>
          </a:xfrm>
          <a:prstGeom prst="rect">
            <a:avLst/>
          </a:prstGeom>
        </p:spPr>
      </p:pic>
      <p:sp>
        <p:nvSpPr>
          <p:cNvPr id="4" name="Text Placeholder 3">
            <a:extLst>
              <a:ext uri="{FF2B5EF4-FFF2-40B4-BE49-F238E27FC236}">
                <a16:creationId xmlns:a16="http://schemas.microsoft.com/office/drawing/2014/main" id="{12C1727A-19DE-889E-30DA-E32941A045A3}"/>
              </a:ext>
            </a:extLst>
          </p:cNvPr>
          <p:cNvSpPr>
            <a:spLocks noGrp="1"/>
          </p:cNvSpPr>
          <p:nvPr>
            <p:ph type="body" sz="half" idx="2"/>
          </p:nvPr>
        </p:nvSpPr>
        <p:spPr>
          <a:xfrm>
            <a:off x="839788" y="1479176"/>
            <a:ext cx="3932237" cy="4389812"/>
          </a:xfrm>
        </p:spPr>
        <p:txBody>
          <a:bodyPr>
            <a:normAutofit lnSpcReduction="100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Installation is simple.</a:t>
            </a:r>
          </a:p>
          <a:p>
            <a:pPr algn="just" fontAlgn="base">
              <a:buFont typeface="Arial" panose="020B0604020202020204" pitchFamily="34" charset="0"/>
              <a:buChar char="•"/>
            </a:pPr>
            <a:r>
              <a:rPr lang="en-US" sz="1800" b="0" i="0" dirty="0">
                <a:effectLst/>
                <a:latin typeface="Algerian" panose="04020705040A02060702" pitchFamily="82" charset="0"/>
              </a:rPr>
              <a:t>Compared to mesh, star, and tree topologies, the bus utilizes less cabling.</a:t>
            </a:r>
          </a:p>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Difficulty in reconfiguring and isolating faults.</a:t>
            </a:r>
          </a:p>
          <a:p>
            <a:pPr algn="just" fontAlgn="base">
              <a:buFont typeface="Arial" panose="020B0604020202020204" pitchFamily="34" charset="0"/>
              <a:buChar char="•"/>
            </a:pPr>
            <a:r>
              <a:rPr lang="en-US" sz="1800" b="0" i="0" dirty="0">
                <a:effectLst/>
                <a:latin typeface="Algerian" panose="04020705040A02060702" pitchFamily="82" charset="0"/>
              </a:rPr>
              <a:t>A bus cable malfunction or break interrupts all communication.</a:t>
            </a:r>
          </a:p>
          <a:p>
            <a:endParaRPr lang="en-PH" dirty="0"/>
          </a:p>
        </p:txBody>
      </p:sp>
    </p:spTree>
    <p:extLst>
      <p:ext uri="{BB962C8B-B14F-4D97-AF65-F5344CB8AC3E}">
        <p14:creationId xmlns:p14="http://schemas.microsoft.com/office/powerpoint/2010/main" val="520709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594CC9C-1F50-FC83-B753-482FBC5EE318}"/>
              </a:ext>
            </a:extLst>
          </p:cNvPr>
          <p:cNvPicPr>
            <a:picLocks noGrp="1" noChangeAspect="1"/>
          </p:cNvPicPr>
          <p:nvPr>
            <p:ph type="pic" idx="1"/>
          </p:nvPr>
        </p:nvPicPr>
        <p:blipFill>
          <a:blip r:embed="rId2"/>
          <a:srcRect l="36406" r="36406"/>
          <a:stretch>
            <a:fillRect/>
          </a:stretch>
        </p:blipFill>
        <p:spPr>
          <a:prstGeom prst="rect">
            <a:avLst/>
          </a:prstGeom>
        </p:spPr>
      </p:pic>
      <p:sp>
        <p:nvSpPr>
          <p:cNvPr id="4" name="Text Placeholder 3">
            <a:extLst>
              <a:ext uri="{FF2B5EF4-FFF2-40B4-BE49-F238E27FC236}">
                <a16:creationId xmlns:a16="http://schemas.microsoft.com/office/drawing/2014/main" id="{C2D85324-0B86-C679-22C5-4FBAE3550B7D}"/>
              </a:ext>
            </a:extLst>
          </p:cNvPr>
          <p:cNvSpPr>
            <a:spLocks noGrp="1"/>
          </p:cNvSpPr>
          <p:nvPr>
            <p:ph type="body" sz="half" idx="2"/>
          </p:nvPr>
        </p:nvSpPr>
        <p:spPr>
          <a:xfrm>
            <a:off x="288363" y="1790700"/>
            <a:ext cx="5628343" cy="2819400"/>
          </a:xfrm>
        </p:spPr>
        <p:txBody>
          <a:bodyPr/>
          <a:lstStyle/>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Difficulty in reconfiguring and isolating faults.</a:t>
            </a:r>
          </a:p>
          <a:p>
            <a:pPr algn="just" fontAlgn="base">
              <a:buFont typeface="Arial" panose="020B0604020202020204" pitchFamily="34" charset="0"/>
              <a:buChar char="•"/>
            </a:pPr>
            <a:r>
              <a:rPr lang="en-US" sz="1800" b="0" i="0" dirty="0">
                <a:effectLst/>
                <a:latin typeface="Algerian" panose="04020705040A02060702" pitchFamily="82" charset="0"/>
              </a:rPr>
              <a:t>A bus cable malfunction or break interrupts all communication.</a:t>
            </a:r>
          </a:p>
          <a:p>
            <a:endParaRPr lang="en-PH" dirty="0"/>
          </a:p>
        </p:txBody>
      </p:sp>
      <p:pic>
        <p:nvPicPr>
          <p:cNvPr id="6" name="Picture 5">
            <a:extLst>
              <a:ext uri="{FF2B5EF4-FFF2-40B4-BE49-F238E27FC236}">
                <a16:creationId xmlns:a16="http://schemas.microsoft.com/office/drawing/2014/main" id="{D965C6C8-A354-FCBC-4C8F-31C37155E710}"/>
              </a:ext>
            </a:extLst>
          </p:cNvPr>
          <p:cNvPicPr>
            <a:picLocks noChangeAspect="1"/>
          </p:cNvPicPr>
          <p:nvPr/>
        </p:nvPicPr>
        <p:blipFill>
          <a:blip r:embed="rId3"/>
          <a:stretch>
            <a:fillRect/>
          </a:stretch>
        </p:blipFill>
        <p:spPr>
          <a:xfrm>
            <a:off x="6096000" y="416860"/>
            <a:ext cx="5934950" cy="5903258"/>
          </a:xfrm>
          <a:prstGeom prst="rect">
            <a:avLst/>
          </a:prstGeom>
        </p:spPr>
      </p:pic>
    </p:spTree>
    <p:extLst>
      <p:ext uri="{BB962C8B-B14F-4D97-AF65-F5344CB8AC3E}">
        <p14:creationId xmlns:p14="http://schemas.microsoft.com/office/powerpoint/2010/main" val="59390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C8A1-CA3E-401D-94DF-C70A526E0DF8}"/>
              </a:ext>
            </a:extLst>
          </p:cNvPr>
          <p:cNvSpPr>
            <a:spLocks noGrp="1"/>
          </p:cNvSpPr>
          <p:nvPr>
            <p:ph type="title"/>
          </p:nvPr>
        </p:nvSpPr>
        <p:spPr>
          <a:xfrm>
            <a:off x="839788" y="134472"/>
            <a:ext cx="3932237" cy="1143000"/>
          </a:xfrm>
        </p:spPr>
        <p:txBody>
          <a:bodyPr>
            <a:normAutofit fontScale="90000"/>
          </a:bodyPr>
          <a:lstStyle/>
          <a:p>
            <a:r>
              <a:rPr lang="en-US" sz="4000" dirty="0">
                <a:latin typeface="Algerian" panose="04020705040A02060702" pitchFamily="82" charset="0"/>
              </a:rPr>
              <a:t>RING TROPOLOGY</a:t>
            </a:r>
            <a:endParaRPr lang="en-PH" sz="4000" dirty="0">
              <a:latin typeface="Algerian" panose="04020705040A02060702" pitchFamily="82" charset="0"/>
            </a:endParaRPr>
          </a:p>
        </p:txBody>
      </p:sp>
      <p:sp>
        <p:nvSpPr>
          <p:cNvPr id="4" name="Text Placeholder 3">
            <a:extLst>
              <a:ext uri="{FF2B5EF4-FFF2-40B4-BE49-F238E27FC236}">
                <a16:creationId xmlns:a16="http://schemas.microsoft.com/office/drawing/2014/main" id="{01D8BDF6-81CC-6336-4313-C701180C6DD9}"/>
              </a:ext>
            </a:extLst>
          </p:cNvPr>
          <p:cNvSpPr>
            <a:spLocks noGrp="1"/>
          </p:cNvSpPr>
          <p:nvPr>
            <p:ph type="body" sz="half" idx="2"/>
          </p:nvPr>
        </p:nvSpPr>
        <p:spPr>
          <a:xfrm>
            <a:off x="839788" y="2245659"/>
            <a:ext cx="3932237" cy="4155141"/>
          </a:xfrm>
        </p:spPr>
        <p:txBody>
          <a:bodyPr>
            <a:normAutofit/>
          </a:bodyPr>
          <a:lstStyle/>
          <a:p>
            <a:pPr algn="just" fontAlgn="base"/>
            <a:r>
              <a:rPr lang="en-US" sz="1800" b="0" i="0" dirty="0">
                <a:effectLst/>
                <a:latin typeface="Algerian" panose="04020705040A02060702" pitchFamily="82" charset="0"/>
              </a:rPr>
              <a:t>The topology is named ring topology because one computer is connected to another, with the final one being connected to the first. Exactly two neighbors for each device. A signal is passed along the ring in one direction. Each ring incorporates a repeater. </a:t>
            </a:r>
          </a:p>
          <a:p>
            <a:pPr algn="just" fontAlgn="base"/>
            <a:endParaRPr lang="en-US" b="0" i="0" dirty="0">
              <a:solidFill>
                <a:srgbClr val="273239"/>
              </a:solidFill>
              <a:effectLst/>
              <a:latin typeface="Algerian" panose="04020705040A02060702" pitchFamily="82" charset="0"/>
            </a:endParaRPr>
          </a:p>
          <a:p>
            <a:endParaRPr lang="en-PH" dirty="0"/>
          </a:p>
        </p:txBody>
      </p:sp>
      <p:pic>
        <p:nvPicPr>
          <p:cNvPr id="6" name="Picture 5">
            <a:extLst>
              <a:ext uri="{FF2B5EF4-FFF2-40B4-BE49-F238E27FC236}">
                <a16:creationId xmlns:a16="http://schemas.microsoft.com/office/drawing/2014/main" id="{C9261F57-F713-08A7-27BA-6ADBF6788A93}"/>
              </a:ext>
            </a:extLst>
          </p:cNvPr>
          <p:cNvPicPr>
            <a:picLocks noChangeAspect="1"/>
          </p:cNvPicPr>
          <p:nvPr/>
        </p:nvPicPr>
        <p:blipFill>
          <a:blip r:embed="rId2"/>
          <a:stretch>
            <a:fillRect/>
          </a:stretch>
        </p:blipFill>
        <p:spPr>
          <a:xfrm>
            <a:off x="5177118" y="457201"/>
            <a:ext cx="6669741" cy="5755340"/>
          </a:xfrm>
          <a:prstGeom prst="rect">
            <a:avLst/>
          </a:prstGeom>
        </p:spPr>
      </p:pic>
    </p:spTree>
    <p:extLst>
      <p:ext uri="{BB962C8B-B14F-4D97-AF65-F5344CB8AC3E}">
        <p14:creationId xmlns:p14="http://schemas.microsoft.com/office/powerpoint/2010/main" val="2250835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4BB8FBF-6620-0C12-F63B-932965AA24FB}"/>
              </a:ext>
            </a:extLst>
          </p:cNvPr>
          <p:cNvPicPr>
            <a:picLocks noGrp="1" noChangeAspect="1"/>
          </p:cNvPicPr>
          <p:nvPr>
            <p:ph idx="1"/>
          </p:nvPr>
        </p:nvPicPr>
        <p:blipFill>
          <a:blip r:embed="rId2"/>
          <a:stretch>
            <a:fillRect/>
          </a:stretch>
        </p:blipFill>
        <p:spPr>
          <a:xfrm>
            <a:off x="6096000" y="1008530"/>
            <a:ext cx="5238750" cy="4159624"/>
          </a:xfrm>
          <a:prstGeom prst="rect">
            <a:avLst/>
          </a:prstGeom>
        </p:spPr>
      </p:pic>
      <p:sp>
        <p:nvSpPr>
          <p:cNvPr id="4" name="Text Placeholder 3">
            <a:extLst>
              <a:ext uri="{FF2B5EF4-FFF2-40B4-BE49-F238E27FC236}">
                <a16:creationId xmlns:a16="http://schemas.microsoft.com/office/drawing/2014/main" id="{2895EABA-227B-9A82-602D-D733017A42AA}"/>
              </a:ext>
            </a:extLst>
          </p:cNvPr>
          <p:cNvSpPr>
            <a:spLocks noGrp="1"/>
          </p:cNvSpPr>
          <p:nvPr>
            <p:ph type="body" sz="half" idx="2"/>
          </p:nvPr>
        </p:nvSpPr>
        <p:spPr>
          <a:xfrm>
            <a:off x="917228" y="1631576"/>
            <a:ext cx="3932237" cy="4159624"/>
          </a:xfrm>
        </p:spPr>
        <p:txBody>
          <a:bodyPr>
            <a:normAutofit fontScale="925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Data transmission is relatively straightforward because packets only move in one direction.</a:t>
            </a:r>
          </a:p>
          <a:p>
            <a:pPr algn="just" fontAlgn="base">
              <a:buFont typeface="Arial" panose="020B0604020202020204" pitchFamily="34" charset="0"/>
              <a:buChar char="•"/>
            </a:pPr>
            <a:r>
              <a:rPr lang="en-US" sz="1800" b="0" i="0" dirty="0">
                <a:effectLst/>
                <a:latin typeface="Algerian" panose="04020705040A02060702" pitchFamily="82" charset="0"/>
              </a:rPr>
              <a:t>There is no requirement for a central controller to manage communication between nodes.</a:t>
            </a:r>
          </a:p>
          <a:p>
            <a:pPr algn="just" fontAlgn="base">
              <a:buFont typeface="Arial" panose="020B0604020202020204" pitchFamily="34" charset="0"/>
              <a:buChar char="•"/>
            </a:pPr>
            <a:r>
              <a:rPr lang="en-US" sz="1800" b="0" i="0" dirty="0">
                <a:effectLst/>
                <a:latin typeface="Algerian" panose="04020705040A02060702" pitchFamily="82" charset="0"/>
              </a:rPr>
              <a:t>Easy installation &amp; Reconfiguration</a:t>
            </a:r>
          </a:p>
          <a:p>
            <a:pPr algn="just" fontAlgn="base">
              <a:buFont typeface="Arial" panose="020B0604020202020204" pitchFamily="34" charset="0"/>
              <a:buChar char="•"/>
            </a:pPr>
            <a:r>
              <a:rPr lang="en-US" sz="1800" b="0" i="0" dirty="0">
                <a:effectLst/>
                <a:latin typeface="Algerian" panose="04020705040A02060702" pitchFamily="82" charset="0"/>
              </a:rPr>
              <a:t>Simplified Faulty connections</a:t>
            </a:r>
            <a:endParaRPr lang="en-PH" dirty="0">
              <a:latin typeface="Algerian" panose="04020705040A02060702" pitchFamily="82" charset="0"/>
            </a:endParaRPr>
          </a:p>
        </p:txBody>
      </p:sp>
    </p:spTree>
    <p:extLst>
      <p:ext uri="{BB962C8B-B14F-4D97-AF65-F5344CB8AC3E}">
        <p14:creationId xmlns:p14="http://schemas.microsoft.com/office/powerpoint/2010/main" val="2597487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4CAFB16-132B-DCF0-C6F4-22112B4E352C}"/>
              </a:ext>
            </a:extLst>
          </p:cNvPr>
          <p:cNvPicPr>
            <a:picLocks noGrp="1" noChangeAspect="1"/>
          </p:cNvPicPr>
          <p:nvPr>
            <p:ph idx="1"/>
          </p:nvPr>
        </p:nvPicPr>
        <p:blipFill>
          <a:blip r:embed="rId2"/>
          <a:stretch>
            <a:fillRect/>
          </a:stretch>
        </p:blipFill>
        <p:spPr>
          <a:xfrm>
            <a:off x="5553869" y="1443037"/>
            <a:ext cx="5238750" cy="3514725"/>
          </a:xfrm>
          <a:prstGeom prst="rect">
            <a:avLst/>
          </a:prstGeom>
        </p:spPr>
      </p:pic>
      <p:sp>
        <p:nvSpPr>
          <p:cNvPr id="4" name="Text Placeholder 3">
            <a:extLst>
              <a:ext uri="{FF2B5EF4-FFF2-40B4-BE49-F238E27FC236}">
                <a16:creationId xmlns:a16="http://schemas.microsoft.com/office/drawing/2014/main" id="{DA369A5C-8148-574C-63B7-C83152B66A91}"/>
              </a:ext>
            </a:extLst>
          </p:cNvPr>
          <p:cNvSpPr>
            <a:spLocks noGrp="1"/>
          </p:cNvSpPr>
          <p:nvPr>
            <p:ph type="body" sz="half" idx="2"/>
          </p:nvPr>
        </p:nvSpPr>
        <p:spPr>
          <a:xfrm>
            <a:off x="917228" y="1815354"/>
            <a:ext cx="3932237" cy="3975846"/>
          </a:xfrm>
        </p:spPr>
        <p:txBody>
          <a:bodyPr>
            <a:normAutofit/>
          </a:bodyPr>
          <a:lstStyle/>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In a Unidirectional Ring, a data packet must traverse through all nodes.</a:t>
            </a:r>
          </a:p>
          <a:p>
            <a:pPr algn="just" fontAlgn="base">
              <a:buFont typeface="Arial" panose="020B0604020202020204" pitchFamily="34" charset="0"/>
              <a:buChar char="•"/>
            </a:pPr>
            <a:r>
              <a:rPr lang="en-US" sz="1800" b="0" i="0" dirty="0">
                <a:effectLst/>
                <a:latin typeface="Algerian" panose="04020705040A02060702" pitchFamily="82" charset="0"/>
              </a:rPr>
              <a:t>All computers must be turned on in order for them to connect with one another.</a:t>
            </a:r>
          </a:p>
          <a:p>
            <a:endParaRPr lang="en-PH" dirty="0"/>
          </a:p>
        </p:txBody>
      </p:sp>
    </p:spTree>
    <p:extLst>
      <p:ext uri="{BB962C8B-B14F-4D97-AF65-F5344CB8AC3E}">
        <p14:creationId xmlns:p14="http://schemas.microsoft.com/office/powerpoint/2010/main" val="4162117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315-347D-2926-E4EC-F37B661713C9}"/>
              </a:ext>
            </a:extLst>
          </p:cNvPr>
          <p:cNvSpPr>
            <a:spLocks noGrp="1"/>
          </p:cNvSpPr>
          <p:nvPr>
            <p:ph type="title"/>
          </p:nvPr>
        </p:nvSpPr>
        <p:spPr>
          <a:xfrm>
            <a:off x="917228" y="609600"/>
            <a:ext cx="3932237" cy="1488141"/>
          </a:xfrm>
        </p:spPr>
        <p:txBody>
          <a:bodyPr/>
          <a:lstStyle/>
          <a:p>
            <a:r>
              <a:rPr lang="en-US" dirty="0">
                <a:latin typeface="Algerian" panose="04020705040A02060702" pitchFamily="82" charset="0"/>
              </a:rPr>
              <a:t>STAR TROPOLOGY</a:t>
            </a:r>
            <a:endParaRPr lang="en-PH" dirty="0">
              <a:latin typeface="Algerian" panose="04020705040A02060702" pitchFamily="82" charset="0"/>
            </a:endParaRPr>
          </a:p>
        </p:txBody>
      </p:sp>
      <p:pic>
        <p:nvPicPr>
          <p:cNvPr id="6" name="Picture Placeholder 5">
            <a:extLst>
              <a:ext uri="{FF2B5EF4-FFF2-40B4-BE49-F238E27FC236}">
                <a16:creationId xmlns:a16="http://schemas.microsoft.com/office/drawing/2014/main" id="{D65B22D5-701B-60C3-27BD-A8510B7D0AA8}"/>
              </a:ext>
            </a:extLst>
          </p:cNvPr>
          <p:cNvPicPr>
            <a:picLocks noGrp="1" noChangeAspect="1"/>
          </p:cNvPicPr>
          <p:nvPr>
            <p:ph idx="1"/>
          </p:nvPr>
        </p:nvPicPr>
        <p:blipFill rotWithShape="1">
          <a:blip r:embed="rId2"/>
          <a:stretch/>
        </p:blipFill>
        <p:spPr>
          <a:xfrm>
            <a:off x="5772609" y="1590450"/>
            <a:ext cx="4801270" cy="3219899"/>
          </a:xfrm>
        </p:spPr>
      </p:pic>
      <p:sp>
        <p:nvSpPr>
          <p:cNvPr id="4" name="Text Placeholder 3">
            <a:extLst>
              <a:ext uri="{FF2B5EF4-FFF2-40B4-BE49-F238E27FC236}">
                <a16:creationId xmlns:a16="http://schemas.microsoft.com/office/drawing/2014/main" id="{73D1FC44-0219-E4F0-9E32-F245AA12413F}"/>
              </a:ext>
            </a:extLst>
          </p:cNvPr>
          <p:cNvSpPr>
            <a:spLocks noGrp="1"/>
          </p:cNvSpPr>
          <p:nvPr>
            <p:ph type="body" sz="half" idx="2"/>
          </p:nvPr>
        </p:nvSpPr>
        <p:spPr>
          <a:xfrm>
            <a:off x="917228" y="2571302"/>
            <a:ext cx="3932237" cy="3219898"/>
          </a:xfrm>
        </p:spPr>
        <p:txBody>
          <a:bodyPr>
            <a:normAutofit fontScale="92500" lnSpcReduction="20000"/>
          </a:bodyPr>
          <a:lstStyle/>
          <a:p>
            <a:pPr algn="just" fontAlgn="base"/>
            <a:r>
              <a:rPr lang="en-US" sz="2000" b="1" i="0" dirty="0">
                <a:effectLst/>
                <a:latin typeface="Algerian" panose="04020705040A02060702" pitchFamily="82" charset="0"/>
              </a:rPr>
              <a:t>Star Topology: </a:t>
            </a:r>
            <a:r>
              <a:rPr lang="en-US" sz="1800" b="0" i="0" dirty="0">
                <a:effectLst/>
                <a:latin typeface="Algerian" panose="04020705040A02060702" pitchFamily="82" charset="0"/>
              </a:rPr>
              <a:t>Each device in a star topology has a dedicated point-to-point link to a central controller, which is commonly referred to as the HUB. There is no direct connection between the devices. Traffic between the devices is not allowed in this topology. As an exchange, the controller is used.</a:t>
            </a:r>
          </a:p>
          <a:p>
            <a:endParaRPr lang="en-PH" dirty="0"/>
          </a:p>
        </p:txBody>
      </p:sp>
    </p:spTree>
    <p:extLst>
      <p:ext uri="{BB962C8B-B14F-4D97-AF65-F5344CB8AC3E}">
        <p14:creationId xmlns:p14="http://schemas.microsoft.com/office/powerpoint/2010/main" val="2401357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F4A2DF0-A131-4EFB-EE02-0C6580544012}"/>
              </a:ext>
            </a:extLst>
          </p:cNvPr>
          <p:cNvPicPr>
            <a:picLocks noGrp="1" noChangeAspect="1"/>
          </p:cNvPicPr>
          <p:nvPr>
            <p:ph idx="1"/>
          </p:nvPr>
        </p:nvPicPr>
        <p:blipFill>
          <a:blip r:embed="rId2"/>
          <a:stretch>
            <a:fillRect/>
          </a:stretch>
        </p:blipFill>
        <p:spPr>
          <a:xfrm>
            <a:off x="5401142" y="1881584"/>
            <a:ext cx="6189662" cy="3094831"/>
          </a:xfrm>
          <a:prstGeom prst="rect">
            <a:avLst/>
          </a:prstGeom>
        </p:spPr>
      </p:pic>
      <p:sp>
        <p:nvSpPr>
          <p:cNvPr id="4" name="Text Placeholder 3">
            <a:extLst>
              <a:ext uri="{FF2B5EF4-FFF2-40B4-BE49-F238E27FC236}">
                <a16:creationId xmlns:a16="http://schemas.microsoft.com/office/drawing/2014/main" id="{2E735AAD-78B2-AB32-4D4B-513DA9118C42}"/>
              </a:ext>
            </a:extLst>
          </p:cNvPr>
          <p:cNvSpPr>
            <a:spLocks noGrp="1"/>
          </p:cNvSpPr>
          <p:nvPr>
            <p:ph type="body" sz="half" idx="2"/>
          </p:nvPr>
        </p:nvSpPr>
        <p:spPr>
          <a:xfrm>
            <a:off x="917228" y="2191872"/>
            <a:ext cx="3932237" cy="3599328"/>
          </a:xfrm>
        </p:spPr>
        <p:txBody>
          <a:bodyPr>
            <a:normAutofit fontScale="92500" lnSpcReduction="200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When attaching or disconnecting devices, there are no network interruptions.</a:t>
            </a:r>
          </a:p>
          <a:p>
            <a:pPr algn="just" fontAlgn="base">
              <a:buFont typeface="Arial" panose="020B0604020202020204" pitchFamily="34" charset="0"/>
              <a:buChar char="•"/>
            </a:pPr>
            <a:r>
              <a:rPr lang="en-US" sz="1800" b="0" i="0" dirty="0">
                <a:effectLst/>
                <a:latin typeface="Algerian" panose="04020705040A02060702" pitchFamily="82" charset="0"/>
              </a:rPr>
              <a:t>It’s simple to set up and configure.</a:t>
            </a:r>
          </a:p>
          <a:p>
            <a:pPr algn="just" fontAlgn="base">
              <a:buFont typeface="Arial" panose="020B0604020202020204" pitchFamily="34" charset="0"/>
              <a:buChar char="•"/>
            </a:pPr>
            <a:r>
              <a:rPr lang="en-US" sz="1800" b="0" i="0" dirty="0">
                <a:effectLst/>
                <a:latin typeface="Algerian" panose="04020705040A02060702" pitchFamily="82" charset="0"/>
              </a:rPr>
              <a:t>Identifying and isolating faults is simple.</a:t>
            </a:r>
          </a:p>
          <a:p>
            <a:pPr algn="just" fontAlgn="base">
              <a:buFont typeface="Arial" panose="020B0604020202020204" pitchFamily="34" charset="0"/>
              <a:buChar char="•"/>
            </a:pPr>
            <a:r>
              <a:rPr lang="en-US" sz="1800" b="0" i="0" dirty="0">
                <a:effectLst/>
                <a:latin typeface="Algerian" panose="04020705040A02060702" pitchFamily="82" charset="0"/>
              </a:rPr>
              <a:t>Less Expensive than mesh </a:t>
            </a:r>
          </a:p>
          <a:p>
            <a:pPr algn="just" fontAlgn="base">
              <a:buFont typeface="Arial" panose="020B0604020202020204" pitchFamily="34" charset="0"/>
              <a:buChar char="•"/>
            </a:pPr>
            <a:r>
              <a:rPr lang="en-US" sz="1800" b="0" i="0" dirty="0">
                <a:effectLst/>
                <a:latin typeface="Algerian" panose="04020705040A02060702" pitchFamily="82" charset="0"/>
              </a:rPr>
              <a:t>Easy to install &amp; configure</a:t>
            </a:r>
          </a:p>
          <a:p>
            <a:endParaRPr lang="en-PH" dirty="0"/>
          </a:p>
        </p:txBody>
      </p:sp>
    </p:spTree>
    <p:extLst>
      <p:ext uri="{BB962C8B-B14F-4D97-AF65-F5344CB8AC3E}">
        <p14:creationId xmlns:p14="http://schemas.microsoft.com/office/powerpoint/2010/main" val="86303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6C4BAD-0A81-F7EC-7449-C7A7BBA086CE}"/>
              </a:ext>
            </a:extLst>
          </p:cNvPr>
          <p:cNvPicPr>
            <a:picLocks noGrp="1" noChangeAspect="1"/>
          </p:cNvPicPr>
          <p:nvPr>
            <p:ph idx="1"/>
          </p:nvPr>
        </p:nvPicPr>
        <p:blipFill>
          <a:blip r:embed="rId2"/>
          <a:stretch>
            <a:fillRect/>
          </a:stretch>
        </p:blipFill>
        <p:spPr>
          <a:xfrm>
            <a:off x="5078413" y="1652984"/>
            <a:ext cx="6189662" cy="3094831"/>
          </a:xfrm>
          <a:prstGeom prst="rect">
            <a:avLst/>
          </a:prstGeom>
        </p:spPr>
      </p:pic>
      <p:sp>
        <p:nvSpPr>
          <p:cNvPr id="4" name="Text Placeholder 3">
            <a:extLst>
              <a:ext uri="{FF2B5EF4-FFF2-40B4-BE49-F238E27FC236}">
                <a16:creationId xmlns:a16="http://schemas.microsoft.com/office/drawing/2014/main" id="{762F8ED3-2088-B990-ECC6-1EF8691D971C}"/>
              </a:ext>
            </a:extLst>
          </p:cNvPr>
          <p:cNvSpPr>
            <a:spLocks noGrp="1"/>
          </p:cNvSpPr>
          <p:nvPr>
            <p:ph type="body" sz="half" idx="2"/>
          </p:nvPr>
        </p:nvSpPr>
        <p:spPr>
          <a:xfrm>
            <a:off x="917228" y="1652984"/>
            <a:ext cx="3932237" cy="4138215"/>
          </a:xfrm>
        </p:spPr>
        <p:txBody>
          <a:bodyPr>
            <a:normAutofit/>
          </a:bodyPr>
          <a:lstStyle/>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Nodes attached to the hub, switch, or concentrator is failed if they fail.</a:t>
            </a:r>
          </a:p>
          <a:p>
            <a:pPr algn="just" fontAlgn="base">
              <a:buFont typeface="Arial" panose="020B0604020202020204" pitchFamily="34" charset="0"/>
              <a:buChar char="•"/>
            </a:pPr>
            <a:r>
              <a:rPr lang="en-US" sz="1800" b="0" i="0" dirty="0">
                <a:effectLst/>
                <a:latin typeface="Algerian" panose="04020705040A02060702" pitchFamily="82" charset="0"/>
              </a:rPr>
              <a:t>Because of the expense of the hubs, it is more expensive than linear bus topologies.</a:t>
            </a:r>
          </a:p>
          <a:p>
            <a:pPr algn="just" fontAlgn="base">
              <a:buFont typeface="Arial" panose="020B0604020202020204" pitchFamily="34" charset="0"/>
              <a:buChar char="•"/>
            </a:pPr>
            <a:r>
              <a:rPr lang="en-US" sz="1800" b="0" i="0" dirty="0">
                <a:effectLst/>
                <a:latin typeface="Algerian" panose="04020705040A02060702" pitchFamily="82" charset="0"/>
              </a:rPr>
              <a:t>More cable required compared to bus or ring </a:t>
            </a:r>
          </a:p>
          <a:p>
            <a:pPr algn="just" fontAlgn="base">
              <a:buFont typeface="Arial" panose="020B0604020202020204" pitchFamily="34" charset="0"/>
              <a:buChar char="•"/>
            </a:pPr>
            <a:r>
              <a:rPr lang="en-US" sz="1800" b="0" i="0" dirty="0">
                <a:effectLst/>
                <a:latin typeface="Algerian" panose="04020705040A02060702" pitchFamily="82" charset="0"/>
              </a:rPr>
              <a:t>Too much dependency on Hub</a:t>
            </a:r>
          </a:p>
          <a:p>
            <a:endParaRPr lang="en-PH" dirty="0"/>
          </a:p>
        </p:txBody>
      </p:sp>
    </p:spTree>
    <p:extLst>
      <p:ext uri="{BB962C8B-B14F-4D97-AF65-F5344CB8AC3E}">
        <p14:creationId xmlns:p14="http://schemas.microsoft.com/office/powerpoint/2010/main" val="2940666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040E-8737-3421-B227-443BBFF4070C}"/>
              </a:ext>
            </a:extLst>
          </p:cNvPr>
          <p:cNvSpPr>
            <a:spLocks noGrp="1"/>
          </p:cNvSpPr>
          <p:nvPr>
            <p:ph type="title"/>
          </p:nvPr>
        </p:nvSpPr>
        <p:spPr>
          <a:xfrm>
            <a:off x="917228" y="609600"/>
            <a:ext cx="3932237" cy="1716741"/>
          </a:xfrm>
        </p:spPr>
        <p:txBody>
          <a:bodyPr>
            <a:normAutofit/>
          </a:bodyPr>
          <a:lstStyle/>
          <a:p>
            <a:r>
              <a:rPr lang="en-US" sz="3600" dirty="0">
                <a:latin typeface="Algerian" panose="04020705040A02060702" pitchFamily="82" charset="0"/>
              </a:rPr>
              <a:t>MESH TROPOLOGY</a:t>
            </a:r>
            <a:endParaRPr lang="en-PH" sz="3600" dirty="0">
              <a:latin typeface="Algerian" panose="04020705040A02060702" pitchFamily="82" charset="0"/>
            </a:endParaRPr>
          </a:p>
        </p:txBody>
      </p:sp>
      <p:pic>
        <p:nvPicPr>
          <p:cNvPr id="6" name="Picture Placeholder 5">
            <a:extLst>
              <a:ext uri="{FF2B5EF4-FFF2-40B4-BE49-F238E27FC236}">
                <a16:creationId xmlns:a16="http://schemas.microsoft.com/office/drawing/2014/main" id="{6D78A9BF-C467-2409-C6FB-E87534FDBC17}"/>
              </a:ext>
            </a:extLst>
          </p:cNvPr>
          <p:cNvPicPr>
            <a:picLocks noGrp="1" noChangeAspect="1"/>
          </p:cNvPicPr>
          <p:nvPr>
            <p:ph idx="1"/>
          </p:nvPr>
        </p:nvPicPr>
        <p:blipFill rotWithShape="1">
          <a:blip r:embed="rId2"/>
          <a:stretch/>
        </p:blipFill>
        <p:spPr>
          <a:xfrm>
            <a:off x="5772609" y="1685713"/>
            <a:ext cx="4801270" cy="3029373"/>
          </a:xfrm>
        </p:spPr>
      </p:pic>
      <p:sp>
        <p:nvSpPr>
          <p:cNvPr id="4" name="Text Placeholder 3">
            <a:extLst>
              <a:ext uri="{FF2B5EF4-FFF2-40B4-BE49-F238E27FC236}">
                <a16:creationId xmlns:a16="http://schemas.microsoft.com/office/drawing/2014/main" id="{CA1778FF-504C-E3B4-372F-A04192C36D5F}"/>
              </a:ext>
            </a:extLst>
          </p:cNvPr>
          <p:cNvSpPr>
            <a:spLocks noGrp="1"/>
          </p:cNvSpPr>
          <p:nvPr>
            <p:ph type="body" sz="half" idx="2"/>
          </p:nvPr>
        </p:nvSpPr>
        <p:spPr>
          <a:xfrm>
            <a:off x="917228" y="2761826"/>
            <a:ext cx="3932237" cy="3029373"/>
          </a:xfrm>
        </p:spPr>
        <p:txBody>
          <a:bodyPr>
            <a:normAutofit fontScale="92500" lnSpcReduction="20000"/>
          </a:bodyPr>
          <a:lstStyle/>
          <a:p>
            <a:pPr algn="just" fontAlgn="base"/>
            <a:r>
              <a:rPr lang="en-US" sz="1800" b="0" i="0" dirty="0">
                <a:effectLst/>
                <a:latin typeface="Algerian" panose="04020705040A02060702" pitchFamily="82" charset="0"/>
              </a:rPr>
              <a:t>Every device in a mesh topology has dedicated point-to-point connectivity to every other device. The term “dedicated” refers to the fact that the link exclusively transports data between the two devices it links. To connect n devices, a fully connected mesh network contains n *(n-1)/2 physical channels.</a:t>
            </a:r>
          </a:p>
          <a:p>
            <a:endParaRPr lang="en-PH" dirty="0"/>
          </a:p>
        </p:txBody>
      </p:sp>
    </p:spTree>
    <p:extLst>
      <p:ext uri="{BB962C8B-B14F-4D97-AF65-F5344CB8AC3E}">
        <p14:creationId xmlns:p14="http://schemas.microsoft.com/office/powerpoint/2010/main" val="2868898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72952C9-A924-F70C-27CD-EDF42835AC9B}"/>
              </a:ext>
            </a:extLst>
          </p:cNvPr>
          <p:cNvPicPr>
            <a:picLocks noGrp="1" noChangeAspect="1"/>
          </p:cNvPicPr>
          <p:nvPr>
            <p:ph idx="1"/>
          </p:nvPr>
        </p:nvPicPr>
        <p:blipFill>
          <a:blip r:embed="rId2"/>
          <a:stretch>
            <a:fillRect/>
          </a:stretch>
        </p:blipFill>
        <p:spPr>
          <a:xfrm>
            <a:off x="6096000" y="1358900"/>
            <a:ext cx="5321300" cy="4254500"/>
          </a:xfrm>
          <a:prstGeom prst="rect">
            <a:avLst/>
          </a:prstGeom>
        </p:spPr>
      </p:pic>
      <p:sp>
        <p:nvSpPr>
          <p:cNvPr id="4" name="Text Placeholder 3">
            <a:extLst>
              <a:ext uri="{FF2B5EF4-FFF2-40B4-BE49-F238E27FC236}">
                <a16:creationId xmlns:a16="http://schemas.microsoft.com/office/drawing/2014/main" id="{6C7BC554-1941-D245-2593-EDD62A24F5AC}"/>
              </a:ext>
            </a:extLst>
          </p:cNvPr>
          <p:cNvSpPr>
            <a:spLocks noGrp="1"/>
          </p:cNvSpPr>
          <p:nvPr>
            <p:ph type="body" sz="half" idx="2"/>
          </p:nvPr>
        </p:nvSpPr>
        <p:spPr>
          <a:xfrm>
            <a:off x="917228" y="1638300"/>
            <a:ext cx="3932237" cy="4152899"/>
          </a:xfrm>
        </p:spPr>
        <p:txBody>
          <a:bodyPr>
            <a:normAutofit lnSpcReduction="100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2000" b="0" i="0" dirty="0">
                <a:effectLst/>
                <a:latin typeface="Algerian" panose="04020705040A02060702" pitchFamily="82" charset="0"/>
              </a:rPr>
              <a:t>Data can be sent from multiple devices at the same time. This topology can handle a lot of traffic.</a:t>
            </a:r>
          </a:p>
          <a:p>
            <a:pPr algn="just" fontAlgn="base">
              <a:buFont typeface="Arial" panose="020B0604020202020204" pitchFamily="34" charset="0"/>
              <a:buChar char="•"/>
            </a:pPr>
            <a:r>
              <a:rPr lang="en-US" sz="2000" b="0" i="0" dirty="0">
                <a:effectLst/>
                <a:latin typeface="Algerian" panose="04020705040A02060702" pitchFamily="82" charset="0"/>
              </a:rPr>
              <a:t>Even if one of the connections fails, a backup is always available. As a result, data transit is unaffected.</a:t>
            </a:r>
          </a:p>
          <a:p>
            <a:endParaRPr lang="en-PH" dirty="0"/>
          </a:p>
        </p:txBody>
      </p:sp>
    </p:spTree>
    <p:extLst>
      <p:ext uri="{BB962C8B-B14F-4D97-AF65-F5344CB8AC3E}">
        <p14:creationId xmlns:p14="http://schemas.microsoft.com/office/powerpoint/2010/main" val="123879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Computer Networks &amp; How Do They Work for Business?">
            <a:extLst>
              <a:ext uri="{FF2B5EF4-FFF2-40B4-BE49-F238E27FC236}">
                <a16:creationId xmlns:a16="http://schemas.microsoft.com/office/drawing/2014/main" id="{BAE12F6D-0711-1CD7-2D51-ABBD78A09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47012" y="793377"/>
            <a:ext cx="4840941" cy="52846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87099D18-B87C-444A-6852-89E49D548228}"/>
              </a:ext>
            </a:extLst>
          </p:cNvPr>
          <p:cNvSpPr>
            <a:spLocks noGrp="1"/>
          </p:cNvSpPr>
          <p:nvPr>
            <p:ph type="body" sz="half" idx="2"/>
          </p:nvPr>
        </p:nvSpPr>
        <p:spPr>
          <a:xfrm>
            <a:off x="839788" y="1196788"/>
            <a:ext cx="4739341" cy="5123330"/>
          </a:xfrm>
        </p:spPr>
        <p:txBody>
          <a:bodyPr>
            <a:normAutofit/>
          </a:bodyPr>
          <a:lstStyle/>
          <a:p>
            <a:r>
              <a:rPr lang="en-US" sz="2400" b="0" i="0" dirty="0">
                <a:effectLst/>
                <a:latin typeface="Algerian" panose="04020705040A02060702" pitchFamily="82" charset="0"/>
              </a:rPr>
              <a:t>computer network is a collection of two or more computer systems that are linked together. A network connection can be established using either cable or wireless media. Hardware and software are used to connect computers and tools in any network</a:t>
            </a:r>
            <a:endParaRPr lang="en-PH" sz="2400" dirty="0"/>
          </a:p>
        </p:txBody>
      </p:sp>
    </p:spTree>
    <p:extLst>
      <p:ext uri="{BB962C8B-B14F-4D97-AF65-F5344CB8AC3E}">
        <p14:creationId xmlns:p14="http://schemas.microsoft.com/office/powerpoint/2010/main" val="588732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C6EA95-75F5-2072-0009-26EF0430CF07}"/>
              </a:ext>
            </a:extLst>
          </p:cNvPr>
          <p:cNvPicPr>
            <a:picLocks noGrp="1" noChangeAspect="1"/>
          </p:cNvPicPr>
          <p:nvPr>
            <p:ph idx="1"/>
          </p:nvPr>
        </p:nvPicPr>
        <p:blipFill>
          <a:blip r:embed="rId2"/>
          <a:stretch>
            <a:fillRect/>
          </a:stretch>
        </p:blipFill>
        <p:spPr>
          <a:xfrm>
            <a:off x="5626100" y="1171576"/>
            <a:ext cx="5943600" cy="4454524"/>
          </a:xfrm>
          <a:prstGeom prst="rect">
            <a:avLst/>
          </a:prstGeom>
        </p:spPr>
      </p:pic>
      <p:sp>
        <p:nvSpPr>
          <p:cNvPr id="4" name="Text Placeholder 3">
            <a:extLst>
              <a:ext uri="{FF2B5EF4-FFF2-40B4-BE49-F238E27FC236}">
                <a16:creationId xmlns:a16="http://schemas.microsoft.com/office/drawing/2014/main" id="{377769C7-EAC0-E38A-5C18-4B38ABB02303}"/>
              </a:ext>
            </a:extLst>
          </p:cNvPr>
          <p:cNvSpPr>
            <a:spLocks noGrp="1"/>
          </p:cNvSpPr>
          <p:nvPr>
            <p:ph type="body" sz="half" idx="2"/>
          </p:nvPr>
        </p:nvSpPr>
        <p:spPr>
          <a:xfrm>
            <a:off x="917228" y="1600200"/>
            <a:ext cx="3932237" cy="4190999"/>
          </a:xfrm>
        </p:spPr>
        <p:txBody>
          <a:bodyPr/>
          <a:lstStyle/>
          <a:p>
            <a:pPr algn="just" fontAlgn="base">
              <a:buFont typeface="Arial" panose="020B0604020202020204" pitchFamily="34" charset="0"/>
              <a:buChar char="•"/>
            </a:pPr>
            <a:r>
              <a:rPr lang="en-US" b="0" i="0" dirty="0">
                <a:effectLst/>
                <a:latin typeface="Algerian" panose="04020705040A02060702" pitchFamily="82" charset="0"/>
              </a:rPr>
              <a:t>Physical boundaries prevent other users from gaining access to messages</a:t>
            </a:r>
          </a:p>
          <a:p>
            <a:pPr algn="just" fontAlgn="base">
              <a:buFont typeface="Arial" panose="020B0604020202020204" pitchFamily="34" charset="0"/>
              <a:buChar char="•"/>
            </a:pPr>
            <a:r>
              <a:rPr lang="en-US" b="0" i="0" dirty="0">
                <a:effectLst/>
                <a:latin typeface="Algerian" panose="04020705040A02060702" pitchFamily="82" charset="0"/>
              </a:rPr>
              <a:t>Point to Point links make fault transmission &amp; fault isolation easy </a:t>
            </a:r>
            <a:endParaRPr lang="en-PH" dirty="0">
              <a:latin typeface="Algerian" panose="04020705040A02060702" pitchFamily="82" charset="0"/>
            </a:endParaRPr>
          </a:p>
        </p:txBody>
      </p:sp>
    </p:spTree>
    <p:extLst>
      <p:ext uri="{BB962C8B-B14F-4D97-AF65-F5344CB8AC3E}">
        <p14:creationId xmlns:p14="http://schemas.microsoft.com/office/powerpoint/2010/main" val="429514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88EB06C-1129-5C79-1477-0F52A30A9E89}"/>
              </a:ext>
            </a:extLst>
          </p:cNvPr>
          <p:cNvPicPr>
            <a:picLocks noGrp="1" noChangeAspect="1"/>
          </p:cNvPicPr>
          <p:nvPr>
            <p:ph idx="1"/>
          </p:nvPr>
        </p:nvPicPr>
        <p:blipFill>
          <a:blip r:embed="rId2"/>
          <a:stretch>
            <a:fillRect/>
          </a:stretch>
        </p:blipFill>
        <p:spPr>
          <a:xfrm>
            <a:off x="6477000" y="876300"/>
            <a:ext cx="5283200" cy="4914899"/>
          </a:xfrm>
          <a:prstGeom prst="rect">
            <a:avLst/>
          </a:prstGeom>
        </p:spPr>
      </p:pic>
      <p:sp>
        <p:nvSpPr>
          <p:cNvPr id="4" name="Text Placeholder 3">
            <a:extLst>
              <a:ext uri="{FF2B5EF4-FFF2-40B4-BE49-F238E27FC236}">
                <a16:creationId xmlns:a16="http://schemas.microsoft.com/office/drawing/2014/main" id="{436E1FB1-C0AB-BBD3-5D24-2F609BC3C604}"/>
              </a:ext>
            </a:extLst>
          </p:cNvPr>
          <p:cNvSpPr>
            <a:spLocks noGrp="1"/>
          </p:cNvSpPr>
          <p:nvPr>
            <p:ph type="body" sz="half" idx="2"/>
          </p:nvPr>
        </p:nvSpPr>
        <p:spPr>
          <a:xfrm>
            <a:off x="917228" y="1181100"/>
            <a:ext cx="3932237" cy="4610099"/>
          </a:xfrm>
        </p:spPr>
        <p:txBody>
          <a:bodyPr>
            <a:normAutofit/>
          </a:bodyPr>
          <a:lstStyle/>
          <a:p>
            <a:pPr algn="just" fontAlgn="base"/>
            <a:r>
              <a:rPr lang="en-US" b="1" i="0" dirty="0">
                <a:effectLst/>
                <a:latin typeface="Algerian" panose="04020705040A02060702" pitchFamily="82" charset="0"/>
              </a:rPr>
              <a:t>Disadvantages</a:t>
            </a:r>
            <a:endParaRPr lang="en-US" b="0" i="0" dirty="0">
              <a:effectLst/>
              <a:latin typeface="Algerian" panose="04020705040A02060702" pitchFamily="82" charset="0"/>
            </a:endParaRPr>
          </a:p>
          <a:p>
            <a:pPr algn="just" fontAlgn="base">
              <a:buFont typeface="Arial" panose="020B0604020202020204" pitchFamily="34" charset="0"/>
              <a:buChar char="•"/>
            </a:pPr>
            <a:r>
              <a:rPr lang="en-US" b="0" i="0" dirty="0">
                <a:effectLst/>
                <a:latin typeface="Algerian" panose="04020705040A02060702" pitchFamily="82" charset="0"/>
              </a:rPr>
              <a:t>The amount of cabling and the number of I/O ports that are necessary.</a:t>
            </a:r>
          </a:p>
          <a:p>
            <a:pPr algn="just" fontAlgn="base">
              <a:buFont typeface="Arial" panose="020B0604020202020204" pitchFamily="34" charset="0"/>
              <a:buChar char="•"/>
            </a:pPr>
            <a:r>
              <a:rPr lang="en-US" b="0" i="0" dirty="0">
                <a:effectLst/>
                <a:latin typeface="Algerian" panose="04020705040A02060702" pitchFamily="82" charset="0"/>
              </a:rPr>
              <a:t>The sheer bulk of wiring can be greater than the available space can accommodate.</a:t>
            </a:r>
          </a:p>
          <a:p>
            <a:pPr algn="just" fontAlgn="base">
              <a:buFont typeface="Arial" panose="020B0604020202020204" pitchFamily="34" charset="0"/>
              <a:buChar char="•"/>
            </a:pPr>
            <a:r>
              <a:rPr lang="en-US" b="0" i="0" dirty="0">
                <a:effectLst/>
                <a:latin typeface="Algerian" panose="04020705040A02060702" pitchFamily="82" charset="0"/>
              </a:rPr>
              <a:t>It is difficult to install and reconfigure.</a:t>
            </a:r>
          </a:p>
          <a:p>
            <a:endParaRPr lang="en-PH" dirty="0"/>
          </a:p>
        </p:txBody>
      </p:sp>
    </p:spTree>
    <p:extLst>
      <p:ext uri="{BB962C8B-B14F-4D97-AF65-F5344CB8AC3E}">
        <p14:creationId xmlns:p14="http://schemas.microsoft.com/office/powerpoint/2010/main" val="3853801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0184-C10F-CFC0-E753-DA1E0E29565F}"/>
              </a:ext>
            </a:extLst>
          </p:cNvPr>
          <p:cNvSpPr>
            <a:spLocks noGrp="1"/>
          </p:cNvSpPr>
          <p:nvPr>
            <p:ph type="title"/>
          </p:nvPr>
        </p:nvSpPr>
        <p:spPr>
          <a:xfrm>
            <a:off x="917228" y="609600"/>
            <a:ext cx="3932237" cy="1460500"/>
          </a:xfrm>
        </p:spPr>
        <p:txBody>
          <a:bodyPr>
            <a:normAutofit/>
          </a:bodyPr>
          <a:lstStyle/>
          <a:p>
            <a:r>
              <a:rPr lang="en-US" dirty="0">
                <a:latin typeface="Algerian" panose="04020705040A02060702" pitchFamily="82" charset="0"/>
              </a:rPr>
              <a:t>TREE TROPOLOGY</a:t>
            </a:r>
            <a:endParaRPr lang="en-PH" dirty="0">
              <a:latin typeface="Algerian" panose="04020705040A02060702" pitchFamily="82" charset="0"/>
            </a:endParaRPr>
          </a:p>
        </p:txBody>
      </p:sp>
      <p:pic>
        <p:nvPicPr>
          <p:cNvPr id="7" name="Content Placeholder 6">
            <a:extLst>
              <a:ext uri="{FF2B5EF4-FFF2-40B4-BE49-F238E27FC236}">
                <a16:creationId xmlns:a16="http://schemas.microsoft.com/office/drawing/2014/main" id="{650E4FAD-55AC-431C-BC41-D4DF06945294}"/>
              </a:ext>
            </a:extLst>
          </p:cNvPr>
          <p:cNvPicPr>
            <a:picLocks noGrp="1" noChangeAspect="1"/>
          </p:cNvPicPr>
          <p:nvPr>
            <p:ph idx="1"/>
          </p:nvPr>
        </p:nvPicPr>
        <p:blipFill>
          <a:blip r:embed="rId2"/>
          <a:stretch>
            <a:fillRect/>
          </a:stretch>
        </p:blipFill>
        <p:spPr>
          <a:xfrm>
            <a:off x="5339160" y="952500"/>
            <a:ext cx="6205139" cy="5029199"/>
          </a:xfrm>
        </p:spPr>
      </p:pic>
      <p:sp>
        <p:nvSpPr>
          <p:cNvPr id="4" name="Text Placeholder 3">
            <a:extLst>
              <a:ext uri="{FF2B5EF4-FFF2-40B4-BE49-F238E27FC236}">
                <a16:creationId xmlns:a16="http://schemas.microsoft.com/office/drawing/2014/main" id="{07CA7473-739D-DBBD-5635-91538FEEE769}"/>
              </a:ext>
            </a:extLst>
          </p:cNvPr>
          <p:cNvSpPr>
            <a:spLocks noGrp="1"/>
          </p:cNvSpPr>
          <p:nvPr>
            <p:ph type="body" sz="half" idx="2"/>
          </p:nvPr>
        </p:nvSpPr>
        <p:spPr>
          <a:xfrm>
            <a:off x="917228" y="2603500"/>
            <a:ext cx="3932237" cy="3187699"/>
          </a:xfrm>
        </p:spPr>
        <p:txBody>
          <a:bodyPr>
            <a:normAutofit fontScale="92500"/>
          </a:bodyPr>
          <a:lstStyle/>
          <a:p>
            <a:pPr algn="just" fontAlgn="base"/>
            <a:r>
              <a:rPr lang="en-US" b="1" i="0" dirty="0">
                <a:effectLst/>
                <a:latin typeface="Algerian" panose="04020705040A02060702" pitchFamily="82" charset="0"/>
              </a:rPr>
              <a:t>Tree Topology: </a:t>
            </a:r>
            <a:r>
              <a:rPr lang="en-US" b="0" i="0" dirty="0">
                <a:effectLst/>
                <a:latin typeface="Algerian" panose="04020705040A02060702" pitchFamily="82" charset="0"/>
              </a:rPr>
              <a:t>The topology of a tree is similar to that of a star. Nodes in a tree, like those in a star, are connected to a central hub that manages network traffic. It has a root node, which is connected to all other nodes, producing a hierarchy. Hierarchical topology is another name for it. The number of Star networks is connected via Bus in Tree Topology.</a:t>
            </a:r>
          </a:p>
          <a:p>
            <a:endParaRPr lang="en-PH" dirty="0"/>
          </a:p>
        </p:txBody>
      </p:sp>
    </p:spTree>
    <p:extLst>
      <p:ext uri="{BB962C8B-B14F-4D97-AF65-F5344CB8AC3E}">
        <p14:creationId xmlns:p14="http://schemas.microsoft.com/office/powerpoint/2010/main" val="1124897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035E12-4ADC-D66F-3E3E-E521478FE845}"/>
              </a:ext>
            </a:extLst>
          </p:cNvPr>
          <p:cNvPicPr>
            <a:picLocks noGrp="1" noChangeAspect="1"/>
          </p:cNvPicPr>
          <p:nvPr>
            <p:ph idx="1"/>
          </p:nvPr>
        </p:nvPicPr>
        <p:blipFill>
          <a:blip r:embed="rId2"/>
          <a:stretch>
            <a:fillRect/>
          </a:stretch>
        </p:blipFill>
        <p:spPr>
          <a:xfrm>
            <a:off x="5803900" y="1168400"/>
            <a:ext cx="5803901" cy="4216399"/>
          </a:xfrm>
          <a:prstGeom prst="rect">
            <a:avLst/>
          </a:prstGeom>
        </p:spPr>
      </p:pic>
      <p:sp>
        <p:nvSpPr>
          <p:cNvPr id="4" name="Text Placeholder 3">
            <a:extLst>
              <a:ext uri="{FF2B5EF4-FFF2-40B4-BE49-F238E27FC236}">
                <a16:creationId xmlns:a16="http://schemas.microsoft.com/office/drawing/2014/main" id="{3B51FCD4-A9F3-1D98-9A02-287B6D5D2125}"/>
              </a:ext>
            </a:extLst>
          </p:cNvPr>
          <p:cNvSpPr>
            <a:spLocks noGrp="1"/>
          </p:cNvSpPr>
          <p:nvPr>
            <p:ph type="body" sz="half" idx="2"/>
          </p:nvPr>
        </p:nvSpPr>
        <p:spPr>
          <a:xfrm>
            <a:off x="917228" y="1168400"/>
            <a:ext cx="3932237" cy="4622799"/>
          </a:xfrm>
        </p:spPr>
        <p:txBody>
          <a:bodyPr>
            <a:normAutofit/>
          </a:bodyPr>
          <a:lstStyle/>
          <a:p>
            <a:pPr algn="just" fontAlgn="base"/>
            <a:r>
              <a:rPr lang="en-US" b="1" i="0" dirty="0">
                <a:effectLst/>
                <a:latin typeface="Algerian" panose="04020705040A02060702" pitchFamily="82" charset="0"/>
              </a:rPr>
              <a:t>Advantages</a:t>
            </a:r>
            <a:endParaRPr lang="en-US" b="0" i="0" dirty="0">
              <a:effectLst/>
              <a:latin typeface="Algerian" panose="04020705040A02060702" pitchFamily="82" charset="0"/>
            </a:endParaRPr>
          </a:p>
          <a:p>
            <a:pPr algn="just" fontAlgn="base">
              <a:buFont typeface="Arial" panose="020B0604020202020204" pitchFamily="34" charset="0"/>
              <a:buChar char="•"/>
            </a:pPr>
            <a:r>
              <a:rPr lang="en-US" b="0" i="0" dirty="0">
                <a:effectLst/>
                <a:latin typeface="Algerian" panose="04020705040A02060702" pitchFamily="82" charset="0"/>
              </a:rPr>
              <a:t>Network expansion is both possible and simple.</a:t>
            </a:r>
          </a:p>
          <a:p>
            <a:pPr algn="just" fontAlgn="base">
              <a:buFont typeface="Arial" panose="020B0604020202020204" pitchFamily="34" charset="0"/>
              <a:buChar char="•"/>
            </a:pPr>
            <a:r>
              <a:rPr lang="en-US" b="0" i="0" dirty="0">
                <a:effectLst/>
                <a:latin typeface="Algerian" panose="04020705040A02060702" pitchFamily="82" charset="0"/>
              </a:rPr>
              <a:t>We partition the entire network into pieces (star networks) that are easier to manage and maintain.</a:t>
            </a:r>
          </a:p>
          <a:p>
            <a:pPr algn="just" fontAlgn="base">
              <a:buFont typeface="Arial" panose="020B0604020202020204" pitchFamily="34" charset="0"/>
              <a:buChar char="•"/>
            </a:pPr>
            <a:r>
              <a:rPr lang="en-US" b="0" i="0" dirty="0">
                <a:effectLst/>
                <a:latin typeface="Algerian" panose="04020705040A02060702" pitchFamily="82" charset="0"/>
              </a:rPr>
              <a:t>Other segments are unaffected if one segment is damaged.</a:t>
            </a:r>
          </a:p>
          <a:p>
            <a:endParaRPr lang="en-PH" dirty="0"/>
          </a:p>
        </p:txBody>
      </p:sp>
    </p:spTree>
    <p:extLst>
      <p:ext uri="{BB962C8B-B14F-4D97-AF65-F5344CB8AC3E}">
        <p14:creationId xmlns:p14="http://schemas.microsoft.com/office/powerpoint/2010/main" val="3457137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1499DC-8B0B-02EE-6016-BB0B33CCDDC1}"/>
              </a:ext>
            </a:extLst>
          </p:cNvPr>
          <p:cNvPicPr>
            <a:picLocks noGrp="1" noChangeAspect="1"/>
          </p:cNvPicPr>
          <p:nvPr>
            <p:ph idx="1"/>
          </p:nvPr>
        </p:nvPicPr>
        <p:blipFill>
          <a:blip r:embed="rId2"/>
          <a:stretch>
            <a:fillRect/>
          </a:stretch>
        </p:blipFill>
        <p:spPr>
          <a:xfrm>
            <a:off x="5389101" y="609600"/>
            <a:ext cx="5568286" cy="5181600"/>
          </a:xfrm>
          <a:prstGeom prst="rect">
            <a:avLst/>
          </a:prstGeom>
        </p:spPr>
      </p:pic>
      <p:sp>
        <p:nvSpPr>
          <p:cNvPr id="4" name="Text Placeholder 3">
            <a:extLst>
              <a:ext uri="{FF2B5EF4-FFF2-40B4-BE49-F238E27FC236}">
                <a16:creationId xmlns:a16="http://schemas.microsoft.com/office/drawing/2014/main" id="{DB0B9A2E-706A-397A-9700-2A083F9A2392}"/>
              </a:ext>
            </a:extLst>
          </p:cNvPr>
          <p:cNvSpPr>
            <a:spLocks noGrp="1"/>
          </p:cNvSpPr>
          <p:nvPr>
            <p:ph type="body" sz="half" idx="2"/>
          </p:nvPr>
        </p:nvSpPr>
        <p:spPr>
          <a:xfrm>
            <a:off x="917228" y="609600"/>
            <a:ext cx="3932237" cy="5181600"/>
          </a:xfrm>
        </p:spPr>
        <p:txBody>
          <a:bodyPr>
            <a:normAutofit/>
          </a:bodyPr>
          <a:lstStyle/>
          <a:p>
            <a:pPr algn="just" fontAlgn="base"/>
            <a:r>
              <a:rPr lang="en-US" b="1" i="0" dirty="0">
                <a:effectLst/>
                <a:latin typeface="Algerian" panose="04020705040A02060702" pitchFamily="82" charset="0"/>
              </a:rPr>
              <a:t>Disadvantages</a:t>
            </a:r>
            <a:endParaRPr lang="en-US" b="0" i="0" dirty="0">
              <a:effectLst/>
              <a:latin typeface="Algerian" panose="04020705040A02060702" pitchFamily="82" charset="0"/>
            </a:endParaRPr>
          </a:p>
          <a:p>
            <a:pPr algn="just" fontAlgn="base">
              <a:buFont typeface="Arial" panose="020B0604020202020204" pitchFamily="34" charset="0"/>
              <a:buChar char="•"/>
            </a:pPr>
            <a:r>
              <a:rPr lang="en-US" b="0" i="0" dirty="0">
                <a:effectLst/>
                <a:latin typeface="Algerian" panose="04020705040A02060702" pitchFamily="82" charset="0"/>
              </a:rPr>
              <a:t>Tree topology relies largely on the main bus cable because of its basic structure, and if it fails, the entire network is handicapped.</a:t>
            </a:r>
          </a:p>
          <a:p>
            <a:pPr algn="just" fontAlgn="base">
              <a:buFont typeface="Arial" panose="020B0604020202020204" pitchFamily="34" charset="0"/>
              <a:buChar char="•"/>
            </a:pPr>
            <a:r>
              <a:rPr lang="en-US" b="0" i="0" dirty="0">
                <a:effectLst/>
                <a:latin typeface="Algerian" panose="04020705040A02060702" pitchFamily="82" charset="0"/>
              </a:rPr>
              <a:t>Maintenance becomes more challenging when more nodes and segments are added.</a:t>
            </a:r>
          </a:p>
          <a:p>
            <a:endParaRPr lang="en-PH" dirty="0"/>
          </a:p>
        </p:txBody>
      </p:sp>
    </p:spTree>
    <p:extLst>
      <p:ext uri="{BB962C8B-B14F-4D97-AF65-F5344CB8AC3E}">
        <p14:creationId xmlns:p14="http://schemas.microsoft.com/office/powerpoint/2010/main" val="486453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CD90A9-8058-2177-1343-740B674708ED}"/>
              </a:ext>
            </a:extLst>
          </p:cNvPr>
          <p:cNvSpPr>
            <a:spLocks noGrp="1"/>
          </p:cNvSpPr>
          <p:nvPr>
            <p:ph type="title"/>
          </p:nvPr>
        </p:nvSpPr>
        <p:spPr/>
        <p:txBody>
          <a:bodyPr/>
          <a:lstStyle/>
          <a:p>
            <a:r>
              <a:rPr lang="en-US" dirty="0">
                <a:latin typeface="Algerian" panose="04020705040A02060702" pitchFamily="82" charset="0"/>
              </a:rPr>
              <a:t>NETWORKING DEVICES</a:t>
            </a:r>
            <a:endParaRPr lang="en-PH" dirty="0">
              <a:latin typeface="Algerian" panose="04020705040A02060702" pitchFamily="82" charset="0"/>
            </a:endParaRPr>
          </a:p>
        </p:txBody>
      </p:sp>
      <p:sp>
        <p:nvSpPr>
          <p:cNvPr id="8" name="Content Placeholder 7">
            <a:extLst>
              <a:ext uri="{FF2B5EF4-FFF2-40B4-BE49-F238E27FC236}">
                <a16:creationId xmlns:a16="http://schemas.microsoft.com/office/drawing/2014/main" id="{3A5F2EFE-6F41-877F-5D22-95A1B1A4418F}"/>
              </a:ext>
            </a:extLst>
          </p:cNvPr>
          <p:cNvSpPr>
            <a:spLocks noGrp="1"/>
          </p:cNvSpPr>
          <p:nvPr>
            <p:ph idx="1"/>
          </p:nvPr>
        </p:nvSpPr>
        <p:spPr/>
        <p:txBody>
          <a:bodyPr/>
          <a:lstStyle/>
          <a:p>
            <a:r>
              <a:rPr lang="en-US" b="0" i="0" dirty="0">
                <a:effectLst/>
                <a:latin typeface="Algerian" panose="04020705040A02060702" pitchFamily="82" charset="0"/>
              </a:rPr>
              <a:t>Basic hardware interconnecting network nodes, such as Network Interface Cards (NICs), Bridges, Hubs, Switches, and Routers, are used in all networks. In addition, a mechanism for connecting these building parts is necessary, which is usually galvanic cable and optical cable are less popular (“optical fiber”)The following are the network devices :</a:t>
            </a:r>
            <a:endParaRPr lang="en-PH" dirty="0">
              <a:latin typeface="Algerian" panose="04020705040A02060702" pitchFamily="82" charset="0"/>
            </a:endParaRPr>
          </a:p>
        </p:txBody>
      </p:sp>
    </p:spTree>
    <p:extLst>
      <p:ext uri="{BB962C8B-B14F-4D97-AF65-F5344CB8AC3E}">
        <p14:creationId xmlns:p14="http://schemas.microsoft.com/office/powerpoint/2010/main" val="3515681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4A37-5C79-48BC-4F5E-221F87B8AC1B}"/>
              </a:ext>
            </a:extLst>
          </p:cNvPr>
          <p:cNvSpPr>
            <a:spLocks noGrp="1"/>
          </p:cNvSpPr>
          <p:nvPr>
            <p:ph type="title"/>
          </p:nvPr>
        </p:nvSpPr>
        <p:spPr>
          <a:xfrm>
            <a:off x="913795" y="508000"/>
            <a:ext cx="10353761" cy="1326321"/>
          </a:xfrm>
        </p:spPr>
        <p:txBody>
          <a:bodyPr/>
          <a:lstStyle/>
          <a:p>
            <a:r>
              <a:rPr lang="en-US" dirty="0">
                <a:latin typeface="Algerian" panose="04020705040A02060702" pitchFamily="82" charset="0"/>
              </a:rPr>
              <a:t>NETWORKING DEVICES </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271176E-C2F3-6BCC-2300-AFFFCD8D3FD2}"/>
              </a:ext>
            </a:extLst>
          </p:cNvPr>
          <p:cNvSpPr>
            <a:spLocks noGrp="1"/>
          </p:cNvSpPr>
          <p:nvPr>
            <p:ph idx="1"/>
          </p:nvPr>
        </p:nvSpPr>
        <p:spPr/>
        <p:txBody>
          <a:bodyPr>
            <a:normAutofit/>
          </a:bodyPr>
          <a:lstStyle/>
          <a:p>
            <a:pPr>
              <a:buFont typeface="Wingdings" panose="05000000000000000000" pitchFamily="2" charset="2"/>
              <a:buChar char="v"/>
            </a:pPr>
            <a:r>
              <a:rPr lang="en-US" dirty="0">
                <a:latin typeface="Algerian" panose="04020705040A02060702" pitchFamily="82" charset="0"/>
              </a:rPr>
              <a:t>NIC (NETWORK INTERFACE CARD)</a:t>
            </a:r>
          </a:p>
          <a:p>
            <a:pPr>
              <a:buFont typeface="Wingdings" panose="05000000000000000000" pitchFamily="2" charset="2"/>
              <a:buChar char="v"/>
            </a:pPr>
            <a:r>
              <a:rPr lang="en-US" dirty="0">
                <a:latin typeface="Algerian" panose="04020705040A02060702" pitchFamily="82" charset="0"/>
              </a:rPr>
              <a:t>REPEATER</a:t>
            </a:r>
          </a:p>
          <a:p>
            <a:pPr>
              <a:buFont typeface="Wingdings" panose="05000000000000000000" pitchFamily="2" charset="2"/>
              <a:buChar char="v"/>
            </a:pPr>
            <a:r>
              <a:rPr lang="en-US" dirty="0">
                <a:latin typeface="Algerian" panose="04020705040A02060702" pitchFamily="82" charset="0"/>
              </a:rPr>
              <a:t>HUB</a:t>
            </a:r>
          </a:p>
          <a:p>
            <a:pPr>
              <a:buFont typeface="Wingdings" panose="05000000000000000000" pitchFamily="2" charset="2"/>
              <a:buChar char="v"/>
            </a:pPr>
            <a:r>
              <a:rPr lang="en-US" dirty="0">
                <a:latin typeface="Algerian" panose="04020705040A02060702" pitchFamily="82" charset="0"/>
              </a:rPr>
              <a:t>BRIDGES</a:t>
            </a:r>
          </a:p>
          <a:p>
            <a:pPr>
              <a:buFont typeface="Wingdings" panose="05000000000000000000" pitchFamily="2" charset="2"/>
              <a:buChar char="v"/>
            </a:pPr>
            <a:r>
              <a:rPr lang="en-US" dirty="0">
                <a:latin typeface="Algerian" panose="04020705040A02060702" pitchFamily="82" charset="0"/>
              </a:rPr>
              <a:t>SWITCHES</a:t>
            </a:r>
          </a:p>
          <a:p>
            <a:pPr>
              <a:buFont typeface="Wingdings" panose="05000000000000000000" pitchFamily="2" charset="2"/>
              <a:buChar char="v"/>
            </a:pPr>
            <a:r>
              <a:rPr lang="en-US" dirty="0">
                <a:latin typeface="Algerian" panose="04020705040A02060702" pitchFamily="82" charset="0"/>
              </a:rPr>
              <a:t>ROUTERS</a:t>
            </a:r>
          </a:p>
          <a:p>
            <a:pPr>
              <a:buFont typeface="Wingdings" panose="05000000000000000000" pitchFamily="2" charset="2"/>
              <a:buChar char="v"/>
            </a:pPr>
            <a:r>
              <a:rPr lang="en-US" dirty="0">
                <a:latin typeface="Algerian" panose="04020705040A02060702" pitchFamily="82" charset="0"/>
              </a:rPr>
              <a:t>GATWAY</a:t>
            </a:r>
            <a:endParaRPr lang="en-PH" dirty="0">
              <a:latin typeface="Algerian" panose="04020705040A02060702" pitchFamily="82" charset="0"/>
            </a:endParaRPr>
          </a:p>
        </p:txBody>
      </p:sp>
    </p:spTree>
    <p:extLst>
      <p:ext uri="{BB962C8B-B14F-4D97-AF65-F5344CB8AC3E}">
        <p14:creationId xmlns:p14="http://schemas.microsoft.com/office/powerpoint/2010/main" val="35014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05DA-ADC4-9FEB-C1E8-F6FC33483D75}"/>
              </a:ext>
            </a:extLst>
          </p:cNvPr>
          <p:cNvSpPr>
            <a:spLocks noGrp="1"/>
          </p:cNvSpPr>
          <p:nvPr>
            <p:ph type="title"/>
          </p:nvPr>
        </p:nvSpPr>
        <p:spPr/>
        <p:txBody>
          <a:bodyPr/>
          <a:lstStyle/>
          <a:p>
            <a:r>
              <a:rPr lang="en-US" dirty="0">
                <a:latin typeface="Algerian" panose="04020705040A02060702" pitchFamily="82" charset="0"/>
              </a:rPr>
              <a:t>NIC (NETWORK INTERFACE CARD)</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3968C1A4-953A-C494-4BC8-B1F0B55C25B8}"/>
              </a:ext>
            </a:extLst>
          </p:cNvPr>
          <p:cNvSpPr>
            <a:spLocks noGrp="1"/>
          </p:cNvSpPr>
          <p:nvPr>
            <p:ph idx="1"/>
          </p:nvPr>
        </p:nvSpPr>
        <p:spPr/>
        <p:txBody>
          <a:bodyPr/>
          <a:lstStyle/>
          <a:p>
            <a:r>
              <a:rPr lang="en-US" b="0" i="0" dirty="0">
                <a:effectLst/>
                <a:latin typeface="Algerian" panose="04020705040A02060702" pitchFamily="82" charset="0"/>
              </a:rPr>
              <a:t>A network card, often known as a network adapter or NIC (network interface card), is computer hardware that enables computers to communicate via a network. It offers physical access to networking media and, in many cases, MAC addresses serve as a low-level addressing scheme. Each network interface card has a distinct identifier. This is stored on a chip that is attached to the card.</a:t>
            </a:r>
            <a:endParaRPr lang="en-PH" dirty="0">
              <a:latin typeface="Algerian" panose="04020705040A02060702" pitchFamily="82" charset="0"/>
            </a:endParaRPr>
          </a:p>
        </p:txBody>
      </p:sp>
    </p:spTree>
    <p:extLst>
      <p:ext uri="{BB962C8B-B14F-4D97-AF65-F5344CB8AC3E}">
        <p14:creationId xmlns:p14="http://schemas.microsoft.com/office/powerpoint/2010/main" val="2295436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37F6-D263-80BC-AB69-ACB959D3F5BD}"/>
              </a:ext>
            </a:extLst>
          </p:cNvPr>
          <p:cNvSpPr>
            <a:spLocks noGrp="1"/>
          </p:cNvSpPr>
          <p:nvPr>
            <p:ph type="title"/>
          </p:nvPr>
        </p:nvSpPr>
        <p:spPr/>
        <p:txBody>
          <a:bodyPr/>
          <a:lstStyle/>
          <a:p>
            <a:r>
              <a:rPr lang="en-US" dirty="0">
                <a:latin typeface="Algerian" panose="04020705040A02060702" pitchFamily="82" charset="0"/>
              </a:rPr>
              <a:t>REPEATER</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C3B25A3-4163-6B84-717E-708B0CAFFECA}"/>
              </a:ext>
            </a:extLst>
          </p:cNvPr>
          <p:cNvSpPr>
            <a:spLocks noGrp="1"/>
          </p:cNvSpPr>
          <p:nvPr>
            <p:ph idx="1"/>
          </p:nvPr>
        </p:nvSpPr>
        <p:spPr/>
        <p:txBody>
          <a:bodyPr/>
          <a:lstStyle/>
          <a:p>
            <a:r>
              <a:rPr lang="en-US" b="0" i="0" dirty="0">
                <a:effectLst/>
                <a:latin typeface="Algerian" panose="04020705040A02060702" pitchFamily="82" charset="0"/>
              </a:rPr>
              <a:t>A repeater is an electrical device that receives a signal, cleans it of unwanted noise, regenerates it, and retransmits it at a higher power level or to the opposite side of an obstruction, allowing the signal to travel greater distances without degradation. In the majority of twisted pair Ethernet networks, Repeaters are necessary for cable lengths longer than 100 meters in some systems. Repeaters are based on physics.</a:t>
            </a:r>
            <a:endParaRPr lang="en-PH" dirty="0">
              <a:latin typeface="Algerian" panose="04020705040A02060702" pitchFamily="82" charset="0"/>
            </a:endParaRPr>
          </a:p>
        </p:txBody>
      </p:sp>
    </p:spTree>
    <p:extLst>
      <p:ext uri="{BB962C8B-B14F-4D97-AF65-F5344CB8AC3E}">
        <p14:creationId xmlns:p14="http://schemas.microsoft.com/office/powerpoint/2010/main" val="868918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657F-E6C2-A14D-935A-339DFA8528F3}"/>
              </a:ext>
            </a:extLst>
          </p:cNvPr>
          <p:cNvSpPr>
            <a:spLocks noGrp="1"/>
          </p:cNvSpPr>
          <p:nvPr>
            <p:ph type="title"/>
          </p:nvPr>
        </p:nvSpPr>
        <p:spPr/>
        <p:txBody>
          <a:bodyPr>
            <a:normAutofit/>
          </a:bodyPr>
          <a:lstStyle/>
          <a:p>
            <a:r>
              <a:rPr lang="en-US" sz="6000" dirty="0">
                <a:latin typeface="Algerian" panose="04020705040A02060702" pitchFamily="82" charset="0"/>
              </a:rPr>
              <a:t>HUB</a:t>
            </a:r>
            <a:endParaRPr lang="en-PH"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92D579D-14A1-3B2C-C7A9-A081A86B2247}"/>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0" i="0" dirty="0">
                <a:effectLst/>
                <a:latin typeface="Algerian" panose="04020705040A02060702" pitchFamily="82" charset="0"/>
              </a:rPr>
              <a:t>A hub is a device that joins together many twisted pairs or fiber optic Ethernet devices to give the illusion as a formation of a single network segment. The device can be visualized as a multiport repeater. A network hub is a relatively simple broadcast device. Any packet entering any port is regenerated and broadcast out on all other ports, and hubs do not control any of the traffic that passes through them. Packet collisions occur as a result of every packet being sent out through all other ports, substantially impeding the smooth flow of communication</a:t>
            </a:r>
            <a:r>
              <a:rPr lang="en-US" b="0" i="0" dirty="0">
                <a:solidFill>
                  <a:srgbClr val="273239"/>
                </a:solidFill>
                <a:effectLst/>
                <a:latin typeface="urw-din"/>
              </a:rPr>
              <a:t>.</a:t>
            </a:r>
          </a:p>
          <a:p>
            <a:br>
              <a:rPr lang="en-US" dirty="0"/>
            </a:br>
            <a:endParaRPr lang="en-PH" dirty="0"/>
          </a:p>
        </p:txBody>
      </p:sp>
    </p:spTree>
    <p:extLst>
      <p:ext uri="{BB962C8B-B14F-4D97-AF65-F5344CB8AC3E}">
        <p14:creationId xmlns:p14="http://schemas.microsoft.com/office/powerpoint/2010/main" val="151282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1D9EC0B-82B9-B984-D5E9-FEBF137C2A3F}"/>
              </a:ext>
            </a:extLst>
          </p:cNvPr>
          <p:cNvPicPr>
            <a:picLocks noGrp="1" noChangeAspect="1"/>
          </p:cNvPicPr>
          <p:nvPr>
            <p:ph idx="1"/>
          </p:nvPr>
        </p:nvPicPr>
        <p:blipFill>
          <a:blip r:embed="rId2"/>
          <a:stretch>
            <a:fillRect/>
          </a:stretch>
        </p:blipFill>
        <p:spPr>
          <a:xfrm>
            <a:off x="5078413" y="1652984"/>
            <a:ext cx="6189662" cy="3094831"/>
          </a:xfrm>
          <a:prstGeom prst="rect">
            <a:avLst/>
          </a:prstGeom>
        </p:spPr>
      </p:pic>
      <p:sp>
        <p:nvSpPr>
          <p:cNvPr id="5" name="Text Placeholder 4">
            <a:extLst>
              <a:ext uri="{FF2B5EF4-FFF2-40B4-BE49-F238E27FC236}">
                <a16:creationId xmlns:a16="http://schemas.microsoft.com/office/drawing/2014/main" id="{85D78E0D-70AF-04B2-6667-62695F6CDF8D}"/>
              </a:ext>
            </a:extLst>
          </p:cNvPr>
          <p:cNvSpPr>
            <a:spLocks noGrp="1"/>
          </p:cNvSpPr>
          <p:nvPr>
            <p:ph type="body" sz="half" idx="2"/>
          </p:nvPr>
        </p:nvSpPr>
        <p:spPr>
          <a:xfrm>
            <a:off x="839788" y="887506"/>
            <a:ext cx="3932237" cy="4981482"/>
          </a:xfrm>
        </p:spPr>
        <p:txBody>
          <a:bodyPr>
            <a:normAutofit fontScale="92500"/>
          </a:bodyPr>
          <a:lstStyle/>
          <a:p>
            <a:r>
              <a:rPr lang="en-US" sz="2400" b="0" i="0" dirty="0">
                <a:effectLst/>
                <a:latin typeface="Algerian" panose="04020705040A02060702" pitchFamily="82" charset="0"/>
              </a:rPr>
              <a:t>computer network consists of various kinds of nodes. Servers, networking hardware, personal computers, and other specialized or general-purpose hosts can all be nodes in a computer network. Hostnames and network addresses are used to identify them.</a:t>
            </a:r>
            <a:endParaRPr lang="en-PH" sz="2400" dirty="0">
              <a:latin typeface="Algerian" panose="04020705040A02060702" pitchFamily="82" charset="0"/>
            </a:endParaRPr>
          </a:p>
          <a:p>
            <a:endParaRPr lang="en-PH" dirty="0"/>
          </a:p>
        </p:txBody>
      </p:sp>
    </p:spTree>
    <p:extLst>
      <p:ext uri="{BB962C8B-B14F-4D97-AF65-F5344CB8AC3E}">
        <p14:creationId xmlns:p14="http://schemas.microsoft.com/office/powerpoint/2010/main" val="3568586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B6A1-87D7-F074-2BA1-0A258D81BD18}"/>
              </a:ext>
            </a:extLst>
          </p:cNvPr>
          <p:cNvSpPr>
            <a:spLocks noGrp="1"/>
          </p:cNvSpPr>
          <p:nvPr>
            <p:ph type="title"/>
          </p:nvPr>
        </p:nvSpPr>
        <p:spPr/>
        <p:txBody>
          <a:bodyPr/>
          <a:lstStyle/>
          <a:p>
            <a:r>
              <a:rPr lang="en-US" dirty="0">
                <a:latin typeface="Algerian" panose="04020705040A02060702" pitchFamily="82" charset="0"/>
              </a:rPr>
              <a:t>BRIDGES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C5D8EFDE-CBE7-95F7-F104-8AC00D6E8287}"/>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Algerian" panose="04020705040A02060702" pitchFamily="82" charset="0"/>
              </a:rPr>
              <a:t>Bridges broadcast data to all the ports but not on the one that received the transmission. Bridges, on the other hand, learn which MAC addresses are reachable through specific ports rather than copying messages to all ports as hubs do. Once a port and an address are associated, the bridge will only transport traffic for that address to that port.</a:t>
            </a:r>
          </a:p>
          <a:p>
            <a:br>
              <a:rPr lang="en-US" dirty="0"/>
            </a:br>
            <a:endParaRPr lang="en-PH" dirty="0"/>
          </a:p>
        </p:txBody>
      </p:sp>
    </p:spTree>
    <p:extLst>
      <p:ext uri="{BB962C8B-B14F-4D97-AF65-F5344CB8AC3E}">
        <p14:creationId xmlns:p14="http://schemas.microsoft.com/office/powerpoint/2010/main" val="1632962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C8EE-3A73-55A1-CFA1-CB0C5CB07DDC}"/>
              </a:ext>
            </a:extLst>
          </p:cNvPr>
          <p:cNvSpPr>
            <a:spLocks noGrp="1"/>
          </p:cNvSpPr>
          <p:nvPr>
            <p:ph type="title"/>
          </p:nvPr>
        </p:nvSpPr>
        <p:spPr/>
        <p:txBody>
          <a:bodyPr/>
          <a:lstStyle/>
          <a:p>
            <a:r>
              <a:rPr lang="en-US" dirty="0">
                <a:latin typeface="Algerian" panose="04020705040A02060702" pitchFamily="82" charset="0"/>
              </a:rPr>
              <a:t>SWITCHES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5BF1BBA8-320D-50CC-A0C8-9D7A756FA81B}"/>
              </a:ext>
            </a:extLst>
          </p:cNvPr>
          <p:cNvSpPr>
            <a:spLocks noGrp="1"/>
          </p:cNvSpPr>
          <p:nvPr>
            <p:ph idx="1"/>
          </p:nvPr>
        </p:nvSpPr>
        <p:spPr/>
        <p:txBody>
          <a:bodyPr/>
          <a:lstStyle/>
          <a:p>
            <a:r>
              <a:rPr lang="en-US" b="0" i="0" dirty="0">
                <a:effectLst/>
                <a:latin typeface="Algerian" panose="04020705040A02060702" pitchFamily="82" charset="0"/>
              </a:rPr>
              <a:t>A switch differs from a hub in that it only forwards frames to the ports that are participating in the communication, rather than all of the ports that are connected. The collision domain is broken by a switch, yet the switch depicts itself as a broadcast domain. Frame forwarding decisions are made by switches based on MAC addresses</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1984854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0403-2BA9-CD7D-E3D7-0F490FA01B33}"/>
              </a:ext>
            </a:extLst>
          </p:cNvPr>
          <p:cNvSpPr>
            <a:spLocks noGrp="1"/>
          </p:cNvSpPr>
          <p:nvPr>
            <p:ph type="title"/>
          </p:nvPr>
        </p:nvSpPr>
        <p:spPr/>
        <p:txBody>
          <a:bodyPr/>
          <a:lstStyle/>
          <a:p>
            <a:r>
              <a:rPr lang="en-US" dirty="0">
                <a:latin typeface="Algerian" panose="04020705040A02060702" pitchFamily="82" charset="0"/>
              </a:rPr>
              <a:t>ROUTERS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E6C2248B-6EE5-0B1F-A024-654785DF7B6D}"/>
              </a:ext>
            </a:extLst>
          </p:cNvPr>
          <p:cNvSpPr>
            <a:spLocks noGrp="1"/>
          </p:cNvSpPr>
          <p:nvPr>
            <p:ph idx="1"/>
          </p:nvPr>
        </p:nvSpPr>
        <p:spPr/>
        <p:txBody>
          <a:bodyPr>
            <a:normAutofit fontScale="92500"/>
          </a:bodyPr>
          <a:lstStyle/>
          <a:p>
            <a:r>
              <a:rPr lang="en-US" b="0" i="0" dirty="0">
                <a:effectLst/>
                <a:latin typeface="Algerian" panose="04020705040A02060702" pitchFamily="82" charset="0"/>
              </a:rPr>
              <a:t>Routers are networking devices that use headers and forwarding tables to find the optimal way to forward data packets between networks. A router is a computer networking device that links two or more computer networks and selectively exchanges data packets between them. A router can use address information in each data packet to determine if the source and destination are on the same network or if the data packet has to be transported between networks. When numerous routers are deployed in a wide collection of interconnected networks, the routers share target system addresses so that each router can develop a table displaying the preferred pathways between any two systems on the associated networks.</a:t>
            </a:r>
            <a:endParaRPr lang="en-PH" dirty="0">
              <a:latin typeface="Algerian" panose="04020705040A02060702" pitchFamily="82" charset="0"/>
            </a:endParaRPr>
          </a:p>
        </p:txBody>
      </p:sp>
    </p:spTree>
    <p:extLst>
      <p:ext uri="{BB962C8B-B14F-4D97-AF65-F5344CB8AC3E}">
        <p14:creationId xmlns:p14="http://schemas.microsoft.com/office/powerpoint/2010/main" val="3649570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E050-3612-2BD4-3E46-8286304CA863}"/>
              </a:ext>
            </a:extLst>
          </p:cNvPr>
          <p:cNvSpPr>
            <a:spLocks noGrp="1"/>
          </p:cNvSpPr>
          <p:nvPr>
            <p:ph type="title"/>
          </p:nvPr>
        </p:nvSpPr>
        <p:spPr/>
        <p:txBody>
          <a:bodyPr/>
          <a:lstStyle/>
          <a:p>
            <a:r>
              <a:rPr lang="en-US" dirty="0">
                <a:latin typeface="Algerian" panose="04020705040A02060702" pitchFamily="82" charset="0"/>
              </a:rPr>
              <a:t>GATEWAYS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0B7ABF61-BC4B-71E6-5D1C-F155D9DF338B}"/>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effectLst/>
                <a:latin typeface="Algerian" panose="04020705040A02060702" pitchFamily="82" charset="0"/>
              </a:rPr>
              <a:t>To provide system compatibility, a gateway may contain devices such as protocol translators, impedance matching devices, rate converters, fault isolators, or signal translators. It also necessitates the development of administrative procedures that are acceptable to both networks. By completing the necessary protocol conversions, a protocol translation/mapping gateway joins networks that use distinct network protocol technologies</a:t>
            </a:r>
            <a:r>
              <a:rPr lang="en-US" b="0" i="0" dirty="0">
                <a:solidFill>
                  <a:srgbClr val="273239"/>
                </a:solidFill>
                <a:effectLst/>
                <a:latin typeface="urw-din"/>
              </a:rPr>
              <a:t>.</a:t>
            </a:r>
          </a:p>
          <a:p>
            <a:br>
              <a:rPr lang="en-US" dirty="0"/>
            </a:br>
            <a:endParaRPr lang="en-PH" dirty="0"/>
          </a:p>
        </p:txBody>
      </p:sp>
    </p:spTree>
    <p:extLst>
      <p:ext uri="{BB962C8B-B14F-4D97-AF65-F5344CB8AC3E}">
        <p14:creationId xmlns:p14="http://schemas.microsoft.com/office/powerpoint/2010/main" val="2635794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0E8F-5B91-7079-975F-4CAF3CE26008}"/>
              </a:ext>
            </a:extLst>
          </p:cNvPr>
          <p:cNvSpPr>
            <a:spLocks noGrp="1"/>
          </p:cNvSpPr>
          <p:nvPr>
            <p:ph type="title"/>
          </p:nvPr>
        </p:nvSpPr>
        <p:spPr/>
        <p:txBody>
          <a:bodyPr/>
          <a:lstStyle/>
          <a:p>
            <a:r>
              <a:rPr lang="en-US" dirty="0">
                <a:latin typeface="Algerian" panose="04020705040A02060702" pitchFamily="82" charset="0"/>
              </a:rPr>
              <a:t>INTERNET</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4BDB72C9-322E-D600-5AAC-A9AE32DED354}"/>
              </a:ext>
            </a:extLst>
          </p:cNvPr>
          <p:cNvSpPr>
            <a:spLocks noGrp="1"/>
          </p:cNvSpPr>
          <p:nvPr>
            <p:ph idx="1"/>
          </p:nvPr>
        </p:nvSpPr>
        <p:spPr/>
        <p:txBody>
          <a:bodyPr/>
          <a:lstStyle/>
          <a:p>
            <a:r>
              <a:rPr lang="en-US" b="0" i="0" dirty="0">
                <a:effectLst/>
                <a:latin typeface="Algerian" panose="04020705040A02060702" pitchFamily="82" charset="0"/>
              </a:rPr>
              <a:t>The internet is a larger network that allows computer networks controlled by enterprises, governments, colleges, and other organizations all over the world to communicate with one another. As a result, there are a tangle of cables, computers, data centers, routers, servers, repeaters, satellites, and wi-fi towers that allow digital data to go around the world.</a:t>
            </a:r>
            <a:endParaRPr lang="en-PH" dirty="0">
              <a:latin typeface="Algerian" panose="04020705040A02060702" pitchFamily="82" charset="0"/>
            </a:endParaRPr>
          </a:p>
        </p:txBody>
      </p:sp>
    </p:spTree>
    <p:extLst>
      <p:ext uri="{BB962C8B-B14F-4D97-AF65-F5344CB8AC3E}">
        <p14:creationId xmlns:p14="http://schemas.microsoft.com/office/powerpoint/2010/main" val="2587300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96E33-980E-754D-D293-49088299DF1E}"/>
              </a:ext>
            </a:extLst>
          </p:cNvPr>
          <p:cNvSpPr>
            <a:spLocks noGrp="1"/>
          </p:cNvSpPr>
          <p:nvPr>
            <p:ph idx="1"/>
          </p:nvPr>
        </p:nvSpPr>
        <p:spPr/>
        <p:txBody>
          <a:bodyPr/>
          <a:lstStyle/>
          <a:p>
            <a:pPr algn="just" fontAlgn="base">
              <a:buFont typeface="Wingdings" panose="05000000000000000000" pitchFamily="2" charset="2"/>
              <a:buChar char="v"/>
            </a:pPr>
            <a:r>
              <a:rPr lang="en-US" b="0" i="0" dirty="0">
                <a:effectLst/>
                <a:latin typeface="Algerian" panose="04020705040A02060702" pitchFamily="82" charset="0"/>
              </a:rPr>
              <a:t>The Internet is a vast network of networks that functions as a networking infrastructure. It links millions of computers throughout the world, creating a network in which any computer can talk with any other computer as long as they are both linked to the Internet.</a:t>
            </a:r>
          </a:p>
          <a:p>
            <a:pPr algn="just" fontAlgn="base">
              <a:buFont typeface="Wingdings" panose="05000000000000000000" pitchFamily="2" charset="2"/>
              <a:buChar char="v"/>
            </a:pPr>
            <a:r>
              <a:rPr lang="en-US" b="0" i="0" dirty="0">
                <a:effectLst/>
                <a:latin typeface="Algerian" panose="04020705040A02060702" pitchFamily="82" charset="0"/>
              </a:rPr>
              <a:t>The Internet is a global network of interconnected computers that communicate and share information using a standardized Internet Protocol Suite.</a:t>
            </a:r>
          </a:p>
          <a:p>
            <a:endParaRPr lang="en-PH" dirty="0"/>
          </a:p>
        </p:txBody>
      </p:sp>
    </p:spTree>
    <p:extLst>
      <p:ext uri="{BB962C8B-B14F-4D97-AF65-F5344CB8AC3E}">
        <p14:creationId xmlns:p14="http://schemas.microsoft.com/office/powerpoint/2010/main" val="1510139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36CF01-9DED-C0E9-6177-C2AE407F45BB}"/>
              </a:ext>
            </a:extLst>
          </p:cNvPr>
          <p:cNvSpPr>
            <a:spLocks noGrp="1"/>
          </p:cNvSpPr>
          <p:nvPr>
            <p:ph idx="1"/>
          </p:nvPr>
        </p:nvSpPr>
        <p:spPr>
          <a:xfrm>
            <a:off x="952500" y="463924"/>
            <a:ext cx="10515600" cy="5598739"/>
          </a:xfrm>
        </p:spPr>
        <p:txBody>
          <a:bodyPr>
            <a:normAutofit/>
          </a:bodyPr>
          <a:lstStyle/>
          <a:p>
            <a:pPr marL="0" indent="0" algn="just" fontAlgn="base">
              <a:buNone/>
            </a:pPr>
            <a:r>
              <a:rPr lang="en-US" b="1" i="0" dirty="0">
                <a:effectLst/>
                <a:latin typeface="Algerian" panose="04020705040A02060702" pitchFamily="82" charset="0"/>
              </a:rPr>
              <a:t>Sample Questions</a:t>
            </a:r>
          </a:p>
          <a:p>
            <a:pPr marL="0" indent="0" algn="just" fontAlgn="base">
              <a:buNone/>
            </a:pPr>
            <a:r>
              <a:rPr lang="en-US" b="1" i="0" dirty="0">
                <a:effectLst/>
                <a:latin typeface="Algerian" panose="04020705040A02060702" pitchFamily="82" charset="0"/>
              </a:rPr>
              <a:t>Question 1: List the advantages and disadvantages of the internet.</a:t>
            </a:r>
            <a:endParaRPr lang="en-US" b="0" i="0" dirty="0">
              <a:effectLst/>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pPr algn="just" fontAlgn="base">
              <a:buFont typeface="Wingdings" panose="05000000000000000000" pitchFamily="2" charset="2"/>
              <a:buChar char="v"/>
            </a:pPr>
            <a:r>
              <a:rPr lang="en-US" b="0" i="1" dirty="0">
                <a:effectLst/>
                <a:latin typeface="Algerian" panose="04020705040A02060702" pitchFamily="82" charset="0"/>
              </a:rPr>
              <a:t>Advantages of internet are,</a:t>
            </a:r>
          </a:p>
          <a:p>
            <a:pPr algn="just" fontAlgn="base">
              <a:buFont typeface="Wingdings" panose="05000000000000000000" pitchFamily="2" charset="2"/>
              <a:buChar char="v"/>
            </a:pPr>
            <a:r>
              <a:rPr lang="en-US" b="0" i="1" dirty="0">
                <a:effectLst/>
                <a:latin typeface="Algerian" panose="04020705040A02060702" pitchFamily="82" charset="0"/>
              </a:rPr>
              <a:t>Source of entertainment – Online gaming, talking, browsing, music, movies, dramas, and TV series are quickly becoming the most popular ways to pass the time.</a:t>
            </a:r>
          </a:p>
          <a:p>
            <a:pPr algn="just" fontAlgn="base">
              <a:buFont typeface="Wingdings" panose="05000000000000000000" pitchFamily="2" charset="2"/>
              <a:buChar char="v"/>
            </a:pPr>
            <a:r>
              <a:rPr lang="en-US" b="0" i="1" dirty="0">
                <a:effectLst/>
                <a:latin typeface="Algerian" panose="04020705040A02060702" pitchFamily="82" charset="0"/>
              </a:rPr>
              <a:t>Source of information – There is no better place to conduct research than the internet. We can learn about the latest trends, communicate with experts without having to physically visit them, and seek professional advice over the internet.</a:t>
            </a:r>
          </a:p>
          <a:p>
            <a:pPr marL="0" indent="0" algn="just" fontAlgn="base">
              <a:buNone/>
            </a:pPr>
            <a:endParaRPr lang="en-US" b="0" i="1" dirty="0">
              <a:solidFill>
                <a:srgbClr val="273239"/>
              </a:solidFill>
              <a:effectLst/>
              <a:latin typeface="urw-din"/>
            </a:endParaRPr>
          </a:p>
        </p:txBody>
      </p:sp>
    </p:spTree>
    <p:extLst>
      <p:ext uri="{BB962C8B-B14F-4D97-AF65-F5344CB8AC3E}">
        <p14:creationId xmlns:p14="http://schemas.microsoft.com/office/powerpoint/2010/main" val="4125745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5BA48-6A0F-254E-DB00-005FCF86E0EF}"/>
              </a:ext>
            </a:extLst>
          </p:cNvPr>
          <p:cNvSpPr>
            <a:spLocks noGrp="1"/>
          </p:cNvSpPr>
          <p:nvPr>
            <p:ph idx="1"/>
          </p:nvPr>
        </p:nvSpPr>
        <p:spPr>
          <a:xfrm>
            <a:off x="838200" y="1277471"/>
            <a:ext cx="10515600" cy="4899492"/>
          </a:xfrm>
        </p:spPr>
        <p:txBody>
          <a:bodyPr/>
          <a:lstStyle/>
          <a:p>
            <a:pPr algn="just" fontAlgn="base">
              <a:buFont typeface="Wingdings" panose="05000000000000000000" pitchFamily="2" charset="2"/>
              <a:buChar char="v"/>
            </a:pPr>
            <a:r>
              <a:rPr lang="en-US" b="0" i="1" dirty="0">
                <a:effectLst/>
                <a:latin typeface="Algerian" panose="04020705040A02060702" pitchFamily="82" charset="0"/>
              </a:rPr>
              <a:t>E – Commerce – With the advancement of internet technology, large online E-commerce enterprises such as Amazon, Ali Baba, </a:t>
            </a:r>
            <a:r>
              <a:rPr lang="en-US" b="0" i="1" dirty="0" err="1">
                <a:effectLst/>
                <a:latin typeface="Algerian" panose="04020705040A02060702" pitchFamily="82" charset="0"/>
              </a:rPr>
              <a:t>myntra</a:t>
            </a:r>
            <a:r>
              <a:rPr lang="en-US" b="0" i="1" dirty="0">
                <a:effectLst/>
                <a:latin typeface="Algerian" panose="04020705040A02060702" pitchFamily="82" charset="0"/>
              </a:rPr>
              <a:t> etc. have emerged.</a:t>
            </a:r>
          </a:p>
          <a:p>
            <a:pPr algn="just" fontAlgn="base">
              <a:buFont typeface="Wingdings" panose="05000000000000000000" pitchFamily="2" charset="2"/>
              <a:buChar char="v"/>
            </a:pPr>
            <a:r>
              <a:rPr lang="en-US" b="0" i="1" dirty="0">
                <a:effectLst/>
                <a:latin typeface="Algerian" panose="04020705040A02060702" pitchFamily="82" charset="0"/>
              </a:rPr>
              <a:t>Working from home, collaborating with others, and having access to a global workforce are all advantages.</a:t>
            </a:r>
          </a:p>
          <a:p>
            <a:pPr algn="just" fontAlgn="base">
              <a:buFont typeface="Wingdings" panose="05000000000000000000" pitchFamily="2" charset="2"/>
              <a:buChar char="v"/>
            </a:pPr>
            <a:r>
              <a:rPr lang="en-US" b="0" i="1" dirty="0">
                <a:effectLst/>
                <a:latin typeface="Algerian" panose="04020705040A02060702" pitchFamily="82" charset="0"/>
              </a:rPr>
              <a:t>Keeps Updated – Because there are hundreds of thousands of newsgroups and services that keep you updated with every tick of the clock, the Internet is a source of the most recent news.</a:t>
            </a:r>
          </a:p>
          <a:p>
            <a:endParaRPr lang="en-PH" dirty="0"/>
          </a:p>
        </p:txBody>
      </p:sp>
    </p:spTree>
    <p:extLst>
      <p:ext uri="{BB962C8B-B14F-4D97-AF65-F5344CB8AC3E}">
        <p14:creationId xmlns:p14="http://schemas.microsoft.com/office/powerpoint/2010/main" val="4094399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1C46C-DB00-B7EE-71B4-783ED3A7635C}"/>
              </a:ext>
            </a:extLst>
          </p:cNvPr>
          <p:cNvSpPr>
            <a:spLocks noGrp="1"/>
          </p:cNvSpPr>
          <p:nvPr>
            <p:ph idx="1"/>
          </p:nvPr>
        </p:nvSpPr>
        <p:spPr>
          <a:xfrm>
            <a:off x="838200" y="860612"/>
            <a:ext cx="10515600" cy="5316351"/>
          </a:xfrm>
        </p:spPr>
        <p:txBody>
          <a:bodyPr>
            <a:normAutofit/>
          </a:bodyPr>
          <a:lstStyle/>
          <a:p>
            <a:pPr marL="0" indent="0" algn="just" fontAlgn="base">
              <a:buNone/>
            </a:pPr>
            <a:r>
              <a:rPr lang="en-US" b="0" i="1" dirty="0">
                <a:effectLst/>
                <a:latin typeface="Algerian" panose="04020705040A02060702" pitchFamily="82" charset="0"/>
              </a:rPr>
              <a:t>Disadvantages of internet are,</a:t>
            </a:r>
          </a:p>
          <a:p>
            <a:pPr algn="just" fontAlgn="base">
              <a:buFont typeface="Wingdings" panose="05000000000000000000" pitchFamily="2" charset="2"/>
              <a:buChar char="v"/>
            </a:pPr>
            <a:r>
              <a:rPr lang="en-US" b="0" i="1" dirty="0">
                <a:effectLst/>
                <a:latin typeface="Algerian" panose="04020705040A02060702" pitchFamily="82" charset="0"/>
              </a:rPr>
              <a:t>Time Wastage – Most people believe that spending too much time on the internet is unhealthy for young people and leads to obesity. </a:t>
            </a:r>
          </a:p>
          <a:p>
            <a:pPr algn="just" fontAlgn="base">
              <a:buFont typeface="Wingdings" panose="05000000000000000000" pitchFamily="2" charset="2"/>
              <a:buChar char="v"/>
            </a:pPr>
            <a:r>
              <a:rPr lang="en-US" b="0" i="1" dirty="0">
                <a:effectLst/>
                <a:latin typeface="Algerian" panose="04020705040A02060702" pitchFamily="82" charset="0"/>
              </a:rPr>
              <a:t>Money Laundering – Aside from reputable sites, there are some Social Media Advertising sites that try to steal your personal information, credit card information, and even your pin code. You can easily become a victim of money scam if they get this information.</a:t>
            </a:r>
          </a:p>
          <a:p>
            <a:endParaRPr lang="en-PH" dirty="0"/>
          </a:p>
        </p:txBody>
      </p:sp>
    </p:spTree>
    <p:extLst>
      <p:ext uri="{BB962C8B-B14F-4D97-AF65-F5344CB8AC3E}">
        <p14:creationId xmlns:p14="http://schemas.microsoft.com/office/powerpoint/2010/main" val="1261144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026FB-28AB-2A91-1590-5862888F5727}"/>
              </a:ext>
            </a:extLst>
          </p:cNvPr>
          <p:cNvSpPr>
            <a:spLocks noGrp="1"/>
          </p:cNvSpPr>
          <p:nvPr>
            <p:ph idx="1"/>
          </p:nvPr>
        </p:nvSpPr>
        <p:spPr>
          <a:xfrm>
            <a:off x="838200" y="1021976"/>
            <a:ext cx="10515600" cy="5154987"/>
          </a:xfrm>
        </p:spPr>
        <p:txBody>
          <a:bodyPr/>
          <a:lstStyle/>
          <a:p>
            <a:pPr algn="just" fontAlgn="base">
              <a:buFont typeface="Arial" panose="020B0604020202020204" pitchFamily="34" charset="0"/>
              <a:buChar char="•"/>
            </a:pPr>
            <a:r>
              <a:rPr lang="en-US" b="0" i="1" dirty="0">
                <a:effectLst/>
                <a:latin typeface="Algerian" panose="04020705040A02060702" pitchFamily="82" charset="0"/>
              </a:rPr>
              <a:t>Exposure to private data – It is now quite easy to decipher someone’s chat or email communication thanks to the hacking community. As we all know, data is transmitted in packets, which hackers can simply detect and reconstruct.</a:t>
            </a:r>
          </a:p>
          <a:p>
            <a:pPr algn="just" fontAlgn="base">
              <a:buFont typeface="Arial" panose="020B0604020202020204" pitchFamily="34" charset="0"/>
              <a:buChar char="•"/>
            </a:pPr>
            <a:r>
              <a:rPr lang="en-US" b="0" i="1" dirty="0">
                <a:effectLst/>
                <a:latin typeface="Algerian" panose="04020705040A02060702" pitchFamily="82" charset="0"/>
              </a:rPr>
              <a:t>Harassment &amp; threatening – Bullies exist online, just as they do in real life, and they can lower your self-esteem by harassing and threatening you. Some of these individuals may be persons who are aware of some of your personal details and dislike you, and may use this information to harass you.</a:t>
            </a:r>
          </a:p>
          <a:p>
            <a:endParaRPr lang="en-PH" dirty="0"/>
          </a:p>
        </p:txBody>
      </p:sp>
    </p:spTree>
    <p:extLst>
      <p:ext uri="{BB962C8B-B14F-4D97-AF65-F5344CB8AC3E}">
        <p14:creationId xmlns:p14="http://schemas.microsoft.com/office/powerpoint/2010/main" val="316938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E4DD9-EA39-CCA8-03AF-9807651495CA}"/>
              </a:ext>
            </a:extLst>
          </p:cNvPr>
          <p:cNvSpPr>
            <a:spLocks noGrp="1"/>
          </p:cNvSpPr>
          <p:nvPr>
            <p:ph type="title"/>
          </p:nvPr>
        </p:nvSpPr>
        <p:spPr>
          <a:xfrm>
            <a:off x="838200" y="365125"/>
            <a:ext cx="10515600" cy="2203263"/>
          </a:xfrm>
        </p:spPr>
        <p:txBody>
          <a:bodyPr>
            <a:normAutofit/>
          </a:bodyPr>
          <a:lstStyle/>
          <a:p>
            <a:r>
              <a:rPr lang="en-PH" sz="5400" dirty="0">
                <a:latin typeface="Algerian" panose="04020705040A02060702" pitchFamily="82" charset="0"/>
              </a:rPr>
              <a:t>CRITERIA OF GOOD NETWORK</a:t>
            </a:r>
            <a:endParaRPr lang="en-PH" sz="5400" dirty="0"/>
          </a:p>
        </p:txBody>
      </p:sp>
      <p:sp>
        <p:nvSpPr>
          <p:cNvPr id="6" name="Content Placeholder 5">
            <a:extLst>
              <a:ext uri="{FF2B5EF4-FFF2-40B4-BE49-F238E27FC236}">
                <a16:creationId xmlns:a16="http://schemas.microsoft.com/office/drawing/2014/main" id="{A2C8F711-1296-DCA3-CC99-DDB7F215C390}"/>
              </a:ext>
            </a:extLst>
          </p:cNvPr>
          <p:cNvSpPr>
            <a:spLocks noGrp="1"/>
          </p:cNvSpPr>
          <p:nvPr>
            <p:ph idx="1"/>
          </p:nvPr>
        </p:nvSpPr>
        <p:spPr>
          <a:xfrm>
            <a:off x="838200" y="2877671"/>
            <a:ext cx="10515600" cy="3299292"/>
          </a:xfrm>
        </p:spPr>
        <p:txBody>
          <a:bodyPr/>
          <a:lstStyle/>
          <a:p>
            <a:pPr>
              <a:buFont typeface="Wingdings" panose="05000000000000000000" pitchFamily="2" charset="2"/>
              <a:buChar char="v"/>
            </a:pPr>
            <a:r>
              <a:rPr lang="en-US" sz="3600" dirty="0">
                <a:latin typeface="Algerian" panose="04020705040A02060702" pitchFamily="82" charset="0"/>
              </a:rPr>
              <a:t>PERFORMANCE</a:t>
            </a:r>
          </a:p>
          <a:p>
            <a:pPr>
              <a:buFont typeface="Wingdings" panose="05000000000000000000" pitchFamily="2" charset="2"/>
              <a:buChar char="v"/>
            </a:pPr>
            <a:r>
              <a:rPr lang="en-US" sz="3600" dirty="0">
                <a:latin typeface="Algerian" panose="04020705040A02060702" pitchFamily="82" charset="0"/>
              </a:rPr>
              <a:t>RELIABILITY</a:t>
            </a:r>
          </a:p>
          <a:p>
            <a:pPr>
              <a:buFont typeface="Wingdings" panose="05000000000000000000" pitchFamily="2" charset="2"/>
              <a:buChar char="v"/>
            </a:pPr>
            <a:r>
              <a:rPr lang="en-US" sz="3600" dirty="0">
                <a:latin typeface="Algerian" panose="04020705040A02060702" pitchFamily="82" charset="0"/>
              </a:rPr>
              <a:t>SECURITY</a:t>
            </a:r>
            <a:endParaRPr lang="en-PH" dirty="0">
              <a:latin typeface="Algerian" panose="04020705040A02060702" pitchFamily="82" charset="0"/>
            </a:endParaRPr>
          </a:p>
        </p:txBody>
      </p:sp>
    </p:spTree>
    <p:extLst>
      <p:ext uri="{BB962C8B-B14F-4D97-AF65-F5344CB8AC3E}">
        <p14:creationId xmlns:p14="http://schemas.microsoft.com/office/powerpoint/2010/main" val="1027501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BA84B8F-4BC5-868A-1399-CDDFD78CA408}"/>
              </a:ext>
            </a:extLst>
          </p:cNvPr>
          <p:cNvSpPr>
            <a:spLocks noGrp="1"/>
          </p:cNvSpPr>
          <p:nvPr>
            <p:ph idx="1"/>
          </p:nvPr>
        </p:nvSpPr>
        <p:spPr>
          <a:xfrm>
            <a:off x="838200" y="1752600"/>
            <a:ext cx="10515600" cy="4424363"/>
          </a:xfrm>
        </p:spPr>
        <p:txBody>
          <a:bodyPr>
            <a:normAutofit/>
          </a:bodyPr>
          <a:lstStyle/>
          <a:p>
            <a:pPr marL="0" indent="0" algn="just" fontAlgn="base">
              <a:buNone/>
            </a:pPr>
            <a:r>
              <a:rPr lang="en-US" b="1" i="0" dirty="0">
                <a:effectLst/>
                <a:latin typeface="Algerian" panose="04020705040A02060702" pitchFamily="82" charset="0"/>
              </a:rPr>
              <a:t>Question 2: List the ways to connect to the internet.</a:t>
            </a:r>
            <a:endParaRPr lang="en-US" dirty="0">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pPr algn="just" fontAlgn="base">
              <a:buFont typeface="Wingdings" panose="05000000000000000000" pitchFamily="2" charset="2"/>
              <a:buChar char="v"/>
            </a:pPr>
            <a:r>
              <a:rPr lang="en-US" b="0" i="1" dirty="0">
                <a:effectLst/>
                <a:latin typeface="Algerian" panose="04020705040A02060702" pitchFamily="82" charset="0"/>
              </a:rPr>
              <a:t>We can connect to the internet in the following ways:</a:t>
            </a:r>
          </a:p>
          <a:p>
            <a:pPr algn="just" fontAlgn="base">
              <a:buFont typeface="Wingdings" panose="05000000000000000000" pitchFamily="2" charset="2"/>
              <a:buChar char="v"/>
            </a:pPr>
            <a:r>
              <a:rPr lang="en-US" b="0" i="1" dirty="0">
                <a:effectLst/>
                <a:latin typeface="Algerian" panose="04020705040A02060702" pitchFamily="82" charset="0"/>
              </a:rPr>
              <a:t>Dial-Up – In order to access the Internet, in this type of connection, users must connect their phone line to a computer . This link prevents the user from using tier home phone service to make or receive calls.</a:t>
            </a:r>
          </a:p>
          <a:p>
            <a:endParaRPr lang="en-PH" dirty="0"/>
          </a:p>
        </p:txBody>
      </p:sp>
    </p:spTree>
    <p:extLst>
      <p:ext uri="{BB962C8B-B14F-4D97-AF65-F5344CB8AC3E}">
        <p14:creationId xmlns:p14="http://schemas.microsoft.com/office/powerpoint/2010/main" val="4293546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146FA-B36A-8CB4-E26D-F42E6DB476F5}"/>
              </a:ext>
            </a:extLst>
          </p:cNvPr>
          <p:cNvSpPr>
            <a:spLocks noGrp="1"/>
          </p:cNvSpPr>
          <p:nvPr>
            <p:ph idx="1"/>
          </p:nvPr>
        </p:nvSpPr>
        <p:spPr/>
        <p:txBody>
          <a:bodyPr/>
          <a:lstStyle/>
          <a:p>
            <a:pPr algn="just" fontAlgn="base">
              <a:buFont typeface="Wingdings" panose="05000000000000000000" pitchFamily="2" charset="2"/>
              <a:buChar char="v"/>
            </a:pPr>
            <a:r>
              <a:rPr lang="en-US" b="0" i="1" dirty="0">
                <a:effectLst/>
                <a:latin typeface="Algerian" panose="04020705040A02060702" pitchFamily="82" charset="0"/>
              </a:rPr>
              <a:t>Broadband – Broadband is a high-speed internet connection that is frequently utilized nowadays and is provided by cable or phone companies.</a:t>
            </a:r>
          </a:p>
          <a:p>
            <a:pPr algn="just" fontAlgn="base">
              <a:buFont typeface="Wingdings" panose="05000000000000000000" pitchFamily="2" charset="2"/>
              <a:buChar char="v"/>
            </a:pPr>
            <a:r>
              <a:rPr lang="en-US" b="0" i="1" dirty="0">
                <a:effectLst/>
                <a:latin typeface="Algerian" panose="04020705040A02060702" pitchFamily="82" charset="0"/>
              </a:rPr>
              <a:t>Wireless connections – Internet access is accomplished by radio waves, thus it is possible to connect to the Internet from any location. Wi-Fi and mobile service providers are examples of wireless connections.</a:t>
            </a:r>
          </a:p>
          <a:p>
            <a:endParaRPr lang="en-PH" dirty="0"/>
          </a:p>
        </p:txBody>
      </p:sp>
    </p:spTree>
    <p:extLst>
      <p:ext uri="{BB962C8B-B14F-4D97-AF65-F5344CB8AC3E}">
        <p14:creationId xmlns:p14="http://schemas.microsoft.com/office/powerpoint/2010/main" val="764376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3F21E-1677-1357-9341-73CE646DEDAF}"/>
              </a:ext>
            </a:extLst>
          </p:cNvPr>
          <p:cNvSpPr>
            <a:spLocks noGrp="1"/>
          </p:cNvSpPr>
          <p:nvPr>
            <p:ph idx="1"/>
          </p:nvPr>
        </p:nvSpPr>
        <p:spPr>
          <a:xfrm>
            <a:off x="838200" y="1021976"/>
            <a:ext cx="10515600" cy="5639081"/>
          </a:xfrm>
        </p:spPr>
        <p:txBody>
          <a:bodyPr/>
          <a:lstStyle/>
          <a:p>
            <a:pPr algn="just" fontAlgn="base">
              <a:buFont typeface="Arial" panose="020B0604020202020204" pitchFamily="34" charset="0"/>
              <a:buChar char="•"/>
            </a:pPr>
            <a:r>
              <a:rPr lang="en-US" b="0" i="1" dirty="0">
                <a:effectLst/>
                <a:latin typeface="Algerian" panose="04020705040A02060702" pitchFamily="82" charset="0"/>
              </a:rPr>
              <a:t>Broadband – Broadband is a high-speed internet connection that is frequently utilized nowadays and is provided by cable or phone companies.</a:t>
            </a:r>
          </a:p>
          <a:p>
            <a:pPr algn="just" fontAlgn="base">
              <a:buFont typeface="Arial" panose="020B0604020202020204" pitchFamily="34" charset="0"/>
              <a:buChar char="•"/>
            </a:pPr>
            <a:r>
              <a:rPr lang="en-US" b="0" i="1" dirty="0">
                <a:effectLst/>
                <a:latin typeface="Algerian" panose="04020705040A02060702" pitchFamily="82" charset="0"/>
              </a:rPr>
              <a:t>Wireless connections – Internet access is accomplished by radio waves, thus it is possible to connect to the Internet from any location. Wi-Fi and mobile service providers are examples of wireless connections.</a:t>
            </a:r>
          </a:p>
          <a:p>
            <a:endParaRPr lang="en-PH" dirty="0"/>
          </a:p>
        </p:txBody>
      </p:sp>
    </p:spTree>
    <p:extLst>
      <p:ext uri="{BB962C8B-B14F-4D97-AF65-F5344CB8AC3E}">
        <p14:creationId xmlns:p14="http://schemas.microsoft.com/office/powerpoint/2010/main" val="32242990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84F77-DEA8-F673-8D60-2198F3AF8461}"/>
              </a:ext>
            </a:extLst>
          </p:cNvPr>
          <p:cNvSpPr>
            <a:spLocks noGrp="1"/>
          </p:cNvSpPr>
          <p:nvPr>
            <p:ph idx="1"/>
          </p:nvPr>
        </p:nvSpPr>
        <p:spPr/>
        <p:txBody>
          <a:bodyPr/>
          <a:lstStyle/>
          <a:p>
            <a:pPr marL="0" indent="0" algn="just" fontAlgn="base">
              <a:buNone/>
            </a:pPr>
            <a:r>
              <a:rPr lang="en-US" b="1" i="0" dirty="0">
                <a:effectLst/>
                <a:latin typeface="Algerian" panose="04020705040A02060702" pitchFamily="82" charset="0"/>
              </a:rPr>
              <a:t>Question 4: What is the full form of www?</a:t>
            </a:r>
            <a:endParaRPr lang="en-US" b="0" i="0" dirty="0">
              <a:effectLst/>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r>
              <a:rPr lang="en-US" b="0" i="1" dirty="0">
                <a:effectLst/>
                <a:latin typeface="Algerian" panose="04020705040A02060702" pitchFamily="82" charset="0"/>
              </a:rPr>
              <a:t>The full form of www is World Wide Web. It is the world’s most dominant software and is commonly known as the web.</a:t>
            </a:r>
            <a:endParaRPr lang="en-PH" dirty="0">
              <a:latin typeface="Algerian" panose="04020705040A02060702" pitchFamily="82" charset="0"/>
            </a:endParaRPr>
          </a:p>
        </p:txBody>
      </p:sp>
    </p:spTree>
    <p:extLst>
      <p:ext uri="{BB962C8B-B14F-4D97-AF65-F5344CB8AC3E}">
        <p14:creationId xmlns:p14="http://schemas.microsoft.com/office/powerpoint/2010/main" val="3542903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29782-3CDE-B116-9516-D5905759E7D5}"/>
              </a:ext>
            </a:extLst>
          </p:cNvPr>
          <p:cNvSpPr>
            <a:spLocks noGrp="1"/>
          </p:cNvSpPr>
          <p:nvPr>
            <p:ph idx="1"/>
          </p:nvPr>
        </p:nvSpPr>
        <p:spPr>
          <a:xfrm>
            <a:off x="913795" y="1079500"/>
            <a:ext cx="10353762" cy="4711700"/>
          </a:xfrm>
        </p:spPr>
        <p:txBody>
          <a:bodyPr/>
          <a:lstStyle/>
          <a:p>
            <a:pPr marL="0" indent="0" algn="just" fontAlgn="base">
              <a:buNone/>
            </a:pPr>
            <a:r>
              <a:rPr lang="en-US" b="1" i="0" dirty="0">
                <a:effectLst/>
                <a:latin typeface="Algerian" panose="04020705040A02060702" pitchFamily="82" charset="0"/>
              </a:rPr>
              <a:t>Question 5: What is the basic difference between the Internet and the network?</a:t>
            </a:r>
            <a:endParaRPr lang="en-US" b="0" i="0" dirty="0">
              <a:effectLst/>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endParaRPr lang="en-PH" dirty="0"/>
          </a:p>
        </p:txBody>
      </p:sp>
      <p:pic>
        <p:nvPicPr>
          <p:cNvPr id="5" name="Picture 4">
            <a:extLst>
              <a:ext uri="{FF2B5EF4-FFF2-40B4-BE49-F238E27FC236}">
                <a16:creationId xmlns:a16="http://schemas.microsoft.com/office/drawing/2014/main" id="{97A42FAD-DE07-E36F-BF82-C99E89FD3220}"/>
              </a:ext>
            </a:extLst>
          </p:cNvPr>
          <p:cNvPicPr>
            <a:picLocks noChangeAspect="1"/>
          </p:cNvPicPr>
          <p:nvPr/>
        </p:nvPicPr>
        <p:blipFill>
          <a:blip r:embed="rId2"/>
          <a:stretch>
            <a:fillRect/>
          </a:stretch>
        </p:blipFill>
        <p:spPr>
          <a:xfrm>
            <a:off x="2966601" y="2716305"/>
            <a:ext cx="6258798" cy="3460657"/>
          </a:xfrm>
          <a:prstGeom prst="rect">
            <a:avLst/>
          </a:prstGeom>
        </p:spPr>
      </p:pic>
    </p:spTree>
    <p:extLst>
      <p:ext uri="{BB962C8B-B14F-4D97-AF65-F5344CB8AC3E}">
        <p14:creationId xmlns:p14="http://schemas.microsoft.com/office/powerpoint/2010/main" val="1246514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FB8871-175C-8563-0C49-0C9188908274}"/>
              </a:ext>
            </a:extLst>
          </p:cNvPr>
          <p:cNvPicPr>
            <a:picLocks noGrp="1" noChangeAspect="1"/>
          </p:cNvPicPr>
          <p:nvPr>
            <p:ph idx="1"/>
          </p:nvPr>
        </p:nvPicPr>
        <p:blipFill>
          <a:blip r:embed="rId2"/>
          <a:stretch>
            <a:fillRect/>
          </a:stretch>
        </p:blipFill>
        <p:spPr>
          <a:xfrm>
            <a:off x="941294" y="1008529"/>
            <a:ext cx="9238130" cy="5190565"/>
          </a:xfrm>
        </p:spPr>
      </p:pic>
    </p:spTree>
    <p:extLst>
      <p:ext uri="{BB962C8B-B14F-4D97-AF65-F5344CB8AC3E}">
        <p14:creationId xmlns:p14="http://schemas.microsoft.com/office/powerpoint/2010/main" val="106319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00E0E0-B4B5-F2A7-B6FD-9927E30753A2}"/>
              </a:ext>
            </a:extLst>
          </p:cNvPr>
          <p:cNvPicPr>
            <a:picLocks noGrp="1" noChangeAspect="1"/>
          </p:cNvPicPr>
          <p:nvPr>
            <p:ph idx="1"/>
          </p:nvPr>
        </p:nvPicPr>
        <p:blipFill>
          <a:blip r:embed="rId2"/>
          <a:stretch>
            <a:fillRect/>
          </a:stretch>
        </p:blipFill>
        <p:spPr>
          <a:xfrm>
            <a:off x="1187824" y="470648"/>
            <a:ext cx="9816352" cy="5701552"/>
          </a:xfrm>
        </p:spPr>
      </p:pic>
    </p:spTree>
    <p:extLst>
      <p:ext uri="{BB962C8B-B14F-4D97-AF65-F5344CB8AC3E}">
        <p14:creationId xmlns:p14="http://schemas.microsoft.com/office/powerpoint/2010/main" val="98663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61EA-4713-0703-673F-4D41D8CCDFE1}"/>
              </a:ext>
            </a:extLst>
          </p:cNvPr>
          <p:cNvSpPr>
            <a:spLocks noGrp="1"/>
          </p:cNvSpPr>
          <p:nvPr>
            <p:ph type="title"/>
          </p:nvPr>
        </p:nvSpPr>
        <p:spPr/>
        <p:txBody>
          <a:bodyPr>
            <a:normAutofit/>
          </a:bodyPr>
          <a:lstStyle/>
          <a:p>
            <a:pPr algn="ctr"/>
            <a:r>
              <a:rPr lang="en-US" sz="5300" dirty="0">
                <a:latin typeface="Algerian" panose="04020705040A02060702" pitchFamily="82" charset="0"/>
              </a:rPr>
              <a:t>PERFORMANCE</a:t>
            </a:r>
            <a:br>
              <a:rPr lang="en-US" sz="4400" dirty="0">
                <a:latin typeface="Algerian" panose="04020705040A02060702" pitchFamily="82" charset="0"/>
              </a:rPr>
            </a:br>
            <a:endParaRPr lang="en-PH" dirty="0"/>
          </a:p>
        </p:txBody>
      </p:sp>
      <p:sp>
        <p:nvSpPr>
          <p:cNvPr id="5" name="TextBox 4">
            <a:extLst>
              <a:ext uri="{FF2B5EF4-FFF2-40B4-BE49-F238E27FC236}">
                <a16:creationId xmlns:a16="http://schemas.microsoft.com/office/drawing/2014/main" id="{65077C25-E990-1C79-CB0B-DCF33CD290EC}"/>
              </a:ext>
            </a:extLst>
          </p:cNvPr>
          <p:cNvSpPr txBox="1"/>
          <p:nvPr/>
        </p:nvSpPr>
        <p:spPr>
          <a:xfrm>
            <a:off x="1398494" y="2901460"/>
            <a:ext cx="9130553" cy="2677656"/>
          </a:xfrm>
          <a:prstGeom prst="rect">
            <a:avLst/>
          </a:prstGeom>
          <a:noFill/>
        </p:spPr>
        <p:txBody>
          <a:bodyPr wrap="square">
            <a:spAutoFit/>
          </a:bodyPr>
          <a:lstStyle/>
          <a:p>
            <a:r>
              <a:rPr lang="en-US" sz="2400" b="0" i="0" dirty="0">
                <a:effectLst/>
                <a:latin typeface="Algerian" panose="04020705040A02060702" pitchFamily="82" charset="0"/>
              </a:rPr>
              <a:t>It can be measured in many ways, including transmit time and response time. Transit time is the amount of time required for a message to travel from one device to another. Response time is the elapsed time between an inquiry and a response. The performance of the network depends on a number of factors, including the number of users, the type of medium &amp; hardware</a:t>
            </a:r>
            <a:endParaRPr lang="en-PH" sz="2400" dirty="0">
              <a:latin typeface="Algerian" panose="04020705040A02060702" pitchFamily="82" charset="0"/>
            </a:endParaRPr>
          </a:p>
        </p:txBody>
      </p:sp>
    </p:spTree>
    <p:extLst>
      <p:ext uri="{BB962C8B-B14F-4D97-AF65-F5344CB8AC3E}">
        <p14:creationId xmlns:p14="http://schemas.microsoft.com/office/powerpoint/2010/main" val="10927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D9AE-F830-39E7-B95D-2FE2462DD8B2}"/>
              </a:ext>
            </a:extLst>
          </p:cNvPr>
          <p:cNvSpPr>
            <a:spLocks noGrp="1"/>
          </p:cNvSpPr>
          <p:nvPr>
            <p:ph type="title"/>
          </p:nvPr>
        </p:nvSpPr>
        <p:spPr/>
        <p:txBody>
          <a:bodyPr>
            <a:normAutofit fontScale="90000"/>
          </a:bodyPr>
          <a:lstStyle/>
          <a:p>
            <a:pPr algn="ctr"/>
            <a:r>
              <a:rPr lang="en-US" sz="5400" dirty="0">
                <a:latin typeface="Algerian" panose="04020705040A02060702" pitchFamily="82" charset="0"/>
              </a:rPr>
              <a:t>RELIABILITY</a:t>
            </a:r>
            <a:br>
              <a:rPr lang="en-US" sz="5400" dirty="0">
                <a:latin typeface="Algerian" panose="04020705040A02060702" pitchFamily="82" charset="0"/>
              </a:rPr>
            </a:br>
            <a:endParaRPr lang="en-PH" sz="4000" dirty="0"/>
          </a:p>
        </p:txBody>
      </p:sp>
      <p:sp>
        <p:nvSpPr>
          <p:cNvPr id="3" name="Content Placeholder 2">
            <a:extLst>
              <a:ext uri="{FF2B5EF4-FFF2-40B4-BE49-F238E27FC236}">
                <a16:creationId xmlns:a16="http://schemas.microsoft.com/office/drawing/2014/main" id="{CA53C618-2F46-94D8-47E2-B6A6F2C71E46}"/>
              </a:ext>
            </a:extLst>
          </p:cNvPr>
          <p:cNvSpPr>
            <a:spLocks noGrp="1"/>
          </p:cNvSpPr>
          <p:nvPr>
            <p:ph idx="1"/>
          </p:nvPr>
        </p:nvSpPr>
        <p:spPr/>
        <p:txBody>
          <a:bodyPr/>
          <a:lstStyle/>
          <a:p>
            <a:pPr marL="0" indent="0" algn="just" fontAlgn="base">
              <a:buNone/>
            </a:pPr>
            <a:r>
              <a:rPr lang="en-US" sz="2800" b="0" i="0" dirty="0">
                <a:effectLst/>
                <a:latin typeface="Algerian" panose="04020705040A02060702" pitchFamily="82" charset="0"/>
              </a:rPr>
              <a:t>In the addition to accuracy is measured by frequency of failure, the time it takes a link to recover from failure, and the network’s robustness in catastrophe</a:t>
            </a:r>
            <a:r>
              <a:rPr lang="en-US" sz="3200" b="0" i="0" dirty="0">
                <a:effectLst/>
                <a:latin typeface="Algerian" panose="04020705040A02060702" pitchFamily="82" charset="0"/>
              </a:rPr>
              <a:t>. </a:t>
            </a:r>
          </a:p>
          <a:p>
            <a:pPr marL="0" indent="0">
              <a:buNone/>
            </a:pPr>
            <a:endParaRPr lang="en-PH" dirty="0"/>
          </a:p>
        </p:txBody>
      </p:sp>
    </p:spTree>
    <p:extLst>
      <p:ext uri="{BB962C8B-B14F-4D97-AF65-F5344CB8AC3E}">
        <p14:creationId xmlns:p14="http://schemas.microsoft.com/office/powerpoint/2010/main" val="197174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6F58-11B8-86DF-F5CA-30F2533D571D}"/>
              </a:ext>
            </a:extLst>
          </p:cNvPr>
          <p:cNvSpPr>
            <a:spLocks noGrp="1"/>
          </p:cNvSpPr>
          <p:nvPr>
            <p:ph type="title"/>
          </p:nvPr>
        </p:nvSpPr>
        <p:spPr/>
        <p:txBody>
          <a:bodyPr>
            <a:normAutofit/>
          </a:bodyPr>
          <a:lstStyle/>
          <a:p>
            <a:pPr algn="ctr"/>
            <a:r>
              <a:rPr lang="en-US" sz="4400" dirty="0">
                <a:latin typeface="Algerian" panose="04020705040A02060702" pitchFamily="82" charset="0"/>
              </a:rPr>
              <a:t>SECURITY</a:t>
            </a:r>
            <a:br>
              <a:rPr lang="en-PH" dirty="0">
                <a:latin typeface="Algerian" panose="04020705040A02060702" pitchFamily="82" charset="0"/>
              </a:rPr>
            </a:br>
            <a:endParaRPr lang="en-PH" dirty="0"/>
          </a:p>
        </p:txBody>
      </p:sp>
      <p:sp>
        <p:nvSpPr>
          <p:cNvPr id="3" name="Content Placeholder 2">
            <a:extLst>
              <a:ext uri="{FF2B5EF4-FFF2-40B4-BE49-F238E27FC236}">
                <a16:creationId xmlns:a16="http://schemas.microsoft.com/office/drawing/2014/main" id="{CDB75711-8026-1314-9DDA-D7B6727236F2}"/>
              </a:ext>
            </a:extLst>
          </p:cNvPr>
          <p:cNvSpPr>
            <a:spLocks noGrp="1"/>
          </p:cNvSpPr>
          <p:nvPr>
            <p:ph idx="1"/>
          </p:nvPr>
        </p:nvSpPr>
        <p:spPr/>
        <p:txBody>
          <a:bodyPr>
            <a:normAutofit/>
          </a:bodyPr>
          <a:lstStyle/>
          <a:p>
            <a:r>
              <a:rPr lang="en-US" sz="2400" b="0" i="0" dirty="0">
                <a:effectLst/>
                <a:latin typeface="Algerian" panose="04020705040A02060702" pitchFamily="82" charset="0"/>
              </a:rPr>
              <a:t>Network security issues include protecting data from unauthorized access, protecting data from damage and development, and implementing policies and procedures for recovery from breaches and data loss.  </a:t>
            </a:r>
            <a:endParaRPr lang="en-PH" sz="2400" dirty="0">
              <a:latin typeface="Algerian" panose="04020705040A02060702" pitchFamily="82" charset="0"/>
            </a:endParaRPr>
          </a:p>
        </p:txBody>
      </p:sp>
    </p:spTree>
    <p:extLst>
      <p:ext uri="{BB962C8B-B14F-4D97-AF65-F5344CB8AC3E}">
        <p14:creationId xmlns:p14="http://schemas.microsoft.com/office/powerpoint/2010/main" val="1401637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105</TotalTime>
  <Words>3240</Words>
  <Application>Microsoft Office PowerPoint</Application>
  <PresentationFormat>Widescreen</PresentationFormat>
  <Paragraphs>198</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urw-din</vt:lpstr>
      <vt:lpstr>Algerian</vt:lpstr>
      <vt:lpstr>Arial</vt:lpstr>
      <vt:lpstr>Bookman Old Style</vt:lpstr>
      <vt:lpstr>Rockwell</vt:lpstr>
      <vt:lpstr>Wingdings</vt:lpstr>
      <vt:lpstr>Damask</vt:lpstr>
      <vt:lpstr>COMPUTER NETWORK</vt:lpstr>
      <vt:lpstr>AGENDA</vt:lpstr>
      <vt:lpstr>COMPUTERNEWORK</vt:lpstr>
      <vt:lpstr>PowerPoint Presentation</vt:lpstr>
      <vt:lpstr>PowerPoint Presentation</vt:lpstr>
      <vt:lpstr>CRITERIA OF GOOD NETWORK</vt:lpstr>
      <vt:lpstr>PERFORMANCE </vt:lpstr>
      <vt:lpstr>RELIABILITY </vt:lpstr>
      <vt:lpstr>SECURITY </vt:lpstr>
      <vt:lpstr>GOAL OF NETWORKING </vt:lpstr>
      <vt:lpstr>PowerPoint Presentation</vt:lpstr>
      <vt:lpstr>TYPES OF NETWORKING  </vt:lpstr>
      <vt:lpstr>Wired Network</vt:lpstr>
      <vt:lpstr>Wireless Network</vt:lpstr>
      <vt:lpstr>DIVISION BASED ON AREA COVERED </vt:lpstr>
      <vt:lpstr>Local Area Network (LAN) </vt:lpstr>
      <vt:lpstr>Metropolitan Area Network (MAN) </vt:lpstr>
      <vt:lpstr>Wide Area Network (WAN)</vt:lpstr>
      <vt:lpstr>PowerPoint Presentation</vt:lpstr>
      <vt:lpstr>BASED ON TYPES OF COMMUNICATION</vt:lpstr>
      <vt:lpstr>POINT TO POINT NETWORKS</vt:lpstr>
      <vt:lpstr>MULTIPOINT</vt:lpstr>
      <vt:lpstr>BROADCAST NETWORKS</vt:lpstr>
      <vt:lpstr>BASED ON THE TYPES OF ARCHITECTURE</vt:lpstr>
      <vt:lpstr>P2P NETWORKS</vt:lpstr>
      <vt:lpstr>CLIENT-SERVER NETWORKS</vt:lpstr>
      <vt:lpstr>HYBRID NETWORKS</vt:lpstr>
      <vt:lpstr>NETWORK TROPOLOGY  DISADVANTAGES AND ADVANTAGES</vt:lpstr>
      <vt:lpstr>BUS TROPOLOGY</vt:lpstr>
      <vt:lpstr>PowerPoint Presentation</vt:lpstr>
      <vt:lpstr>PowerPoint Presentation</vt:lpstr>
      <vt:lpstr>RING TROPOLOGY</vt:lpstr>
      <vt:lpstr>PowerPoint Presentation</vt:lpstr>
      <vt:lpstr>PowerPoint Presentation</vt:lpstr>
      <vt:lpstr>STAR TROPOLOGY</vt:lpstr>
      <vt:lpstr>PowerPoint Presentation</vt:lpstr>
      <vt:lpstr>PowerPoint Presentation</vt:lpstr>
      <vt:lpstr>MESH TROPOLOGY</vt:lpstr>
      <vt:lpstr>PowerPoint Presentation</vt:lpstr>
      <vt:lpstr>PowerPoint Presentation</vt:lpstr>
      <vt:lpstr>PowerPoint Presentation</vt:lpstr>
      <vt:lpstr>TREE TROPOLOGY</vt:lpstr>
      <vt:lpstr>PowerPoint Presentation</vt:lpstr>
      <vt:lpstr>PowerPoint Presentation</vt:lpstr>
      <vt:lpstr>NETWORKING DEVICES</vt:lpstr>
      <vt:lpstr>NETWORKING DEVICES </vt:lpstr>
      <vt:lpstr>NIC (NETWORK INTERFACE CARD)</vt:lpstr>
      <vt:lpstr>REPEATER</vt:lpstr>
      <vt:lpstr>HUB</vt:lpstr>
      <vt:lpstr>BRIDGES</vt:lpstr>
      <vt:lpstr>SWITCHES</vt:lpstr>
      <vt:lpstr>ROUTERS</vt:lpstr>
      <vt:lpstr>GATEWAYS</vt:lpstr>
      <vt:lpstr>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joannamae juyad</dc:creator>
  <cp:lastModifiedBy>joannamae juyad</cp:lastModifiedBy>
  <cp:revision>1</cp:revision>
  <dcterms:created xsi:type="dcterms:W3CDTF">2023-01-03T09:04:07Z</dcterms:created>
  <dcterms:modified xsi:type="dcterms:W3CDTF">2023-01-03T10:51:00Z</dcterms:modified>
</cp:coreProperties>
</file>