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6" autoAdjust="0"/>
  </p:normalViewPr>
  <p:slideViewPr>
    <p:cSldViewPr snapToGrid="0">
      <p:cViewPr>
        <p:scale>
          <a:sx n="50" d="100"/>
          <a:sy n="50" d="100"/>
        </p:scale>
        <p:origin x="-3715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EE9C-EAD8-4487-96A1-0406868ED31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9497F-0C61-4CC3-A6B1-F4D2FC66F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5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9497F-0C61-4CC3-A6B1-F4D2FC66F3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6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9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5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8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1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09B1-6100-4D9B-9A57-314776468749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89AF-0AD2-4C87-B630-03FD98AE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9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-drivers/velodyne/issues/7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26" Type="http://schemas.openxmlformats.org/officeDocument/2006/relationships/image" Target="../media/image31.png"/><Relationship Id="rId39" Type="http://schemas.openxmlformats.org/officeDocument/2006/relationships/image" Target="../media/image4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6.png"/><Relationship Id="rId34" Type="http://schemas.openxmlformats.org/officeDocument/2006/relationships/image" Target="../media/image37.png"/><Relationship Id="rId42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9.wmf"/><Relationship Id="rId25" Type="http://schemas.openxmlformats.org/officeDocument/2006/relationships/image" Target="../media/image30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0.wmf"/><Relationship Id="rId29" Type="http://schemas.openxmlformats.org/officeDocument/2006/relationships/image" Target="../media/image11.wmf"/><Relationship Id="rId41" Type="http://schemas.openxmlformats.org/officeDocument/2006/relationships/image" Target="../media/image4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oleObject" Target="../embeddings/oleObject3.bin"/><Relationship Id="rId36" Type="http://schemas.openxmlformats.org/officeDocument/2006/relationships/image" Target="../media/image39.png"/><Relationship Id="rId10" Type="http://schemas.openxmlformats.org/officeDocument/2006/relationships/image" Target="../media/image19.pn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34.png"/><Relationship Id="rId44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F79468-4B22-4242-ADC8-58C1E1672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93" y="3958603"/>
            <a:ext cx="5715000" cy="4476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927D8A-3BDB-4FA1-BF59-E7EDFF5B2EB9}"/>
              </a:ext>
            </a:extLst>
          </p:cNvPr>
          <p:cNvSpPr txBox="1"/>
          <p:nvPr/>
        </p:nvSpPr>
        <p:spPr>
          <a:xfrm>
            <a:off x="7281593" y="2758440"/>
            <a:ext cx="117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velodyne</a:t>
            </a:r>
            <a:r>
              <a:rPr lang="en-US" altLang="zh-CN" dirty="0"/>
              <a:t> vlp16</a:t>
            </a:r>
            <a:r>
              <a:rPr lang="zh-CN" altLang="en-US" dirty="0"/>
              <a:t>激光雷达坐标系，</a:t>
            </a:r>
            <a:r>
              <a:rPr lang="en-US" altLang="zh-CN" dirty="0"/>
              <a:t>IMU</a:t>
            </a:r>
            <a:r>
              <a:rPr lang="zh-CN" altLang="en-US" dirty="0"/>
              <a:t>坐标系，以及激光雷达和</a:t>
            </a:r>
            <a:r>
              <a:rPr lang="en-US" altLang="zh-CN" dirty="0"/>
              <a:t>IMU</a:t>
            </a:r>
            <a:r>
              <a:rPr lang="zh-CN" altLang="en-US" dirty="0"/>
              <a:t>安装位置的说明：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985178-98DC-4275-A513-4C0C309F0D6A}"/>
              </a:ext>
            </a:extLst>
          </p:cNvPr>
          <p:cNvSpPr txBox="1"/>
          <p:nvPr/>
        </p:nvSpPr>
        <p:spPr>
          <a:xfrm>
            <a:off x="7281593" y="3358521"/>
            <a:ext cx="117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下图是</a:t>
            </a:r>
            <a:r>
              <a:rPr lang="en-US" altLang="zh-CN" dirty="0" err="1"/>
              <a:t>velodyne</a:t>
            </a:r>
            <a:r>
              <a:rPr lang="en-US" altLang="zh-CN" dirty="0"/>
              <a:t> vlp16</a:t>
            </a:r>
            <a:r>
              <a:rPr lang="zh-CN" altLang="en-US" dirty="0"/>
              <a:t>用户手册中对于</a:t>
            </a:r>
            <a:r>
              <a:rPr lang="en-US" altLang="zh-CN" dirty="0"/>
              <a:t>LiDAR</a:t>
            </a:r>
            <a:r>
              <a:rPr lang="zh-CN" altLang="en-US" dirty="0"/>
              <a:t>坐标系的说明，即右前上系。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195A7-9660-45AA-A43C-0F3EEF215298}"/>
              </a:ext>
            </a:extLst>
          </p:cNvPr>
          <p:cNvSpPr txBox="1"/>
          <p:nvPr/>
        </p:nvSpPr>
        <p:spPr>
          <a:xfrm>
            <a:off x="7281593" y="8666103"/>
            <a:ext cx="1173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然而驱动程序将点坐标转换至另一坐标系，遵循</a:t>
            </a:r>
            <a:r>
              <a:rPr lang="en-US" altLang="zh-CN" dirty="0"/>
              <a:t>ROS</a:t>
            </a:r>
            <a:r>
              <a:rPr lang="zh-CN" altLang="en-US" dirty="0"/>
              <a:t>的</a:t>
            </a:r>
            <a:r>
              <a:rPr lang="en-US" altLang="zh-CN" dirty="0"/>
              <a:t>REP-0103</a:t>
            </a:r>
            <a:r>
              <a:rPr lang="zh-CN" altLang="en-US" dirty="0"/>
              <a:t>标准，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forward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left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：</a:t>
            </a:r>
            <a:r>
              <a:rPr lang="en-US" altLang="zh-CN" dirty="0"/>
              <a:t>up</a:t>
            </a:r>
            <a:r>
              <a:rPr lang="zh-CN" altLang="en-US" dirty="0"/>
              <a:t>，即前左上系。</a:t>
            </a:r>
            <a:endParaRPr lang="en-US" altLang="zh-CN" dirty="0"/>
          </a:p>
          <a:p>
            <a:r>
              <a:rPr lang="zh-CN" altLang="en-US" dirty="0"/>
              <a:t>因此在程序中</a:t>
            </a:r>
            <a:r>
              <a:rPr lang="en-US" altLang="zh-CN" dirty="0"/>
              <a:t>LiDAR</a:t>
            </a:r>
            <a:r>
              <a:rPr lang="zh-CN" altLang="en-US" dirty="0"/>
              <a:t>为前左上系。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767711-4F8E-459E-900D-F4823011620C}"/>
              </a:ext>
            </a:extLst>
          </p:cNvPr>
          <p:cNvGrpSpPr/>
          <p:nvPr/>
        </p:nvGrpSpPr>
        <p:grpSpPr>
          <a:xfrm>
            <a:off x="7281593" y="9543184"/>
            <a:ext cx="2796882" cy="1775547"/>
            <a:chOff x="6748193" y="14929014"/>
            <a:chExt cx="2796882" cy="177554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85A1D01-42B2-4ADE-8194-23EE44CD5A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2121" y="16175265"/>
              <a:ext cx="1018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4A294A8-C967-447C-A06A-75281CC1B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0302" y="15421118"/>
              <a:ext cx="546755" cy="75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0961556-7C8E-477B-95C2-DC8741C2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0301" y="15198026"/>
              <a:ext cx="0" cy="97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DC553D0-0765-457F-BDED-99738D2D8503}"/>
                    </a:ext>
                  </a:extLst>
                </p:cNvPr>
                <p:cNvSpPr txBox="1"/>
                <p:nvPr/>
              </p:nvSpPr>
              <p:spPr>
                <a:xfrm>
                  <a:off x="8439511" y="15159984"/>
                  <a:ext cx="2683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DC553D0-0765-457F-BDED-99738D2D8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511" y="15159984"/>
                  <a:ext cx="26833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2F0E7E0-8F12-479E-B08C-F5F92488C14B}"/>
                    </a:ext>
                  </a:extLst>
                </p:cNvPr>
                <p:cNvSpPr txBox="1"/>
                <p:nvPr/>
              </p:nvSpPr>
              <p:spPr>
                <a:xfrm>
                  <a:off x="7850048" y="14929014"/>
                  <a:ext cx="31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i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2F0E7E0-8F12-479E-B08C-F5F92488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048" y="14929014"/>
                  <a:ext cx="318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7050F76-FCCE-452D-9C4F-DC59225022C4}"/>
                    </a:ext>
                  </a:extLst>
                </p:cNvPr>
                <p:cNvSpPr txBox="1"/>
                <p:nvPr/>
              </p:nvSpPr>
              <p:spPr>
                <a:xfrm>
                  <a:off x="6748193" y="15990600"/>
                  <a:ext cx="297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7050F76-FCCE-452D-9C4F-DC5922502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193" y="15990600"/>
                  <a:ext cx="29776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3009CEE-0AC5-4F0B-9A8A-8428CAABE72B}"/>
                    </a:ext>
                  </a:extLst>
                </p:cNvPr>
                <p:cNvSpPr txBox="1"/>
                <p:nvPr/>
              </p:nvSpPr>
              <p:spPr>
                <a:xfrm>
                  <a:off x="7886588" y="16066464"/>
                  <a:ext cx="2839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3009CEE-0AC5-4F0B-9A8A-8428CAABE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588" y="16066464"/>
                  <a:ext cx="283968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39C996-EF3A-4FF9-A073-90293D7753C2}"/>
                </a:ext>
              </a:extLst>
            </p:cNvPr>
            <p:cNvSpPr txBox="1"/>
            <p:nvPr/>
          </p:nvSpPr>
          <p:spPr>
            <a:xfrm>
              <a:off x="7428014" y="16427562"/>
              <a:ext cx="116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LiDAR</a:t>
              </a:r>
              <a:r>
                <a:rPr lang="zh-CN" altLang="en-US" sz="1200" dirty="0"/>
                <a:t>前左上系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1D9117-46B4-4B15-9774-EDBE157D65CD}"/>
                </a:ext>
              </a:extLst>
            </p:cNvPr>
            <p:cNvSpPr txBox="1"/>
            <p:nvPr/>
          </p:nvSpPr>
          <p:spPr>
            <a:xfrm>
              <a:off x="8676395" y="15252317"/>
              <a:ext cx="868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LiDAR</a:t>
              </a:r>
              <a:r>
                <a:rPr lang="zh-CN" altLang="en-US" sz="1200" dirty="0"/>
                <a:t>前向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E48E3-5314-484E-B0B3-4CE58FCBC73B}"/>
              </a:ext>
            </a:extLst>
          </p:cNvPr>
          <p:cNvSpPr txBox="1"/>
          <p:nvPr/>
        </p:nvSpPr>
        <p:spPr>
          <a:xfrm>
            <a:off x="7281592" y="11548226"/>
            <a:ext cx="117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/>
              <a:t>IMU</a:t>
            </a:r>
            <a:r>
              <a:rPr lang="zh-CN" altLang="en-US" dirty="0"/>
              <a:t>的安装方式，参考论文中的图，采取前左上系。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24C0827-A3A9-4CE1-8001-97A2E5E84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93" y="12147055"/>
            <a:ext cx="4185919" cy="311280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9D0A743-25FC-4FF8-AE55-145B028908D5}"/>
              </a:ext>
            </a:extLst>
          </p:cNvPr>
          <p:cNvSpPr txBox="1"/>
          <p:nvPr/>
        </p:nvSpPr>
        <p:spPr>
          <a:xfrm>
            <a:off x="7281592" y="15489353"/>
            <a:ext cx="117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LiDAR</a:t>
            </a:r>
            <a:r>
              <a:rPr lang="zh-CN" altLang="en-US" dirty="0"/>
              <a:t>系和</a:t>
            </a:r>
            <a:r>
              <a:rPr lang="en-US" altLang="zh-CN" dirty="0"/>
              <a:t>IMU</a:t>
            </a:r>
            <a:r>
              <a:rPr lang="zh-CN" altLang="en-US" dirty="0"/>
              <a:t>系是一致的，均为前左上系。</a:t>
            </a:r>
            <a:endParaRPr lang="en-US" altLang="zh-CN" dirty="0"/>
          </a:p>
          <a:p>
            <a:r>
              <a:rPr lang="zh-CN" altLang="en-US" dirty="0"/>
              <a:t>也就是说，安装的时候</a:t>
            </a:r>
            <a:r>
              <a:rPr lang="en-US" altLang="zh-CN" dirty="0"/>
              <a:t>LiDAR</a:t>
            </a:r>
            <a:r>
              <a:rPr lang="zh-CN" altLang="en-US" dirty="0"/>
              <a:t>和</a:t>
            </a:r>
            <a:r>
              <a:rPr lang="en-US" altLang="zh-CN" dirty="0"/>
              <a:t>IMU</a:t>
            </a:r>
            <a:r>
              <a:rPr lang="zh-CN" altLang="en-US" dirty="0"/>
              <a:t>均水平安装以对齐</a:t>
            </a:r>
            <a:r>
              <a:rPr lang="en-US" altLang="zh-CN" dirty="0"/>
              <a:t>Z</a:t>
            </a:r>
            <a:r>
              <a:rPr lang="zh-CN" altLang="en-US" dirty="0"/>
              <a:t>轴，然后</a:t>
            </a:r>
            <a:r>
              <a:rPr lang="en-US" altLang="zh-CN" dirty="0"/>
              <a:t>IMU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轴对准</a:t>
            </a:r>
            <a:r>
              <a:rPr lang="en-US" altLang="zh-CN" dirty="0"/>
              <a:t>LiDAR</a:t>
            </a:r>
            <a:r>
              <a:rPr lang="zh-CN" altLang="en-US" dirty="0"/>
              <a:t>的前方，也就是电缆线的反方向，</a:t>
            </a:r>
            <a:r>
              <a:rPr lang="en-US" altLang="zh-CN" dirty="0"/>
              <a:t>IMU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轴对准</a:t>
            </a:r>
            <a:r>
              <a:rPr lang="en-US" altLang="zh-CN" dirty="0"/>
              <a:t>LiDAR</a:t>
            </a:r>
            <a:r>
              <a:rPr lang="zh-CN" altLang="en-US" dirty="0"/>
              <a:t>的左方。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1FA7143-7D57-4579-A3C4-B2E9ACA75FFB}"/>
              </a:ext>
            </a:extLst>
          </p:cNvPr>
          <p:cNvSpPr txBox="1"/>
          <p:nvPr/>
        </p:nvSpPr>
        <p:spPr>
          <a:xfrm>
            <a:off x="7281592" y="16645596"/>
            <a:ext cx="117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最后进行导航解算的坐标系，也在上图中标注了，即初始时刻的左上前系。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6D20C0-2F79-4082-8E92-6C7A15D5000D}"/>
              </a:ext>
            </a:extLst>
          </p:cNvPr>
          <p:cNvSpPr/>
          <p:nvPr/>
        </p:nvSpPr>
        <p:spPr>
          <a:xfrm>
            <a:off x="7281592" y="17258852"/>
            <a:ext cx="4972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8"/>
              </a:rPr>
              <a:t>参考：</a:t>
            </a:r>
            <a:endParaRPr lang="en-US" altLang="zh-CN" dirty="0">
              <a:hlinkClick r:id="rId8"/>
            </a:endParaRPr>
          </a:p>
          <a:p>
            <a:r>
              <a:rPr lang="en-US" altLang="zh-CN" dirty="0">
                <a:hlinkClick r:id="rId8"/>
              </a:rPr>
              <a:t>https://github.com/ros-drivers/velodyne/issues/71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1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565117-20F7-496D-AAF4-8D3013AA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84" y="1272508"/>
            <a:ext cx="7570586" cy="4598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4F7CD4-5973-416E-91BC-448B50F6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23" y="1605699"/>
            <a:ext cx="8134968" cy="4455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7FCD91-83A7-47DC-ADDC-D0F6AD43F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84" y="6060775"/>
            <a:ext cx="10841145" cy="135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5A3B23-DF84-43B3-B97E-D50769F3ED61}"/>
              </a:ext>
            </a:extLst>
          </p:cNvPr>
          <p:cNvGrpSpPr/>
          <p:nvPr/>
        </p:nvGrpSpPr>
        <p:grpSpPr>
          <a:xfrm>
            <a:off x="19495396" y="11289931"/>
            <a:ext cx="2082242" cy="2277277"/>
            <a:chOff x="7586879" y="1863022"/>
            <a:chExt cx="2082242" cy="2277277"/>
          </a:xfrm>
        </p:grpSpPr>
        <p:sp>
          <p:nvSpPr>
            <p:cNvPr id="4" name="流程图: 数据 28">
              <a:extLst>
                <a:ext uri="{FF2B5EF4-FFF2-40B4-BE49-F238E27FC236}">
                  <a16:creationId xmlns:a16="http://schemas.microsoft.com/office/drawing/2014/main" id="{7038E514-EB32-45BC-A39F-9DD7612E8239}"/>
                </a:ext>
              </a:extLst>
            </p:cNvPr>
            <p:cNvSpPr/>
            <p:nvPr/>
          </p:nvSpPr>
          <p:spPr>
            <a:xfrm>
              <a:off x="7830809" y="2979829"/>
              <a:ext cx="1838312" cy="114928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40496 h 40496"/>
                <a:gd name="connsiteX1" fmla="*/ 8135 w 10000"/>
                <a:gd name="connsiteY1" fmla="*/ 0 h 40496"/>
                <a:gd name="connsiteX2" fmla="*/ 10000 w 10000"/>
                <a:gd name="connsiteY2" fmla="*/ 30496 h 40496"/>
                <a:gd name="connsiteX3" fmla="*/ 8000 w 10000"/>
                <a:gd name="connsiteY3" fmla="*/ 40496 h 40496"/>
                <a:gd name="connsiteX4" fmla="*/ 0 w 10000"/>
                <a:gd name="connsiteY4" fmla="*/ 40496 h 40496"/>
                <a:gd name="connsiteX0" fmla="*/ 0 w 15928"/>
                <a:gd name="connsiteY0" fmla="*/ 40496 h 40496"/>
                <a:gd name="connsiteX1" fmla="*/ 8135 w 15928"/>
                <a:gd name="connsiteY1" fmla="*/ 0 h 40496"/>
                <a:gd name="connsiteX2" fmla="*/ 15928 w 15928"/>
                <a:gd name="connsiteY2" fmla="*/ 613 h 40496"/>
                <a:gd name="connsiteX3" fmla="*/ 8000 w 15928"/>
                <a:gd name="connsiteY3" fmla="*/ 40496 h 40496"/>
                <a:gd name="connsiteX4" fmla="*/ 0 w 15928"/>
                <a:gd name="connsiteY4" fmla="*/ 40496 h 40496"/>
                <a:gd name="connsiteX0" fmla="*/ 0 w 16034"/>
                <a:gd name="connsiteY0" fmla="*/ 40528 h 40528"/>
                <a:gd name="connsiteX1" fmla="*/ 8135 w 16034"/>
                <a:gd name="connsiteY1" fmla="*/ 32 h 40528"/>
                <a:gd name="connsiteX2" fmla="*/ 16034 w 16034"/>
                <a:gd name="connsiteY2" fmla="*/ 0 h 40528"/>
                <a:gd name="connsiteX3" fmla="*/ 8000 w 16034"/>
                <a:gd name="connsiteY3" fmla="*/ 40528 h 40528"/>
                <a:gd name="connsiteX4" fmla="*/ 0 w 16034"/>
                <a:gd name="connsiteY4" fmla="*/ 40528 h 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4" h="40528">
                  <a:moveTo>
                    <a:pt x="0" y="40528"/>
                  </a:moveTo>
                  <a:lnTo>
                    <a:pt x="8135" y="32"/>
                  </a:lnTo>
                  <a:lnTo>
                    <a:pt x="16034" y="0"/>
                  </a:lnTo>
                  <a:lnTo>
                    <a:pt x="8000" y="40528"/>
                  </a:lnTo>
                  <a:lnTo>
                    <a:pt x="0" y="4052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数据 28">
              <a:extLst>
                <a:ext uri="{FF2B5EF4-FFF2-40B4-BE49-F238E27FC236}">
                  <a16:creationId xmlns:a16="http://schemas.microsoft.com/office/drawing/2014/main" id="{02B887BF-7EEE-4039-A5A5-D520E922A905}"/>
                </a:ext>
              </a:extLst>
            </p:cNvPr>
            <p:cNvSpPr/>
            <p:nvPr/>
          </p:nvSpPr>
          <p:spPr>
            <a:xfrm>
              <a:off x="7830809" y="2574871"/>
              <a:ext cx="1838312" cy="114928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40496 h 40496"/>
                <a:gd name="connsiteX1" fmla="*/ 8135 w 10000"/>
                <a:gd name="connsiteY1" fmla="*/ 0 h 40496"/>
                <a:gd name="connsiteX2" fmla="*/ 10000 w 10000"/>
                <a:gd name="connsiteY2" fmla="*/ 30496 h 40496"/>
                <a:gd name="connsiteX3" fmla="*/ 8000 w 10000"/>
                <a:gd name="connsiteY3" fmla="*/ 40496 h 40496"/>
                <a:gd name="connsiteX4" fmla="*/ 0 w 10000"/>
                <a:gd name="connsiteY4" fmla="*/ 40496 h 40496"/>
                <a:gd name="connsiteX0" fmla="*/ 0 w 15928"/>
                <a:gd name="connsiteY0" fmla="*/ 40496 h 40496"/>
                <a:gd name="connsiteX1" fmla="*/ 8135 w 15928"/>
                <a:gd name="connsiteY1" fmla="*/ 0 h 40496"/>
                <a:gd name="connsiteX2" fmla="*/ 15928 w 15928"/>
                <a:gd name="connsiteY2" fmla="*/ 613 h 40496"/>
                <a:gd name="connsiteX3" fmla="*/ 8000 w 15928"/>
                <a:gd name="connsiteY3" fmla="*/ 40496 h 40496"/>
                <a:gd name="connsiteX4" fmla="*/ 0 w 15928"/>
                <a:gd name="connsiteY4" fmla="*/ 40496 h 40496"/>
                <a:gd name="connsiteX0" fmla="*/ 0 w 16034"/>
                <a:gd name="connsiteY0" fmla="*/ 40528 h 40528"/>
                <a:gd name="connsiteX1" fmla="*/ 8135 w 16034"/>
                <a:gd name="connsiteY1" fmla="*/ 32 h 40528"/>
                <a:gd name="connsiteX2" fmla="*/ 16034 w 16034"/>
                <a:gd name="connsiteY2" fmla="*/ 0 h 40528"/>
                <a:gd name="connsiteX3" fmla="*/ 8000 w 16034"/>
                <a:gd name="connsiteY3" fmla="*/ 40528 h 40528"/>
                <a:gd name="connsiteX4" fmla="*/ 0 w 16034"/>
                <a:gd name="connsiteY4" fmla="*/ 40528 h 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4" h="40528">
                  <a:moveTo>
                    <a:pt x="0" y="40528"/>
                  </a:moveTo>
                  <a:lnTo>
                    <a:pt x="8135" y="32"/>
                  </a:lnTo>
                  <a:lnTo>
                    <a:pt x="16034" y="0"/>
                  </a:lnTo>
                  <a:lnTo>
                    <a:pt x="8000" y="40528"/>
                  </a:lnTo>
                  <a:lnTo>
                    <a:pt x="0" y="4052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08E1F4-BAE5-4E1C-9BCB-E542AA40E628}"/>
                </a:ext>
              </a:extLst>
            </p:cNvPr>
            <p:cNvCxnSpPr>
              <a:cxnSpLocks/>
              <a:stCxn id="5" idx="0"/>
              <a:endCxn id="4" idx="0"/>
            </p:cNvCxnSpPr>
            <p:nvPr/>
          </p:nvCxnSpPr>
          <p:spPr>
            <a:xfrm>
              <a:off x="7830809" y="3724153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69D8B6F-8BF6-4E89-B362-2EE011CBBE4E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8748016" y="3724153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7446B80-DAAE-4957-AAAF-80651E6EB61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>
              <a:off x="9669121" y="2574871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5C6F7E9-BA55-470C-8601-BCA63E343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808" y="3109274"/>
              <a:ext cx="1018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D67754-BF02-413E-8445-933C216B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989" y="2355127"/>
              <a:ext cx="546755" cy="75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FF81D26-95E7-416B-994B-5FA087BCE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989" y="2132035"/>
              <a:ext cx="0" cy="97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FB93B03-7FD8-4605-99E6-C524230301FE}"/>
                    </a:ext>
                  </a:extLst>
                </p:cNvPr>
                <p:cNvSpPr txBox="1"/>
                <p:nvPr/>
              </p:nvSpPr>
              <p:spPr>
                <a:xfrm>
                  <a:off x="9278199" y="2093993"/>
                  <a:ext cx="320509" cy="11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FB93B03-7FD8-4605-99E6-C52423030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199" y="2093993"/>
                  <a:ext cx="320509" cy="11392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E9642-7619-400E-90AE-5033E33EBFBD}"/>
                    </a:ext>
                  </a:extLst>
                </p:cNvPr>
                <p:cNvSpPr txBox="1"/>
                <p:nvPr/>
              </p:nvSpPr>
              <p:spPr>
                <a:xfrm>
                  <a:off x="8688734" y="1863022"/>
                  <a:ext cx="320509" cy="11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E9642-7619-400E-90AE-5033E33EB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734" y="1863022"/>
                  <a:ext cx="320509" cy="11392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A52C3A5-C59E-42D2-AB81-6FB04099414B}"/>
                    </a:ext>
                  </a:extLst>
                </p:cNvPr>
                <p:cNvSpPr txBox="1"/>
                <p:nvPr/>
              </p:nvSpPr>
              <p:spPr>
                <a:xfrm>
                  <a:off x="7586879" y="2924608"/>
                  <a:ext cx="320509" cy="11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A52C3A5-C59E-42D2-AB81-6FB04099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879" y="2924608"/>
                  <a:ext cx="320509" cy="11392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35B5D77-8CE9-4C5F-92B7-FAF9FD75C308}"/>
                    </a:ext>
                  </a:extLst>
                </p:cNvPr>
                <p:cNvSpPr txBox="1"/>
                <p:nvPr/>
              </p:nvSpPr>
              <p:spPr>
                <a:xfrm>
                  <a:off x="8748016" y="3001076"/>
                  <a:ext cx="320509" cy="11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35B5D77-8CE9-4C5F-92B7-FAF9FD75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016" y="3001076"/>
                  <a:ext cx="320509" cy="1139223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152262-47CE-4E37-869A-C08AED08F193}"/>
              </a:ext>
            </a:extLst>
          </p:cNvPr>
          <p:cNvCxnSpPr>
            <a:cxnSpLocks/>
          </p:cNvCxnSpPr>
          <p:nvPr/>
        </p:nvCxnSpPr>
        <p:spPr>
          <a:xfrm flipH="1" flipV="1">
            <a:off x="11565441" y="12954707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781939-878B-4991-A2EE-0418C5FB097E}"/>
              </a:ext>
            </a:extLst>
          </p:cNvPr>
          <p:cNvCxnSpPr>
            <a:cxnSpLocks/>
          </p:cNvCxnSpPr>
          <p:nvPr/>
        </p:nvCxnSpPr>
        <p:spPr>
          <a:xfrm flipV="1">
            <a:off x="12583622" y="12200560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D93FDF-EF95-43F0-8EC6-CDCC969B5E46}"/>
              </a:ext>
            </a:extLst>
          </p:cNvPr>
          <p:cNvCxnSpPr>
            <a:cxnSpLocks/>
          </p:cNvCxnSpPr>
          <p:nvPr/>
        </p:nvCxnSpPr>
        <p:spPr>
          <a:xfrm flipV="1">
            <a:off x="12583621" y="11977468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848547-7265-474A-8B39-032D3EC88A40}"/>
                  </a:ext>
                </a:extLst>
              </p:cNvPr>
              <p:cNvSpPr txBox="1"/>
              <p:nvPr/>
            </p:nvSpPr>
            <p:spPr>
              <a:xfrm>
                <a:off x="13012832" y="11939427"/>
                <a:ext cx="349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848547-7265-474A-8B39-032D3EC88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832" y="11939427"/>
                <a:ext cx="3499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07290DB-A078-4633-A3EA-0B8F8C5A5F60}"/>
                  </a:ext>
                </a:extLst>
              </p:cNvPr>
              <p:cNvSpPr txBox="1"/>
              <p:nvPr/>
            </p:nvSpPr>
            <p:spPr>
              <a:xfrm>
                <a:off x="12418484" y="11680899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07290DB-A078-4633-A3EA-0B8F8C5A5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484" y="11680899"/>
                <a:ext cx="3187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12979C4-5C0E-4519-8F1F-3355239D7A0D}"/>
                  </a:ext>
                </a:extLst>
              </p:cNvPr>
              <p:cNvSpPr txBox="1"/>
              <p:nvPr/>
            </p:nvSpPr>
            <p:spPr>
              <a:xfrm>
                <a:off x="11321512" y="12770042"/>
                <a:ext cx="24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12979C4-5C0E-4519-8F1F-3355239D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512" y="12770042"/>
                <a:ext cx="243929" cy="369332"/>
              </a:xfrm>
              <a:prstGeom prst="rect">
                <a:avLst/>
              </a:prstGeom>
              <a:blipFill>
                <a:blip r:embed="rId10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7E95C5-34E5-4431-B28A-F7775B506111}"/>
                  </a:ext>
                </a:extLst>
              </p:cNvPr>
              <p:cNvSpPr txBox="1"/>
              <p:nvPr/>
            </p:nvSpPr>
            <p:spPr>
              <a:xfrm>
                <a:off x="12459907" y="12845907"/>
                <a:ext cx="259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7E95C5-34E5-4431-B28A-F7775B506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907" y="12845907"/>
                <a:ext cx="259537" cy="369332"/>
              </a:xfrm>
              <a:prstGeom prst="rect">
                <a:avLst/>
              </a:prstGeom>
              <a:blipFill>
                <a:blip r:embed="rId11"/>
                <a:stretch>
                  <a:fillRect r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525B97-BCED-475C-B6B0-A4DF700E2EED}"/>
              </a:ext>
            </a:extLst>
          </p:cNvPr>
          <p:cNvCxnSpPr>
            <a:cxnSpLocks/>
          </p:cNvCxnSpPr>
          <p:nvPr/>
        </p:nvCxnSpPr>
        <p:spPr>
          <a:xfrm flipH="1" flipV="1">
            <a:off x="7435368" y="12979083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F45E7F2-9838-4199-BD42-FE8F895A71CE}"/>
              </a:ext>
            </a:extLst>
          </p:cNvPr>
          <p:cNvCxnSpPr>
            <a:cxnSpLocks/>
          </p:cNvCxnSpPr>
          <p:nvPr/>
        </p:nvCxnSpPr>
        <p:spPr>
          <a:xfrm flipV="1">
            <a:off x="8453549" y="12224936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A9FDBC-74B0-45D0-8D11-E1ECFB4C8657}"/>
              </a:ext>
            </a:extLst>
          </p:cNvPr>
          <p:cNvCxnSpPr>
            <a:cxnSpLocks/>
          </p:cNvCxnSpPr>
          <p:nvPr/>
        </p:nvCxnSpPr>
        <p:spPr>
          <a:xfrm flipV="1">
            <a:off x="8453548" y="12001844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B056A7-9722-42C1-A5A0-5737FCAE47C0}"/>
                  </a:ext>
                </a:extLst>
              </p:cNvPr>
              <p:cNvSpPr txBox="1"/>
              <p:nvPr/>
            </p:nvSpPr>
            <p:spPr>
              <a:xfrm>
                <a:off x="8882758" y="11963802"/>
                <a:ext cx="26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B056A7-9722-42C1-A5A0-5737FCAE4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58" y="11963802"/>
                <a:ext cx="2683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FB0D8B-E43D-4525-A6CD-406166E2B68D}"/>
                  </a:ext>
                </a:extLst>
              </p:cNvPr>
              <p:cNvSpPr txBox="1"/>
              <p:nvPr/>
            </p:nvSpPr>
            <p:spPr>
              <a:xfrm>
                <a:off x="8293295" y="11732832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FFB0D8B-E43D-4525-A6CD-406166E2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95" y="11732832"/>
                <a:ext cx="31876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03735E-D612-456B-9009-E9C93EC9A33A}"/>
                  </a:ext>
                </a:extLst>
              </p:cNvPr>
              <p:cNvSpPr txBox="1"/>
              <p:nvPr/>
            </p:nvSpPr>
            <p:spPr>
              <a:xfrm>
                <a:off x="7191440" y="12794418"/>
                <a:ext cx="297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03735E-D612-456B-9009-E9C93EC9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40" y="12794418"/>
                <a:ext cx="2977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9834026-2641-47BC-9C41-D5B21D94CE52}"/>
                  </a:ext>
                </a:extLst>
              </p:cNvPr>
              <p:cNvSpPr txBox="1"/>
              <p:nvPr/>
            </p:nvSpPr>
            <p:spPr>
              <a:xfrm>
                <a:off x="8329835" y="12870282"/>
                <a:ext cx="283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9834026-2641-47BC-9C41-D5B21D94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35" y="12870282"/>
                <a:ext cx="283968" cy="369332"/>
              </a:xfrm>
              <a:prstGeom prst="rect">
                <a:avLst/>
              </a:prstGeom>
              <a:blipFill>
                <a:blip r:embed="rId15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67A4D9B-609E-4E48-A335-B15B2DA99333}"/>
              </a:ext>
            </a:extLst>
          </p:cNvPr>
          <p:cNvSpPr txBox="1"/>
          <p:nvPr/>
        </p:nvSpPr>
        <p:spPr>
          <a:xfrm>
            <a:off x="7290721" y="13140839"/>
            <a:ext cx="2005144" cy="27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世界系</a:t>
            </a:r>
            <a:r>
              <a:rPr lang="en-US" altLang="zh-CN" sz="1200" dirty="0"/>
              <a:t>——0</a:t>
            </a:r>
            <a:r>
              <a:rPr lang="zh-CN" altLang="en-US" sz="1200" dirty="0"/>
              <a:t>时刻左上前系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56DE71-E01C-4932-80F1-716EEA813800}"/>
              </a:ext>
            </a:extLst>
          </p:cNvPr>
          <p:cNvSpPr txBox="1"/>
          <p:nvPr/>
        </p:nvSpPr>
        <p:spPr>
          <a:xfrm>
            <a:off x="11457334" y="13139373"/>
            <a:ext cx="20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前左上系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0FA8737-8902-435D-B126-759BFB432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10356"/>
              </p:ext>
            </p:extLst>
          </p:nvPr>
        </p:nvGraphicFramePr>
        <p:xfrm>
          <a:off x="9887465" y="11924914"/>
          <a:ext cx="806464" cy="83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6" imgW="685800" imgH="711000" progId="Equation.DSMT4">
                  <p:embed/>
                </p:oleObj>
              </mc:Choice>
              <mc:Fallback>
                <p:oleObj name="Equation" r:id="rId16" imgW="685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887465" y="11924914"/>
                        <a:ext cx="806464" cy="836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66EBB1-EE72-47BC-8B45-517D7A296978}"/>
              </a:ext>
            </a:extLst>
          </p:cNvPr>
          <p:cNvCxnSpPr/>
          <p:nvPr/>
        </p:nvCxnSpPr>
        <p:spPr>
          <a:xfrm>
            <a:off x="9395151" y="12804363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7EF52C4-E915-42CF-A1A0-375DB85C801C}"/>
              </a:ext>
            </a:extLst>
          </p:cNvPr>
          <p:cNvSpPr txBox="1"/>
          <p:nvPr/>
        </p:nvSpPr>
        <p:spPr>
          <a:xfrm>
            <a:off x="21719934" y="36336127"/>
            <a:ext cx="20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前左上系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2134708-1339-4B23-A436-54B4B85F2756}"/>
              </a:ext>
            </a:extLst>
          </p:cNvPr>
          <p:cNvCxnSpPr>
            <a:cxnSpLocks/>
          </p:cNvCxnSpPr>
          <p:nvPr/>
        </p:nvCxnSpPr>
        <p:spPr>
          <a:xfrm>
            <a:off x="13569304" y="12954707"/>
            <a:ext cx="5926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39461EC-5D88-474A-9A2F-9C65C94976D1}"/>
                  </a:ext>
                </a:extLst>
              </p:cNvPr>
              <p:cNvSpPr txBox="1"/>
              <p:nvPr/>
            </p:nvSpPr>
            <p:spPr>
              <a:xfrm>
                <a:off x="13569304" y="11592559"/>
                <a:ext cx="40255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t</a:t>
                </a:r>
                <a:r>
                  <a:rPr lang="zh-CN" altLang="en-US" sz="1200" dirty="0"/>
                  <a:t>时刻</a:t>
                </a:r>
                <a:r>
                  <a:rPr lang="en-US" altLang="zh-CN" sz="1200" dirty="0"/>
                  <a:t>IMU</a:t>
                </a:r>
                <a:r>
                  <a:rPr lang="zh-CN" altLang="en-US" sz="1200" dirty="0"/>
                  <a:t>系相对于</a:t>
                </a:r>
                <a:r>
                  <a:rPr lang="en-US" altLang="zh-CN" sz="1200" dirty="0"/>
                  <a:t>0</a:t>
                </a:r>
                <a:r>
                  <a:rPr lang="zh-CN" altLang="en-US" sz="1200" dirty="0"/>
                  <a:t>时刻</a:t>
                </a:r>
                <a:r>
                  <a:rPr lang="en-US" altLang="zh-CN" sz="1200" dirty="0"/>
                  <a:t>IMU</a:t>
                </a:r>
                <a:r>
                  <a:rPr lang="zh-CN" altLang="en-US" sz="1200" dirty="0"/>
                  <a:t>系的</a:t>
                </a:r>
                <a:r>
                  <a:rPr lang="en-US" altLang="zh-CN" sz="1200" dirty="0"/>
                  <a:t>RPY</a:t>
                </a:r>
                <a:r>
                  <a:rPr lang="zh-CN" altLang="en-US" sz="1200" dirty="0"/>
                  <a:t>角为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𝑟𝑜𝑙𝑙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𝑝𝑖𝑡𝑐h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𝑦𝑎𝑤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39461EC-5D88-474A-9A2F-9C65C949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304" y="11592559"/>
                <a:ext cx="4025545" cy="276999"/>
              </a:xfrm>
              <a:prstGeom prst="rect">
                <a:avLst/>
              </a:prstGeom>
              <a:blipFill>
                <a:blip r:embed="rId18"/>
                <a:stretch>
                  <a:fillRect l="-152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D1DD3AE-C2D6-4AB5-B8E2-E5B9186F5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39210"/>
              </p:ext>
            </p:extLst>
          </p:nvPr>
        </p:nvGraphicFramePr>
        <p:xfrm>
          <a:off x="13667668" y="11865565"/>
          <a:ext cx="560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9" imgW="5600520" imgH="965160" progId="Equation.DSMT4">
                  <p:embed/>
                </p:oleObj>
              </mc:Choice>
              <mc:Fallback>
                <p:oleObj name="Equation" r:id="rId19" imgW="5600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667668" y="11865565"/>
                        <a:ext cx="5600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CB834C2-8B48-4E56-A04C-270D75E0E71F}"/>
                  </a:ext>
                </a:extLst>
              </p:cNvPr>
              <p:cNvSpPr/>
              <p:nvPr/>
            </p:nvSpPr>
            <p:spPr>
              <a:xfrm>
                <a:off x="12969641" y="11800866"/>
                <a:ext cx="621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𝑟𝑜𝑙𝑙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CB834C2-8B48-4E56-A04C-270D75E0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641" y="11800866"/>
                <a:ext cx="62158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6BAFBD0-0212-41E7-AF22-06FE38D2435F}"/>
                  </a:ext>
                </a:extLst>
              </p:cNvPr>
              <p:cNvSpPr/>
              <p:nvPr/>
            </p:nvSpPr>
            <p:spPr>
              <a:xfrm>
                <a:off x="11245526" y="12646099"/>
                <a:ext cx="768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𝑝𝑖𝑡𝑐h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6BAFBD0-0212-41E7-AF22-06FE38D24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526" y="12646099"/>
                <a:ext cx="768928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4E507FB-B95F-4530-B814-17AF96282897}"/>
                  </a:ext>
                </a:extLst>
              </p:cNvPr>
              <p:cNvSpPr/>
              <p:nvPr/>
            </p:nvSpPr>
            <p:spPr>
              <a:xfrm>
                <a:off x="12230257" y="11523002"/>
                <a:ext cx="672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𝑦𝑎𝑤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4E507FB-B95F-4530-B814-17AF96282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257" y="11523002"/>
                <a:ext cx="672299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89BEEBE8-9898-407D-A7FB-C2DAC39EB462}"/>
              </a:ext>
            </a:extLst>
          </p:cNvPr>
          <p:cNvSpPr txBox="1"/>
          <p:nvPr/>
        </p:nvSpPr>
        <p:spPr>
          <a:xfrm>
            <a:off x="19915188" y="13535737"/>
            <a:ext cx="20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前左上系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B76D015-7B84-4515-A77E-EA97EC4F07F6}"/>
              </a:ext>
            </a:extLst>
          </p:cNvPr>
          <p:cNvSpPr txBox="1"/>
          <p:nvPr/>
        </p:nvSpPr>
        <p:spPr>
          <a:xfrm>
            <a:off x="19659574" y="19125452"/>
            <a:ext cx="244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r>
              <a:rPr lang="zh-CN" altLang="en-US" sz="1200" dirty="0"/>
              <a:t>时刻原点云坐标系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前左上系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A36932C-D269-4526-B4D5-EE2214FEC79A}"/>
              </a:ext>
            </a:extLst>
          </p:cNvPr>
          <p:cNvSpPr txBox="1"/>
          <p:nvPr/>
        </p:nvSpPr>
        <p:spPr>
          <a:xfrm>
            <a:off x="24070687" y="19106019"/>
            <a:ext cx="271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r>
              <a:rPr lang="zh-CN" altLang="en-US" sz="1200" dirty="0"/>
              <a:t>时刻变换后点云坐标系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左上前系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36FD558-44A4-45E7-8D54-6FC544D902C5}"/>
              </a:ext>
            </a:extLst>
          </p:cNvPr>
          <p:cNvSpPr/>
          <p:nvPr/>
        </p:nvSpPr>
        <p:spPr>
          <a:xfrm>
            <a:off x="22244388" y="18193988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adjustDistortion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63E9EDC-D4A2-4A70-A268-274A2CA3E0B7}"/>
              </a:ext>
            </a:extLst>
          </p:cNvPr>
          <p:cNvCxnSpPr>
            <a:cxnSpLocks/>
          </p:cNvCxnSpPr>
          <p:nvPr/>
        </p:nvCxnSpPr>
        <p:spPr>
          <a:xfrm>
            <a:off x="22022492" y="18584088"/>
            <a:ext cx="2237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5B8D037-619B-4A24-9340-37729325F198}"/>
              </a:ext>
            </a:extLst>
          </p:cNvPr>
          <p:cNvSpPr txBox="1"/>
          <p:nvPr/>
        </p:nvSpPr>
        <p:spPr>
          <a:xfrm>
            <a:off x="28997332" y="19086185"/>
            <a:ext cx="258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当前帧点云</a:t>
            </a:r>
            <a:r>
              <a:rPr lang="en-US" altLang="zh-CN" sz="1200" dirty="0"/>
              <a:t>Start</a:t>
            </a:r>
            <a:r>
              <a:rPr lang="zh-CN" altLang="en-US" sz="1200" dirty="0"/>
              <a:t>系，即当前帧点云第一个点变换后的点云坐标系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88DBBFB-982F-4D28-B716-B8CEE504E963}"/>
              </a:ext>
            </a:extLst>
          </p:cNvPr>
          <p:cNvGrpSpPr/>
          <p:nvPr/>
        </p:nvGrpSpPr>
        <p:grpSpPr>
          <a:xfrm>
            <a:off x="23826758" y="11278743"/>
            <a:ext cx="2082242" cy="2277277"/>
            <a:chOff x="7586879" y="1863022"/>
            <a:chExt cx="2082242" cy="2277277"/>
          </a:xfrm>
        </p:grpSpPr>
        <p:sp>
          <p:nvSpPr>
            <p:cNvPr id="82" name="流程图: 数据 28">
              <a:extLst>
                <a:ext uri="{FF2B5EF4-FFF2-40B4-BE49-F238E27FC236}">
                  <a16:creationId xmlns:a16="http://schemas.microsoft.com/office/drawing/2014/main" id="{9B9724D3-13BC-44A3-87E8-156412F3C0A1}"/>
                </a:ext>
              </a:extLst>
            </p:cNvPr>
            <p:cNvSpPr/>
            <p:nvPr/>
          </p:nvSpPr>
          <p:spPr>
            <a:xfrm>
              <a:off x="7830809" y="2979829"/>
              <a:ext cx="1838312" cy="114928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40496 h 40496"/>
                <a:gd name="connsiteX1" fmla="*/ 8135 w 10000"/>
                <a:gd name="connsiteY1" fmla="*/ 0 h 40496"/>
                <a:gd name="connsiteX2" fmla="*/ 10000 w 10000"/>
                <a:gd name="connsiteY2" fmla="*/ 30496 h 40496"/>
                <a:gd name="connsiteX3" fmla="*/ 8000 w 10000"/>
                <a:gd name="connsiteY3" fmla="*/ 40496 h 40496"/>
                <a:gd name="connsiteX4" fmla="*/ 0 w 10000"/>
                <a:gd name="connsiteY4" fmla="*/ 40496 h 40496"/>
                <a:gd name="connsiteX0" fmla="*/ 0 w 15928"/>
                <a:gd name="connsiteY0" fmla="*/ 40496 h 40496"/>
                <a:gd name="connsiteX1" fmla="*/ 8135 w 15928"/>
                <a:gd name="connsiteY1" fmla="*/ 0 h 40496"/>
                <a:gd name="connsiteX2" fmla="*/ 15928 w 15928"/>
                <a:gd name="connsiteY2" fmla="*/ 613 h 40496"/>
                <a:gd name="connsiteX3" fmla="*/ 8000 w 15928"/>
                <a:gd name="connsiteY3" fmla="*/ 40496 h 40496"/>
                <a:gd name="connsiteX4" fmla="*/ 0 w 15928"/>
                <a:gd name="connsiteY4" fmla="*/ 40496 h 40496"/>
                <a:gd name="connsiteX0" fmla="*/ 0 w 16034"/>
                <a:gd name="connsiteY0" fmla="*/ 40528 h 40528"/>
                <a:gd name="connsiteX1" fmla="*/ 8135 w 16034"/>
                <a:gd name="connsiteY1" fmla="*/ 32 h 40528"/>
                <a:gd name="connsiteX2" fmla="*/ 16034 w 16034"/>
                <a:gd name="connsiteY2" fmla="*/ 0 h 40528"/>
                <a:gd name="connsiteX3" fmla="*/ 8000 w 16034"/>
                <a:gd name="connsiteY3" fmla="*/ 40528 h 40528"/>
                <a:gd name="connsiteX4" fmla="*/ 0 w 16034"/>
                <a:gd name="connsiteY4" fmla="*/ 40528 h 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4" h="40528">
                  <a:moveTo>
                    <a:pt x="0" y="40528"/>
                  </a:moveTo>
                  <a:lnTo>
                    <a:pt x="8135" y="32"/>
                  </a:lnTo>
                  <a:lnTo>
                    <a:pt x="16034" y="0"/>
                  </a:lnTo>
                  <a:lnTo>
                    <a:pt x="8000" y="40528"/>
                  </a:lnTo>
                  <a:lnTo>
                    <a:pt x="0" y="4052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流程图: 数据 28">
              <a:extLst>
                <a:ext uri="{FF2B5EF4-FFF2-40B4-BE49-F238E27FC236}">
                  <a16:creationId xmlns:a16="http://schemas.microsoft.com/office/drawing/2014/main" id="{B17D0C01-9362-421A-9013-A48BE40767EF}"/>
                </a:ext>
              </a:extLst>
            </p:cNvPr>
            <p:cNvSpPr/>
            <p:nvPr/>
          </p:nvSpPr>
          <p:spPr>
            <a:xfrm>
              <a:off x="7830809" y="2574871"/>
              <a:ext cx="1838312" cy="114928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40496 h 40496"/>
                <a:gd name="connsiteX1" fmla="*/ 8135 w 10000"/>
                <a:gd name="connsiteY1" fmla="*/ 0 h 40496"/>
                <a:gd name="connsiteX2" fmla="*/ 10000 w 10000"/>
                <a:gd name="connsiteY2" fmla="*/ 30496 h 40496"/>
                <a:gd name="connsiteX3" fmla="*/ 8000 w 10000"/>
                <a:gd name="connsiteY3" fmla="*/ 40496 h 40496"/>
                <a:gd name="connsiteX4" fmla="*/ 0 w 10000"/>
                <a:gd name="connsiteY4" fmla="*/ 40496 h 40496"/>
                <a:gd name="connsiteX0" fmla="*/ 0 w 15928"/>
                <a:gd name="connsiteY0" fmla="*/ 40496 h 40496"/>
                <a:gd name="connsiteX1" fmla="*/ 8135 w 15928"/>
                <a:gd name="connsiteY1" fmla="*/ 0 h 40496"/>
                <a:gd name="connsiteX2" fmla="*/ 15928 w 15928"/>
                <a:gd name="connsiteY2" fmla="*/ 613 h 40496"/>
                <a:gd name="connsiteX3" fmla="*/ 8000 w 15928"/>
                <a:gd name="connsiteY3" fmla="*/ 40496 h 40496"/>
                <a:gd name="connsiteX4" fmla="*/ 0 w 15928"/>
                <a:gd name="connsiteY4" fmla="*/ 40496 h 40496"/>
                <a:gd name="connsiteX0" fmla="*/ 0 w 16034"/>
                <a:gd name="connsiteY0" fmla="*/ 40528 h 40528"/>
                <a:gd name="connsiteX1" fmla="*/ 8135 w 16034"/>
                <a:gd name="connsiteY1" fmla="*/ 32 h 40528"/>
                <a:gd name="connsiteX2" fmla="*/ 16034 w 16034"/>
                <a:gd name="connsiteY2" fmla="*/ 0 h 40528"/>
                <a:gd name="connsiteX3" fmla="*/ 8000 w 16034"/>
                <a:gd name="connsiteY3" fmla="*/ 40528 h 40528"/>
                <a:gd name="connsiteX4" fmla="*/ 0 w 16034"/>
                <a:gd name="connsiteY4" fmla="*/ 40528 h 4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4" h="40528">
                  <a:moveTo>
                    <a:pt x="0" y="40528"/>
                  </a:moveTo>
                  <a:lnTo>
                    <a:pt x="8135" y="32"/>
                  </a:lnTo>
                  <a:lnTo>
                    <a:pt x="16034" y="0"/>
                  </a:lnTo>
                  <a:lnTo>
                    <a:pt x="8000" y="40528"/>
                  </a:lnTo>
                  <a:lnTo>
                    <a:pt x="0" y="4052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ABE1E5E-0B8D-4C6D-A06C-52CAE0522DFE}"/>
                </a:ext>
              </a:extLst>
            </p:cNvPr>
            <p:cNvCxnSpPr>
              <a:cxnSpLocks/>
              <a:stCxn id="83" idx="0"/>
              <a:endCxn id="82" idx="0"/>
            </p:cNvCxnSpPr>
            <p:nvPr/>
          </p:nvCxnSpPr>
          <p:spPr>
            <a:xfrm>
              <a:off x="7830809" y="3724153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7FBA5A1-3574-4AB9-B841-0A5A7B5271F7}"/>
                </a:ext>
              </a:extLst>
            </p:cNvPr>
            <p:cNvCxnSpPr>
              <a:cxnSpLocks/>
              <a:stCxn id="83" idx="3"/>
              <a:endCxn id="82" idx="3"/>
            </p:cNvCxnSpPr>
            <p:nvPr/>
          </p:nvCxnSpPr>
          <p:spPr>
            <a:xfrm>
              <a:off x="8748016" y="3724153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3CA94E77-ACC0-4309-8BAB-72BDF13DDC95}"/>
                </a:ext>
              </a:extLst>
            </p:cNvPr>
            <p:cNvCxnSpPr>
              <a:cxnSpLocks/>
              <a:stCxn id="83" idx="2"/>
              <a:endCxn id="82" idx="2"/>
            </p:cNvCxnSpPr>
            <p:nvPr/>
          </p:nvCxnSpPr>
          <p:spPr>
            <a:xfrm>
              <a:off x="9669121" y="2574871"/>
              <a:ext cx="0" cy="404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57F30F33-D2DE-4CFA-A18A-AE986063D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808" y="3109274"/>
              <a:ext cx="1018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E7A15C0-14B7-42DD-A075-8971B00EF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989" y="2355127"/>
              <a:ext cx="546755" cy="75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9F8529A-1C87-49EF-8330-946C198B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989" y="2132035"/>
              <a:ext cx="0" cy="97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8B2937A-CAF8-4216-BA8A-F9266A256CD6}"/>
                    </a:ext>
                  </a:extLst>
                </p:cNvPr>
                <p:cNvSpPr txBox="1"/>
                <p:nvPr/>
              </p:nvSpPr>
              <p:spPr>
                <a:xfrm>
                  <a:off x="9278199" y="2093993"/>
                  <a:ext cx="320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8B2937A-CAF8-4216-BA8A-F9266A256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199" y="2093993"/>
                  <a:ext cx="32050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EAABCDB-35C9-46F5-AEE3-D6B3B48C08D4}"/>
                    </a:ext>
                  </a:extLst>
                </p:cNvPr>
                <p:cNvSpPr txBox="1"/>
                <p:nvPr/>
              </p:nvSpPr>
              <p:spPr>
                <a:xfrm>
                  <a:off x="8688734" y="1863022"/>
                  <a:ext cx="320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EAABCDB-35C9-46F5-AEE3-D6B3B48C0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734" y="1863022"/>
                  <a:ext cx="320509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81DE908-F1D8-4429-B7C1-E8AB2BA7ACC3}"/>
                    </a:ext>
                  </a:extLst>
                </p:cNvPr>
                <p:cNvSpPr txBox="1"/>
                <p:nvPr/>
              </p:nvSpPr>
              <p:spPr>
                <a:xfrm>
                  <a:off x="7586879" y="2924608"/>
                  <a:ext cx="320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81DE908-F1D8-4429-B7C1-E8AB2BA7A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879" y="2924608"/>
                  <a:ext cx="32050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2DAE1085-6368-4067-9983-1DFB83CD13FA}"/>
                    </a:ext>
                  </a:extLst>
                </p:cNvPr>
                <p:cNvSpPr txBox="1"/>
                <p:nvPr/>
              </p:nvSpPr>
              <p:spPr>
                <a:xfrm>
                  <a:off x="8748016" y="3001076"/>
                  <a:ext cx="320509" cy="11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2DAE1085-6368-4067-9983-1DFB83CD1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016" y="3001076"/>
                  <a:ext cx="320509" cy="1139223"/>
                </a:xfrm>
                <a:prstGeom prst="rect">
                  <a:avLst/>
                </a:prstGeom>
                <a:blipFill>
                  <a:blip r:embed="rId27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55B8481A-3285-4E16-960F-593861C1CEDE}"/>
              </a:ext>
            </a:extLst>
          </p:cNvPr>
          <p:cNvSpPr txBox="1"/>
          <p:nvPr/>
        </p:nvSpPr>
        <p:spPr>
          <a:xfrm>
            <a:off x="24546403" y="13570624"/>
            <a:ext cx="122548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r>
              <a:rPr lang="zh-CN" altLang="en-US" sz="1200" dirty="0"/>
              <a:t>时刻左上前系</a:t>
            </a:r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C07690AB-ED90-4EE5-A22D-7F02FCCC2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86281"/>
              </p:ext>
            </p:extLst>
          </p:nvPr>
        </p:nvGraphicFramePr>
        <p:xfrm>
          <a:off x="22367017" y="12118017"/>
          <a:ext cx="806464" cy="83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28" imgW="685800" imgH="711000" progId="Equation.DSMT4">
                  <p:embed/>
                </p:oleObj>
              </mc:Choice>
              <mc:Fallback>
                <p:oleObj name="Equation" r:id="rId28" imgW="685800" imgH="7110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0FA8737-8902-435D-B126-759BFB432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367017" y="12118017"/>
                        <a:ext cx="806464" cy="836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CB8CB93-9DF4-4F84-90FE-C4E0968929AE}"/>
              </a:ext>
            </a:extLst>
          </p:cNvPr>
          <p:cNvCxnSpPr/>
          <p:nvPr/>
        </p:nvCxnSpPr>
        <p:spPr>
          <a:xfrm>
            <a:off x="21874703" y="12997466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258A0B8-8CD7-4D9A-A9CF-2B9F770D8A87}"/>
              </a:ext>
            </a:extLst>
          </p:cNvPr>
          <p:cNvSpPr txBox="1"/>
          <p:nvPr/>
        </p:nvSpPr>
        <p:spPr>
          <a:xfrm>
            <a:off x="23725078" y="10261406"/>
            <a:ext cx="375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通过对</a:t>
            </a:r>
            <a:r>
              <a:rPr lang="en-US" altLang="zh-CN" sz="1200" dirty="0"/>
              <a:t>IMU</a:t>
            </a:r>
            <a:r>
              <a:rPr lang="zh-CN" altLang="en-US" sz="1200" dirty="0"/>
              <a:t>输出积分得到</a:t>
            </a:r>
            <a:r>
              <a:rPr lang="en-US" altLang="zh-CN" sz="1200" dirty="0"/>
              <a:t>t</a:t>
            </a:r>
            <a:r>
              <a:rPr lang="zh-CN" altLang="en-US" sz="1200" dirty="0"/>
              <a:t>时刻左上前系相对世界系的</a:t>
            </a:r>
            <a:endParaRPr lang="en-US" altLang="zh-CN" sz="1200" dirty="0"/>
          </a:p>
          <a:p>
            <a:r>
              <a:rPr lang="zh-CN" altLang="en-US" sz="1200" dirty="0"/>
              <a:t>（即在世界系下的）</a:t>
            </a:r>
            <a:endParaRPr lang="en-US" altLang="zh-CN" sz="1200" dirty="0"/>
          </a:p>
          <a:p>
            <a:r>
              <a:rPr lang="zh-CN" altLang="en-US" sz="1200" dirty="0"/>
              <a:t>位置</a:t>
            </a:r>
            <a:r>
              <a:rPr lang="en-US" altLang="zh-CN" sz="1200" dirty="0" err="1"/>
              <a:t>imuShiftXYZ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速度</a:t>
            </a:r>
            <a:r>
              <a:rPr lang="en-US" altLang="zh-CN" sz="1200" dirty="0" err="1"/>
              <a:t>imuVeloXYZ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姿态</a:t>
            </a:r>
            <a:r>
              <a:rPr lang="en-US" altLang="zh-CN" sz="1200" dirty="0"/>
              <a:t>roll</a:t>
            </a:r>
            <a:r>
              <a:rPr lang="zh-CN" altLang="en-US" sz="1200" dirty="0"/>
              <a:t>，</a:t>
            </a:r>
            <a:r>
              <a:rPr lang="en-US" altLang="zh-CN" sz="1200" dirty="0"/>
              <a:t>pitch</a:t>
            </a:r>
            <a:r>
              <a:rPr lang="zh-CN" altLang="en-US" sz="1200" dirty="0"/>
              <a:t>，</a:t>
            </a:r>
            <a:r>
              <a:rPr lang="en-US" altLang="zh-CN" sz="1200" dirty="0"/>
              <a:t>yaw</a:t>
            </a:r>
            <a:r>
              <a:rPr lang="zh-CN" altLang="en-US" sz="1200" dirty="0"/>
              <a:t>（姿态是在</a:t>
            </a:r>
            <a:r>
              <a:rPr lang="en-US" altLang="zh-CN" sz="1200" dirty="0"/>
              <a:t>0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系下的）</a:t>
            </a:r>
            <a:endParaRPr lang="en-US" altLang="zh-CN" sz="1200" dirty="0"/>
          </a:p>
          <a:p>
            <a:r>
              <a:rPr lang="zh-CN" altLang="en-US" sz="1200" dirty="0"/>
              <a:t>角度</a:t>
            </a:r>
            <a:r>
              <a:rPr lang="en-US" altLang="zh-CN" sz="1200" dirty="0" err="1"/>
              <a:t>imuAngularRotationXYZ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18D773-B030-4471-AC84-349A1C97EB40}"/>
              </a:ext>
            </a:extLst>
          </p:cNvPr>
          <p:cNvSpPr txBox="1"/>
          <p:nvPr/>
        </p:nvSpPr>
        <p:spPr>
          <a:xfrm>
            <a:off x="23647936" y="16391277"/>
            <a:ext cx="302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通过时间戳对齐和</a:t>
            </a:r>
            <a:r>
              <a:rPr lang="en-US" altLang="zh-CN" sz="1200" dirty="0"/>
              <a:t>IMU</a:t>
            </a:r>
            <a:r>
              <a:rPr lang="zh-CN" altLang="en-US" sz="1200" dirty="0"/>
              <a:t>数据插值，得到当前点在世界系下的</a:t>
            </a:r>
            <a:endParaRPr lang="en-US" altLang="zh-CN" sz="1200" dirty="0"/>
          </a:p>
          <a:p>
            <a:r>
              <a:rPr lang="zh-CN" altLang="en-US" sz="1200" dirty="0"/>
              <a:t>位置</a:t>
            </a:r>
            <a:r>
              <a:rPr lang="en-US" altLang="zh-CN" sz="1200" dirty="0" err="1"/>
              <a:t>imuShiftXYZCur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速度</a:t>
            </a:r>
            <a:r>
              <a:rPr lang="en-US" altLang="zh-CN" sz="1200" dirty="0" err="1"/>
              <a:t>imuVeloXYXCur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r>
              <a:rPr lang="zh-CN" altLang="en-US" sz="1200" dirty="0"/>
              <a:t>姿态</a:t>
            </a:r>
            <a:r>
              <a:rPr lang="en-US" altLang="zh-CN" sz="1200" dirty="0" err="1"/>
              <a:t>imuRollCur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imuPitchCur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imuYawCur</a:t>
            </a:r>
            <a:endParaRPr lang="en-US" altLang="zh-CN" sz="1200" dirty="0"/>
          </a:p>
          <a:p>
            <a:r>
              <a:rPr lang="zh-CN" altLang="en-US" sz="1200" dirty="0"/>
              <a:t>（姿态是在</a:t>
            </a:r>
            <a:r>
              <a:rPr lang="en-US" altLang="zh-CN" sz="1200" dirty="0"/>
              <a:t>0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系下的）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0C68FF4-A152-42D1-B988-B8264B230815}"/>
              </a:ext>
            </a:extLst>
          </p:cNvPr>
          <p:cNvCxnSpPr>
            <a:cxnSpLocks/>
          </p:cNvCxnSpPr>
          <p:nvPr/>
        </p:nvCxnSpPr>
        <p:spPr>
          <a:xfrm>
            <a:off x="25075526" y="13895309"/>
            <a:ext cx="0" cy="2552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85857B2-61F0-4F34-974F-CBFC2866337A}"/>
              </a:ext>
            </a:extLst>
          </p:cNvPr>
          <p:cNvSpPr txBox="1"/>
          <p:nvPr/>
        </p:nvSpPr>
        <p:spPr>
          <a:xfrm>
            <a:off x="28954975" y="16447625"/>
            <a:ext cx="330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当前帧第一个点的左上前系，相对世界系的</a:t>
            </a:r>
            <a:endParaRPr lang="en-US" altLang="zh-CN" sz="1200" dirty="0"/>
          </a:p>
          <a:p>
            <a:r>
              <a:rPr lang="zh-CN" altLang="en-US" sz="1200" dirty="0"/>
              <a:t>位置</a:t>
            </a:r>
            <a:r>
              <a:rPr lang="en-US" altLang="zh-CN" sz="1200" dirty="0" err="1"/>
              <a:t>imuShiftXYZStart</a:t>
            </a:r>
            <a:r>
              <a:rPr lang="zh-CN" altLang="en-US" sz="1200" dirty="0"/>
              <a:t>，</a:t>
            </a:r>
          </a:p>
          <a:p>
            <a:r>
              <a:rPr lang="zh-CN" altLang="en-US" sz="1200" dirty="0"/>
              <a:t>速度</a:t>
            </a:r>
            <a:r>
              <a:rPr lang="en-US" altLang="zh-CN" sz="1200" dirty="0" err="1"/>
              <a:t>imuVeloXYXStart</a:t>
            </a:r>
            <a:r>
              <a:rPr lang="zh-CN" altLang="en-US" sz="1200" dirty="0"/>
              <a:t>，</a:t>
            </a:r>
          </a:p>
          <a:p>
            <a:r>
              <a:rPr lang="zh-CN" altLang="en-US" sz="1200" dirty="0"/>
              <a:t>姿态</a:t>
            </a:r>
            <a:r>
              <a:rPr lang="en-US" altLang="zh-CN" sz="1200" dirty="0" err="1"/>
              <a:t>imuRollStart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imuPitchStart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imuYawStart</a:t>
            </a:r>
            <a:endParaRPr lang="en-US" altLang="zh-CN" sz="1200" dirty="0"/>
          </a:p>
          <a:p>
            <a:r>
              <a:rPr lang="zh-CN" altLang="en-US" sz="1200" dirty="0"/>
              <a:t>（姿态是在</a:t>
            </a:r>
            <a:r>
              <a:rPr lang="en-US" altLang="zh-CN" sz="1200" dirty="0"/>
              <a:t>0</a:t>
            </a:r>
            <a:r>
              <a:rPr lang="zh-CN" altLang="en-US" sz="1200" dirty="0"/>
              <a:t>时刻</a:t>
            </a:r>
            <a:r>
              <a:rPr lang="en-US" altLang="zh-CN" sz="1200" dirty="0"/>
              <a:t>IMU</a:t>
            </a:r>
            <a:r>
              <a:rPr lang="zh-CN" altLang="en-US" sz="1200" dirty="0"/>
              <a:t>系下的）</a:t>
            </a:r>
          </a:p>
          <a:p>
            <a:endParaRPr lang="zh-CN" altLang="en-US" sz="1200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BA02AD9-C85E-48FB-83FF-842BB1A1D175}"/>
              </a:ext>
            </a:extLst>
          </p:cNvPr>
          <p:cNvCxnSpPr>
            <a:cxnSpLocks/>
          </p:cNvCxnSpPr>
          <p:nvPr/>
        </p:nvCxnSpPr>
        <p:spPr>
          <a:xfrm>
            <a:off x="26442092" y="18565216"/>
            <a:ext cx="2237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93BF747-B47F-4B42-99AA-0F38E104C2B7}"/>
              </a:ext>
            </a:extLst>
          </p:cNvPr>
          <p:cNvCxnSpPr>
            <a:cxnSpLocks/>
          </p:cNvCxnSpPr>
          <p:nvPr/>
        </p:nvCxnSpPr>
        <p:spPr>
          <a:xfrm flipH="1" flipV="1">
            <a:off x="20070949" y="18847581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B15DFCB-E64E-41B8-84DF-B0140FD559D2}"/>
              </a:ext>
            </a:extLst>
          </p:cNvPr>
          <p:cNvCxnSpPr>
            <a:cxnSpLocks/>
          </p:cNvCxnSpPr>
          <p:nvPr/>
        </p:nvCxnSpPr>
        <p:spPr>
          <a:xfrm flipV="1">
            <a:off x="21089130" y="18093434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44B169B-16D3-4202-AE21-45562D43B40F}"/>
              </a:ext>
            </a:extLst>
          </p:cNvPr>
          <p:cNvCxnSpPr>
            <a:cxnSpLocks/>
          </p:cNvCxnSpPr>
          <p:nvPr/>
        </p:nvCxnSpPr>
        <p:spPr>
          <a:xfrm flipV="1">
            <a:off x="21089129" y="17870342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9219B44-A009-4C92-9EE7-C84A52838601}"/>
                  </a:ext>
                </a:extLst>
              </p:cNvPr>
              <p:cNvSpPr txBox="1"/>
              <p:nvPr/>
            </p:nvSpPr>
            <p:spPr>
              <a:xfrm>
                <a:off x="21518339" y="17832300"/>
                <a:ext cx="26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9219B44-A009-4C92-9EE7-C84A52838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339" y="17832300"/>
                <a:ext cx="268336" cy="369332"/>
              </a:xfrm>
              <a:prstGeom prst="rect">
                <a:avLst/>
              </a:prstGeom>
              <a:blipFill>
                <a:blip r:embed="rId30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1BFD3A3-85F4-4F91-A260-66F79D53A530}"/>
                  </a:ext>
                </a:extLst>
              </p:cNvPr>
              <p:cNvSpPr txBox="1"/>
              <p:nvPr/>
            </p:nvSpPr>
            <p:spPr>
              <a:xfrm>
                <a:off x="20928876" y="17601330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1BFD3A3-85F4-4F91-A260-66F79D53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876" y="17601330"/>
                <a:ext cx="31876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1BE4F10-B999-4D6D-A6D1-62CF6FA79972}"/>
                  </a:ext>
                </a:extLst>
              </p:cNvPr>
              <p:cNvSpPr txBox="1"/>
              <p:nvPr/>
            </p:nvSpPr>
            <p:spPr>
              <a:xfrm>
                <a:off x="19827021" y="18662916"/>
                <a:ext cx="297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1BE4F10-B999-4D6D-A6D1-62CF6FA7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021" y="18662916"/>
                <a:ext cx="297768" cy="369332"/>
              </a:xfrm>
              <a:prstGeom prst="rect">
                <a:avLst/>
              </a:prstGeom>
              <a:blipFill>
                <a:blip r:embed="rId32"/>
                <a:stretch>
                  <a:fillRect r="-20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119A091-EED6-4490-A4D7-A10D599928D9}"/>
                  </a:ext>
                </a:extLst>
              </p:cNvPr>
              <p:cNvSpPr txBox="1"/>
              <p:nvPr/>
            </p:nvSpPr>
            <p:spPr>
              <a:xfrm>
                <a:off x="20965416" y="18738780"/>
                <a:ext cx="283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119A091-EED6-4490-A4D7-A10D59992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416" y="18738780"/>
                <a:ext cx="283968" cy="369332"/>
              </a:xfrm>
              <a:prstGeom prst="rect">
                <a:avLst/>
              </a:prstGeom>
              <a:blipFill>
                <a:blip r:embed="rId33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AC15B5B-EAA9-4520-A567-3D9F3E2BBF38}"/>
              </a:ext>
            </a:extLst>
          </p:cNvPr>
          <p:cNvCxnSpPr>
            <a:cxnSpLocks/>
          </p:cNvCxnSpPr>
          <p:nvPr/>
        </p:nvCxnSpPr>
        <p:spPr>
          <a:xfrm flipH="1" flipV="1">
            <a:off x="24600644" y="18898969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D05FE5B-EBBF-402F-8EBE-F39728979BF5}"/>
              </a:ext>
            </a:extLst>
          </p:cNvPr>
          <p:cNvCxnSpPr>
            <a:cxnSpLocks/>
          </p:cNvCxnSpPr>
          <p:nvPr/>
        </p:nvCxnSpPr>
        <p:spPr>
          <a:xfrm flipV="1">
            <a:off x="25618825" y="18144822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97D31DA-43C8-4747-86B3-2E9C1A1E7D77}"/>
              </a:ext>
            </a:extLst>
          </p:cNvPr>
          <p:cNvCxnSpPr>
            <a:cxnSpLocks/>
          </p:cNvCxnSpPr>
          <p:nvPr/>
        </p:nvCxnSpPr>
        <p:spPr>
          <a:xfrm flipV="1">
            <a:off x="25618824" y="17921730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36FAE8B-D2D6-44E9-85ED-881F498E03B0}"/>
                  </a:ext>
                </a:extLst>
              </p:cNvPr>
              <p:cNvSpPr txBox="1"/>
              <p:nvPr/>
            </p:nvSpPr>
            <p:spPr>
              <a:xfrm>
                <a:off x="26048034" y="17883688"/>
                <a:ext cx="26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36FAE8B-D2D6-44E9-85ED-881F498E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034" y="17883688"/>
                <a:ext cx="26833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67B48A8-243E-4A2B-B44C-BFDC1BD9D2C1}"/>
                  </a:ext>
                </a:extLst>
              </p:cNvPr>
              <p:cNvSpPr txBox="1"/>
              <p:nvPr/>
            </p:nvSpPr>
            <p:spPr>
              <a:xfrm>
                <a:off x="25458571" y="17652718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67B48A8-243E-4A2B-B44C-BFDC1BD9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571" y="17652718"/>
                <a:ext cx="318760" cy="369332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D4D5224F-F986-484F-9149-349B218760BC}"/>
                  </a:ext>
                </a:extLst>
              </p:cNvPr>
              <p:cNvSpPr txBox="1"/>
              <p:nvPr/>
            </p:nvSpPr>
            <p:spPr>
              <a:xfrm>
                <a:off x="24356716" y="18714304"/>
                <a:ext cx="297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D4D5224F-F986-484F-9149-349B2187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716" y="18714304"/>
                <a:ext cx="29776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29079A9-C0B3-496B-B17F-705039367748}"/>
                  </a:ext>
                </a:extLst>
              </p:cNvPr>
              <p:cNvSpPr txBox="1"/>
              <p:nvPr/>
            </p:nvSpPr>
            <p:spPr>
              <a:xfrm>
                <a:off x="25495111" y="18790168"/>
                <a:ext cx="283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529079A9-C0B3-496B-B17F-70503936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111" y="18790168"/>
                <a:ext cx="283968" cy="369332"/>
              </a:xfrm>
              <a:prstGeom prst="rect">
                <a:avLst/>
              </a:prstGeom>
              <a:blipFill>
                <a:blip r:embed="rId37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4A2C393-BD69-4E7E-A206-004DC092AC53}"/>
              </a:ext>
            </a:extLst>
          </p:cNvPr>
          <p:cNvCxnSpPr>
            <a:cxnSpLocks/>
          </p:cNvCxnSpPr>
          <p:nvPr/>
        </p:nvCxnSpPr>
        <p:spPr>
          <a:xfrm flipH="1" flipV="1">
            <a:off x="29400350" y="18894205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EE1A06-DA9B-457E-B65C-6F8666E1D985}"/>
              </a:ext>
            </a:extLst>
          </p:cNvPr>
          <p:cNvCxnSpPr>
            <a:cxnSpLocks/>
          </p:cNvCxnSpPr>
          <p:nvPr/>
        </p:nvCxnSpPr>
        <p:spPr>
          <a:xfrm flipV="1">
            <a:off x="30418531" y="18140058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DE2B41F-9E33-4598-8B0F-0D539A1E1955}"/>
              </a:ext>
            </a:extLst>
          </p:cNvPr>
          <p:cNvCxnSpPr>
            <a:cxnSpLocks/>
          </p:cNvCxnSpPr>
          <p:nvPr/>
        </p:nvCxnSpPr>
        <p:spPr>
          <a:xfrm flipV="1">
            <a:off x="30418530" y="17916966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387A32C-51A4-42A5-8E1A-2A3F1E34DAE9}"/>
                  </a:ext>
                </a:extLst>
              </p:cNvPr>
              <p:cNvSpPr txBox="1"/>
              <p:nvPr/>
            </p:nvSpPr>
            <p:spPr>
              <a:xfrm>
                <a:off x="30847740" y="17878924"/>
                <a:ext cx="26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387A32C-51A4-42A5-8E1A-2A3F1E34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740" y="17878924"/>
                <a:ext cx="268336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223CA64-716E-4CEB-8F35-C30D7B0E72CF}"/>
                  </a:ext>
                </a:extLst>
              </p:cNvPr>
              <p:cNvSpPr txBox="1"/>
              <p:nvPr/>
            </p:nvSpPr>
            <p:spPr>
              <a:xfrm>
                <a:off x="30258277" y="17647954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223CA64-716E-4CEB-8F35-C30D7B0E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277" y="17647954"/>
                <a:ext cx="318760" cy="369332"/>
              </a:xfrm>
              <a:prstGeom prst="rect">
                <a:avLst/>
              </a:prstGeom>
              <a:blipFill>
                <a:blip r:embed="rId3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EA64305-BCA2-4856-9AB9-07E7FAD930AA}"/>
                  </a:ext>
                </a:extLst>
              </p:cNvPr>
              <p:cNvSpPr txBox="1"/>
              <p:nvPr/>
            </p:nvSpPr>
            <p:spPr>
              <a:xfrm>
                <a:off x="29156422" y="18709540"/>
                <a:ext cx="297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EA64305-BCA2-4856-9AB9-07E7FAD93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422" y="18709540"/>
                <a:ext cx="29776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778C0C8-ED43-4789-8052-81F169CCD158}"/>
                  </a:ext>
                </a:extLst>
              </p:cNvPr>
              <p:cNvSpPr txBox="1"/>
              <p:nvPr/>
            </p:nvSpPr>
            <p:spPr>
              <a:xfrm>
                <a:off x="30294817" y="18785404"/>
                <a:ext cx="283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778C0C8-ED43-4789-8052-81F169CC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817" y="18785404"/>
                <a:ext cx="283968" cy="369332"/>
              </a:xfrm>
              <a:prstGeom prst="rect">
                <a:avLst/>
              </a:prstGeom>
              <a:blipFill>
                <a:blip r:embed="rId41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47B0A8FB-34EF-4C7C-B952-8088804C0827}"/>
              </a:ext>
            </a:extLst>
          </p:cNvPr>
          <p:cNvCxnSpPr>
            <a:cxnSpLocks/>
          </p:cNvCxnSpPr>
          <p:nvPr/>
        </p:nvCxnSpPr>
        <p:spPr>
          <a:xfrm flipV="1">
            <a:off x="4314323" y="11732832"/>
            <a:ext cx="1331864" cy="191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78151E-0207-474C-9C86-79F9CDDA7AEB}"/>
              </a:ext>
            </a:extLst>
          </p:cNvPr>
          <p:cNvSpPr txBox="1"/>
          <p:nvPr/>
        </p:nvSpPr>
        <p:spPr>
          <a:xfrm>
            <a:off x="2303011" y="120839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此方向代表车体前向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CA5C3E-4CB3-4807-903E-F54E8F4666F8}"/>
              </a:ext>
            </a:extLst>
          </p:cNvPr>
          <p:cNvSpPr txBox="1"/>
          <p:nvPr/>
        </p:nvSpPr>
        <p:spPr>
          <a:xfrm>
            <a:off x="24823156" y="22459065"/>
            <a:ext cx="184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Gtsam</a:t>
            </a:r>
            <a:r>
              <a:rPr lang="zh-CN" altLang="en-US" sz="1200" dirty="0"/>
              <a:t>坐标系</a:t>
            </a:r>
            <a:r>
              <a:rPr lang="en-US" altLang="zh-CN" sz="1200" dirty="0"/>
              <a:t>——</a:t>
            </a:r>
            <a:r>
              <a:rPr lang="zh-CN" altLang="en-US" sz="1200" dirty="0"/>
              <a:t>右前上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5BEA41B-1FB9-47EB-A49C-C581AFCFC35B}"/>
              </a:ext>
            </a:extLst>
          </p:cNvPr>
          <p:cNvCxnSpPr>
            <a:cxnSpLocks/>
          </p:cNvCxnSpPr>
          <p:nvPr/>
        </p:nvCxnSpPr>
        <p:spPr>
          <a:xfrm flipH="1" flipV="1">
            <a:off x="24756199" y="22228095"/>
            <a:ext cx="1018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1CF7C86-EB85-4A0D-A4FB-64CE7C6DA4A3}"/>
              </a:ext>
            </a:extLst>
          </p:cNvPr>
          <p:cNvCxnSpPr>
            <a:cxnSpLocks/>
          </p:cNvCxnSpPr>
          <p:nvPr/>
        </p:nvCxnSpPr>
        <p:spPr>
          <a:xfrm flipV="1">
            <a:off x="25774380" y="21473948"/>
            <a:ext cx="546755" cy="75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1E55FAB-F308-4F50-8E57-56E7AD66789A}"/>
              </a:ext>
            </a:extLst>
          </p:cNvPr>
          <p:cNvCxnSpPr>
            <a:cxnSpLocks/>
          </p:cNvCxnSpPr>
          <p:nvPr/>
        </p:nvCxnSpPr>
        <p:spPr>
          <a:xfrm flipV="1">
            <a:off x="25774379" y="21250856"/>
            <a:ext cx="0" cy="977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EB2C5F5-4BD6-4F5F-9F1F-ACE4BB3C4CAF}"/>
                  </a:ext>
                </a:extLst>
              </p:cNvPr>
              <p:cNvSpPr txBox="1"/>
              <p:nvPr/>
            </p:nvSpPr>
            <p:spPr>
              <a:xfrm>
                <a:off x="26203589" y="21212814"/>
                <a:ext cx="26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EB2C5F5-4BD6-4F5F-9F1F-ACE4BB3C4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589" y="21212814"/>
                <a:ext cx="26833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BFFAAD1-3A3A-402C-8878-00E666676FD9}"/>
                  </a:ext>
                </a:extLst>
              </p:cNvPr>
              <p:cNvSpPr txBox="1"/>
              <p:nvPr/>
            </p:nvSpPr>
            <p:spPr>
              <a:xfrm>
                <a:off x="25614126" y="20981844"/>
                <a:ext cx="31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BFFAAD1-3A3A-402C-8878-00E66667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126" y="20981844"/>
                <a:ext cx="318760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12A997E-D840-4F41-A980-AE2E813C62AF}"/>
                  </a:ext>
                </a:extLst>
              </p:cNvPr>
              <p:cNvSpPr txBox="1"/>
              <p:nvPr/>
            </p:nvSpPr>
            <p:spPr>
              <a:xfrm>
                <a:off x="24512271" y="22043430"/>
                <a:ext cx="297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12A997E-D840-4F41-A980-AE2E813C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2271" y="22043430"/>
                <a:ext cx="297768" cy="369332"/>
              </a:xfrm>
              <a:prstGeom prst="rect">
                <a:avLst/>
              </a:prstGeom>
              <a:blipFill>
                <a:blip r:embed="rId44"/>
                <a:stretch>
                  <a:fillRect r="-204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14B8C82-5FAC-4AAC-BBB9-7734D5DB0985}"/>
                  </a:ext>
                </a:extLst>
              </p:cNvPr>
              <p:cNvSpPr txBox="1"/>
              <p:nvPr/>
            </p:nvSpPr>
            <p:spPr>
              <a:xfrm>
                <a:off x="25650666" y="22119294"/>
                <a:ext cx="283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14B8C82-5FAC-4AAC-BBB9-7734D5DB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666" y="22119294"/>
                <a:ext cx="283968" cy="369332"/>
              </a:xfrm>
              <a:prstGeom prst="rect">
                <a:avLst/>
              </a:prstGeom>
              <a:blipFill>
                <a:blip r:embed="rId45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17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20831</TotalTime>
  <Words>488</Words>
  <Application>Microsoft Office PowerPoint</Application>
  <PresentationFormat>自定义</PresentationFormat>
  <Paragraphs>80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方</dc:creator>
  <cp:lastModifiedBy>玮 方</cp:lastModifiedBy>
  <cp:revision>40</cp:revision>
  <dcterms:created xsi:type="dcterms:W3CDTF">2020-04-17T08:45:09Z</dcterms:created>
  <dcterms:modified xsi:type="dcterms:W3CDTF">2020-05-12T00:51:19Z</dcterms:modified>
</cp:coreProperties>
</file>