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570" r:id="rId3"/>
    <p:sldId id="672" r:id="rId5"/>
    <p:sldId id="694" r:id="rId6"/>
    <p:sldId id="695" r:id="rId7"/>
    <p:sldId id="696" r:id="rId8"/>
    <p:sldId id="697" r:id="rId9"/>
    <p:sldId id="698" r:id="rId10"/>
    <p:sldId id="699" r:id="rId11"/>
    <p:sldId id="703" r:id="rId12"/>
    <p:sldId id="704" r:id="rId13"/>
    <p:sldId id="715" r:id="rId14"/>
    <p:sldId id="714" r:id="rId15"/>
    <p:sldId id="716" r:id="rId16"/>
    <p:sldId id="709" r:id="rId17"/>
    <p:sldId id="710" r:id="rId18"/>
    <p:sldId id="713" r:id="rId19"/>
    <p:sldId id="651" r:id="rId20"/>
    <p:sldId id="328" r:id="rId21"/>
  </p:sldIdLst>
  <p:sldSz cx="12192000" cy="6858000"/>
  <p:notesSz cx="6858000" cy="9144000"/>
  <p:custDataLst>
    <p:tags r:id="rId27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" userDrawn="1">
          <p15:clr>
            <a:srgbClr val="A4A3A4"/>
          </p15:clr>
        </p15:guide>
        <p15:guide id="2" orient="horz" pos="4119" userDrawn="1">
          <p15:clr>
            <a:srgbClr val="A4A3A4"/>
          </p15:clr>
        </p15:guide>
        <p15:guide id="3" pos="7258" userDrawn="1">
          <p15:clr>
            <a:srgbClr val="A4A3A4"/>
          </p15:clr>
        </p15:guide>
        <p15:guide id="4" pos="55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苏 杰" initials="苏" lastIdx="1" clrIdx="0"/>
  <p:cmAuthor id="2" name="齐 勇" initials="齐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E3992"/>
    <a:srgbClr val="5B9BD5"/>
    <a:srgbClr val="6584C0"/>
    <a:srgbClr val="0000FF"/>
    <a:srgbClr val="D60000"/>
    <a:srgbClr val="404040"/>
    <a:srgbClr val="68A24D"/>
    <a:srgbClr val="9E0000"/>
    <a:srgbClr val="8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32" autoAdjust="0"/>
    <p:restoredTop sz="93719" autoAdjust="0"/>
  </p:normalViewPr>
  <p:slideViewPr>
    <p:cSldViewPr snapToGrid="0" showGuides="1">
      <p:cViewPr varScale="1">
        <p:scale>
          <a:sx n="108" d="100"/>
          <a:sy n="108" d="100"/>
        </p:scale>
        <p:origin x="624" y="82"/>
      </p:cViewPr>
      <p:guideLst>
        <p:guide orient="horz" pos="374"/>
        <p:guide orient="horz" pos="4119"/>
        <p:guide pos="7258"/>
        <p:guide pos="555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3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D4192-0C33-494A-A60E-AC3D5217A08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E9D9F-1A3F-4CD4-9451-24DCF34F0A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2D3C349-AE73-452A-8052-55302209F50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6869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30000"/>
              </a:spcBef>
              <a:defRPr/>
            </a:pPr>
            <a:r>
              <a:rPr lang="zh-CN" altLang="en-US" sz="1200"/>
              <a:t>单击此处编辑母版文本样式</a:t>
            </a:r>
            <a:endParaRPr lang="zh-CN" altLang="en-US" sz="1200"/>
          </a:p>
          <a:p>
            <a:pPr>
              <a:spcBef>
                <a:spcPct val="30000"/>
              </a:spcBef>
              <a:defRPr/>
            </a:pPr>
            <a:r>
              <a:rPr lang="zh-CN" altLang="en-US" sz="1200"/>
              <a:t>第二级</a:t>
            </a:r>
            <a:endParaRPr lang="zh-CN" altLang="en-US" sz="1200"/>
          </a:p>
          <a:p>
            <a:pPr>
              <a:spcBef>
                <a:spcPct val="30000"/>
              </a:spcBef>
              <a:defRPr/>
            </a:pPr>
            <a:r>
              <a:rPr lang="zh-CN" altLang="en-US" sz="1200"/>
              <a:t>第三级</a:t>
            </a:r>
            <a:endParaRPr lang="zh-CN" altLang="en-US" sz="1200"/>
          </a:p>
          <a:p>
            <a:pPr>
              <a:spcBef>
                <a:spcPct val="30000"/>
              </a:spcBef>
              <a:defRPr/>
            </a:pPr>
            <a:r>
              <a:rPr lang="zh-CN" altLang="en-US" sz="1200"/>
              <a:t>第四级</a:t>
            </a:r>
            <a:endParaRPr lang="zh-CN" altLang="en-US" sz="1200"/>
          </a:p>
          <a:p>
            <a:pPr>
              <a:spcBef>
                <a:spcPct val="30000"/>
              </a:spcBef>
              <a:defRPr/>
            </a:pPr>
            <a:r>
              <a:rPr lang="zh-CN" altLang="en-US" sz="1200"/>
              <a:t>第五级</a:t>
            </a:r>
            <a:endParaRPr lang="zh-CN" altLang="en-US" sz="1200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32FA0D1-8D60-4C1F-BED9-29C8DD8A41F9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63524FC7-E7BD-4904-8DA1-322DAC7E1BEB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2FA0D1-8D60-4C1F-BED9-29C8DD8A41F9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0" y="0"/>
            <a:ext cx="0" cy="0"/>
          </a:xfrm>
        </p:spPr>
      </p:sp>
      <p:sp>
        <p:nvSpPr>
          <p:cNvPr id="2867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25475" y="1822450"/>
            <a:ext cx="78867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0" y="0"/>
            <a:ext cx="0" cy="0"/>
          </a:xfrm>
        </p:spPr>
      </p:sp>
      <p:sp>
        <p:nvSpPr>
          <p:cNvPr id="2867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25475" y="1822450"/>
            <a:ext cx="78867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0" y="0"/>
            <a:ext cx="0" cy="0"/>
          </a:xfrm>
        </p:spPr>
      </p:sp>
      <p:sp>
        <p:nvSpPr>
          <p:cNvPr id="2867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25475" y="1822450"/>
            <a:ext cx="78867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0" y="0"/>
            <a:ext cx="0" cy="0"/>
          </a:xfrm>
        </p:spPr>
      </p:sp>
      <p:sp>
        <p:nvSpPr>
          <p:cNvPr id="2867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25475" y="1822450"/>
            <a:ext cx="78867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5D9EE92-CE4D-439A-9632-F35810613396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2FA0D1-8D60-4C1F-BED9-29C8DD8A41F9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0" y="0"/>
            <a:ext cx="0" cy="0"/>
          </a:xfrm>
        </p:spPr>
      </p:sp>
      <p:sp>
        <p:nvSpPr>
          <p:cNvPr id="2867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25475" y="1822450"/>
            <a:ext cx="78867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这页注意根据本课程名字修改，以及替换左侧的课程二维码。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D2D3C349-AE73-452A-8052-55302209F50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2FA0D1-8D60-4C1F-BED9-29C8DD8A41F9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0808950" y="-22225"/>
            <a:ext cx="38100" cy="22225"/>
          </a:xfrm>
        </p:spPr>
      </p:sp>
      <p:sp>
        <p:nvSpPr>
          <p:cNvPr id="65539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5D9EE92-CE4D-439A-9632-F35810613396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2FA0D1-8D60-4C1F-BED9-29C8DD8A41F9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5D9EE92-CE4D-439A-9632-F35810613396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2FA0D1-8D60-4C1F-BED9-29C8DD8A41F9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0" y="0"/>
            <a:ext cx="0" cy="0"/>
          </a:xfrm>
        </p:spPr>
      </p:sp>
      <p:sp>
        <p:nvSpPr>
          <p:cNvPr id="2867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25475" y="1822450"/>
            <a:ext cx="78867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5D9EE92-CE4D-439A-9632-F35810613396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2FA0D1-8D60-4C1F-BED9-29C8DD8A41F9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0" y="0"/>
            <a:ext cx="0" cy="0"/>
          </a:xfrm>
        </p:spPr>
      </p:sp>
      <p:sp>
        <p:nvSpPr>
          <p:cNvPr id="2867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25475" y="1822450"/>
            <a:ext cx="78867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0" y="0"/>
            <a:ext cx="0" cy="0"/>
          </a:xfrm>
        </p:spPr>
      </p:sp>
      <p:sp>
        <p:nvSpPr>
          <p:cNvPr id="2867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25475" y="1822450"/>
            <a:ext cx="78867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0" y="0"/>
            <a:ext cx="0" cy="0"/>
          </a:xfrm>
        </p:spPr>
      </p:sp>
      <p:sp>
        <p:nvSpPr>
          <p:cNvPr id="28675" name="备注占位符 2"/>
          <p:cNvSpPr>
            <a:spLocks noGrp="1" noRot="1" noChangeAspect="1" noChangeArrowheads="1"/>
          </p:cNvSpPr>
          <p:nvPr>
            <p:ph type="body" idx="1"/>
          </p:nvPr>
        </p:nvSpPr>
        <p:spPr bwMode="auto">
          <a:xfrm>
            <a:off x="625475" y="1822450"/>
            <a:ext cx="78867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85D9EE92-CE4D-439A-9632-F35810613396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32FA0D1-8D60-4C1F-BED9-29C8DD8A41F9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02F169-8EF9-4824-AC03-AD1A358A680D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Calibri" panose="020F050202020403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F73E0-F6CD-4A57-94A6-3AFE79DE8281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A0D13-FDA3-4053-988A-DCD429F79DAF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4284-4885-4204-8CB7-C3E07F0BA2D9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608B-613F-448A-AEE4-1BE44810A06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DA02C5-172F-4ED4-A801-3F1AD942ED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研究背景及意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14F9E-7822-4AE2-8A2C-2AB5C4675E48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0" y="814161"/>
            <a:ext cx="12192000" cy="0"/>
          </a:xfrm>
          <a:prstGeom prst="lin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18"/>
          <p:cNvGrpSpPr>
            <a:grpSpLocks noChangeAspect="1"/>
          </p:cNvGrpSpPr>
          <p:nvPr userDrawn="1"/>
        </p:nvGrpSpPr>
        <p:grpSpPr bwMode="auto">
          <a:xfrm>
            <a:off x="190501" y="66886"/>
            <a:ext cx="886883" cy="665163"/>
            <a:chOff x="0" y="0"/>
            <a:chExt cx="666069" cy="664458"/>
          </a:xfrm>
        </p:grpSpPr>
        <p:sp>
          <p:nvSpPr>
            <p:cNvPr id="11" name="矩形 8"/>
            <p:cNvSpPr>
              <a:spLocks noChangeAspect="1" noChangeArrowheads="1"/>
            </p:cNvSpPr>
            <p:nvPr/>
          </p:nvSpPr>
          <p:spPr bwMode="auto">
            <a:xfrm>
              <a:off x="0" y="0"/>
              <a:ext cx="538925" cy="537622"/>
            </a:xfrm>
            <a:prstGeom prst="rect">
              <a:avLst/>
            </a:prstGeom>
            <a:solidFill>
              <a:srgbClr val="0054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12" name="矩形 16"/>
            <p:cNvSpPr>
              <a:spLocks noChangeAspect="1" noChangeArrowheads="1"/>
            </p:cNvSpPr>
            <p:nvPr/>
          </p:nvSpPr>
          <p:spPr bwMode="auto">
            <a:xfrm>
              <a:off x="269463" y="268811"/>
              <a:ext cx="396606" cy="39564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1076519" y="278351"/>
            <a:ext cx="5334688" cy="535810"/>
          </a:xfrm>
        </p:spPr>
        <p:txBody>
          <a:bodyPr/>
          <a:lstStyle>
            <a:lvl1pPr>
              <a:defRPr lang="zh-CN" altLang="en-US" sz="2400" b="1" kern="12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9" name="矩形 20"/>
          <p:cNvSpPr>
            <a:spLocks noChangeArrowheads="1"/>
          </p:cNvSpPr>
          <p:nvPr/>
        </p:nvSpPr>
        <p:spPr bwMode="auto">
          <a:xfrm>
            <a:off x="11624808" y="6527800"/>
            <a:ext cx="575592" cy="33813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 dirty="0"/>
          </a:p>
        </p:txBody>
      </p:sp>
      <p:sp>
        <p:nvSpPr>
          <p:cNvPr id="14" name="文本框 21"/>
          <p:cNvSpPr>
            <a:spLocks noChangeArrowheads="1"/>
          </p:cNvSpPr>
          <p:nvPr userDrawn="1"/>
        </p:nvSpPr>
        <p:spPr bwMode="auto">
          <a:xfrm>
            <a:off x="11487153" y="6527800"/>
            <a:ext cx="850900" cy="337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fld id="{5739AF30-F29E-4C34-8459-185B3584D0FE}" type="slidenum">
              <a:rPr lang="en-US" altLang="zh-CN" sz="16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</a:fld>
            <a:endPara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3678" y="10982"/>
            <a:ext cx="778322" cy="778322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8978133" y="214474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公众号：</a:t>
            </a:r>
            <a:r>
              <a:rPr lang="en-US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3D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视觉工坊</a:t>
            </a:r>
            <a:endParaRPr lang="zh-CN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53D1D8-AA0F-4D9A-8BEB-EF1D297AAA82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9C992D-D493-488A-B702-26292685F0E6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9BFE3-1E71-4892-A748-D2FF5FC7FAE2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5291C-DA2C-40A7-AAC2-8EF9F9F09977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55062-C742-448E-B33C-6AAA36615836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18972D-BFA4-4604-922B-84E9D71ECE1B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1CF7E-EF52-4DDA-80FB-0856D5D1B0A4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  <a:endParaRPr lang="zh-CN" altLang="zh-CN">
              <a:sym typeface="Calibri Light" panose="020F0302020204030204" pitchFamily="34" charset="0"/>
            </a:endParaRP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  <a:endParaRPr lang="zh-CN" altLang="zh-CN">
              <a:sym typeface="Calibri" panose="020F0502020204030204" pitchFamily="34" charset="0"/>
            </a:endParaRP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  <a:endParaRPr lang="zh-CN" altLang="zh-CN">
              <a:sym typeface="Calibri" panose="020F0502020204030204" pitchFamily="34" charset="0"/>
            </a:endParaRP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  <a:endParaRPr lang="zh-CN" altLang="zh-CN">
              <a:sym typeface="Calibri" panose="020F0502020204030204" pitchFamily="34" charset="0"/>
            </a:endParaRP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  <a:endParaRPr lang="zh-CN" altLang="zh-CN">
              <a:sym typeface="Calibri" panose="020F0502020204030204" pitchFamily="34" charset="0"/>
            </a:endParaRP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  <a:endParaRPr lang="zh-CN" altLang="zh-CN">
              <a:sym typeface="Calibri" panose="020F0502020204030204" pitchFamily="34" charset="0"/>
            </a:endParaRP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CCC8172-34D8-4D5C-AB0C-FAC31A9C985E}" type="datetime1">
              <a:rPr lang="zh-CN" altLang="en-US" smtClean="0"/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2pPr>
      <a:lvl3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3pPr>
      <a:lvl4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4pPr>
      <a:lvl5pPr marL="914400" indent="-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  <a:sym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>
          <a:solidFill>
            <a:schemeClr val="tx1"/>
          </a:solidFill>
          <a:latin typeface="+mn-lt"/>
          <a:ea typeface="+mn-ea"/>
          <a:sym typeface="Calibri" panose="020F050202020403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tags" Target="../tags/tag18.xml"/><Relationship Id="rId4" Type="http://schemas.openxmlformats.org/officeDocument/2006/relationships/image" Target="../media/image22.png"/><Relationship Id="rId3" Type="http://schemas.openxmlformats.org/officeDocument/2006/relationships/tags" Target="../tags/tag17.xml"/><Relationship Id="rId2" Type="http://schemas.openxmlformats.org/officeDocument/2006/relationships/image" Target="../media/image21.png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5.png"/><Relationship Id="rId7" Type="http://schemas.openxmlformats.org/officeDocument/2006/relationships/tags" Target="../tags/tag22.xml"/><Relationship Id="rId6" Type="http://schemas.openxmlformats.org/officeDocument/2006/relationships/image" Target="../media/image24.png"/><Relationship Id="rId5" Type="http://schemas.openxmlformats.org/officeDocument/2006/relationships/tags" Target="../tags/tag21.xml"/><Relationship Id="rId4" Type="http://schemas.openxmlformats.org/officeDocument/2006/relationships/image" Target="../media/image22.png"/><Relationship Id="rId3" Type="http://schemas.openxmlformats.org/officeDocument/2006/relationships/tags" Target="../tags/tag20.xml"/><Relationship Id="rId2" Type="http://schemas.openxmlformats.org/officeDocument/2006/relationships/image" Target="../media/image21.png"/><Relationship Id="rId10" Type="http://schemas.openxmlformats.org/officeDocument/2006/relationships/notesSlide" Target="../notesSlides/notesSlide11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7.png"/><Relationship Id="rId7" Type="http://schemas.openxmlformats.org/officeDocument/2006/relationships/tags" Target="../tags/tag26.xml"/><Relationship Id="rId6" Type="http://schemas.openxmlformats.org/officeDocument/2006/relationships/image" Target="../media/image26.png"/><Relationship Id="rId5" Type="http://schemas.openxmlformats.org/officeDocument/2006/relationships/tags" Target="../tags/tag25.xml"/><Relationship Id="rId4" Type="http://schemas.openxmlformats.org/officeDocument/2006/relationships/image" Target="../media/image22.png"/><Relationship Id="rId3" Type="http://schemas.openxmlformats.org/officeDocument/2006/relationships/tags" Target="../tags/tag24.xml"/><Relationship Id="rId2" Type="http://schemas.openxmlformats.org/officeDocument/2006/relationships/image" Target="../media/image21.png"/><Relationship Id="rId10" Type="http://schemas.openxmlformats.org/officeDocument/2006/relationships/notesSlide" Target="../notesSlides/notesSlide12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tags" Target="../tags/tag29.xml"/><Relationship Id="rId4" Type="http://schemas.openxmlformats.org/officeDocument/2006/relationships/image" Target="../media/image22.png"/><Relationship Id="rId3" Type="http://schemas.openxmlformats.org/officeDocument/2006/relationships/tags" Target="../tags/tag28.xml"/><Relationship Id="rId2" Type="http://schemas.openxmlformats.org/officeDocument/2006/relationships/image" Target="../media/image21.png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0.png"/><Relationship Id="rId2" Type="http://schemas.openxmlformats.org/officeDocument/2006/relationships/tags" Target="../tags/tag30.xml"/><Relationship Id="rId1" Type="http://schemas.openxmlformats.org/officeDocument/2006/relationships/image" Target="../media/image2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9.jpeg"/><Relationship Id="rId1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tags" Target="../tags/tag3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image" Target="../media/image8.png"/><Relationship Id="rId7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tags" Target="../tags/tag6.xml"/><Relationship Id="rId4" Type="http://schemas.openxmlformats.org/officeDocument/2006/relationships/image" Target="../media/image6.png"/><Relationship Id="rId3" Type="http://schemas.openxmlformats.org/officeDocument/2006/relationships/tags" Target="../tags/tag5.xml"/><Relationship Id="rId2" Type="http://schemas.openxmlformats.org/officeDocument/2006/relationships/image" Target="../media/image5.png"/><Relationship Id="rId18" Type="http://schemas.openxmlformats.org/officeDocument/2006/relationships/notesSlide" Target="../notesSlides/notesSlide7.x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12.png"/><Relationship Id="rId15" Type="http://schemas.openxmlformats.org/officeDocument/2006/relationships/tags" Target="../tags/tag11.xml"/><Relationship Id="rId14" Type="http://schemas.openxmlformats.org/officeDocument/2006/relationships/image" Target="../media/image11.png"/><Relationship Id="rId13" Type="http://schemas.openxmlformats.org/officeDocument/2006/relationships/tags" Target="../tags/tag10.xml"/><Relationship Id="rId12" Type="http://schemas.openxmlformats.org/officeDocument/2006/relationships/image" Target="../media/image10.png"/><Relationship Id="rId11" Type="http://schemas.openxmlformats.org/officeDocument/2006/relationships/tags" Target="../tags/tag9.xml"/><Relationship Id="rId10" Type="http://schemas.openxmlformats.org/officeDocument/2006/relationships/image" Target="../media/image9.png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tags" Target="../tags/tag14.xml"/><Relationship Id="rId4" Type="http://schemas.openxmlformats.org/officeDocument/2006/relationships/image" Target="../media/image14.png"/><Relationship Id="rId3" Type="http://schemas.openxmlformats.org/officeDocument/2006/relationships/tags" Target="../tags/tag13.xml"/><Relationship Id="rId2" Type="http://schemas.openxmlformats.org/officeDocument/2006/relationships/image" Target="../media/image13.png"/><Relationship Id="rId14" Type="http://schemas.openxmlformats.org/officeDocument/2006/relationships/notesSlide" Target="../notesSlides/notesSlide8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20.png"/><Relationship Id="rId11" Type="http://schemas.openxmlformats.org/officeDocument/2006/relationships/image" Target="../media/image19.png"/><Relationship Id="rId10" Type="http://schemas.openxmlformats.org/officeDocument/2006/relationships/tags" Target="../tags/tag15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29"/>
          <p:cNvSpPr>
            <a:spLocks noChangeArrowheads="1"/>
          </p:cNvSpPr>
          <p:nvPr/>
        </p:nvSpPr>
        <p:spPr bwMode="auto">
          <a:xfrm>
            <a:off x="1524000" y="2208530"/>
            <a:ext cx="9192895" cy="5962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 dirty="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5" name="矩形 5"/>
          <p:cNvSpPr>
            <a:spLocks noChangeArrowheads="1"/>
          </p:cNvSpPr>
          <p:nvPr/>
        </p:nvSpPr>
        <p:spPr bwMode="auto">
          <a:xfrm>
            <a:off x="1524000" y="675005"/>
            <a:ext cx="9192895" cy="134556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zh-CN" altLang="zh-CN" sz="1800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076" name="文本框 6"/>
          <p:cNvSpPr>
            <a:spLocks noChangeArrowheads="1"/>
          </p:cNvSpPr>
          <p:nvPr/>
        </p:nvSpPr>
        <p:spPr bwMode="auto">
          <a:xfrm>
            <a:off x="2101535" y="698183"/>
            <a:ext cx="7966075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基于</a:t>
            </a:r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同心区域按区域的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使用3D激光雷达</a:t>
            </a:r>
            <a:r>
              <a:rPr lang="zh-CN" altLang="en-US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地面分割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与</a:t>
            </a:r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地面似然估计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077" name="文本框 32"/>
          <p:cNvSpPr>
            <a:spLocks noChangeArrowheads="1"/>
          </p:cNvSpPr>
          <p:nvPr/>
        </p:nvSpPr>
        <p:spPr bwMode="auto">
          <a:xfrm>
            <a:off x="2143125" y="2097725"/>
            <a:ext cx="7924800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25000"/>
              </a:lnSpc>
              <a:spcBef>
                <a:spcPct val="0"/>
              </a:spcBef>
              <a:buNone/>
            </a:pP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ahoma" panose="020B0604030504040204" pitchFamily="34" charset="0"/>
                <a:sym typeface="Times New Roman" panose="02020603050405020304" pitchFamily="18" charset="0"/>
              </a:rPr>
              <a:t>Patchwork：</a:t>
            </a:r>
            <a:r>
              <a:rPr lang="zh-CN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ahoma" panose="020B0604030504040204" pitchFamily="34" charset="0"/>
                <a:sym typeface="Times New Roman" panose="02020603050405020304" pitchFamily="18" charset="0"/>
              </a:rPr>
              <a:t>Concentric Zone-based Region-wise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ahoma" panose="020B0604030504040204" pitchFamily="34" charset="0"/>
                <a:sym typeface="Times New Roman" panose="02020603050405020304" pitchFamily="18" charset="0"/>
              </a:rPr>
              <a:t> </a:t>
            </a:r>
            <a:r>
              <a:rPr lang="zh-CN" altLang="en-US" sz="1600" dirty="0">
                <a:solidFill>
                  <a:srgbClr val="FFFF00"/>
                </a:solidFill>
                <a:latin typeface="Times New Roman" panose="02020603050405020304" pitchFamily="18" charset="0"/>
                <a:cs typeface="Tahoma" panose="020B0604030504040204" pitchFamily="34" charset="0"/>
                <a:sym typeface="Times New Roman" panose="02020603050405020304" pitchFamily="18" charset="0"/>
              </a:rPr>
              <a:t>Ground Segmentation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ahoma" panose="020B0604030504040204" pitchFamily="34" charset="0"/>
                <a:sym typeface="Times New Roman" panose="02020603050405020304" pitchFamily="18" charset="0"/>
              </a:rPr>
              <a:t> with </a:t>
            </a:r>
            <a:r>
              <a:rPr lang="zh-CN" alt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ahoma" panose="020B0604030504040204" pitchFamily="34" charset="0"/>
                <a:sym typeface="Times New Roman" panose="02020603050405020304" pitchFamily="18" charset="0"/>
              </a:rPr>
              <a:t>Ground Likelihood Estimation</a:t>
            </a:r>
            <a:r>
              <a:rPr lang="zh-CN" alt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ahoma" panose="020B0604030504040204" pitchFamily="34" charset="0"/>
                <a:sym typeface="Times New Roman" panose="02020603050405020304" pitchFamily="18" charset="0"/>
              </a:rPr>
              <a:t> Using a 3D LiDAR Sensor</a:t>
            </a:r>
            <a:endParaRPr lang="zh-CN" altLang="en-US" sz="1600" dirty="0">
              <a:solidFill>
                <a:schemeClr val="bg1"/>
              </a:solidFill>
              <a:latin typeface="Times New Roman" panose="02020603050405020304" pitchFamily="18" charset="0"/>
              <a:cs typeface="Tahoma" panose="020B060403050404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3079" name="矩形 16"/>
          <p:cNvSpPr>
            <a:spLocks noChangeArrowheads="1"/>
          </p:cNvSpPr>
          <p:nvPr/>
        </p:nvSpPr>
        <p:spPr bwMode="auto">
          <a:xfrm>
            <a:off x="4103413" y="3477986"/>
            <a:ext cx="3984625" cy="17532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主  讲  人：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K.Fire</a:t>
            </a:r>
            <a:endParaRPr lang="en-US" altLang="zh-CN" sz="24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高校：</a:t>
            </a:r>
            <a:r>
              <a:rPr 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某知名双非大学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公  众  号：</a:t>
            </a:r>
            <a:r>
              <a:rPr lang="en-US" altLang="zh-CN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3D</a:t>
            </a:r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视觉工坊</a:t>
            </a:r>
            <a:endParaRPr lang="zh-CN" altLang="en-US" sz="2400" b="1" dirty="0">
              <a:solidFill>
                <a:schemeClr val="accent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3"/>
          <p:cNvSpPr>
            <a:spLocks noChangeArrowheads="1"/>
          </p:cNvSpPr>
          <p:nvPr/>
        </p:nvSpPr>
        <p:spPr bwMode="auto">
          <a:xfrm>
            <a:off x="1524001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9667" y="184150"/>
            <a:ext cx="2865762" cy="535810"/>
          </a:xfrm>
        </p:spPr>
        <p:txBody>
          <a:bodyPr/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Experiments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9045" y="594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70395" y="863600"/>
            <a:ext cx="5145405" cy="8388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54240" y="1793875"/>
            <a:ext cx="4578350" cy="19875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0850" y="109855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Performance Analysis with Different Bin Sizes</a:t>
            </a: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2900" y="1633220"/>
            <a:ext cx="6311265" cy="3441065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 flipV="1">
            <a:off x="304800" y="5175885"/>
            <a:ext cx="6197600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4978400" y="5278755"/>
            <a:ext cx="1524000" cy="379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>
                <a:solidFill>
                  <a:srgbClr val="FF0000"/>
                </a:solidFill>
              </a:rPr>
              <a:t>Size of bins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3"/>
          <p:cNvSpPr>
            <a:spLocks noChangeArrowheads="1"/>
          </p:cNvSpPr>
          <p:nvPr/>
        </p:nvSpPr>
        <p:spPr bwMode="auto">
          <a:xfrm>
            <a:off x="1524001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9667" y="184150"/>
            <a:ext cx="2865762" cy="535810"/>
          </a:xfrm>
        </p:spPr>
        <p:txBody>
          <a:bodyPr/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Experiments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9045" y="594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70395" y="863600"/>
            <a:ext cx="5145405" cy="8388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54240" y="1793875"/>
            <a:ext cx="4578350" cy="19875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50850" y="109855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Effectiveness of Ground Likelihood Estimation</a:t>
            </a: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7530" y="1702435"/>
            <a:ext cx="5771515" cy="12522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646430" y="3159760"/>
            <a:ext cx="5682615" cy="3085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254240" y="3872865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·Green: 	TPs(↑)</a:t>
            </a:r>
            <a:endParaRPr lang="en-US" altLang="zh-CN"/>
          </a:p>
          <a:p>
            <a:r>
              <a:rPr lang="en-US" altLang="zh-CN"/>
              <a:t>·Blue: 	FNs(↓)</a:t>
            </a:r>
            <a:endParaRPr lang="en-US" altLang="zh-CN"/>
          </a:p>
          <a:p>
            <a:r>
              <a:rPr lang="en-US" altLang="zh-CN"/>
              <a:t>·Red: 	FPs(↓)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·Yellow:	TPs(↑)</a:t>
            </a:r>
            <a:endParaRPr lang="en-US" altLang="zh-CN"/>
          </a:p>
          <a:p>
            <a:r>
              <a:rPr lang="en-US" altLang="zh-CN"/>
              <a:t>·Cyan:	FPs(↓)</a:t>
            </a:r>
            <a:endParaRPr lang="en-US" altLang="zh-CN"/>
          </a:p>
          <a:p>
            <a:r>
              <a:rPr lang="en-US" altLang="zh-CN"/>
              <a:t>·Blue circles:	FNs</a:t>
            </a:r>
            <a:endParaRPr lang="en-US" altLang="zh-CN"/>
          </a:p>
          <a:p>
            <a:r>
              <a:rPr lang="en-US" altLang="zh-CN"/>
              <a:t>·Red circles:	FPs</a:t>
            </a:r>
            <a:endParaRPr lang="en-US" altLang="zh-CN"/>
          </a:p>
        </p:txBody>
      </p:sp>
      <p:sp>
        <p:nvSpPr>
          <p:cNvPr id="7" name="图文框 6"/>
          <p:cNvSpPr/>
          <p:nvPr/>
        </p:nvSpPr>
        <p:spPr>
          <a:xfrm>
            <a:off x="1380490" y="1708785"/>
            <a:ext cx="1972310" cy="781050"/>
          </a:xfrm>
          <a:prstGeom prst="frame">
            <a:avLst>
              <a:gd name="adj1" fmla="val 3409"/>
            </a:avLst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3"/>
          <p:cNvSpPr>
            <a:spLocks noChangeArrowheads="1"/>
          </p:cNvSpPr>
          <p:nvPr/>
        </p:nvSpPr>
        <p:spPr bwMode="auto">
          <a:xfrm>
            <a:off x="1524001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9667" y="184150"/>
            <a:ext cx="2865762" cy="535810"/>
          </a:xfrm>
        </p:spPr>
        <p:txBody>
          <a:bodyPr/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Experiments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9045" y="594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70395" y="863600"/>
            <a:ext cx="5145405" cy="8388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54240" y="1793875"/>
            <a:ext cx="4578350" cy="19875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29565" y="1098550"/>
            <a:ext cx="4178935" cy="39878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Comparison with </a:t>
            </a:r>
            <a:r>
              <a:rPr lang="en-US" altLang="zh-CN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SOTA</a:t>
            </a:r>
            <a:r>
              <a:rPr lang="zh-CN" altLang="en-US"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Methods</a:t>
            </a:r>
            <a:endParaRPr lang="zh-CN" altLang="en-US"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1765" y="1702435"/>
            <a:ext cx="6818630" cy="46291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09490" y="780415"/>
            <a:ext cx="18605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·Green: 	TPs(↑)</a:t>
            </a:r>
            <a:endParaRPr lang="en-US" altLang="zh-CN"/>
          </a:p>
          <a:p>
            <a:r>
              <a:rPr lang="en-US" altLang="zh-CN"/>
              <a:t>·Blue: 	FNs(↓)</a:t>
            </a:r>
            <a:endParaRPr lang="en-US" altLang="zh-CN"/>
          </a:p>
          <a:p>
            <a:r>
              <a:rPr lang="en-US" altLang="zh-CN"/>
              <a:t>·Red: 	FPs(↓)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353300" y="3872865"/>
            <a:ext cx="4064000" cy="22352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70395" y="6199505"/>
            <a:ext cx="4994275" cy="3155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The </a:t>
            </a:r>
            <a:r>
              <a:rPr lang="zh-CN" altLang="en-US">
                <a:solidFill>
                  <a:srgbClr val="FF0000"/>
                </a:solidFill>
              </a:rPr>
              <a:t>comprehensive level </a:t>
            </a:r>
            <a:r>
              <a:rPr lang="zh-CN" altLang="en-US"/>
              <a:t>is the best</a:t>
            </a:r>
            <a:r>
              <a:rPr lang="en-US" altLang="zh-CN"/>
              <a:t> and stable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3"/>
          <p:cNvSpPr>
            <a:spLocks noChangeArrowheads="1"/>
          </p:cNvSpPr>
          <p:nvPr/>
        </p:nvSpPr>
        <p:spPr bwMode="auto">
          <a:xfrm>
            <a:off x="1524001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9667" y="184150"/>
            <a:ext cx="2865762" cy="535810"/>
          </a:xfrm>
        </p:spPr>
        <p:txBody>
          <a:bodyPr/>
          <a:lstStyle/>
          <a:p>
            <a:r>
              <a:rPr lang="en-US" altLang="zh-CN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Experiments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29045" y="594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70395" y="863600"/>
            <a:ext cx="5145405" cy="83883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54240" y="1793875"/>
            <a:ext cx="4578350" cy="198755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379855" y="1149350"/>
            <a:ext cx="4178935" cy="39878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sz="20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Algorithm speed</a:t>
            </a:r>
            <a:endParaRPr sz="20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0905" y="1977390"/>
            <a:ext cx="5438140" cy="1968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11200" y="4231640"/>
            <a:ext cx="609600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S</a:t>
            </a:r>
            <a:r>
              <a:rPr lang="zh-CN" altLang="en-US"/>
              <a:t>hows the fastest speed among various multiple plane fitting</a:t>
            </a:r>
            <a:r>
              <a:rPr lang="en-US" altLang="zh-CN"/>
              <a:t>-</a:t>
            </a:r>
            <a:r>
              <a:rPr lang="zh-CN" altLang="en-US"/>
              <a:t>based methods</a:t>
            </a:r>
            <a:r>
              <a:rPr lang="en-US" altLang="zh-CN"/>
              <a:t>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The proposed method is faster than R-GPF and RANSAC-based method.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181543" y="3011341"/>
            <a:ext cx="576263" cy="576262"/>
          </a:xfrm>
          <a:prstGeom prst="rect">
            <a:avLst/>
          </a:prstGeom>
          <a:solidFill>
            <a:schemeClr val="tx1">
              <a:alpha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00579" y="2922441"/>
            <a:ext cx="576262" cy="576262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884878" y="2922270"/>
            <a:ext cx="5762167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buFont typeface="Arial" panose="020B0604020202020204" pitchFamily="34" charset="0"/>
              <a:buNone/>
              <a:defRPr sz="3200" b="1">
                <a:solidFill>
                  <a:prstClr val="black">
                    <a:alpha val="7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3"/>
          <p:cNvSpPr>
            <a:spLocks noChangeArrowheads="1"/>
          </p:cNvSpPr>
          <p:nvPr/>
        </p:nvSpPr>
        <p:spPr bwMode="auto">
          <a:xfrm>
            <a:off x="1524001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9666" y="184150"/>
            <a:ext cx="4845873" cy="535810"/>
          </a:xfrm>
        </p:spPr>
        <p:txBody>
          <a:bodyPr/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66900" y="1577129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66900" y="1543694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009650" y="1634490"/>
            <a:ext cx="9576435" cy="44367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 latinLnBrk="0">
              <a:lnSpc>
                <a:spcPct val="125000"/>
              </a:lnSpc>
            </a:pP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uture works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: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 detection of moving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objects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2.T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 devise a deep learning–aided ground likelihood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estimation for more sophisticated ground segmentation.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3.Application for LeGO-LOAM, or other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SLAM system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...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inspiration: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1.Great truths are always simple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2.The conbimation of Elevation and Flatness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53410" y="1021715"/>
            <a:ext cx="4856480" cy="555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24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ea"/>
                <a:sym typeface="+mn-ea"/>
              </a:rPr>
              <a:t>Conclusion and Restriction</a:t>
            </a:r>
            <a:endParaRPr lang="en-US" altLang="zh-CN" sz="24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j-ea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1888490" y="4522470"/>
            <a:ext cx="3324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添加</a:t>
            </a:r>
            <a:r>
              <a:rPr lang="en-US" altLang="zh-CN" dirty="0"/>
              <a:t>V: cv3d007</a:t>
            </a:r>
            <a:r>
              <a:rPr lang="zh-CN" altLang="en-US" dirty="0"/>
              <a:t>，咨询更多</a:t>
            </a:r>
            <a:endParaRPr lang="en-US" altLang="zh-CN" dirty="0"/>
          </a:p>
        </p:txBody>
      </p:sp>
      <p:pic>
        <p:nvPicPr>
          <p:cNvPr id="2" name="图片 1" descr="小凡-微信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1170" y="821690"/>
            <a:ext cx="3521075" cy="356679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954520" y="4522470"/>
            <a:ext cx="3744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/>
              <a:t>「</a:t>
            </a:r>
            <a:r>
              <a:rPr lang="en-US" altLang="zh-CN" dirty="0"/>
              <a:t>3D</a:t>
            </a:r>
            <a:r>
              <a:rPr lang="zh-CN" altLang="en-US" dirty="0"/>
              <a:t>视觉从入门到精通」知识星球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245" y="718185"/>
            <a:ext cx="3197225" cy="3543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052068" y="2486005"/>
            <a:ext cx="222885" cy="106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1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公众号</a:t>
            </a:r>
            <a:endParaRPr lang="zh-CN" altLang="en-US" sz="100" dirty="0"/>
          </a:p>
        </p:txBody>
      </p:sp>
      <p:sp>
        <p:nvSpPr>
          <p:cNvPr id="10" name="矩形 9"/>
          <p:cNvSpPr/>
          <p:nvPr/>
        </p:nvSpPr>
        <p:spPr>
          <a:xfrm>
            <a:off x="2141489" y="691710"/>
            <a:ext cx="7467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zh-CN" altLang="zh-CN" sz="3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欢迎关注</a:t>
            </a:r>
            <a:r>
              <a:rPr lang="en-US" altLang="zh-CN" sz="3600" b="1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3D</a:t>
            </a:r>
            <a:r>
              <a:rPr lang="zh-CN" altLang="zh-CN" sz="3600" b="1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视觉工坊</a:t>
            </a:r>
            <a:endParaRPr lang="en-US" altLang="zh-CN" sz="3600" b="1" kern="100" dirty="0">
              <a:solidFill>
                <a:srgbClr val="FF0000"/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787621" y="1430890"/>
            <a:ext cx="2021840" cy="2486858"/>
            <a:chOff x="9200216" y="1211674"/>
            <a:chExt cx="2021840" cy="248685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66909" y="1641777"/>
              <a:ext cx="1688455" cy="1688455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9200216" y="3330232"/>
              <a:ext cx="202184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zh-CN" altLang="zh-CN" b="1" kern="1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交流群</a:t>
              </a:r>
              <a:r>
                <a:rPr lang="zh-CN" altLang="en-US" b="1" kern="1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请添加客服</a:t>
              </a:r>
              <a:endParaRPr lang="zh-CN" altLang="zh-CN" sz="1400" kern="100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774891" y="1211674"/>
              <a:ext cx="87249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b="1" kern="100" dirty="0">
                  <a:latin typeface="楷体" panose="02010609060101010101" pitchFamily="49" charset="-122"/>
                  <a:ea typeface="楷体" panose="02010609060101010101" pitchFamily="49" charset="-122"/>
                  <a:cs typeface="Times New Roman" panose="02020603050405020304" pitchFamily="18" charset="0"/>
                </a:rPr>
                <a:t>公众号</a:t>
              </a:r>
              <a:endParaRPr lang="zh-CN" altLang="en-US" dirty="0"/>
            </a:p>
          </p:txBody>
        </p:sp>
      </p:grpSp>
      <p:sp>
        <p:nvSpPr>
          <p:cNvPr id="2" name="矩形 1"/>
          <p:cNvSpPr/>
          <p:nvPr/>
        </p:nvSpPr>
        <p:spPr>
          <a:xfrm>
            <a:off x="1199485" y="2076893"/>
            <a:ext cx="7505451" cy="3415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我们这里有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3D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视觉算法、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SLAM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、点云处理、三维重建、计算机视觉、深度学习、自动驾驶、图像处理、技术干货以及前沿</a:t>
            </a:r>
            <a:r>
              <a:rPr lang="en-US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paper</a:t>
            </a: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分享</a:t>
            </a:r>
            <a:r>
              <a:rPr lang="zh-CN" altLang="zh-CN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！</a:t>
            </a:r>
            <a:endParaRPr lang="en-US" altLang="zh-CN" sz="24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kern="1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如果你也想成为主讲人，欢迎加入我们。</a:t>
            </a:r>
            <a:endParaRPr lang="en-US" altLang="zh-CN" sz="2400" kern="1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请加</a:t>
            </a:r>
            <a:r>
              <a:rPr lang="en-US" altLang="zh-CN" sz="2400" dirty="0"/>
              <a:t>V</a:t>
            </a:r>
            <a:r>
              <a:rPr lang="zh-CN" altLang="en-US" sz="2400" dirty="0"/>
              <a:t>：</a:t>
            </a:r>
            <a:r>
              <a:rPr lang="en-US" altLang="zh-CN" sz="2400" dirty="0"/>
              <a:t>cv3d007</a:t>
            </a:r>
            <a:r>
              <a:rPr lang="zh-CN" altLang="en-US" sz="2400" dirty="0"/>
              <a:t>，备注：工坊主讲申请</a:t>
            </a:r>
            <a:endParaRPr lang="zh-CN" altLang="en-US" sz="2400" dirty="0"/>
          </a:p>
        </p:txBody>
      </p:sp>
      <p:pic>
        <p:nvPicPr>
          <p:cNvPr id="5" name="图片 4" descr="小凡-微信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330" y="4010660"/>
            <a:ext cx="1652270" cy="16732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文本框 7"/>
          <p:cNvSpPr>
            <a:spLocks noChangeArrowheads="1"/>
          </p:cNvSpPr>
          <p:nvPr/>
        </p:nvSpPr>
        <p:spPr bwMode="auto">
          <a:xfrm>
            <a:off x="7515225" y="2416175"/>
            <a:ext cx="2573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李奇</a:t>
            </a:r>
            <a:endParaRPr lang="zh-CN" altLang="en-US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5299" name="文本框 8"/>
          <p:cNvSpPr>
            <a:spLocks noChangeArrowheads="1"/>
          </p:cNvSpPr>
          <p:nvPr/>
        </p:nvSpPr>
        <p:spPr bwMode="auto">
          <a:xfrm>
            <a:off x="7515225" y="2736850"/>
            <a:ext cx="2573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机器人科学与工程专业</a:t>
            </a:r>
            <a:endParaRPr lang="zh-CN" altLang="en-US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0" name="文本框 9"/>
          <p:cNvSpPr>
            <a:spLocks noChangeArrowheads="1"/>
          </p:cNvSpPr>
          <p:nvPr/>
        </p:nvSpPr>
        <p:spPr bwMode="auto">
          <a:xfrm>
            <a:off x="7515225" y="3057525"/>
            <a:ext cx="25733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机器人科学与工程学院</a:t>
            </a:r>
            <a:endParaRPr lang="zh-CN" altLang="en-US" sz="1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5302" name="组合 2"/>
          <p:cNvGrpSpPr/>
          <p:nvPr/>
        </p:nvGrpSpPr>
        <p:grpSpPr bwMode="auto">
          <a:xfrm>
            <a:off x="7514590" y="2433955"/>
            <a:ext cx="3153410" cy="1362075"/>
            <a:chOff x="0" y="0"/>
            <a:chExt cx="579549" cy="1361673"/>
          </a:xfrm>
        </p:grpSpPr>
        <p:sp>
          <p:nvSpPr>
            <p:cNvPr id="64528" name="矩形 11"/>
            <p:cNvSpPr>
              <a:spLocks noChangeArrowheads="1"/>
            </p:cNvSpPr>
            <p:nvPr/>
          </p:nvSpPr>
          <p:spPr bwMode="auto">
            <a:xfrm>
              <a:off x="0" y="0"/>
              <a:ext cx="579549" cy="9934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529" name="矩形 30"/>
            <p:cNvSpPr>
              <a:spLocks noChangeArrowheads="1"/>
            </p:cNvSpPr>
            <p:nvPr/>
          </p:nvSpPr>
          <p:spPr bwMode="auto">
            <a:xfrm>
              <a:off x="0" y="1088249"/>
              <a:ext cx="579549" cy="2734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</p:grpSp>
      <p:grpSp>
        <p:nvGrpSpPr>
          <p:cNvPr id="55305" name="组合 1"/>
          <p:cNvGrpSpPr/>
          <p:nvPr/>
        </p:nvGrpSpPr>
        <p:grpSpPr bwMode="auto">
          <a:xfrm>
            <a:off x="1524002" y="2433640"/>
            <a:ext cx="5991225" cy="1402917"/>
            <a:chOff x="0" y="0"/>
            <a:chExt cx="5991142" cy="1401793"/>
          </a:xfrm>
        </p:grpSpPr>
        <p:sp>
          <p:nvSpPr>
            <p:cNvPr id="64524" name="矩形 29"/>
            <p:cNvSpPr>
              <a:spLocks noChangeArrowheads="1"/>
            </p:cNvSpPr>
            <p:nvPr/>
          </p:nvSpPr>
          <p:spPr bwMode="auto">
            <a:xfrm>
              <a:off x="0" y="1088249"/>
              <a:ext cx="5991141" cy="2734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525" name="矩形 5"/>
            <p:cNvSpPr>
              <a:spLocks noChangeArrowheads="1"/>
            </p:cNvSpPr>
            <p:nvPr/>
          </p:nvSpPr>
          <p:spPr bwMode="auto">
            <a:xfrm>
              <a:off x="0" y="0"/>
              <a:ext cx="5991142" cy="99349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526" name="文本框 6"/>
            <p:cNvSpPr>
              <a:spLocks noChangeArrowheads="1"/>
            </p:cNvSpPr>
            <p:nvPr/>
          </p:nvSpPr>
          <p:spPr bwMode="auto">
            <a:xfrm>
              <a:off x="2242007" y="144869"/>
              <a:ext cx="3749133" cy="685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25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3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感谢聆听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64527" name="文本框 32"/>
            <p:cNvSpPr>
              <a:spLocks noChangeArrowheads="1"/>
            </p:cNvSpPr>
            <p:nvPr/>
          </p:nvSpPr>
          <p:spPr bwMode="auto">
            <a:xfrm>
              <a:off x="3247352" y="1003332"/>
              <a:ext cx="2743788" cy="398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r" eaLnBrk="1" hangingPunct="1">
                <a:lnSpc>
                  <a:spcPct val="125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cs typeface="Tahoma" panose="020B0604030504040204" pitchFamily="34" charset="0"/>
                  <a:sym typeface="Times New Roman" panose="02020603050405020304" pitchFamily="18" charset="0"/>
                </a:rPr>
                <a:t>Thanks for Listening</a:t>
              </a:r>
              <a:endPara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Times New Roman" panose="02020603050405020304" pitchFamily="18" charset="0"/>
              </a:endParaRPr>
            </a:p>
          </p:txBody>
        </p:sp>
      </p:grpSp>
      <p:grpSp>
        <p:nvGrpSpPr>
          <p:cNvPr id="55310" name="组合 4"/>
          <p:cNvGrpSpPr/>
          <p:nvPr/>
        </p:nvGrpSpPr>
        <p:grpSpPr bwMode="auto">
          <a:xfrm>
            <a:off x="2133600" y="2505077"/>
            <a:ext cx="1225550" cy="1223963"/>
            <a:chOff x="0" y="0"/>
            <a:chExt cx="1224000" cy="1223998"/>
          </a:xfrm>
        </p:grpSpPr>
        <p:sp>
          <p:nvSpPr>
            <p:cNvPr id="64522" name="椭圆 19"/>
            <p:cNvSpPr>
              <a:spLocks noChangeArrowheads="1"/>
            </p:cNvSpPr>
            <p:nvPr/>
          </p:nvSpPr>
          <p:spPr bwMode="auto">
            <a:xfrm>
              <a:off x="0" y="0"/>
              <a:ext cx="1224000" cy="1223998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bg1"/>
              </a:solidFill>
              <a:round/>
            </a:ln>
          </p:spPr>
          <p:txBody>
            <a:bodyPr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Font typeface="Arial" panose="020B0604020202020204" pitchFamily="34" charset="0"/>
                <a:buNone/>
              </a:pPr>
              <a:endParaRPr lang="zh-CN" altLang="zh-CN" sz="1800">
                <a:solidFill>
                  <a:srgbClr val="FFFFFF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64523" name="Freeform 5"/>
            <p:cNvSpPr>
              <a:spLocks noEditPoints="1" noChangeArrowheads="1"/>
            </p:cNvSpPr>
            <p:nvPr/>
          </p:nvSpPr>
          <p:spPr bwMode="auto">
            <a:xfrm>
              <a:off x="224046" y="247153"/>
              <a:ext cx="775907" cy="729691"/>
            </a:xfrm>
            <a:custGeom>
              <a:avLst/>
              <a:gdLst>
                <a:gd name="T0" fmla="*/ 2147483646 w 97"/>
                <a:gd name="T1" fmla="*/ 2147483646 h 91"/>
                <a:gd name="T2" fmla="*/ 2147483646 w 97"/>
                <a:gd name="T3" fmla="*/ 2147483646 h 91"/>
                <a:gd name="T4" fmla="*/ 2147483646 w 97"/>
                <a:gd name="T5" fmla="*/ 2147483646 h 91"/>
                <a:gd name="T6" fmla="*/ 2147483646 w 97"/>
                <a:gd name="T7" fmla="*/ 2147483646 h 91"/>
                <a:gd name="T8" fmla="*/ 2147483646 w 97"/>
                <a:gd name="T9" fmla="*/ 2147483646 h 91"/>
                <a:gd name="T10" fmla="*/ 2147483646 w 97"/>
                <a:gd name="T11" fmla="*/ 2147483646 h 91"/>
                <a:gd name="T12" fmla="*/ 2147483646 w 97"/>
                <a:gd name="T13" fmla="*/ 2147483646 h 91"/>
                <a:gd name="T14" fmla="*/ 2147483646 w 97"/>
                <a:gd name="T15" fmla="*/ 2147483646 h 91"/>
                <a:gd name="T16" fmla="*/ 2147483646 w 97"/>
                <a:gd name="T17" fmla="*/ 2147483646 h 91"/>
                <a:gd name="T18" fmla="*/ 2147483646 w 97"/>
                <a:gd name="T19" fmla="*/ 2147483646 h 91"/>
                <a:gd name="T20" fmla="*/ 2147483646 w 97"/>
                <a:gd name="T21" fmla="*/ 2147483646 h 91"/>
                <a:gd name="T22" fmla="*/ 2147483646 w 97"/>
                <a:gd name="T23" fmla="*/ 2147483646 h 91"/>
                <a:gd name="T24" fmla="*/ 2147483646 w 97"/>
                <a:gd name="T25" fmla="*/ 2147483646 h 91"/>
                <a:gd name="T26" fmla="*/ 2147483646 w 97"/>
                <a:gd name="T27" fmla="*/ 2147483646 h 91"/>
                <a:gd name="T28" fmla="*/ 2147483646 w 97"/>
                <a:gd name="T29" fmla="*/ 2147483646 h 91"/>
                <a:gd name="T30" fmla="*/ 2147483646 w 97"/>
                <a:gd name="T31" fmla="*/ 2147483646 h 91"/>
                <a:gd name="T32" fmla="*/ 2147483646 w 97"/>
                <a:gd name="T33" fmla="*/ 2147483646 h 91"/>
                <a:gd name="T34" fmla="*/ 2147483646 w 97"/>
                <a:gd name="T35" fmla="*/ 2147483646 h 91"/>
                <a:gd name="T36" fmla="*/ 2147483646 w 97"/>
                <a:gd name="T37" fmla="*/ 2147483646 h 91"/>
                <a:gd name="T38" fmla="*/ 2147483646 w 97"/>
                <a:gd name="T39" fmla="*/ 2147483646 h 91"/>
                <a:gd name="T40" fmla="*/ 2147483646 w 97"/>
                <a:gd name="T41" fmla="*/ 2147483646 h 91"/>
                <a:gd name="T42" fmla="*/ 2147483646 w 97"/>
                <a:gd name="T43" fmla="*/ 2147483646 h 91"/>
                <a:gd name="T44" fmla="*/ 2147483646 w 97"/>
                <a:gd name="T45" fmla="*/ 2147483646 h 91"/>
                <a:gd name="T46" fmla="*/ 2147483646 w 97"/>
                <a:gd name="T47" fmla="*/ 2147483646 h 91"/>
                <a:gd name="T48" fmla="*/ 2147483646 w 97"/>
                <a:gd name="T49" fmla="*/ 2147483646 h 91"/>
                <a:gd name="T50" fmla="*/ 2147483646 w 97"/>
                <a:gd name="T51" fmla="*/ 2147483646 h 91"/>
                <a:gd name="T52" fmla="*/ 2147483646 w 97"/>
                <a:gd name="T53" fmla="*/ 2147483646 h 91"/>
                <a:gd name="T54" fmla="*/ 2147483646 w 97"/>
                <a:gd name="T55" fmla="*/ 2147483646 h 91"/>
                <a:gd name="T56" fmla="*/ 2147483646 w 97"/>
                <a:gd name="T57" fmla="*/ 2147483646 h 91"/>
                <a:gd name="T58" fmla="*/ 2147483646 w 97"/>
                <a:gd name="T59" fmla="*/ 2147483646 h 91"/>
                <a:gd name="T60" fmla="*/ 2147483646 w 97"/>
                <a:gd name="T61" fmla="*/ 2147483646 h 91"/>
                <a:gd name="T62" fmla="*/ 2147483646 w 97"/>
                <a:gd name="T63" fmla="*/ 2147483646 h 91"/>
                <a:gd name="T64" fmla="*/ 2147483646 w 97"/>
                <a:gd name="T65" fmla="*/ 2147483646 h 91"/>
                <a:gd name="T66" fmla="*/ 2147483646 w 97"/>
                <a:gd name="T67" fmla="*/ 2147483646 h 91"/>
                <a:gd name="T68" fmla="*/ 2147483646 w 97"/>
                <a:gd name="T69" fmla="*/ 2147483646 h 91"/>
                <a:gd name="T70" fmla="*/ 2147483646 w 97"/>
                <a:gd name="T71" fmla="*/ 2147483646 h 91"/>
                <a:gd name="T72" fmla="*/ 2147483646 w 97"/>
                <a:gd name="T73" fmla="*/ 2147483646 h 91"/>
                <a:gd name="T74" fmla="*/ 0 w 97"/>
                <a:gd name="T75" fmla="*/ 2147483646 h 9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97"/>
                <a:gd name="T115" fmla="*/ 0 h 91"/>
                <a:gd name="T116" fmla="*/ 97 w 97"/>
                <a:gd name="T117" fmla="*/ 91 h 9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97" h="91">
                  <a:moveTo>
                    <a:pt x="18" y="0"/>
                  </a:moveTo>
                  <a:cubicBezTo>
                    <a:pt x="12" y="0"/>
                    <a:pt x="8" y="4"/>
                    <a:pt x="8" y="10"/>
                  </a:cubicBezTo>
                  <a:cubicBezTo>
                    <a:pt x="8" y="16"/>
                    <a:pt x="12" y="20"/>
                    <a:pt x="18" y="20"/>
                  </a:cubicBezTo>
                  <a:cubicBezTo>
                    <a:pt x="24" y="20"/>
                    <a:pt x="28" y="16"/>
                    <a:pt x="28" y="10"/>
                  </a:cubicBezTo>
                  <a:cubicBezTo>
                    <a:pt x="28" y="4"/>
                    <a:pt x="24" y="0"/>
                    <a:pt x="18" y="0"/>
                  </a:cubicBezTo>
                  <a:close/>
                  <a:moveTo>
                    <a:pt x="41" y="45"/>
                  </a:moveTo>
                  <a:cubicBezTo>
                    <a:pt x="50" y="42"/>
                    <a:pt x="50" y="42"/>
                    <a:pt x="50" y="42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2" y="42"/>
                    <a:pt x="52" y="42"/>
                    <a:pt x="52" y="42"/>
                  </a:cubicBezTo>
                  <a:cubicBezTo>
                    <a:pt x="59" y="46"/>
                    <a:pt x="59" y="46"/>
                    <a:pt x="59" y="46"/>
                  </a:cubicBezTo>
                  <a:cubicBezTo>
                    <a:pt x="65" y="29"/>
                    <a:pt x="65" y="29"/>
                    <a:pt x="65" y="29"/>
                  </a:cubicBezTo>
                  <a:cubicBezTo>
                    <a:pt x="66" y="27"/>
                    <a:pt x="66" y="27"/>
                    <a:pt x="66" y="27"/>
                  </a:cubicBezTo>
                  <a:cubicBezTo>
                    <a:pt x="67" y="29"/>
                    <a:pt x="67" y="29"/>
                    <a:pt x="67" y="29"/>
                  </a:cubicBezTo>
                  <a:cubicBezTo>
                    <a:pt x="73" y="34"/>
                    <a:pt x="73" y="34"/>
                    <a:pt x="73" y="34"/>
                  </a:cubicBezTo>
                  <a:cubicBezTo>
                    <a:pt x="81" y="21"/>
                    <a:pt x="81" y="21"/>
                    <a:pt x="81" y="21"/>
                  </a:cubicBezTo>
                  <a:cubicBezTo>
                    <a:pt x="83" y="23"/>
                    <a:pt x="83" y="23"/>
                    <a:pt x="83" y="23"/>
                  </a:cubicBezTo>
                  <a:cubicBezTo>
                    <a:pt x="75" y="38"/>
                    <a:pt x="75" y="38"/>
                    <a:pt x="75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2" y="38"/>
                    <a:pt x="72" y="38"/>
                    <a:pt x="72" y="38"/>
                  </a:cubicBezTo>
                  <a:cubicBezTo>
                    <a:pt x="67" y="33"/>
                    <a:pt x="67" y="33"/>
                    <a:pt x="67" y="33"/>
                  </a:cubicBezTo>
                  <a:cubicBezTo>
                    <a:pt x="61" y="49"/>
                    <a:pt x="61" y="49"/>
                    <a:pt x="61" y="49"/>
                  </a:cubicBezTo>
                  <a:cubicBezTo>
                    <a:pt x="61" y="51"/>
                    <a:pt x="61" y="51"/>
                    <a:pt x="61" y="51"/>
                  </a:cubicBezTo>
                  <a:cubicBezTo>
                    <a:pt x="59" y="50"/>
                    <a:pt x="59" y="50"/>
                    <a:pt x="59" y="50"/>
                  </a:cubicBezTo>
                  <a:cubicBezTo>
                    <a:pt x="51" y="45"/>
                    <a:pt x="51" y="45"/>
                    <a:pt x="51" y="45"/>
                  </a:cubicBezTo>
                  <a:cubicBezTo>
                    <a:pt x="42" y="48"/>
                    <a:pt x="42" y="48"/>
                    <a:pt x="42" y="48"/>
                  </a:cubicBezTo>
                  <a:cubicBezTo>
                    <a:pt x="41" y="45"/>
                    <a:pt x="41" y="45"/>
                    <a:pt x="41" y="45"/>
                  </a:cubicBezTo>
                  <a:close/>
                  <a:moveTo>
                    <a:pt x="43" y="86"/>
                  </a:moveTo>
                  <a:cubicBezTo>
                    <a:pt x="74" y="86"/>
                    <a:pt x="74" y="86"/>
                    <a:pt x="74" y="86"/>
                  </a:cubicBezTo>
                  <a:cubicBezTo>
                    <a:pt x="74" y="91"/>
                    <a:pt x="74" y="91"/>
                    <a:pt x="74" y="91"/>
                  </a:cubicBezTo>
                  <a:cubicBezTo>
                    <a:pt x="43" y="91"/>
                    <a:pt x="43" y="91"/>
                    <a:pt x="43" y="91"/>
                  </a:cubicBezTo>
                  <a:cubicBezTo>
                    <a:pt x="43" y="86"/>
                    <a:pt x="43" y="86"/>
                    <a:pt x="43" y="86"/>
                  </a:cubicBezTo>
                  <a:close/>
                  <a:moveTo>
                    <a:pt x="63" y="68"/>
                  </a:moveTo>
                  <a:cubicBezTo>
                    <a:pt x="93" y="68"/>
                    <a:pt x="93" y="68"/>
                    <a:pt x="93" y="68"/>
                  </a:cubicBezTo>
                  <a:cubicBezTo>
                    <a:pt x="97" y="68"/>
                    <a:pt x="97" y="68"/>
                    <a:pt x="97" y="68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"/>
                    <a:pt x="97" y="6"/>
                    <a:pt x="97" y="6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90" y="61"/>
                    <a:pt x="90" y="61"/>
                    <a:pt x="90" y="61"/>
                  </a:cubicBezTo>
                  <a:cubicBezTo>
                    <a:pt x="36" y="61"/>
                    <a:pt x="36" y="61"/>
                    <a:pt x="36" y="61"/>
                  </a:cubicBezTo>
                  <a:cubicBezTo>
                    <a:pt x="36" y="68"/>
                    <a:pt x="36" y="68"/>
                    <a:pt x="36" y="68"/>
                  </a:cubicBezTo>
                  <a:cubicBezTo>
                    <a:pt x="54" y="68"/>
                    <a:pt x="54" y="68"/>
                    <a:pt x="54" y="68"/>
                  </a:cubicBezTo>
                  <a:cubicBezTo>
                    <a:pt x="54" y="84"/>
                    <a:pt x="54" y="84"/>
                    <a:pt x="54" y="84"/>
                  </a:cubicBezTo>
                  <a:cubicBezTo>
                    <a:pt x="63" y="84"/>
                    <a:pt x="63" y="84"/>
                    <a:pt x="63" y="84"/>
                  </a:cubicBezTo>
                  <a:cubicBezTo>
                    <a:pt x="63" y="68"/>
                    <a:pt x="63" y="68"/>
                    <a:pt x="63" y="68"/>
                  </a:cubicBezTo>
                  <a:close/>
                  <a:moveTo>
                    <a:pt x="0" y="50"/>
                  </a:moveTo>
                  <a:cubicBezTo>
                    <a:pt x="7" y="55"/>
                    <a:pt x="7" y="55"/>
                    <a:pt x="7" y="55"/>
                  </a:cubicBezTo>
                  <a:cubicBezTo>
                    <a:pt x="5" y="91"/>
                    <a:pt x="5" y="91"/>
                    <a:pt x="5" y="91"/>
                  </a:cubicBezTo>
                  <a:cubicBezTo>
                    <a:pt x="14" y="91"/>
                    <a:pt x="14" y="91"/>
                    <a:pt x="14" y="91"/>
                  </a:cubicBezTo>
                  <a:cubicBezTo>
                    <a:pt x="16" y="60"/>
                    <a:pt x="16" y="60"/>
                    <a:pt x="16" y="60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22" y="91"/>
                    <a:pt x="22" y="91"/>
                    <a:pt x="22" y="91"/>
                  </a:cubicBezTo>
                  <a:cubicBezTo>
                    <a:pt x="31" y="91"/>
                    <a:pt x="31" y="91"/>
                    <a:pt x="31" y="91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50" y="32"/>
                    <a:pt x="50" y="32"/>
                    <a:pt x="50" y="32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20" y="23"/>
                    <a:pt x="20" y="23"/>
                    <a:pt x="20" y="23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4" y="43"/>
                    <a:pt x="14" y="43"/>
                    <a:pt x="14" y="43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5" y="23"/>
                    <a:pt x="5" y="23"/>
                    <a:pt x="5" y="23"/>
                  </a:cubicBezTo>
                  <a:lnTo>
                    <a:pt x="0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64521" name="图片 2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4" b="25458"/>
          <a:stretch>
            <a:fillRect/>
          </a:stretch>
        </p:blipFill>
        <p:spPr bwMode="auto">
          <a:xfrm>
            <a:off x="1524002" y="0"/>
            <a:ext cx="2557463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1574800" y="0"/>
            <a:ext cx="2329815" cy="8763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7" dur="250"/>
                                        <p:tgtEl>
                                          <p:spTgt spid="55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>
                                      <p:cBhvr>
                                        <p:cTn id="10" dur="25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371918" y="2136852"/>
            <a:ext cx="576263" cy="576263"/>
          </a:xfrm>
          <a:prstGeom prst="rect">
            <a:avLst/>
          </a:prstGeom>
          <a:solidFill>
            <a:schemeClr val="tx1">
              <a:alpha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90954" y="2049538"/>
            <a:ext cx="576262" cy="576262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75253" y="2076672"/>
            <a:ext cx="3296920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Introduction</a:t>
            </a:r>
            <a:endParaRPr lang="en-US" altLang="zh-CN" sz="2400" dirty="0">
              <a:solidFill>
                <a:prstClr val="black">
                  <a:alpha val="75000"/>
                </a:prst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71918" y="3143008"/>
            <a:ext cx="576263" cy="576262"/>
          </a:xfrm>
          <a:prstGeom prst="rect">
            <a:avLst/>
          </a:prstGeom>
          <a:solidFill>
            <a:schemeClr val="tx1">
              <a:alpha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290954" y="3054108"/>
            <a:ext cx="576262" cy="576262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71918" y="4163772"/>
            <a:ext cx="576263" cy="576263"/>
          </a:xfrm>
          <a:prstGeom prst="rect">
            <a:avLst/>
          </a:prstGeom>
          <a:solidFill>
            <a:schemeClr val="tx1">
              <a:alpha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90954" y="4074872"/>
            <a:ext cx="576262" cy="576263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75252" y="3109927"/>
            <a:ext cx="6429714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buFont typeface="Arial" panose="020B0604020202020204" pitchFamily="34" charset="0"/>
              <a:buNone/>
              <a:defRPr sz="3200" b="1">
                <a:solidFill>
                  <a:prstClr val="black">
                    <a:alpha val="7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075252" y="4098512"/>
            <a:ext cx="7491907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buFont typeface="Arial" panose="020B0604020202020204" pitchFamily="34" charset="0"/>
              <a:buNone/>
              <a:defRPr sz="3200" b="1">
                <a:solidFill>
                  <a:prstClr val="black">
                    <a:alpha val="7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16" name="文本框 7"/>
          <p:cNvSpPr txBox="1">
            <a:spLocks noChangeArrowheads="1"/>
          </p:cNvSpPr>
          <p:nvPr/>
        </p:nvSpPr>
        <p:spPr bwMode="auto">
          <a:xfrm>
            <a:off x="2928342" y="700260"/>
            <a:ext cx="2795371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8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rPr>
              <a:t>Outline</a:t>
            </a:r>
            <a:endParaRPr lang="en-US" altLang="zh-CN" sz="4800" b="1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  <a:sym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371918" y="5137227"/>
            <a:ext cx="576263" cy="576263"/>
          </a:xfrm>
          <a:prstGeom prst="rect">
            <a:avLst/>
          </a:prstGeom>
          <a:solidFill>
            <a:schemeClr val="tx1">
              <a:alpha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290954" y="5048327"/>
            <a:ext cx="576262" cy="576263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075252" y="5152352"/>
            <a:ext cx="548322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buFont typeface="Arial" panose="020B0604020202020204" pitchFamily="34" charset="0"/>
              <a:buNone/>
              <a:defRPr sz="3200" b="1">
                <a:solidFill>
                  <a:prstClr val="black">
                    <a:alpha val="7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Conclusion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538694" y="2966192"/>
            <a:ext cx="576263" cy="576263"/>
          </a:xfrm>
          <a:prstGeom prst="rect">
            <a:avLst/>
          </a:prstGeom>
          <a:solidFill>
            <a:schemeClr val="tx1">
              <a:alpha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57730" y="2878878"/>
            <a:ext cx="576262" cy="576262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42029" y="2906012"/>
            <a:ext cx="329692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prstClr val="black">
                    <a:alpha val="75000"/>
                  </a:prst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Introduction</a:t>
            </a:r>
            <a:endParaRPr lang="en-US" altLang="zh-CN" dirty="0">
              <a:solidFill>
                <a:prstClr val="black">
                  <a:alpha val="75000"/>
                </a:prst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3"/>
          <p:cNvSpPr>
            <a:spLocks noChangeArrowheads="1"/>
          </p:cNvSpPr>
          <p:nvPr/>
        </p:nvSpPr>
        <p:spPr bwMode="auto">
          <a:xfrm>
            <a:off x="1524001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9667" y="184150"/>
            <a:ext cx="2865762" cy="535810"/>
          </a:xfrm>
        </p:spPr>
        <p:txBody>
          <a:bodyPr/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670050" y="1577129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670050" y="1543694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39041" y="1139199"/>
            <a:ext cx="3259429" cy="7727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61315" y="957580"/>
            <a:ext cx="5665470" cy="620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sz="2000" b="1" dirty="0">
                <a:sym typeface="+mn-ea"/>
              </a:rPr>
              <a:t>Two main purpose of ground segmentation:</a:t>
            </a:r>
            <a:endParaRPr lang="en-US" sz="2000" b="1" dirty="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59105" y="1624330"/>
            <a:ext cx="502539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>
                <a:sym typeface="+mn-ea"/>
              </a:rPr>
              <a:t>1.</a:t>
            </a:r>
            <a:r>
              <a:rPr>
                <a:sym typeface="+mn-ea"/>
              </a:rPr>
              <a:t> One is to estimate </a:t>
            </a:r>
            <a:r>
              <a:rPr>
                <a:solidFill>
                  <a:srgbClr val="FF0000"/>
                </a:solidFill>
                <a:sym typeface="+mn-ea"/>
              </a:rPr>
              <a:t>the movable area</a:t>
            </a:r>
            <a:r>
              <a:rPr lang="en-US">
                <a:sym typeface="+mn-ea"/>
              </a:rPr>
              <a:t> for successful navigation</a:t>
            </a:r>
            <a:endParaRPr lang="en-US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>
                <a:sym typeface="+mn-ea"/>
              </a:rPr>
              <a:t>2.other is to </a:t>
            </a:r>
            <a:r>
              <a:rPr lang="en-US">
                <a:solidFill>
                  <a:srgbClr val="FF0000"/>
                </a:solidFill>
                <a:sym typeface="+mn-ea"/>
              </a:rPr>
              <a:t>recognize or track moving objects</a:t>
            </a:r>
            <a:r>
              <a:rPr lang="en-US">
                <a:sym typeface="+mn-ea"/>
              </a:rPr>
              <a:t>.</a:t>
            </a:r>
            <a:endParaRPr lang="en-US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1315" y="3173730"/>
            <a:ext cx="5335270" cy="634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 fontAlgn="auto">
              <a:lnSpc>
                <a:spcPct val="150000"/>
              </a:lnSpc>
            </a:pPr>
            <a:r>
              <a:rPr lang="en-US" sz="2000" b="1">
                <a:sym typeface="+mn-ea"/>
              </a:rPr>
              <a:t>T</a:t>
            </a:r>
            <a:r>
              <a:rPr sz="2000" b="1">
                <a:sym typeface="+mn-ea"/>
              </a:rPr>
              <a:t>hree main issues </a:t>
            </a:r>
            <a:r>
              <a:rPr lang="en-US" sz="2000" b="1">
                <a:sym typeface="+mn-ea"/>
              </a:rPr>
              <a:t>about precise GS:</a:t>
            </a:r>
            <a:endParaRPr lang="en-US" sz="2000" b="1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9105" y="3808095"/>
            <a:ext cx="5833745" cy="17945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1.There exists a partially steep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slope</a:t>
            </a:r>
            <a:r>
              <a:rPr lang="en-US" altLang="zh-CN">
                <a:sym typeface="+mn-ea"/>
              </a:rPr>
              <a:t> or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bumpy road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2.Curbs or flower beds make some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regions uneven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sym typeface="+mn-ea"/>
              </a:rPr>
              <a:t>3.Because all surrounding objects are taken into account as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outliers</a:t>
            </a:r>
            <a:r>
              <a:rPr lang="en-US" altLang="zh-CN">
                <a:sym typeface="+mn-ea"/>
              </a:rPr>
              <a:t>, which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hinder plane fitting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342765" y="5753100"/>
            <a:ext cx="2400935" cy="3803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400">
                <a:solidFill>
                  <a:srgbClr val="FF0000"/>
                </a:solidFill>
              </a:rPr>
              <a:t>extraordinary 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1315" y="567817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sensor height-non-precise</a:t>
            </a:r>
            <a:endParaRPr lang="en-US" altLang="zh-CN"/>
          </a:p>
          <a:p>
            <a:r>
              <a:rPr lang="en-US" altLang="zh-CN"/>
              <a:t>RANSAC-computational time</a:t>
            </a:r>
            <a:endParaRPr lang="en-US" altLang="zh-CN"/>
          </a:p>
        </p:txBody>
      </p:sp>
      <p:sp>
        <p:nvSpPr>
          <p:cNvPr id="13" name="右箭头 12"/>
          <p:cNvSpPr/>
          <p:nvPr/>
        </p:nvSpPr>
        <p:spPr>
          <a:xfrm>
            <a:off x="3650615" y="5904865"/>
            <a:ext cx="6477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375400" y="957580"/>
            <a:ext cx="0" cy="57404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781800" y="10833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Main Contributions:</a:t>
            </a:r>
            <a:endParaRPr lang="en-US" altLang="zh-CN" b="1"/>
          </a:p>
        </p:txBody>
      </p:sp>
      <p:sp>
        <p:nvSpPr>
          <p:cNvPr id="18" name="文本框 17"/>
          <p:cNvSpPr txBox="1"/>
          <p:nvPr/>
        </p:nvSpPr>
        <p:spPr>
          <a:xfrm>
            <a:off x="6638925" y="1624330"/>
            <a:ext cx="5387975" cy="4805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a) A</a:t>
            </a:r>
            <a:r>
              <a:rPr lang="zh-CN" altLang="en-US"/>
              <a:t>n efficient, nonuniform, region-wise representation of a 3D point cloud is proposed, referred to as a </a:t>
            </a:r>
            <a:r>
              <a:rPr lang="zh-CN" altLang="en-US">
                <a:solidFill>
                  <a:srgbClr val="FF0000"/>
                </a:solidFill>
              </a:rPr>
              <a:t>CZM</a:t>
            </a:r>
            <a:r>
              <a:rPr lang="zh-CN" altLang="en-US"/>
              <a:t>–based representation whose bin size is different depending on each zone.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b) Also, we leverage </a:t>
            </a:r>
            <a:r>
              <a:rPr lang="en-US" altLang="zh-CN">
                <a:solidFill>
                  <a:srgbClr val="FF0000"/>
                </a:solidFill>
              </a:rPr>
              <a:t>Ground Likelihood Estimation (GLE) </a:t>
            </a:r>
            <a:r>
              <a:rPr lang="en-US" altLang="zh-CN"/>
              <a:t>in terms of </a:t>
            </a:r>
            <a:r>
              <a:rPr lang="en-US" altLang="zh-CN">
                <a:solidFill>
                  <a:srgbClr val="FF0000"/>
                </a:solidFill>
              </a:rPr>
              <a:t>uprightness, elevation, and flatness</a:t>
            </a:r>
            <a:r>
              <a:rPr lang="en-US" altLang="zh-CN"/>
              <a:t> to determine whether each bin is ground.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c) The proposed method shows promising performance over the state-of-the-art at </a:t>
            </a:r>
            <a:r>
              <a:rPr lang="en-US" altLang="zh-CN">
                <a:solidFill>
                  <a:srgbClr val="FF0000"/>
                </a:solidFill>
              </a:rPr>
              <a:t>more than 40 Hz</a:t>
            </a:r>
            <a:r>
              <a:rPr lang="en-US" altLang="zh-CN"/>
              <a:t>. In particular, Patchwork estimates the ground points with the </a:t>
            </a:r>
            <a:r>
              <a:rPr lang="en-US" altLang="zh-CN">
                <a:solidFill>
                  <a:srgbClr val="FF0000"/>
                </a:solidFill>
              </a:rPr>
              <a:t>least recall variance</a:t>
            </a:r>
            <a:r>
              <a:rPr lang="en-US" altLang="zh-CN"/>
              <a:t>, which shows that our proposed method overcomes the undersegmentation issue in complex urban environments.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  <p:bldP spid="5" grpId="0"/>
      <p:bldP spid="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002244" y="2966192"/>
            <a:ext cx="576263" cy="576263"/>
          </a:xfrm>
          <a:prstGeom prst="rect">
            <a:avLst/>
          </a:prstGeom>
          <a:solidFill>
            <a:schemeClr val="tx1">
              <a:alpha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21280" y="2878878"/>
            <a:ext cx="576262" cy="576262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05579" y="2906012"/>
            <a:ext cx="329692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3200" b="1">
                <a:solidFill>
                  <a:schemeClr val="tx1">
                    <a:alpha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prstClr val="black">
                    <a:alpha val="75000"/>
                  </a:prst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solidFill>
                  <a:prstClr val="black">
                    <a:alpha val="75000"/>
                  </a:prstClr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ethod</a:t>
            </a:r>
            <a:endParaRPr lang="en-US" altLang="zh-CN" dirty="0">
              <a:solidFill>
                <a:prstClr val="black">
                  <a:alpha val="75000"/>
                </a:prstClr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3"/>
          <p:cNvSpPr>
            <a:spLocks noChangeArrowheads="1"/>
          </p:cNvSpPr>
          <p:nvPr/>
        </p:nvSpPr>
        <p:spPr bwMode="auto">
          <a:xfrm>
            <a:off x="1524001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9855" y="184150"/>
            <a:ext cx="4350385" cy="504825"/>
          </a:xfrm>
        </p:spPr>
        <p:txBody>
          <a:bodyPr/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Concentric Zone Model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66900" y="1577129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66900" y="1543694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39041" y="1139199"/>
            <a:ext cx="3259429" cy="7727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54965" y="3958590"/>
            <a:ext cx="5846445" cy="25882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b="1">
                <a:sym typeface="+mn-ea"/>
              </a:rPr>
              <a:t>Assumption: The ground can be flat within the bins</a:t>
            </a:r>
            <a:endParaRPr lang="en-US" altLang="zh-CN" b="1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>
                <a:sym typeface="+mn-ea"/>
              </a:rPr>
              <a:t>uniform polar grid representation</a:t>
            </a:r>
            <a:r>
              <a:rPr lang="en-US">
                <a:sym typeface="+mn-ea"/>
              </a:rPr>
              <a:t>	</a:t>
            </a:r>
            <a:r>
              <a:rPr lang="en-US" b="1">
                <a:solidFill>
                  <a:srgbClr val="FF0000"/>
                </a:solidFill>
                <a:sym typeface="+mn-ea"/>
              </a:rPr>
              <a:t>(X)</a:t>
            </a:r>
            <a:endParaRPr>
              <a:sym typeface="+mn-ea"/>
            </a:endParaRPr>
          </a:p>
          <a:p>
            <a:pPr indent="457200"/>
            <a:r>
              <a:rPr lang="en-US" altLang="zh-CN"/>
              <a:t>-sparsity issue</a:t>
            </a:r>
            <a:endParaRPr lang="en-US" altLang="zh-CN"/>
          </a:p>
          <a:p>
            <a:pPr indent="457200"/>
            <a:r>
              <a:rPr lang="en-US" altLang="zh-CN"/>
              <a:t>-representability issue</a:t>
            </a:r>
            <a:endParaRPr lang="en-US" altLang="zh-CN"/>
          </a:p>
          <a:p>
            <a:pPr marL="0" lvl="0" indent="0" latinLnBrk="0">
              <a:lnSpc>
                <a:spcPct val="125000"/>
              </a:lnSpc>
              <a:buNone/>
            </a:pPr>
            <a:r>
              <a:rPr lang="en-US" altLang="zh-CN" sz="1800">
                <a:solidFill>
                  <a:schemeClr val="tx1"/>
                </a:solidFill>
              </a:rPr>
              <a:t>Adaptively adjust the size of bins with the </a:t>
            </a:r>
            <a:r>
              <a:rPr lang="en-US" altLang="zh-CN" sz="1800" b="1">
                <a:solidFill>
                  <a:schemeClr val="tx1"/>
                </a:solidFill>
              </a:rPr>
              <a:t>logarithmic</a:t>
            </a:r>
            <a:r>
              <a:rPr lang="en-US" altLang="zh-CN" sz="1800">
                <a:solidFill>
                  <a:schemeClr val="tx1"/>
                </a:solidFill>
              </a:rPr>
              <a:t> point distribution --do not resolve sparsity issue</a:t>
            </a:r>
            <a:endParaRPr lang="en-US" altLang="zh-CN" sz="1800">
              <a:solidFill>
                <a:schemeClr val="tx1"/>
              </a:solidFill>
            </a:endParaRPr>
          </a:p>
          <a:p>
            <a:pPr marL="0" lvl="0" indent="0" latinLnBrk="0">
              <a:lnSpc>
                <a:spcPct val="125000"/>
              </a:lnSpc>
              <a:buNone/>
            </a:pPr>
            <a:r>
              <a:rPr lang="en-US" altLang="zh-CN" sz="1800">
                <a:solidFill>
                  <a:schemeClr val="tx1"/>
                </a:solidFill>
              </a:rPr>
              <a:t>me:computational issue</a:t>
            </a:r>
            <a:endParaRPr lang="en-US" altLang="zh-CN" sz="180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6850" y="837565"/>
            <a:ext cx="8966200" cy="3159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096000" y="3958590"/>
            <a:ext cx="1689100" cy="6858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785100" y="3907790"/>
            <a:ext cx="4368800" cy="8636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6201410" y="4771390"/>
            <a:ext cx="5879465" cy="17310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/>
              <a:t>T</a:t>
            </a:r>
            <a:r>
              <a:rPr lang="zh-CN" altLang="en-US"/>
              <a:t>he sizes of bins in Z1 and Z4 are </a:t>
            </a:r>
            <a:r>
              <a:rPr lang="zh-CN" altLang="en-US">
                <a:solidFill>
                  <a:srgbClr val="FF0000"/>
                </a:solidFill>
              </a:rPr>
              <a:t>set larger</a:t>
            </a:r>
            <a:endParaRPr lang="zh-CN" altLang="en-US"/>
          </a:p>
          <a:p>
            <a:r>
              <a:rPr lang="zh-CN" altLang="en-US"/>
              <a:t>to resolve the sparsity issue and representability issue. 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Conparing with R-GPF, the numbers of bins reduces </a:t>
            </a:r>
            <a:r>
              <a:rPr lang="en-US" altLang="zh-CN">
                <a:solidFill>
                  <a:srgbClr val="FF0000"/>
                </a:solidFill>
              </a:rPr>
              <a:t>f</a:t>
            </a:r>
            <a:r>
              <a:rPr lang="zh-CN" altLang="en-US">
                <a:solidFill>
                  <a:srgbClr val="FF0000"/>
                </a:solidFill>
              </a:rPr>
              <a:t>rom 3,240 in S to 504 in C</a:t>
            </a:r>
            <a:r>
              <a:rPr lang="zh-CN" altLang="en-US"/>
              <a:t>, thus enabling</a:t>
            </a:r>
            <a:endParaRPr lang="zh-CN" altLang="en-US"/>
          </a:p>
          <a:p>
            <a:r>
              <a:rPr lang="zh-CN" altLang="en-US"/>
              <a:t>operation at more than 40 Hz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3"/>
          <p:cNvSpPr>
            <a:spLocks noChangeArrowheads="1"/>
          </p:cNvSpPr>
          <p:nvPr/>
        </p:nvSpPr>
        <p:spPr bwMode="auto">
          <a:xfrm>
            <a:off x="1524001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9855" y="184150"/>
            <a:ext cx="6294120" cy="630555"/>
          </a:xfrm>
        </p:spPr>
        <p:txBody>
          <a:bodyPr/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Region-wise Ground Plane Fitting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65825" y="814705"/>
            <a:ext cx="6175375" cy="211772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90550" y="1207135"/>
            <a:ext cx="1162050" cy="454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 b="1"/>
              <a:t>·</a:t>
            </a:r>
            <a:r>
              <a:rPr lang="en-US" altLang="zh-CN" sz="2800" b="1"/>
              <a:t>PCA </a:t>
            </a:r>
            <a:endParaRPr lang="en-US" altLang="zh-CN" sz="2400" b="1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00705" y="2110740"/>
            <a:ext cx="2503805" cy="5473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72110" y="2110740"/>
            <a:ext cx="2613660" cy="57213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0055" y="2907030"/>
            <a:ext cx="5518785" cy="56261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40055" y="3604260"/>
            <a:ext cx="5448300" cy="83947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620520" y="5476875"/>
            <a:ext cx="26035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Clustering issues</a:t>
            </a:r>
            <a:endParaRPr lang="zh-CN" altLang="en-US" sz="2400">
              <a:solidFill>
                <a:srgbClr val="FF0000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40055" y="4578350"/>
            <a:ext cx="2545715" cy="44132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3288665" y="4443730"/>
            <a:ext cx="2467610" cy="57594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5965825" y="3161665"/>
            <a:ext cx="6096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E</a:t>
            </a:r>
            <a:r>
              <a:rPr lang="zh-CN" altLang="en-US" sz="2400"/>
              <a:t>rroneous cloud points </a:t>
            </a:r>
            <a:r>
              <a:rPr lang="zh-CN" altLang="en-US" sz="2400">
                <a:solidFill>
                  <a:srgbClr val="FF0000"/>
                </a:solidFill>
              </a:rPr>
              <a:t>below the</a:t>
            </a:r>
            <a:r>
              <a:rPr lang="en-US" altLang="zh-CN" sz="2400">
                <a:solidFill>
                  <a:srgbClr val="FF0000"/>
                </a:solidFill>
              </a:rPr>
              <a:t> </a:t>
            </a:r>
            <a:r>
              <a:rPr lang="zh-CN" altLang="en-US" sz="2400">
                <a:solidFill>
                  <a:srgbClr val="FF0000"/>
                </a:solidFill>
              </a:rPr>
              <a:t>actual ground</a:t>
            </a:r>
            <a:r>
              <a:rPr lang="zh-CN" altLang="en-US" sz="2400"/>
              <a:t> are acquired due to the multipath problem or</a:t>
            </a:r>
            <a:r>
              <a:rPr lang="en-US" altLang="zh-CN" sz="2400"/>
              <a:t> </a:t>
            </a:r>
            <a:r>
              <a:rPr lang="zh-CN" altLang="en-US" sz="2400"/>
              <a:t>reflection of LiDAR signals</a:t>
            </a:r>
            <a:r>
              <a:rPr lang="en-US" altLang="zh-CN" sz="2400"/>
              <a:t>.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Filter the point that is lower than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where, M is adaptively adjust and lower than -1.</a:t>
            </a:r>
            <a:endParaRPr lang="en-US" altLang="zh-CN" sz="2400"/>
          </a:p>
        </p:txBody>
      </p:sp>
      <p:pic>
        <p:nvPicPr>
          <p:cNvPr id="21" name="图片 20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rcRect l="8084"/>
          <a:stretch>
            <a:fillRect/>
          </a:stretch>
        </p:blipFill>
        <p:spPr>
          <a:xfrm>
            <a:off x="10420350" y="4521835"/>
            <a:ext cx="974725" cy="383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3"/>
          <p:cNvSpPr>
            <a:spLocks noChangeArrowheads="1"/>
          </p:cNvSpPr>
          <p:nvPr/>
        </p:nvSpPr>
        <p:spPr bwMode="auto">
          <a:xfrm>
            <a:off x="1524001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9855" y="184150"/>
            <a:ext cx="5906135" cy="466090"/>
          </a:xfrm>
        </p:spPr>
        <p:txBody>
          <a:bodyPr/>
          <a:lstStyle/>
          <a:p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Ground Likelihood Estimation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866900" y="1577129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66900" y="1543694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39041" y="1139199"/>
            <a:ext cx="3259429" cy="7727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4165" y="3140075"/>
            <a:ext cx="2707005" cy="548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2000" b="1">
                <a:sym typeface="+mn-ea"/>
              </a:rPr>
              <a:t>Binary Classification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1380" y="824865"/>
            <a:ext cx="10721340" cy="23152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60700" y="3314700"/>
            <a:ext cx="3035300" cy="4572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24000" y="3716655"/>
            <a:ext cx="6483985" cy="594995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V="1">
            <a:off x="2550160" y="4207510"/>
            <a:ext cx="920750" cy="47625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1590675" y="4727575"/>
            <a:ext cx="1409700" cy="3365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olidFill>
                  <a:srgbClr val="0070C0"/>
                </a:solidFill>
              </a:rPr>
              <a:t>Uprightness 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H="1" flipV="1">
            <a:off x="5096510" y="4206875"/>
            <a:ext cx="6350" cy="47053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563110" y="4683760"/>
            <a:ext cx="1409700" cy="3365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olidFill>
                  <a:srgbClr val="0070C0"/>
                </a:solidFill>
              </a:rPr>
              <a:t>Elevation </a:t>
            </a:r>
            <a:endParaRPr lang="zh-CN" altLang="en-US">
              <a:solidFill>
                <a:srgbClr val="0070C0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7065010" y="4311650"/>
            <a:ext cx="876300" cy="32131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617460" y="4683760"/>
            <a:ext cx="1409700" cy="3365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solidFill>
                  <a:srgbClr val="0070C0"/>
                </a:solidFill>
              </a:rPr>
              <a:t>Flatness </a:t>
            </a:r>
            <a:endParaRPr lang="zh-CN" altLang="en-US">
              <a:solidFill>
                <a:srgbClr val="0070C0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5087620"/>
            <a:ext cx="3249930" cy="56769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2476500" y="5814060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</a:t>
            </a:r>
            <a:r>
              <a:rPr lang="zh-CN" altLang="en-US"/>
              <a:t>he </a:t>
            </a:r>
            <a:r>
              <a:rPr lang="zh-CN" altLang="en-US">
                <a:solidFill>
                  <a:srgbClr val="FF0000"/>
                </a:solidFill>
              </a:rPr>
              <a:t>bonnet or roof</a:t>
            </a:r>
            <a:r>
              <a:rPr lang="zh-CN" altLang="en-US"/>
              <a:t> of a car</a:t>
            </a:r>
            <a:r>
              <a:rPr lang="en-US" altLang="zh-CN"/>
              <a:t>, or </a:t>
            </a:r>
            <a:r>
              <a:rPr lang="zh-CN" altLang="en-US"/>
              <a:t>when large objects, such as cars, are </a:t>
            </a:r>
            <a:r>
              <a:rPr lang="zh-CN" altLang="en-US">
                <a:solidFill>
                  <a:srgbClr val="FF0000"/>
                </a:solidFill>
              </a:rPr>
              <a:t>close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to the sensor frame</a:t>
            </a:r>
            <a:r>
              <a:rPr lang="zh-CN" altLang="en-US"/>
              <a:t>, occlusion occurs, thus giving rise to </a:t>
            </a:r>
            <a:r>
              <a:rPr lang="zh-CN" altLang="en-US">
                <a:solidFill>
                  <a:srgbClr val="FF0000"/>
                </a:solidFill>
              </a:rPr>
              <a:t>the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zh-CN" altLang="en-US">
                <a:solidFill>
                  <a:srgbClr val="FF0000"/>
                </a:solidFill>
              </a:rPr>
              <a:t>partial observation issue</a:t>
            </a:r>
            <a:r>
              <a:rPr lang="zh-CN" altLang="en-US"/>
              <a:t>.</a:t>
            </a:r>
            <a:endParaRPr lang="zh-CN" altLang="en-US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5820" y="5082540"/>
            <a:ext cx="3475355" cy="44894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4675" y="5043170"/>
            <a:ext cx="3705225" cy="434340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346960" y="593026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T</a:t>
            </a:r>
            <a:r>
              <a:rPr lang="zh-CN" altLang="en-US"/>
              <a:t>he aim of flatness is to</a:t>
            </a:r>
            <a:r>
              <a:rPr lang="zh-CN" altLang="en-US">
                <a:solidFill>
                  <a:srgbClr val="FF0000"/>
                </a:solidFill>
              </a:rPr>
              <a:t> revert some FNs</a:t>
            </a:r>
            <a:r>
              <a:rPr lang="en-US" altLang="zh-CN"/>
              <a:t> </a:t>
            </a:r>
            <a:r>
              <a:rPr lang="zh-CN" altLang="en-US"/>
              <a:t>filtered by the elevation if they are definitely an even plane.</a:t>
            </a:r>
            <a:endParaRPr lang="zh-CN" altLang="en-US"/>
          </a:p>
        </p:txBody>
      </p:sp>
      <p:pic>
        <p:nvPicPr>
          <p:cNvPr id="30" name="图片 2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148320" y="3688080"/>
            <a:ext cx="3454400" cy="673100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8677910" y="5922010"/>
            <a:ext cx="1952625" cy="3619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2000" b="1"/>
              <a:t>steep uphills</a:t>
            </a:r>
            <a:endParaRPr lang="zh-CN" altLang="en-US" sz="2000" b="1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00850" y="3211830"/>
            <a:ext cx="2794000" cy="5715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9594850" y="32302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NOTE:coded simplify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1" grpId="0"/>
      <p:bldP spid="15" grpId="1"/>
      <p:bldP spid="17" grpId="1"/>
      <p:bldP spid="21" grpId="1"/>
      <p:bldP spid="26" grpId="0"/>
      <p:bldP spid="26" grpId="1"/>
      <p:bldP spid="26" grpId="2"/>
      <p:bldP spid="29" grpId="0"/>
      <p:bldP spid="29" grpId="1"/>
      <p:bldP spid="31" grpId="0"/>
      <p:bldP spid="31" grpId="1"/>
      <p:bldP spid="33" grpId="0"/>
      <p:bldP spid="3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286318" y="2934506"/>
            <a:ext cx="576263" cy="576262"/>
          </a:xfrm>
          <a:prstGeom prst="rect">
            <a:avLst/>
          </a:prstGeom>
          <a:solidFill>
            <a:schemeClr val="tx1">
              <a:alpha val="25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205354" y="2845606"/>
            <a:ext cx="576262" cy="576262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altLang="zh-CN" sz="2400" b="1" kern="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2400" b="1" kern="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998543" y="2845435"/>
            <a:ext cx="484568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eaLnBrk="1" hangingPunct="1">
              <a:buFont typeface="Arial" panose="020B0604020202020204" pitchFamily="34" charset="0"/>
              <a:buNone/>
              <a:defRPr sz="3200" b="1">
                <a:solidFill>
                  <a:prstClr val="black">
                    <a:alpha val="75000"/>
                  </a:prstClr>
                </a:solidFill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xperiments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PP_MARK_KEY" val="d9977e78-6b26-49bb-9349-3baad070e055"/>
  <p:tag name="COMMONDATA" val="eyJoZGlkIjoiYjIwM2YxMTEwYzIxMzNhYTg0NTc4NDljMmQzMjQ3NTEifQ=="/>
  <p:tag name="commondata" val="eyJoZGlkIjoiMmI1NDQ5ZDNhMGY0OGE1MzFhZDcwNWI3Yzc5MGIyYmE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FFFFFF"/>
      </a:accent3>
      <a:accent4>
        <a:srgbClr val="000000"/>
      </a:accent4>
      <a:accent5>
        <a:srgbClr val="AABBDC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FFFFFF"/>
      </a:accent3>
      <a:accent4>
        <a:srgbClr val="000000"/>
      </a:accent4>
      <a:accent5>
        <a:srgbClr val="AABBDC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3570</Words>
  <Application>WPS 演示</Application>
  <PresentationFormat>宽屏</PresentationFormat>
  <Paragraphs>191</Paragraphs>
  <Slides>18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宋体</vt:lpstr>
      <vt:lpstr>Wingdings</vt:lpstr>
      <vt:lpstr>Calibri Light</vt:lpstr>
      <vt:lpstr>Calibri</vt:lpstr>
      <vt:lpstr>楷体</vt:lpstr>
      <vt:lpstr>微软雅黑</vt:lpstr>
      <vt:lpstr>Times New Roman</vt:lpstr>
      <vt:lpstr>Tahoma</vt:lpstr>
      <vt:lpstr>等线</vt:lpstr>
      <vt:lpstr>Arial Unicode MS</vt:lpstr>
      <vt:lpstr>Office 主题</vt:lpstr>
      <vt:lpstr>PowerPoint 演示文稿</vt:lpstr>
      <vt:lpstr>PowerPoint 演示文稿</vt:lpstr>
      <vt:lpstr>PowerPoint 演示文稿</vt:lpstr>
      <vt:lpstr>Introduction</vt:lpstr>
      <vt:lpstr>PowerPoint 演示文稿</vt:lpstr>
      <vt:lpstr>Concentric Zone Model</vt:lpstr>
      <vt:lpstr>Region-wise Ground Plane Fitting</vt:lpstr>
      <vt:lpstr>Ground Likelihood Estimation</vt:lpstr>
      <vt:lpstr>PowerPoint 演示文稿</vt:lpstr>
      <vt:lpstr>Experiments</vt:lpstr>
      <vt:lpstr>Experiments</vt:lpstr>
      <vt:lpstr>Experiments</vt:lpstr>
      <vt:lpstr>Experiments</vt:lpstr>
      <vt:lpstr>PowerPoint 演示文稿</vt:lpstr>
      <vt:lpstr>Conclusion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庭有枇杷树.</cp:lastModifiedBy>
  <cp:revision>1863</cp:revision>
  <dcterms:created xsi:type="dcterms:W3CDTF">2020-06-02T13:36:00Z</dcterms:created>
  <dcterms:modified xsi:type="dcterms:W3CDTF">2023-11-10T12:27:05Z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A318499FC7364ED6A5BBE99021FD0FC5</vt:lpwstr>
  </property>
</Properties>
</file>