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57" r:id="rId3"/>
    <p:sldId id="259" r:id="rId4"/>
    <p:sldId id="260" r:id="rId5"/>
    <p:sldId id="261" r:id="rId6"/>
    <p:sldId id="262" r:id="rId7"/>
    <p:sldId id="263" r:id="rId8"/>
    <p:sldId id="264" r:id="rId9"/>
    <p:sldId id="265" r:id="rId10"/>
    <p:sldId id="266" r:id="rId11"/>
    <p:sldId id="25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07" autoAdjust="0"/>
  </p:normalViewPr>
  <p:slideViewPr>
    <p:cSldViewPr showGuides="1">
      <p:cViewPr varScale="1">
        <p:scale>
          <a:sx n="94" d="100"/>
          <a:sy n="94" d="100"/>
        </p:scale>
        <p:origin x="884" y="6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18EBC-2DC5-4C09-9669-45A7D7E91EE9}" type="datetimeFigureOut">
              <a:rPr lang="en-IN" smtClean="0"/>
              <a:t>31-10-2023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684F1-EB13-46FD-B711-32BE3C1ACF72}" type="slidenum">
              <a:rPr lang="en-IN" smtClean="0"/>
              <a:t>‹#›</a:t>
            </a:fld>
            <a:endParaRPr lang="en-IN"/>
          </a:p>
        </p:txBody>
      </p:sp>
    </p:spTree>
    <p:extLst>
      <p:ext uri="{BB962C8B-B14F-4D97-AF65-F5344CB8AC3E}">
        <p14:creationId xmlns:p14="http://schemas.microsoft.com/office/powerpoint/2010/main" val="3112147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0AF957-720A-46D1-B6D8-31AC93EC341D}" type="datetime1">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41509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9B6533-E4AD-4987-BA5C-C562A70477DA}" type="datetime1">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904609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22EC05-2B36-45F6-9AF7-896873FAF4EC}" type="datetime1">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25068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D8F6B8-6CCD-44CC-8EC5-043D277CA19F}" type="datetime1">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9204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8FC587-0215-4971-ABD6-A9B296FADFC5}" type="datetime1">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63360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AFC3C5-6506-4004-90C8-853C8000AD4F}" type="datetime1">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57369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98A149-89AF-4249-A190-B08CE9B77B93}" type="datetime1">
              <a:rPr lang="en-US" smtClean="0"/>
              <a:t>10/31/2023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78825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612C21-DE4D-4A8B-8566-F6FBC2D841AB}" type="datetime1">
              <a:rPr lang="en-US" smtClean="0"/>
              <a:t>10/31/2023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0861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10/31/2023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53248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8973B6-0314-4191-A59B-B5946D6514BF}" type="datetime1">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113537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226270-A361-43A7-B7D5-A941C3B6F275}" type="datetime1">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11987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F0B86-2AD8-4CE1-A8F3-B9AA024661FF}" type="datetime1">
              <a:rPr lang="en-US" smtClean="0"/>
              <a:t>10/31/2023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7E9C80-C75B-4B75-A6C5-E58A18995148}" type="slidenum">
              <a:rPr lang="en-US" smtClean="0"/>
              <a:t>‹#›</a:t>
            </a:fld>
            <a:endParaRPr lang="en-US"/>
          </a:p>
        </p:txBody>
      </p:sp>
    </p:spTree>
    <p:extLst>
      <p:ext uri="{BB962C8B-B14F-4D97-AF65-F5344CB8AC3E}">
        <p14:creationId xmlns:p14="http://schemas.microsoft.com/office/powerpoint/2010/main" val="3894069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CONTEXT SWITCHING</a:t>
            </a:r>
          </a:p>
        </p:txBody>
      </p:sp>
      <p:sp>
        <p:nvSpPr>
          <p:cNvPr id="7" name="Subtitle 6"/>
          <p:cNvSpPr>
            <a:spLocks noGrp="1"/>
          </p:cNvSpPr>
          <p:nvPr>
            <p:ph type="subTitle" idx="1"/>
          </p:nvPr>
        </p:nvSpPr>
        <p:spPr>
          <a:xfrm>
            <a:off x="1371600" y="4114800"/>
            <a:ext cx="6400800" cy="1981200"/>
          </a:xfrm>
        </p:spPr>
        <p:txBody>
          <a:bodyPr>
            <a:normAutofit fontScale="70000" lnSpcReduction="20000"/>
          </a:bodyPr>
          <a:lstStyle/>
          <a:p>
            <a:pPr marL="0" lvl="0" indent="0" algn="ctr" rtl="0">
              <a:lnSpc>
                <a:spcPct val="100000"/>
              </a:lnSpc>
              <a:spcBef>
                <a:spcPts val="0"/>
              </a:spcBef>
              <a:spcAft>
                <a:spcPts val="0"/>
              </a:spcAft>
              <a:buClr>
                <a:srgbClr val="888888"/>
              </a:buClr>
              <a:buSzPct val="100000"/>
              <a:buNone/>
            </a:pPr>
            <a:r>
              <a:rPr lang="en-US" dirty="0">
                <a:solidFill>
                  <a:schemeClr val="dk1"/>
                </a:solidFill>
                <a:latin typeface="Times New Roman"/>
                <a:ea typeface="Times New Roman"/>
                <a:cs typeface="Times New Roman"/>
                <a:sym typeface="Times New Roman"/>
              </a:rPr>
              <a:t>Student 1 Reg No: RA2211032011053</a:t>
            </a:r>
          </a:p>
          <a:p>
            <a:pPr marL="0" lvl="0" indent="0" algn="ctr" rtl="0">
              <a:lnSpc>
                <a:spcPct val="100000"/>
              </a:lnSpc>
              <a:spcBef>
                <a:spcPts val="0"/>
              </a:spcBef>
              <a:spcAft>
                <a:spcPts val="0"/>
              </a:spcAft>
              <a:buClr>
                <a:srgbClr val="888888"/>
              </a:buClr>
              <a:buSzPct val="100000"/>
              <a:buNone/>
            </a:pPr>
            <a:r>
              <a:rPr lang="en-US" dirty="0">
                <a:solidFill>
                  <a:schemeClr val="dk1"/>
                </a:solidFill>
                <a:latin typeface="Times New Roman"/>
                <a:ea typeface="Times New Roman"/>
                <a:cs typeface="Times New Roman"/>
                <a:sym typeface="Times New Roman"/>
              </a:rPr>
              <a:t>   NAME: S.YAFFIN</a:t>
            </a:r>
          </a:p>
          <a:p>
            <a:pPr marL="0" lvl="0" indent="0" algn="ctr" rtl="0">
              <a:lnSpc>
                <a:spcPct val="100000"/>
              </a:lnSpc>
              <a:spcBef>
                <a:spcPts val="592"/>
              </a:spcBef>
              <a:spcAft>
                <a:spcPts val="0"/>
              </a:spcAft>
              <a:buSzPct val="100000"/>
              <a:buNone/>
            </a:pPr>
            <a:r>
              <a:rPr lang="en-US" dirty="0">
                <a:solidFill>
                  <a:schemeClr val="dk1"/>
                </a:solidFill>
                <a:latin typeface="Times New Roman"/>
                <a:ea typeface="Times New Roman"/>
                <a:cs typeface="Times New Roman"/>
                <a:sym typeface="Times New Roman"/>
              </a:rPr>
              <a:t>Guide name and Designation: </a:t>
            </a:r>
            <a:r>
              <a:rPr lang="en-US" sz="3200" dirty="0">
                <a:solidFill>
                  <a:schemeClr val="dk1"/>
                </a:solidFill>
                <a:latin typeface="Times New Roman"/>
                <a:ea typeface="Times New Roman"/>
                <a:cs typeface="Times New Roman"/>
                <a:sym typeface="Times New Roman"/>
              </a:rPr>
              <a:t> HEMAMALINI V </a:t>
            </a:r>
          </a:p>
          <a:p>
            <a:pPr marL="0" lvl="0" indent="0" algn="ctr" rtl="0">
              <a:lnSpc>
                <a:spcPct val="100000"/>
              </a:lnSpc>
              <a:spcBef>
                <a:spcPts val="592"/>
              </a:spcBef>
              <a:spcAft>
                <a:spcPts val="0"/>
              </a:spcAft>
              <a:buSzPct val="100000"/>
              <a:buNone/>
            </a:pPr>
            <a:r>
              <a:rPr lang="en-US" sz="3200" dirty="0">
                <a:solidFill>
                  <a:schemeClr val="dk1"/>
                </a:solidFill>
                <a:latin typeface="Times New Roman"/>
                <a:ea typeface="Times New Roman"/>
                <a:cs typeface="Times New Roman"/>
                <a:sym typeface="Times New Roman"/>
              </a:rPr>
              <a:t> Associate Professor </a:t>
            </a:r>
            <a:endParaRPr lang="en-US" dirty="0"/>
          </a:p>
          <a:p>
            <a:pPr marL="0" lvl="0" indent="0" algn="ctr" rtl="0">
              <a:lnSpc>
                <a:spcPct val="100000"/>
              </a:lnSpc>
              <a:spcBef>
                <a:spcPts val="592"/>
              </a:spcBef>
              <a:spcAft>
                <a:spcPts val="0"/>
              </a:spcAft>
              <a:buSzPct val="100000"/>
              <a:buNone/>
            </a:pPr>
            <a:r>
              <a:rPr lang="en-US" dirty="0">
                <a:solidFill>
                  <a:schemeClr val="dk1"/>
                </a:solidFill>
                <a:latin typeface="Times New Roman"/>
                <a:ea typeface="Times New Roman"/>
                <a:cs typeface="Times New Roman"/>
                <a:sym typeface="Times New Roman"/>
              </a:rPr>
              <a:t>Department of Networking and Communications</a:t>
            </a:r>
            <a:endParaRPr lang="en-US" sz="3200" dirty="0">
              <a:solidFill>
                <a:schemeClr val="dk1"/>
              </a:solidFill>
              <a:latin typeface="Times New Roman"/>
              <a:ea typeface="Times New Roman"/>
              <a:cs typeface="Times New Roman"/>
              <a:sym typeface="Times New Roman"/>
            </a:endParaRPr>
          </a:p>
          <a:p>
            <a:endParaRPr lang="en-US" dirty="0"/>
          </a:p>
        </p:txBody>
      </p:sp>
      <p:pic>
        <p:nvPicPr>
          <p:cNvPr id="8"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9" name="Rectangle 8"/>
          <p:cNvSpPr/>
          <p:nvPr/>
        </p:nvSpPr>
        <p:spPr>
          <a:xfrm>
            <a:off x="2819400" y="457200"/>
            <a:ext cx="6172200" cy="1200329"/>
          </a:xfrm>
          <a:prstGeom prst="rect">
            <a:avLst/>
          </a:prstGeom>
        </p:spPr>
        <p:txBody>
          <a:bodyPr wrap="square">
            <a:spAutoFit/>
          </a:bodyPr>
          <a:lstStyle/>
          <a:p>
            <a:pPr algn="ctr"/>
            <a:r>
              <a:rPr lang="en-US" b="1" dirty="0"/>
              <a:t>SRM INSTITUTE OF SCIENCE AND TECHNOLOGY </a:t>
            </a:r>
            <a:endParaRPr lang="en-US" dirty="0"/>
          </a:p>
          <a:p>
            <a:pPr algn="ctr"/>
            <a:r>
              <a:rPr lang="en-US" b="1" dirty="0"/>
              <a:t>COLLEGE OF ENGINEERING AND TECHNOLOGY</a:t>
            </a:r>
            <a:endParaRPr lang="en-US" dirty="0"/>
          </a:p>
          <a:p>
            <a:pPr algn="ctr"/>
            <a:r>
              <a:rPr lang="en-US" b="1" dirty="0"/>
              <a:t>DEPARTMENT OF NETWORKING AND COMMUNICATIONS</a:t>
            </a:r>
            <a:endParaRPr lang="en-US" dirty="0"/>
          </a:p>
          <a:p>
            <a:pPr algn="ctr"/>
            <a:r>
              <a:rPr lang="en-US" b="1" dirty="0"/>
              <a:t>21CSC202J-Operating Systems , Mini-Project Presentation</a:t>
            </a:r>
            <a:endParaRPr lang="en-US" dirty="0"/>
          </a:p>
        </p:txBody>
      </p:sp>
    </p:spTree>
    <p:extLst>
      <p:ext uri="{BB962C8B-B14F-4D97-AF65-F5344CB8AC3E}">
        <p14:creationId xmlns:p14="http://schemas.microsoft.com/office/powerpoint/2010/main" val="3105303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D2BDF5-9569-4F72-9DE4-E459BD960A7F}"/>
              </a:ext>
            </a:extLst>
          </p:cNvPr>
          <p:cNvSpPr>
            <a:spLocks noGrp="1"/>
          </p:cNvSpPr>
          <p:nvPr>
            <p:ph type="dt" sz="half" idx="10"/>
          </p:nvPr>
        </p:nvSpPr>
        <p:spPr/>
        <p:txBody>
          <a:bodyPr/>
          <a:lstStyle/>
          <a:p>
            <a:fld id="{58744A39-B939-4A3A-981F-04E9BB681A6E}" type="datetime1">
              <a:rPr lang="en-US" smtClean="0"/>
              <a:t>10/31/2023</a:t>
            </a:fld>
            <a:endParaRPr lang="en-US"/>
          </a:p>
        </p:txBody>
      </p:sp>
      <p:sp>
        <p:nvSpPr>
          <p:cNvPr id="3" name="Footer Placeholder 2">
            <a:extLst>
              <a:ext uri="{FF2B5EF4-FFF2-40B4-BE49-F238E27FC236}">
                <a16:creationId xmlns:a16="http://schemas.microsoft.com/office/drawing/2014/main" id="{3507F991-5B71-4357-A65F-EDBE24913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430335-75F7-49EA-ADEF-B2312F48AA5E}"/>
              </a:ext>
            </a:extLst>
          </p:cNvPr>
          <p:cNvSpPr>
            <a:spLocks noGrp="1"/>
          </p:cNvSpPr>
          <p:nvPr>
            <p:ph type="sldNum" sz="quarter" idx="12"/>
          </p:nvPr>
        </p:nvSpPr>
        <p:spPr/>
        <p:txBody>
          <a:bodyPr/>
          <a:lstStyle/>
          <a:p>
            <a:fld id="{4F7E9C80-C75B-4B75-A6C5-E58A18995148}" type="slidenum">
              <a:rPr lang="en-US" smtClean="0"/>
              <a:t>10</a:t>
            </a:fld>
            <a:endParaRPr lang="en-US"/>
          </a:p>
        </p:txBody>
      </p:sp>
      <p:pic>
        <p:nvPicPr>
          <p:cNvPr id="5" name="image2.jpeg">
            <a:extLst>
              <a:ext uri="{FF2B5EF4-FFF2-40B4-BE49-F238E27FC236}">
                <a16:creationId xmlns:a16="http://schemas.microsoft.com/office/drawing/2014/main" id="{EB80F912-793F-4E88-B1ED-D31051640EF0}"/>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pic>
        <p:nvPicPr>
          <p:cNvPr id="6" name="Picture 5">
            <a:extLst>
              <a:ext uri="{FF2B5EF4-FFF2-40B4-BE49-F238E27FC236}">
                <a16:creationId xmlns:a16="http://schemas.microsoft.com/office/drawing/2014/main" id="{35FD25A0-FDBF-4BCB-9E48-19BCA04B26DB}"/>
              </a:ext>
            </a:extLst>
          </p:cNvPr>
          <p:cNvPicPr>
            <a:picLocks noChangeAspect="1"/>
          </p:cNvPicPr>
          <p:nvPr/>
        </p:nvPicPr>
        <p:blipFill>
          <a:blip r:embed="rId3"/>
          <a:stretch>
            <a:fillRect/>
          </a:stretch>
        </p:blipFill>
        <p:spPr>
          <a:xfrm>
            <a:off x="1" y="1524000"/>
            <a:ext cx="4800600" cy="2871465"/>
          </a:xfrm>
          <a:prstGeom prst="rect">
            <a:avLst/>
          </a:prstGeom>
        </p:spPr>
      </p:pic>
      <p:sp>
        <p:nvSpPr>
          <p:cNvPr id="8" name="TextBox 7">
            <a:extLst>
              <a:ext uri="{FF2B5EF4-FFF2-40B4-BE49-F238E27FC236}">
                <a16:creationId xmlns:a16="http://schemas.microsoft.com/office/drawing/2014/main" id="{A16B98B0-945B-4A9F-B4AC-977EADEE18B5}"/>
              </a:ext>
            </a:extLst>
          </p:cNvPr>
          <p:cNvSpPr txBox="1"/>
          <p:nvPr/>
        </p:nvSpPr>
        <p:spPr>
          <a:xfrm>
            <a:off x="-838200" y="4386091"/>
            <a:ext cx="4572000" cy="646331"/>
          </a:xfrm>
          <a:prstGeom prst="rect">
            <a:avLst/>
          </a:prstGeom>
          <a:noFill/>
        </p:spPr>
        <p:txBody>
          <a:bodyPr wrap="square">
            <a:spAutoFit/>
          </a:bodyPr>
          <a:lstStyle/>
          <a:p>
            <a:pPr marL="2132330">
              <a:spcBef>
                <a:spcPts val="295"/>
              </a:spcBef>
              <a:spcAft>
                <a:spcPts val="0"/>
              </a:spcAft>
            </a:pPr>
            <a:r>
              <a:rPr lang="en-US" sz="1800" dirty="0">
                <a:effectLst/>
                <a:latin typeface="Times New Roman" panose="02020603050405020304" pitchFamily="18" charset="0"/>
                <a:ea typeface="Times New Roman" panose="02020603050405020304" pitchFamily="18" charset="0"/>
              </a:rPr>
              <a:t>Figure</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6:</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when</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relesed</a:t>
            </a:r>
            <a:endParaRPr lang="en-IN" sz="1800" dirty="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C6797297-E6A6-4BB2-BA3D-451587A5E71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071321" y="1519550"/>
            <a:ext cx="4072678" cy="2875915"/>
          </a:xfrm>
          <a:prstGeom prst="rect">
            <a:avLst/>
          </a:prstGeom>
          <a:noFill/>
        </p:spPr>
      </p:pic>
      <p:sp>
        <p:nvSpPr>
          <p:cNvPr id="11" name="TextBox 10">
            <a:extLst>
              <a:ext uri="{FF2B5EF4-FFF2-40B4-BE49-F238E27FC236}">
                <a16:creationId xmlns:a16="http://schemas.microsoft.com/office/drawing/2014/main" id="{1659C440-5440-4076-ADD3-C41F989289F5}"/>
              </a:ext>
            </a:extLst>
          </p:cNvPr>
          <p:cNvSpPr txBox="1"/>
          <p:nvPr/>
        </p:nvSpPr>
        <p:spPr>
          <a:xfrm>
            <a:off x="6190827" y="4495800"/>
            <a:ext cx="4991946"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Figure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7:</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GUI</a:t>
            </a:r>
            <a:endParaRPr lang="en-IN" dirty="0"/>
          </a:p>
        </p:txBody>
      </p:sp>
    </p:spTree>
    <p:extLst>
      <p:ext uri="{BB962C8B-B14F-4D97-AF65-F5344CB8AC3E}">
        <p14:creationId xmlns:p14="http://schemas.microsoft.com/office/powerpoint/2010/main" val="1552855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dirty="0">
              <a:solidFill>
                <a:srgbClr val="FF0000"/>
              </a:solidFill>
            </a:endParaRPr>
          </a:p>
          <a:p>
            <a:pPr marL="0" indent="0" algn="ctr">
              <a:buNone/>
            </a:pPr>
            <a:endParaRPr lang="en-US" dirty="0">
              <a:solidFill>
                <a:srgbClr val="FF0000"/>
              </a:solidFill>
            </a:endParaRPr>
          </a:p>
          <a:p>
            <a:pPr marL="0" indent="0" algn="ctr">
              <a:buNone/>
            </a:pPr>
            <a:r>
              <a:rPr lang="en-US" dirty="0">
                <a:solidFill>
                  <a:srgbClr val="FF0000"/>
                </a:solidFill>
              </a:rPr>
              <a:t>Thanks</a:t>
            </a:r>
          </a:p>
        </p:txBody>
      </p:sp>
      <p:pic>
        <p:nvPicPr>
          <p:cNvPr id="4" name="image2.jpeg"/>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0F6A0F44-706E-4D20-954F-D817FAFB9FF6}" type="datetime1">
              <a:rPr lang="en-US" smtClean="0"/>
              <a:t>10/31/2023</a:t>
            </a:fld>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11</a:t>
            </a:fld>
            <a:endParaRPr lang="en-US"/>
          </a:p>
        </p:txBody>
      </p:sp>
    </p:spTree>
    <p:extLst>
      <p:ext uri="{BB962C8B-B14F-4D97-AF65-F5344CB8AC3E}">
        <p14:creationId xmlns:p14="http://schemas.microsoft.com/office/powerpoint/2010/main" val="3251805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Table of contents</a:t>
            </a:r>
          </a:p>
        </p:txBody>
      </p:sp>
      <p:sp>
        <p:nvSpPr>
          <p:cNvPr id="3" name="Content Placeholder 2"/>
          <p:cNvSpPr>
            <a:spLocks noGrp="1"/>
          </p:cNvSpPr>
          <p:nvPr>
            <p:ph idx="1"/>
          </p:nvPr>
        </p:nvSpPr>
        <p:spPr/>
        <p:txBody>
          <a:bodyPr>
            <a:normAutofit/>
          </a:bodyPr>
          <a:lstStyle/>
          <a:p>
            <a:pPr marL="0" indent="0">
              <a:buNone/>
            </a:pPr>
            <a:r>
              <a:rPr lang="en-US" dirty="0"/>
              <a:t>                      </a:t>
            </a:r>
          </a:p>
          <a:p>
            <a:endParaRPr lang="en-US" dirty="0"/>
          </a:p>
          <a:p>
            <a:endParaRPr lang="en-US"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56EF3FC5-A176-4F94-826C-363911495B0D}" type="datetime1">
              <a:rPr lang="en-US" smtClean="0"/>
              <a:t>10/31/2023</a:t>
            </a:fld>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2</a:t>
            </a:fld>
            <a:endParaRPr lang="en-US"/>
          </a:p>
        </p:txBody>
      </p:sp>
      <p:sp>
        <p:nvSpPr>
          <p:cNvPr id="8" name="TextBox 7"/>
          <p:cNvSpPr txBox="1"/>
          <p:nvPr/>
        </p:nvSpPr>
        <p:spPr>
          <a:xfrm>
            <a:off x="1371600" y="2133600"/>
            <a:ext cx="6248400" cy="3539430"/>
          </a:xfrm>
          <a:prstGeom prst="rect">
            <a:avLst/>
          </a:prstGeom>
          <a:noFill/>
        </p:spPr>
        <p:txBody>
          <a:bodyPr wrap="square" rtlCol="0">
            <a:spAutoFit/>
          </a:bodyPr>
          <a:lstStyle/>
          <a:p>
            <a:r>
              <a:rPr lang="en-US" sz="3200" dirty="0"/>
              <a:t>Objective</a:t>
            </a:r>
          </a:p>
          <a:p>
            <a:r>
              <a:rPr lang="en-US" sz="3200" dirty="0"/>
              <a:t>Problem Statement</a:t>
            </a:r>
          </a:p>
          <a:p>
            <a:r>
              <a:rPr lang="en-US" sz="3200" dirty="0"/>
              <a:t>Flow chart</a:t>
            </a:r>
          </a:p>
          <a:p>
            <a:r>
              <a:rPr lang="en-US" sz="3200" dirty="0"/>
              <a:t>Model Diagram</a:t>
            </a:r>
          </a:p>
          <a:p>
            <a:r>
              <a:rPr lang="en-US" sz="3200" dirty="0"/>
              <a:t>Implementation</a:t>
            </a:r>
          </a:p>
          <a:p>
            <a:r>
              <a:rPr lang="en-US" sz="3200" dirty="0"/>
              <a:t>Results</a:t>
            </a:r>
          </a:p>
          <a:p>
            <a:r>
              <a:rPr lang="en-US" sz="3200" dirty="0"/>
              <a:t>Reference</a:t>
            </a:r>
            <a:endParaRPr lang="en-IN" sz="3200" dirty="0"/>
          </a:p>
        </p:txBody>
      </p:sp>
    </p:spTree>
    <p:extLst>
      <p:ext uri="{BB962C8B-B14F-4D97-AF65-F5344CB8AC3E}">
        <p14:creationId xmlns:p14="http://schemas.microsoft.com/office/powerpoint/2010/main" val="2259821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5592-C669-470A-9DCA-20DC656BC8F7}"/>
              </a:ext>
            </a:extLst>
          </p:cNvPr>
          <p:cNvSpPr>
            <a:spLocks noGrp="1"/>
          </p:cNvSpPr>
          <p:nvPr>
            <p:ph type="title"/>
          </p:nvPr>
        </p:nvSpPr>
        <p:spPr/>
        <p:txBody>
          <a:bodyPr>
            <a:normAutofit/>
          </a:bodyPr>
          <a:lstStyle/>
          <a:p>
            <a:r>
              <a:rPr lang="en-US" sz="4400" dirty="0"/>
              <a:t>         Problem Statement</a:t>
            </a:r>
            <a:endParaRPr lang="en-IN" dirty="0"/>
          </a:p>
        </p:txBody>
      </p:sp>
      <p:sp>
        <p:nvSpPr>
          <p:cNvPr id="3" name="Content Placeholder 2">
            <a:extLst>
              <a:ext uri="{FF2B5EF4-FFF2-40B4-BE49-F238E27FC236}">
                <a16:creationId xmlns:a16="http://schemas.microsoft.com/office/drawing/2014/main" id="{4183E9D3-50C3-41E1-8153-A995AF624D69}"/>
              </a:ext>
            </a:extLst>
          </p:cNvPr>
          <p:cNvSpPr>
            <a:spLocks noGrp="1"/>
          </p:cNvSpPr>
          <p:nvPr>
            <p:ph idx="1"/>
          </p:nvPr>
        </p:nvSpPr>
        <p:spPr/>
        <p:txBody>
          <a:bodyPr>
            <a:normAutofit fontScale="92500" lnSpcReduction="20000"/>
          </a:bodyPr>
          <a:lstStyle/>
          <a:p>
            <a:r>
              <a:rPr lang="en-US" dirty="0"/>
              <a:t>I have implemented Context Switching and RR scheduling. </a:t>
            </a:r>
          </a:p>
          <a:p>
            <a:r>
              <a:rPr lang="en-US" dirty="0"/>
              <a:t>We need to do Context Switching whenever Process switch takes place. </a:t>
            </a:r>
          </a:p>
          <a:p>
            <a:r>
              <a:rPr lang="en-US" dirty="0"/>
              <a:t>Here Scheduling is done, so whenever time slice of one process is completed, processor is allocated to next </a:t>
            </a:r>
            <a:r>
              <a:rPr lang="en-US" dirty="0" err="1"/>
              <a:t>process,for</a:t>
            </a:r>
            <a:r>
              <a:rPr lang="en-US" dirty="0"/>
              <a:t> this we need to save the state of process so that next time it should run from where it was left. </a:t>
            </a:r>
          </a:p>
          <a:p>
            <a:r>
              <a:rPr lang="en-US" dirty="0"/>
              <a:t>We have implemented context switch for Scheduling and I/O interrupts</a:t>
            </a:r>
            <a:endParaRPr lang="en-IN" dirty="0"/>
          </a:p>
        </p:txBody>
      </p:sp>
      <p:sp>
        <p:nvSpPr>
          <p:cNvPr id="4" name="Date Placeholder 3">
            <a:extLst>
              <a:ext uri="{FF2B5EF4-FFF2-40B4-BE49-F238E27FC236}">
                <a16:creationId xmlns:a16="http://schemas.microsoft.com/office/drawing/2014/main" id="{78130344-2EDD-42CC-A408-0CC29BF90A0F}"/>
              </a:ext>
            </a:extLst>
          </p:cNvPr>
          <p:cNvSpPr>
            <a:spLocks noGrp="1"/>
          </p:cNvSpPr>
          <p:nvPr>
            <p:ph type="dt" sz="half" idx="10"/>
          </p:nvPr>
        </p:nvSpPr>
        <p:spPr/>
        <p:txBody>
          <a:bodyPr/>
          <a:lstStyle/>
          <a:p>
            <a:fld id="{ABD8F6B8-6CCD-44CC-8EC5-043D277CA19F}" type="datetime1">
              <a:rPr lang="en-US" smtClean="0"/>
              <a:t>10/31/2023</a:t>
            </a:fld>
            <a:endParaRPr lang="en-US"/>
          </a:p>
        </p:txBody>
      </p:sp>
      <p:sp>
        <p:nvSpPr>
          <p:cNvPr id="5" name="Footer Placeholder 4">
            <a:extLst>
              <a:ext uri="{FF2B5EF4-FFF2-40B4-BE49-F238E27FC236}">
                <a16:creationId xmlns:a16="http://schemas.microsoft.com/office/drawing/2014/main" id="{CDBD87CB-A607-4B04-BD4F-F80C1D213F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927F0D-59FD-4C57-B99E-B3EC105AB22D}"/>
              </a:ext>
            </a:extLst>
          </p:cNvPr>
          <p:cNvSpPr>
            <a:spLocks noGrp="1"/>
          </p:cNvSpPr>
          <p:nvPr>
            <p:ph type="sldNum" sz="quarter" idx="12"/>
          </p:nvPr>
        </p:nvSpPr>
        <p:spPr/>
        <p:txBody>
          <a:bodyPr/>
          <a:lstStyle/>
          <a:p>
            <a:fld id="{4F7E9C80-C75B-4B75-A6C5-E58A18995148}" type="slidenum">
              <a:rPr lang="en-US" smtClean="0"/>
              <a:t>3</a:t>
            </a:fld>
            <a:endParaRPr lang="en-US"/>
          </a:p>
        </p:txBody>
      </p:sp>
      <p:pic>
        <p:nvPicPr>
          <p:cNvPr id="7" name="image2.jpeg">
            <a:extLst>
              <a:ext uri="{FF2B5EF4-FFF2-40B4-BE49-F238E27FC236}">
                <a16:creationId xmlns:a16="http://schemas.microsoft.com/office/drawing/2014/main" id="{589C58AD-45A7-486D-A5E9-C7E5293C3820}"/>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Tree>
    <p:extLst>
      <p:ext uri="{BB962C8B-B14F-4D97-AF65-F5344CB8AC3E}">
        <p14:creationId xmlns:p14="http://schemas.microsoft.com/office/powerpoint/2010/main" val="1011761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349FE-2A0C-48C5-8705-8689593EED6B}"/>
              </a:ext>
            </a:extLst>
          </p:cNvPr>
          <p:cNvSpPr>
            <a:spLocks noGrp="1"/>
          </p:cNvSpPr>
          <p:nvPr>
            <p:ph type="title"/>
          </p:nvPr>
        </p:nvSpPr>
        <p:spPr/>
        <p:txBody>
          <a:bodyPr>
            <a:normAutofit/>
          </a:bodyPr>
          <a:lstStyle/>
          <a:p>
            <a:r>
              <a:rPr lang="en-US" dirty="0"/>
              <a:t>MODEL DIAGRAM</a:t>
            </a:r>
            <a:endParaRPr lang="en-IN" dirty="0"/>
          </a:p>
        </p:txBody>
      </p:sp>
      <p:sp>
        <p:nvSpPr>
          <p:cNvPr id="4" name="Date Placeholder 3">
            <a:extLst>
              <a:ext uri="{FF2B5EF4-FFF2-40B4-BE49-F238E27FC236}">
                <a16:creationId xmlns:a16="http://schemas.microsoft.com/office/drawing/2014/main" id="{D294725A-6C33-4703-911E-9050FA95BC3D}"/>
              </a:ext>
            </a:extLst>
          </p:cNvPr>
          <p:cNvSpPr>
            <a:spLocks noGrp="1"/>
          </p:cNvSpPr>
          <p:nvPr>
            <p:ph type="dt" sz="half" idx="10"/>
          </p:nvPr>
        </p:nvSpPr>
        <p:spPr/>
        <p:txBody>
          <a:bodyPr/>
          <a:lstStyle/>
          <a:p>
            <a:fld id="{ABD8F6B8-6CCD-44CC-8EC5-043D277CA19F}" type="datetime1">
              <a:rPr lang="en-US" smtClean="0"/>
              <a:t>10/31/2023</a:t>
            </a:fld>
            <a:endParaRPr lang="en-US"/>
          </a:p>
        </p:txBody>
      </p:sp>
      <p:sp>
        <p:nvSpPr>
          <p:cNvPr id="6" name="Slide Number Placeholder 5">
            <a:extLst>
              <a:ext uri="{FF2B5EF4-FFF2-40B4-BE49-F238E27FC236}">
                <a16:creationId xmlns:a16="http://schemas.microsoft.com/office/drawing/2014/main" id="{3EC82C74-8BA7-43C8-BFF7-875AC6D16356}"/>
              </a:ext>
            </a:extLst>
          </p:cNvPr>
          <p:cNvSpPr>
            <a:spLocks noGrp="1"/>
          </p:cNvSpPr>
          <p:nvPr>
            <p:ph type="sldNum" sz="quarter" idx="12"/>
          </p:nvPr>
        </p:nvSpPr>
        <p:spPr/>
        <p:txBody>
          <a:bodyPr/>
          <a:lstStyle/>
          <a:p>
            <a:fld id="{4F7E9C80-C75B-4B75-A6C5-E58A18995148}" type="slidenum">
              <a:rPr lang="en-US" smtClean="0"/>
              <a:t>4</a:t>
            </a:fld>
            <a:endParaRPr lang="en-US"/>
          </a:p>
        </p:txBody>
      </p:sp>
      <p:pic>
        <p:nvPicPr>
          <p:cNvPr id="7" name="image2.jpeg">
            <a:extLst>
              <a:ext uri="{FF2B5EF4-FFF2-40B4-BE49-F238E27FC236}">
                <a16:creationId xmlns:a16="http://schemas.microsoft.com/office/drawing/2014/main" id="{238AB6FA-A985-4A1D-B10A-C5B21A15CCCF}"/>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pic>
        <p:nvPicPr>
          <p:cNvPr id="8" name="Content Placeholder 7">
            <a:extLst>
              <a:ext uri="{FF2B5EF4-FFF2-40B4-BE49-F238E27FC236}">
                <a16:creationId xmlns:a16="http://schemas.microsoft.com/office/drawing/2014/main" id="{E0C731E7-513C-4BD3-9B48-D52E7C95E1FF}"/>
              </a:ext>
            </a:extLst>
          </p:cNvPr>
          <p:cNvPicPr>
            <a:picLocks noGrp="1"/>
          </p:cNvPicPr>
          <p:nvPr>
            <p:ph idx="1"/>
          </p:nvPr>
        </p:nvPicPr>
        <p:blipFill>
          <a:blip r:embed="rId3"/>
          <a:stretch>
            <a:fillRect/>
          </a:stretch>
        </p:blipFill>
        <p:spPr>
          <a:xfrm>
            <a:off x="228600" y="1752600"/>
            <a:ext cx="8610600" cy="4190999"/>
          </a:xfrm>
          <a:prstGeom prst="rect">
            <a:avLst/>
          </a:prstGeom>
        </p:spPr>
      </p:pic>
    </p:spTree>
    <p:extLst>
      <p:ext uri="{BB962C8B-B14F-4D97-AF65-F5344CB8AC3E}">
        <p14:creationId xmlns:p14="http://schemas.microsoft.com/office/powerpoint/2010/main" val="2976451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36A5-DF4D-4962-8E18-D0147BCD8D8E}"/>
              </a:ext>
            </a:extLst>
          </p:cNvPr>
          <p:cNvSpPr>
            <a:spLocks noGrp="1"/>
          </p:cNvSpPr>
          <p:nvPr>
            <p:ph type="title"/>
          </p:nvPr>
        </p:nvSpPr>
        <p:spPr/>
        <p:txBody>
          <a:bodyPr/>
          <a:lstStyle/>
          <a:p>
            <a:r>
              <a:rPr lang="en-US" dirty="0"/>
              <a:t>FLOW CHART</a:t>
            </a:r>
            <a:endParaRPr lang="en-IN" dirty="0"/>
          </a:p>
        </p:txBody>
      </p:sp>
      <p:pic>
        <p:nvPicPr>
          <p:cNvPr id="8" name="Content Placeholder 7">
            <a:extLst>
              <a:ext uri="{FF2B5EF4-FFF2-40B4-BE49-F238E27FC236}">
                <a16:creationId xmlns:a16="http://schemas.microsoft.com/office/drawing/2014/main" id="{6E639888-A368-4116-BA08-A4595040E850}"/>
              </a:ext>
            </a:extLst>
          </p:cNvPr>
          <p:cNvPicPr>
            <a:picLocks noGrp="1" noChangeAspect="1"/>
          </p:cNvPicPr>
          <p:nvPr>
            <p:ph idx="1"/>
          </p:nvPr>
        </p:nvPicPr>
        <p:blipFill>
          <a:blip r:embed="rId2"/>
          <a:stretch>
            <a:fillRect/>
          </a:stretch>
        </p:blipFill>
        <p:spPr>
          <a:xfrm>
            <a:off x="1371600" y="1600200"/>
            <a:ext cx="5791200" cy="5193503"/>
          </a:xfrm>
          <a:prstGeom prst="rect">
            <a:avLst/>
          </a:prstGeom>
        </p:spPr>
      </p:pic>
      <p:sp>
        <p:nvSpPr>
          <p:cNvPr id="4" name="Date Placeholder 3">
            <a:extLst>
              <a:ext uri="{FF2B5EF4-FFF2-40B4-BE49-F238E27FC236}">
                <a16:creationId xmlns:a16="http://schemas.microsoft.com/office/drawing/2014/main" id="{DCF50CB6-1751-4754-ACD4-C1CCB9CB51A1}"/>
              </a:ext>
            </a:extLst>
          </p:cNvPr>
          <p:cNvSpPr>
            <a:spLocks noGrp="1"/>
          </p:cNvSpPr>
          <p:nvPr>
            <p:ph type="dt" sz="half" idx="10"/>
          </p:nvPr>
        </p:nvSpPr>
        <p:spPr/>
        <p:txBody>
          <a:bodyPr/>
          <a:lstStyle/>
          <a:p>
            <a:fld id="{ABD8F6B8-6CCD-44CC-8EC5-043D277CA19F}" type="datetime1">
              <a:rPr lang="en-US" smtClean="0"/>
              <a:t>10/31/2023</a:t>
            </a:fld>
            <a:endParaRPr lang="en-US"/>
          </a:p>
        </p:txBody>
      </p:sp>
      <p:sp>
        <p:nvSpPr>
          <p:cNvPr id="6" name="Slide Number Placeholder 5">
            <a:extLst>
              <a:ext uri="{FF2B5EF4-FFF2-40B4-BE49-F238E27FC236}">
                <a16:creationId xmlns:a16="http://schemas.microsoft.com/office/drawing/2014/main" id="{7940AECE-32DD-4C5F-A76E-9CC050AD292C}"/>
              </a:ext>
            </a:extLst>
          </p:cNvPr>
          <p:cNvSpPr>
            <a:spLocks noGrp="1"/>
          </p:cNvSpPr>
          <p:nvPr>
            <p:ph type="sldNum" sz="quarter" idx="12"/>
          </p:nvPr>
        </p:nvSpPr>
        <p:spPr/>
        <p:txBody>
          <a:bodyPr/>
          <a:lstStyle/>
          <a:p>
            <a:fld id="{4F7E9C80-C75B-4B75-A6C5-E58A18995148}" type="slidenum">
              <a:rPr lang="en-US" smtClean="0"/>
              <a:t>5</a:t>
            </a:fld>
            <a:endParaRPr lang="en-US"/>
          </a:p>
        </p:txBody>
      </p:sp>
      <p:pic>
        <p:nvPicPr>
          <p:cNvPr id="7" name="image2.jpeg">
            <a:extLst>
              <a:ext uri="{FF2B5EF4-FFF2-40B4-BE49-F238E27FC236}">
                <a16:creationId xmlns:a16="http://schemas.microsoft.com/office/drawing/2014/main" id="{57665ECA-30D7-4521-B986-D49821C3F15B}"/>
              </a:ext>
            </a:extLst>
          </p:cNvPr>
          <p:cNvPicPr/>
          <p:nvPr/>
        </p:nvPicPr>
        <p:blipFill>
          <a:blip r:embed="rId3"/>
          <a:srcRect/>
          <a:stretch>
            <a:fillRect/>
          </a:stretch>
        </p:blipFill>
        <p:spPr bwMode="auto">
          <a:xfrm>
            <a:off x="228600" y="553353"/>
            <a:ext cx="2237740" cy="755015"/>
          </a:xfrm>
          <a:prstGeom prst="rect">
            <a:avLst/>
          </a:prstGeom>
          <a:noFill/>
          <a:ln w="9525">
            <a:noFill/>
            <a:miter lim="800000"/>
            <a:headEnd/>
            <a:tailEnd/>
          </a:ln>
        </p:spPr>
      </p:pic>
    </p:spTree>
    <p:extLst>
      <p:ext uri="{BB962C8B-B14F-4D97-AF65-F5344CB8AC3E}">
        <p14:creationId xmlns:p14="http://schemas.microsoft.com/office/powerpoint/2010/main" val="2396164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11B4F-B7A4-4831-A2F3-D5F75884975E}"/>
              </a:ext>
            </a:extLst>
          </p:cNvPr>
          <p:cNvSpPr>
            <a:spLocks noGrp="1"/>
          </p:cNvSpPr>
          <p:nvPr>
            <p:ph type="title"/>
          </p:nvPr>
        </p:nvSpPr>
        <p:spPr/>
        <p:txBody>
          <a:bodyPr>
            <a:normAutofit/>
          </a:bodyPr>
          <a:lstStyle/>
          <a:p>
            <a:r>
              <a:rPr lang="en-US" sz="2400" b="1" kern="0" dirty="0">
                <a:effectLst/>
                <a:latin typeface="Times New Roman" panose="02020603050405020304" pitchFamily="18" charset="0"/>
                <a:ea typeface="Times New Roman" panose="02020603050405020304" pitchFamily="18" charset="0"/>
              </a:rPr>
              <a:t>            PROCESS MODULES AND FILES</a:t>
            </a:r>
            <a:endParaRPr lang="en-IN" sz="5400" dirty="0"/>
          </a:p>
        </p:txBody>
      </p:sp>
      <p:sp>
        <p:nvSpPr>
          <p:cNvPr id="3" name="Content Placeholder 2">
            <a:extLst>
              <a:ext uri="{FF2B5EF4-FFF2-40B4-BE49-F238E27FC236}">
                <a16:creationId xmlns:a16="http://schemas.microsoft.com/office/drawing/2014/main" id="{6194D9FE-3EE5-44A1-91CB-568ECBFC5B40}"/>
              </a:ext>
            </a:extLst>
          </p:cNvPr>
          <p:cNvSpPr>
            <a:spLocks noGrp="1"/>
          </p:cNvSpPr>
          <p:nvPr>
            <p:ph idx="1"/>
          </p:nvPr>
        </p:nvSpPr>
        <p:spPr/>
        <p:txBody>
          <a:bodyPr/>
          <a:lstStyle/>
          <a:p>
            <a:pPr marR="367665">
              <a:lnSpc>
                <a:spcPct val="150000"/>
              </a:lnSpc>
              <a:spcBef>
                <a:spcPts val="690"/>
              </a:spcBef>
              <a:spcAft>
                <a:spcPts val="0"/>
              </a:spcAft>
            </a:pPr>
            <a:r>
              <a:rPr lang="en-US" sz="1800" dirty="0" err="1">
                <a:effectLst/>
                <a:latin typeface="Times New Roman" panose="02020603050405020304" pitchFamily="18" charset="0"/>
                <a:ea typeface="Times New Roman" panose="02020603050405020304" pitchFamily="18" charset="0"/>
              </a:rPr>
              <a:t>Main.c</a:t>
            </a:r>
            <a:r>
              <a:rPr lang="en-US" sz="1800" dirty="0">
                <a:effectLst/>
                <a:latin typeface="Times New Roman" panose="02020603050405020304" pitchFamily="18" charset="0"/>
                <a:ea typeface="Times New Roman" panose="02020603050405020304" pitchFamily="18" charset="0"/>
              </a:rPr>
              <a:t> It contains all operations such as process creation, scheduling , context switch, updating PCB and GUI, which is implemented using GTK.</a:t>
            </a:r>
            <a:endParaRPr lang="en-IN" sz="1800" dirty="0">
              <a:effectLst/>
              <a:latin typeface="Times New Roman" panose="02020603050405020304" pitchFamily="18" charset="0"/>
              <a:ea typeface="Times New Roman" panose="02020603050405020304" pitchFamily="18" charset="0"/>
            </a:endParaRPr>
          </a:p>
          <a:p>
            <a:pPr marR="367665">
              <a:lnSpc>
                <a:spcPct val="150000"/>
              </a:lnSpc>
              <a:spcBef>
                <a:spcPts val="690"/>
              </a:spcBef>
              <a:spcAft>
                <a:spcPts val="0"/>
              </a:spcAft>
            </a:pPr>
            <a:r>
              <a:rPr lang="en-US" sz="1800" dirty="0">
                <a:effectLst/>
                <a:latin typeface="Times New Roman" panose="02020603050405020304" pitchFamily="18" charset="0"/>
                <a:ea typeface="Times New Roman" panose="02020603050405020304" pitchFamily="18" charset="0"/>
              </a:rPr>
              <a:t>To run : /</a:t>
            </a:r>
            <a:r>
              <a:rPr lang="en-US" sz="1800" dirty="0" err="1">
                <a:effectLst/>
                <a:latin typeface="Times New Roman" panose="02020603050405020304" pitchFamily="18" charset="0"/>
                <a:ea typeface="Times New Roman" panose="02020603050405020304" pitchFamily="18" charset="0"/>
              </a:rPr>
              <a:t>gcc</a:t>
            </a:r>
            <a:r>
              <a:rPr lang="en-US" sz="1800" dirty="0">
                <a:effectLst/>
                <a:latin typeface="Times New Roman" panose="02020603050405020304" pitchFamily="18" charset="0"/>
                <a:ea typeface="Times New Roman" panose="02020603050405020304" pitchFamily="18" charset="0"/>
              </a:rPr>
              <a:t> ‘pkg-config </a:t>
            </a:r>
            <a:r>
              <a:rPr lang="en-US" sz="1800" dirty="0" err="1">
                <a:effectLst/>
                <a:latin typeface="Times New Roman" panose="02020603050405020304" pitchFamily="18" charset="0"/>
                <a:ea typeface="Times New Roman" panose="02020603050405020304" pitchFamily="18" charset="0"/>
              </a:rPr>
              <a:t>gtk</a:t>
            </a:r>
            <a:r>
              <a:rPr lang="en-US" sz="1800" dirty="0">
                <a:effectLst/>
                <a:latin typeface="Times New Roman" panose="02020603050405020304" pitchFamily="18" charset="0"/>
                <a:ea typeface="Times New Roman" panose="02020603050405020304" pitchFamily="18" charset="0"/>
              </a:rPr>
              <a:t>+-3.0 --</a:t>
            </a:r>
            <a:r>
              <a:rPr lang="en-US" sz="1800" dirty="0" err="1">
                <a:effectLst/>
                <a:latin typeface="Times New Roman" panose="02020603050405020304" pitchFamily="18" charset="0"/>
                <a:ea typeface="Times New Roman" panose="02020603050405020304" pitchFamily="18" charset="0"/>
              </a:rPr>
              <a:t>cflags</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main.c</a:t>
            </a:r>
            <a:r>
              <a:rPr lang="en-US" sz="1800" dirty="0">
                <a:effectLst/>
                <a:latin typeface="Times New Roman" panose="02020603050405020304" pitchFamily="18" charset="0"/>
                <a:ea typeface="Times New Roman" panose="02020603050405020304" pitchFamily="18" charset="0"/>
              </a:rPr>
              <a:t> stack </a:t>
            </a:r>
            <a:r>
              <a:rPr lang="en-US" sz="1800" dirty="0" err="1">
                <a:effectLst/>
                <a:latin typeface="Times New Roman" panose="02020603050405020304" pitchFamily="18" charset="0"/>
                <a:ea typeface="Times New Roman" panose="02020603050405020304" pitchFamily="18" charset="0"/>
              </a:rPr>
              <a:t>implementation.c</a:t>
            </a:r>
            <a:r>
              <a:rPr lang="en-US" sz="1800" dirty="0">
                <a:effectLst/>
                <a:latin typeface="Times New Roman" panose="02020603050405020304" pitchFamily="18" charset="0"/>
                <a:ea typeface="Times New Roman" panose="02020603050405020304" pitchFamily="18" charset="0"/>
              </a:rPr>
              <a:t> queue </a:t>
            </a:r>
            <a:r>
              <a:rPr lang="en-US" sz="1800" dirty="0" err="1">
                <a:effectLst/>
                <a:latin typeface="Times New Roman" panose="02020603050405020304" pitchFamily="18" charset="0"/>
                <a:ea typeface="Times New Roman" panose="02020603050405020304" pitchFamily="18" charset="0"/>
              </a:rPr>
              <a:t>implementation.c</a:t>
            </a:r>
            <a:r>
              <a:rPr lang="en-US" sz="1800" dirty="0">
                <a:effectLst/>
                <a:latin typeface="Times New Roman" panose="02020603050405020304" pitchFamily="18" charset="0"/>
                <a:ea typeface="Times New Roman" panose="02020603050405020304" pitchFamily="18" charset="0"/>
              </a:rPr>
              <a:t> -o </a:t>
            </a:r>
            <a:r>
              <a:rPr lang="en-US" sz="1800" dirty="0" err="1">
                <a:effectLst/>
                <a:latin typeface="Times New Roman" panose="02020603050405020304" pitchFamily="18" charset="0"/>
                <a:ea typeface="Times New Roman" panose="02020603050405020304" pitchFamily="18" charset="0"/>
              </a:rPr>
              <a:t>os</a:t>
            </a:r>
            <a:r>
              <a:rPr lang="en-US" sz="1800" dirty="0">
                <a:effectLst/>
                <a:latin typeface="Times New Roman" panose="02020603050405020304" pitchFamily="18" charset="0"/>
                <a:ea typeface="Times New Roman" panose="02020603050405020304" pitchFamily="18" charset="0"/>
              </a:rPr>
              <a:t> ‘pkg-config </a:t>
            </a:r>
            <a:r>
              <a:rPr lang="en-US" sz="1800" dirty="0" err="1">
                <a:effectLst/>
                <a:latin typeface="Times New Roman" panose="02020603050405020304" pitchFamily="18" charset="0"/>
                <a:ea typeface="Times New Roman" panose="02020603050405020304" pitchFamily="18" charset="0"/>
              </a:rPr>
              <a:t>gtk</a:t>
            </a:r>
            <a:r>
              <a:rPr lang="en-US" sz="1800" dirty="0">
                <a:effectLst/>
                <a:latin typeface="Times New Roman" panose="02020603050405020304" pitchFamily="18" charset="0"/>
                <a:ea typeface="Times New Roman" panose="02020603050405020304" pitchFamily="18" charset="0"/>
              </a:rPr>
              <a:t>+-3.0 --libs‘ ./</a:t>
            </a:r>
            <a:r>
              <a:rPr lang="en-US" sz="1800" dirty="0" err="1">
                <a:effectLst/>
                <a:latin typeface="Times New Roman" panose="02020603050405020304" pitchFamily="18" charset="0"/>
                <a:ea typeface="Times New Roman" panose="02020603050405020304" pitchFamily="18" charset="0"/>
              </a:rPr>
              <a:t>os</a:t>
            </a:r>
            <a:endParaRPr lang="en-IN" sz="1800" dirty="0">
              <a:effectLst/>
              <a:latin typeface="Times New Roman" panose="02020603050405020304" pitchFamily="18" charset="0"/>
              <a:ea typeface="Times New Roman" panose="02020603050405020304" pitchFamily="18" charset="0"/>
            </a:endParaRPr>
          </a:p>
          <a:p>
            <a:pPr marR="367665">
              <a:lnSpc>
                <a:spcPct val="150000"/>
              </a:lnSpc>
              <a:spcBef>
                <a:spcPts val="690"/>
              </a:spcBef>
              <a:spcAft>
                <a:spcPts val="0"/>
              </a:spcAft>
            </a:pPr>
            <a:r>
              <a:rPr lang="en-US" sz="1800" dirty="0">
                <a:effectLst/>
                <a:latin typeface="Times New Roman" panose="02020603050405020304" pitchFamily="18" charset="0"/>
                <a:ea typeface="Times New Roman" panose="02020603050405020304" pitchFamily="18" charset="0"/>
              </a:rPr>
              <a:t>stack </a:t>
            </a:r>
            <a:r>
              <a:rPr lang="en-US" sz="1800" dirty="0" err="1">
                <a:effectLst/>
                <a:latin typeface="Times New Roman" panose="02020603050405020304" pitchFamily="18" charset="0"/>
                <a:ea typeface="Times New Roman" panose="02020603050405020304" pitchFamily="18" charset="0"/>
              </a:rPr>
              <a:t>implementation.c</a:t>
            </a:r>
            <a:r>
              <a:rPr lang="en-US" sz="1800" dirty="0">
                <a:effectLst/>
                <a:latin typeface="Times New Roman" panose="02020603050405020304" pitchFamily="18" charset="0"/>
                <a:ea typeface="Times New Roman" panose="02020603050405020304" pitchFamily="18" charset="0"/>
              </a:rPr>
              <a:t> It contains stack implementation for </a:t>
            </a:r>
            <a:r>
              <a:rPr lang="en-US" sz="1800" dirty="0" err="1">
                <a:effectLst/>
                <a:latin typeface="Times New Roman" panose="02020603050405020304" pitchFamily="18" charset="0"/>
                <a:ea typeface="Times New Roman" panose="02020603050405020304" pitchFamily="18" charset="0"/>
              </a:rPr>
              <a:t>push,pop</a:t>
            </a:r>
            <a:r>
              <a:rPr lang="en-US" sz="1800" dirty="0">
                <a:effectLst/>
                <a:latin typeface="Times New Roman" panose="02020603050405020304" pitchFamily="18" charset="0"/>
                <a:ea typeface="Times New Roman" panose="02020603050405020304" pitchFamily="18" charset="0"/>
              </a:rPr>
              <a:t> operations</a:t>
            </a:r>
            <a:endParaRPr lang="en-IN" sz="1800" dirty="0">
              <a:effectLst/>
              <a:latin typeface="Times New Roman" panose="02020603050405020304" pitchFamily="18" charset="0"/>
              <a:ea typeface="Times New Roman" panose="02020603050405020304" pitchFamily="18" charset="0"/>
            </a:endParaRPr>
          </a:p>
          <a:p>
            <a:pPr marR="367665">
              <a:lnSpc>
                <a:spcPct val="150000"/>
              </a:lnSpc>
              <a:spcBef>
                <a:spcPts val="690"/>
              </a:spcBef>
              <a:spcAft>
                <a:spcPts val="0"/>
              </a:spcAft>
            </a:pPr>
            <a:r>
              <a:rPr lang="en-US" sz="1800" dirty="0">
                <a:effectLst/>
                <a:latin typeface="Times New Roman" panose="02020603050405020304" pitchFamily="18" charset="0"/>
                <a:ea typeface="Times New Roman" panose="02020603050405020304" pitchFamily="18" charset="0"/>
              </a:rPr>
              <a:t>queue </a:t>
            </a:r>
            <a:r>
              <a:rPr lang="en-US" sz="1800" dirty="0" err="1">
                <a:effectLst/>
                <a:latin typeface="Times New Roman" panose="02020603050405020304" pitchFamily="18" charset="0"/>
                <a:ea typeface="Times New Roman" panose="02020603050405020304" pitchFamily="18" charset="0"/>
              </a:rPr>
              <a:t>implementation.c</a:t>
            </a:r>
            <a:r>
              <a:rPr lang="en-US" sz="1800" dirty="0">
                <a:effectLst/>
                <a:latin typeface="Times New Roman" panose="02020603050405020304" pitchFamily="18" charset="0"/>
                <a:ea typeface="Times New Roman" panose="02020603050405020304" pitchFamily="18" charset="0"/>
              </a:rPr>
              <a:t> It contains queue implementation for enqueue, dequeue operations</a:t>
            </a:r>
            <a:endParaRPr lang="en-IN" sz="1800" dirty="0">
              <a:effectLst/>
              <a:latin typeface="Times New Roman" panose="02020603050405020304" pitchFamily="18" charset="0"/>
              <a:ea typeface="Times New Roman" panose="02020603050405020304" pitchFamily="18" charset="0"/>
            </a:endParaRPr>
          </a:p>
        </p:txBody>
      </p:sp>
      <p:sp>
        <p:nvSpPr>
          <p:cNvPr id="4" name="Date Placeholder 3">
            <a:extLst>
              <a:ext uri="{FF2B5EF4-FFF2-40B4-BE49-F238E27FC236}">
                <a16:creationId xmlns:a16="http://schemas.microsoft.com/office/drawing/2014/main" id="{6B211C12-A65F-40D0-8BC3-FFB2D324A52A}"/>
              </a:ext>
            </a:extLst>
          </p:cNvPr>
          <p:cNvSpPr>
            <a:spLocks noGrp="1"/>
          </p:cNvSpPr>
          <p:nvPr>
            <p:ph type="dt" sz="half" idx="10"/>
          </p:nvPr>
        </p:nvSpPr>
        <p:spPr/>
        <p:txBody>
          <a:bodyPr/>
          <a:lstStyle/>
          <a:p>
            <a:fld id="{ABD8F6B8-6CCD-44CC-8EC5-043D277CA19F}" type="datetime1">
              <a:rPr lang="en-US" smtClean="0"/>
              <a:t>10/31/2023</a:t>
            </a:fld>
            <a:endParaRPr lang="en-US"/>
          </a:p>
        </p:txBody>
      </p:sp>
      <p:sp>
        <p:nvSpPr>
          <p:cNvPr id="6" name="Slide Number Placeholder 5">
            <a:extLst>
              <a:ext uri="{FF2B5EF4-FFF2-40B4-BE49-F238E27FC236}">
                <a16:creationId xmlns:a16="http://schemas.microsoft.com/office/drawing/2014/main" id="{3EDBEAC8-2E36-4671-8928-0304E42A6BF7}"/>
              </a:ext>
            </a:extLst>
          </p:cNvPr>
          <p:cNvSpPr>
            <a:spLocks noGrp="1"/>
          </p:cNvSpPr>
          <p:nvPr>
            <p:ph type="sldNum" sz="quarter" idx="12"/>
          </p:nvPr>
        </p:nvSpPr>
        <p:spPr/>
        <p:txBody>
          <a:bodyPr/>
          <a:lstStyle/>
          <a:p>
            <a:fld id="{4F7E9C80-C75B-4B75-A6C5-E58A18995148}" type="slidenum">
              <a:rPr lang="en-US" smtClean="0"/>
              <a:t>6</a:t>
            </a:fld>
            <a:endParaRPr lang="en-US"/>
          </a:p>
        </p:txBody>
      </p:sp>
      <p:pic>
        <p:nvPicPr>
          <p:cNvPr id="7" name="image2.jpeg">
            <a:extLst>
              <a:ext uri="{FF2B5EF4-FFF2-40B4-BE49-F238E27FC236}">
                <a16:creationId xmlns:a16="http://schemas.microsoft.com/office/drawing/2014/main" id="{4D8E2A0E-1466-4309-B3C1-0CD8FE438A3F}"/>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Tree>
    <p:extLst>
      <p:ext uri="{BB962C8B-B14F-4D97-AF65-F5344CB8AC3E}">
        <p14:creationId xmlns:p14="http://schemas.microsoft.com/office/powerpoint/2010/main" val="619994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04D7B-43F3-4F41-921A-59ADF34BCB86}"/>
              </a:ext>
            </a:extLst>
          </p:cNvPr>
          <p:cNvSpPr>
            <a:spLocks noGrp="1"/>
          </p:cNvSpPr>
          <p:nvPr>
            <p:ph type="title"/>
          </p:nvPr>
        </p:nvSpPr>
        <p:spPr/>
        <p:txBody>
          <a:bodyPr>
            <a:normAutofit/>
          </a:bodyPr>
          <a:lstStyle/>
          <a:p>
            <a:r>
              <a:rPr lang="en-US" sz="2800" b="1" kern="0" dirty="0">
                <a:effectLst/>
                <a:latin typeface="Times New Roman" panose="02020603050405020304" pitchFamily="18" charset="0"/>
                <a:ea typeface="Times New Roman" panose="02020603050405020304" pitchFamily="18" charset="0"/>
              </a:rPr>
              <a:t>IMPLEMENTATION</a:t>
            </a:r>
            <a:endParaRPr lang="en-IN" sz="6000" dirty="0"/>
          </a:p>
        </p:txBody>
      </p:sp>
      <p:sp>
        <p:nvSpPr>
          <p:cNvPr id="3" name="Content Placeholder 2">
            <a:extLst>
              <a:ext uri="{FF2B5EF4-FFF2-40B4-BE49-F238E27FC236}">
                <a16:creationId xmlns:a16="http://schemas.microsoft.com/office/drawing/2014/main" id="{ED012B0A-BAC6-4C5B-81C5-8ABD3B0F14A9}"/>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Four processes are added to four different text files and in which instruction for process is given. Ready queue is formed using circular queue. </a:t>
            </a:r>
          </a:p>
          <a:p>
            <a:r>
              <a:rPr lang="en-US" sz="1800" dirty="0">
                <a:effectLst/>
                <a:latin typeface="Times New Roman" panose="02020603050405020304" pitchFamily="18" charset="0"/>
                <a:ea typeface="Times New Roman" panose="02020603050405020304" pitchFamily="18" charset="0"/>
              </a:rPr>
              <a:t>Now scheduling is done, for every quantum when process runs, its PC is incremented, completed time for particular running process increases by quantum, 2 instructions are executed in one quantum and value of variables are PUSH-ed in stack of that process.</a:t>
            </a:r>
          </a:p>
          <a:p>
            <a:r>
              <a:rPr lang="en-US" sz="1800" dirty="0">
                <a:effectLst/>
                <a:latin typeface="Times New Roman" panose="02020603050405020304" pitchFamily="18" charset="0"/>
                <a:ea typeface="Times New Roman" panose="02020603050405020304" pitchFamily="18" charset="0"/>
              </a:rPr>
              <a:t>Whenever that process again gets processor to execute, value of this registers is used. After this, next process which is in ready queue gets turn and execute instructions in similar way. </a:t>
            </a:r>
          </a:p>
          <a:p>
            <a:r>
              <a:rPr lang="en-US" sz="1800" dirty="0">
                <a:effectLst/>
                <a:latin typeface="Times New Roman" panose="02020603050405020304" pitchFamily="18" charset="0"/>
                <a:ea typeface="Times New Roman" panose="02020603050405020304" pitchFamily="18" charset="0"/>
              </a:rPr>
              <a:t>This will continue until any of the process gets blocked. Whenever any process gets blocked, it is added to block queue and processor is given to next process.</a:t>
            </a:r>
          </a:p>
          <a:p>
            <a:r>
              <a:rPr lang="en-US" sz="1800" dirty="0">
                <a:effectLst/>
                <a:latin typeface="Times New Roman" panose="02020603050405020304" pitchFamily="18" charset="0"/>
                <a:ea typeface="Times New Roman" panose="02020603050405020304" pitchFamily="18" charset="0"/>
              </a:rPr>
              <a:t>When needed resource for blocked process is free/available, it is again added o ready queue. As a result we are showing before and updated PCB of each process. Resources are blocked and released through GUI.</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002291B3-CD90-44EB-833E-375BF8BB12D1}"/>
              </a:ext>
            </a:extLst>
          </p:cNvPr>
          <p:cNvSpPr>
            <a:spLocks noGrp="1"/>
          </p:cNvSpPr>
          <p:nvPr>
            <p:ph type="dt" sz="half" idx="10"/>
          </p:nvPr>
        </p:nvSpPr>
        <p:spPr/>
        <p:txBody>
          <a:bodyPr/>
          <a:lstStyle/>
          <a:p>
            <a:fld id="{ABD8F6B8-6CCD-44CC-8EC5-043D277CA19F}" type="datetime1">
              <a:rPr lang="en-US" smtClean="0"/>
              <a:t>10/31/2023</a:t>
            </a:fld>
            <a:endParaRPr lang="en-US"/>
          </a:p>
        </p:txBody>
      </p:sp>
      <p:sp>
        <p:nvSpPr>
          <p:cNvPr id="6" name="Slide Number Placeholder 5">
            <a:extLst>
              <a:ext uri="{FF2B5EF4-FFF2-40B4-BE49-F238E27FC236}">
                <a16:creationId xmlns:a16="http://schemas.microsoft.com/office/drawing/2014/main" id="{7FADA4E8-6CBF-4DA1-832E-07A7231F94E6}"/>
              </a:ext>
            </a:extLst>
          </p:cNvPr>
          <p:cNvSpPr>
            <a:spLocks noGrp="1"/>
          </p:cNvSpPr>
          <p:nvPr>
            <p:ph type="sldNum" sz="quarter" idx="12"/>
          </p:nvPr>
        </p:nvSpPr>
        <p:spPr/>
        <p:txBody>
          <a:bodyPr/>
          <a:lstStyle/>
          <a:p>
            <a:fld id="{4F7E9C80-C75B-4B75-A6C5-E58A18995148}" type="slidenum">
              <a:rPr lang="en-US" smtClean="0"/>
              <a:t>7</a:t>
            </a:fld>
            <a:endParaRPr lang="en-US"/>
          </a:p>
        </p:txBody>
      </p:sp>
      <p:pic>
        <p:nvPicPr>
          <p:cNvPr id="7" name="image2.jpeg">
            <a:extLst>
              <a:ext uri="{FF2B5EF4-FFF2-40B4-BE49-F238E27FC236}">
                <a16:creationId xmlns:a16="http://schemas.microsoft.com/office/drawing/2014/main" id="{6153FAFB-4FB7-41D2-BB06-616ABC075DC3}"/>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Tree>
    <p:extLst>
      <p:ext uri="{BB962C8B-B14F-4D97-AF65-F5344CB8AC3E}">
        <p14:creationId xmlns:p14="http://schemas.microsoft.com/office/powerpoint/2010/main" val="2102921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46A00-CAA9-483C-8F61-5C055CBAB5FE}"/>
              </a:ext>
            </a:extLst>
          </p:cNvPr>
          <p:cNvSpPr>
            <a:spLocks noGrp="1"/>
          </p:cNvSpPr>
          <p:nvPr>
            <p:ph type="title"/>
          </p:nvPr>
        </p:nvSpPr>
        <p:spPr/>
        <p:txBody>
          <a:bodyPr/>
          <a:lstStyle/>
          <a:p>
            <a:r>
              <a:rPr lang="en-US" dirty="0"/>
              <a:t>RESULTS</a:t>
            </a:r>
            <a:endParaRPr lang="en-IN" dirty="0"/>
          </a:p>
        </p:txBody>
      </p:sp>
      <p:pic>
        <p:nvPicPr>
          <p:cNvPr id="8" name="Content Placeholder 7">
            <a:extLst>
              <a:ext uri="{FF2B5EF4-FFF2-40B4-BE49-F238E27FC236}">
                <a16:creationId xmlns:a16="http://schemas.microsoft.com/office/drawing/2014/main" id="{5A3EF84A-BCB9-41F3-B4AF-1A013D968F5E}"/>
              </a:ext>
            </a:extLst>
          </p:cNvPr>
          <p:cNvPicPr>
            <a:picLocks noGrp="1" noChangeAspect="1"/>
          </p:cNvPicPr>
          <p:nvPr>
            <p:ph idx="1"/>
          </p:nvPr>
        </p:nvPicPr>
        <p:blipFill>
          <a:blip r:embed="rId2"/>
          <a:stretch>
            <a:fillRect/>
          </a:stretch>
        </p:blipFill>
        <p:spPr>
          <a:xfrm>
            <a:off x="1551093" y="1441344"/>
            <a:ext cx="6114818" cy="3237257"/>
          </a:xfrm>
          <a:prstGeom prst="rect">
            <a:avLst/>
          </a:prstGeom>
        </p:spPr>
      </p:pic>
      <p:sp>
        <p:nvSpPr>
          <p:cNvPr id="4" name="Date Placeholder 3">
            <a:extLst>
              <a:ext uri="{FF2B5EF4-FFF2-40B4-BE49-F238E27FC236}">
                <a16:creationId xmlns:a16="http://schemas.microsoft.com/office/drawing/2014/main" id="{4BF0602E-080E-413D-AECF-F3D835E0B5A5}"/>
              </a:ext>
            </a:extLst>
          </p:cNvPr>
          <p:cNvSpPr>
            <a:spLocks noGrp="1"/>
          </p:cNvSpPr>
          <p:nvPr>
            <p:ph type="dt" sz="half" idx="10"/>
          </p:nvPr>
        </p:nvSpPr>
        <p:spPr/>
        <p:txBody>
          <a:bodyPr/>
          <a:lstStyle/>
          <a:p>
            <a:fld id="{ABD8F6B8-6CCD-44CC-8EC5-043D277CA19F}" type="datetime1">
              <a:rPr lang="en-US" smtClean="0"/>
              <a:t>10/31/2023</a:t>
            </a:fld>
            <a:endParaRPr lang="en-US"/>
          </a:p>
        </p:txBody>
      </p:sp>
      <p:sp>
        <p:nvSpPr>
          <p:cNvPr id="5" name="Footer Placeholder 4">
            <a:extLst>
              <a:ext uri="{FF2B5EF4-FFF2-40B4-BE49-F238E27FC236}">
                <a16:creationId xmlns:a16="http://schemas.microsoft.com/office/drawing/2014/main" id="{C9AE1691-83F9-4638-A186-BC98796C0F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F586D5-6624-4450-A6D9-4FF40077C847}"/>
              </a:ext>
            </a:extLst>
          </p:cNvPr>
          <p:cNvSpPr>
            <a:spLocks noGrp="1"/>
          </p:cNvSpPr>
          <p:nvPr>
            <p:ph type="sldNum" sz="quarter" idx="12"/>
          </p:nvPr>
        </p:nvSpPr>
        <p:spPr/>
        <p:txBody>
          <a:bodyPr/>
          <a:lstStyle/>
          <a:p>
            <a:fld id="{4F7E9C80-C75B-4B75-A6C5-E58A18995148}" type="slidenum">
              <a:rPr lang="en-US" smtClean="0"/>
              <a:t>8</a:t>
            </a:fld>
            <a:endParaRPr lang="en-US"/>
          </a:p>
        </p:txBody>
      </p:sp>
      <p:pic>
        <p:nvPicPr>
          <p:cNvPr id="7" name="image2.jpeg">
            <a:extLst>
              <a:ext uri="{FF2B5EF4-FFF2-40B4-BE49-F238E27FC236}">
                <a16:creationId xmlns:a16="http://schemas.microsoft.com/office/drawing/2014/main" id="{CFCC0B5D-FBA3-472F-A4F2-21EDEF322B8F}"/>
              </a:ext>
            </a:extLst>
          </p:cNvPr>
          <p:cNvPicPr/>
          <p:nvPr/>
        </p:nvPicPr>
        <p:blipFill>
          <a:blip r:embed="rId3"/>
          <a:srcRect/>
          <a:stretch>
            <a:fillRect/>
          </a:stretch>
        </p:blipFill>
        <p:spPr bwMode="auto">
          <a:xfrm>
            <a:off x="228600" y="553353"/>
            <a:ext cx="2237740" cy="755015"/>
          </a:xfrm>
          <a:prstGeom prst="rect">
            <a:avLst/>
          </a:prstGeom>
          <a:noFill/>
          <a:ln w="9525">
            <a:noFill/>
            <a:miter lim="800000"/>
            <a:headEnd/>
            <a:tailEnd/>
          </a:ln>
        </p:spPr>
      </p:pic>
      <p:sp>
        <p:nvSpPr>
          <p:cNvPr id="10" name="TextBox 9">
            <a:extLst>
              <a:ext uri="{FF2B5EF4-FFF2-40B4-BE49-F238E27FC236}">
                <a16:creationId xmlns:a16="http://schemas.microsoft.com/office/drawing/2014/main" id="{33C11E6E-5FB8-474F-B3C5-E5B7B8211B70}"/>
              </a:ext>
            </a:extLst>
          </p:cNvPr>
          <p:cNvSpPr txBox="1"/>
          <p:nvPr/>
        </p:nvSpPr>
        <p:spPr>
          <a:xfrm>
            <a:off x="2439247" y="4800600"/>
            <a:ext cx="4572000" cy="369332"/>
          </a:xfrm>
          <a:prstGeom prst="rect">
            <a:avLst/>
          </a:prstGeom>
          <a:noFill/>
        </p:spPr>
        <p:txBody>
          <a:bodyPr wrap="square">
            <a:spAutoFit/>
          </a:bodyPr>
          <a:lstStyle/>
          <a:p>
            <a:pPr marL="210820" marR="852170" algn="ctr">
              <a:spcBef>
                <a:spcPts val="295"/>
              </a:spcBef>
              <a:spcAft>
                <a:spcPts val="0"/>
              </a:spcAft>
            </a:pPr>
            <a:r>
              <a:rPr lang="en-US" sz="1800" dirty="0">
                <a:effectLst/>
                <a:latin typeface="Times New Roman" panose="02020603050405020304" pitchFamily="18" charset="0"/>
                <a:ea typeface="Times New Roman" panose="02020603050405020304" pitchFamily="18" charset="0"/>
              </a:rPr>
              <a:t>Figure</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3:</a:t>
            </a:r>
            <a:r>
              <a:rPr lang="en-US" sz="1800"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block</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20270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A96D6D-AFE9-42B3-B3A1-F1664ADB060E}"/>
              </a:ext>
            </a:extLst>
          </p:cNvPr>
          <p:cNvSpPr>
            <a:spLocks noGrp="1"/>
          </p:cNvSpPr>
          <p:nvPr>
            <p:ph type="dt" sz="half" idx="10"/>
          </p:nvPr>
        </p:nvSpPr>
        <p:spPr/>
        <p:txBody>
          <a:bodyPr/>
          <a:lstStyle/>
          <a:p>
            <a:fld id="{58744A39-B939-4A3A-981F-04E9BB681A6E}" type="datetime1">
              <a:rPr lang="en-US" smtClean="0"/>
              <a:t>10/31/2023</a:t>
            </a:fld>
            <a:endParaRPr lang="en-US"/>
          </a:p>
        </p:txBody>
      </p:sp>
      <p:sp>
        <p:nvSpPr>
          <p:cNvPr id="3" name="Footer Placeholder 2">
            <a:extLst>
              <a:ext uri="{FF2B5EF4-FFF2-40B4-BE49-F238E27FC236}">
                <a16:creationId xmlns:a16="http://schemas.microsoft.com/office/drawing/2014/main" id="{772B48D6-81F5-4FA3-8521-C969E532C2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FB05AB-F3F5-4617-BA6C-EED466E42026}"/>
              </a:ext>
            </a:extLst>
          </p:cNvPr>
          <p:cNvSpPr>
            <a:spLocks noGrp="1"/>
          </p:cNvSpPr>
          <p:nvPr>
            <p:ph type="sldNum" sz="quarter" idx="12"/>
          </p:nvPr>
        </p:nvSpPr>
        <p:spPr/>
        <p:txBody>
          <a:bodyPr/>
          <a:lstStyle/>
          <a:p>
            <a:fld id="{4F7E9C80-C75B-4B75-A6C5-E58A18995148}" type="slidenum">
              <a:rPr lang="en-US" smtClean="0"/>
              <a:t>9</a:t>
            </a:fld>
            <a:endParaRPr lang="en-US"/>
          </a:p>
        </p:txBody>
      </p:sp>
      <p:pic>
        <p:nvPicPr>
          <p:cNvPr id="5" name="image2.jpeg">
            <a:extLst>
              <a:ext uri="{FF2B5EF4-FFF2-40B4-BE49-F238E27FC236}">
                <a16:creationId xmlns:a16="http://schemas.microsoft.com/office/drawing/2014/main" id="{BF936987-4610-49B6-90A0-898B1C81CF56}"/>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pic>
        <p:nvPicPr>
          <p:cNvPr id="6" name="Picture 5">
            <a:extLst>
              <a:ext uri="{FF2B5EF4-FFF2-40B4-BE49-F238E27FC236}">
                <a16:creationId xmlns:a16="http://schemas.microsoft.com/office/drawing/2014/main" id="{AB1210AA-8E15-4C1D-A2AD-A63EAC38E0E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0" y="1676400"/>
            <a:ext cx="4495800" cy="2876550"/>
          </a:xfrm>
          <a:prstGeom prst="rect">
            <a:avLst/>
          </a:prstGeom>
          <a:noFill/>
          <a:ln>
            <a:noFill/>
          </a:ln>
        </p:spPr>
      </p:pic>
      <p:sp>
        <p:nvSpPr>
          <p:cNvPr id="8" name="TextBox 7">
            <a:extLst>
              <a:ext uri="{FF2B5EF4-FFF2-40B4-BE49-F238E27FC236}">
                <a16:creationId xmlns:a16="http://schemas.microsoft.com/office/drawing/2014/main" id="{E3E74FA2-B5E4-467C-88F8-36086A4BB52C}"/>
              </a:ext>
            </a:extLst>
          </p:cNvPr>
          <p:cNvSpPr txBox="1"/>
          <p:nvPr/>
        </p:nvSpPr>
        <p:spPr>
          <a:xfrm>
            <a:off x="-609600" y="4597816"/>
            <a:ext cx="4572000" cy="646331"/>
          </a:xfrm>
          <a:prstGeom prst="rect">
            <a:avLst/>
          </a:prstGeom>
          <a:noFill/>
        </p:spPr>
        <p:txBody>
          <a:bodyPr wrap="square">
            <a:spAutoFit/>
          </a:bodyPr>
          <a:lstStyle/>
          <a:p>
            <a:pPr marL="1475740">
              <a:spcBef>
                <a:spcPts val="300"/>
              </a:spcBef>
              <a:spcAft>
                <a:spcPts val="0"/>
              </a:spcAft>
            </a:pPr>
            <a:r>
              <a:rPr lang="en-US" sz="1800" dirty="0">
                <a:effectLst/>
                <a:latin typeface="Times New Roman" panose="02020603050405020304" pitchFamily="18" charset="0"/>
                <a:ea typeface="Times New Roman" panose="02020603050405020304" pitchFamily="18" charset="0"/>
              </a:rPr>
              <a:t>Figure</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4:</a:t>
            </a:r>
            <a:r>
              <a:rPr lang="en-US" sz="1800" spc="1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Normal</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execution</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without</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any</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blocked</a:t>
            </a:r>
            <a:endParaRPr lang="en-IN" sz="1800" dirty="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12C2C008-C23A-48D9-A1EC-90B553E2C5E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676400"/>
            <a:ext cx="4126230" cy="2876550"/>
          </a:xfrm>
          <a:prstGeom prst="rect">
            <a:avLst/>
          </a:prstGeom>
          <a:noFill/>
        </p:spPr>
      </p:pic>
      <p:sp>
        <p:nvSpPr>
          <p:cNvPr id="11" name="TextBox 10">
            <a:extLst>
              <a:ext uri="{FF2B5EF4-FFF2-40B4-BE49-F238E27FC236}">
                <a16:creationId xmlns:a16="http://schemas.microsoft.com/office/drawing/2014/main" id="{D8927237-A13D-4A9C-B77D-828A01027B5B}"/>
              </a:ext>
            </a:extLst>
          </p:cNvPr>
          <p:cNvSpPr txBox="1"/>
          <p:nvPr/>
        </p:nvSpPr>
        <p:spPr>
          <a:xfrm>
            <a:off x="3810000" y="4552950"/>
            <a:ext cx="4876800" cy="646331"/>
          </a:xfrm>
          <a:prstGeom prst="rect">
            <a:avLst/>
          </a:prstGeom>
          <a:noFill/>
        </p:spPr>
        <p:txBody>
          <a:bodyPr wrap="square">
            <a:spAutoFit/>
          </a:bodyPr>
          <a:lstStyle/>
          <a:p>
            <a:pPr marL="2112010">
              <a:spcBef>
                <a:spcPts val="295"/>
              </a:spcBef>
              <a:spcAft>
                <a:spcPts val="0"/>
              </a:spcAft>
            </a:pPr>
            <a:r>
              <a:rPr lang="en-US" sz="1800" dirty="0">
                <a:effectLst/>
                <a:latin typeface="Times New Roman" panose="02020603050405020304" pitchFamily="18" charset="0"/>
                <a:ea typeface="Times New Roman" panose="02020603050405020304" pitchFamily="18" charset="0"/>
              </a:rPr>
              <a:t>Figure</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5:</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when</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blocked</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95478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480</Words>
  <Application>Microsoft Office PowerPoint</Application>
  <PresentationFormat>On-screen Show (4:3)</PresentationFormat>
  <Paragraphs>66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CONTEXT SWITCHING</vt:lpstr>
      <vt:lpstr>      Table of contents</vt:lpstr>
      <vt:lpstr>         Problem Statement</vt:lpstr>
      <vt:lpstr>MODEL DIAGRAM</vt:lpstr>
      <vt:lpstr>FLOW CHART</vt:lpstr>
      <vt:lpstr>            PROCESS MODULES AND FILES</vt:lpstr>
      <vt:lpstr>IMPLEMENTATION</vt:lpstr>
      <vt:lpstr>RESULTS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Sasi Selvaraj</cp:lastModifiedBy>
  <cp:revision>14</cp:revision>
  <dcterms:created xsi:type="dcterms:W3CDTF">2020-05-13T07:00:09Z</dcterms:created>
  <dcterms:modified xsi:type="dcterms:W3CDTF">2023-10-31T04:02:25Z</dcterms:modified>
</cp:coreProperties>
</file>