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60" r:id="rId6"/>
    <p:sldId id="259" r:id="rId7"/>
    <p:sldId id="261"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8C2F53C-7753-4619-BC2E-3286742A1DF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3269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C2F53C-7753-4619-BC2E-3286742A1DF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384839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C2F53C-7753-4619-BC2E-3286742A1DF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212389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C2F53C-7753-4619-BC2E-3286742A1DF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299913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C2F53C-7753-4619-BC2E-3286742A1DF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327743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8C2F53C-7753-4619-BC2E-3286742A1DF3}"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322868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8C2F53C-7753-4619-BC2E-3286742A1DF3}"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230417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C2F53C-7753-4619-BC2E-3286742A1DF3}"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326842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F53C-7753-4619-BC2E-3286742A1DF3}"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27409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F53C-7753-4619-BC2E-3286742A1DF3}"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134600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F53C-7753-4619-BC2E-3286742A1DF3}"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EF3C-73C8-47F8-B144-9EBEA14DBA66}" type="slidenum">
              <a:rPr lang="en-IN" smtClean="0"/>
              <a:t>‹#›</a:t>
            </a:fld>
            <a:endParaRPr lang="en-IN"/>
          </a:p>
        </p:txBody>
      </p:sp>
    </p:spTree>
    <p:extLst>
      <p:ext uri="{BB962C8B-B14F-4D97-AF65-F5344CB8AC3E}">
        <p14:creationId xmlns:p14="http://schemas.microsoft.com/office/powerpoint/2010/main" val="364223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F53C-7753-4619-BC2E-3286742A1DF3}" type="datetimeFigureOut">
              <a:rPr lang="en-IN" smtClean="0"/>
              <a:t>01-04-2020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EF3C-73C8-47F8-B144-9EBEA14DBA66}" type="slidenum">
              <a:rPr lang="en-IN" smtClean="0"/>
              <a:t>‹#›</a:t>
            </a:fld>
            <a:endParaRPr lang="en-IN"/>
          </a:p>
        </p:txBody>
      </p:sp>
    </p:spTree>
    <p:extLst>
      <p:ext uri="{BB962C8B-B14F-4D97-AF65-F5344CB8AC3E}">
        <p14:creationId xmlns:p14="http://schemas.microsoft.com/office/powerpoint/2010/main" val="28054801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70456"/>
            <a:ext cx="9144000" cy="6014434"/>
          </a:xfrm>
        </p:spPr>
        <p:txBody>
          <a:bodyPr/>
          <a:lstStyle/>
          <a:p>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Diabetes </a:t>
            </a:r>
            <a:r>
              <a:rPr lang="en-IN" b="1" dirty="0">
                <a:latin typeface="Times New Roman" panose="02020603050405020304" pitchFamily="18" charset="0"/>
                <a:cs typeface="Times New Roman" panose="02020603050405020304" pitchFamily="18" charset="0"/>
              </a:rPr>
              <a:t>analysis and risk calculation – Auto rebuild model by using Flask </a:t>
            </a:r>
            <a:r>
              <a:rPr lang="en-IN" b="1" dirty="0" smtClean="0">
                <a:latin typeface="Times New Roman" panose="02020603050405020304" pitchFamily="18" charset="0"/>
                <a:cs typeface="Times New Roman" panose="02020603050405020304" pitchFamily="18" charset="0"/>
              </a:rPr>
              <a:t>API</a:t>
            </a:r>
          </a:p>
          <a:p>
            <a:endParaRPr lang="en-US" sz="1800" b="1" dirty="0">
              <a:latin typeface="Times New Roman" panose="02020603050405020304" pitchFamily="18" charset="0"/>
              <a:cs typeface="Times New Roman" panose="02020603050405020304" pitchFamily="18" charset="0"/>
            </a:endParaRPr>
          </a:p>
          <a:p>
            <a:pPr algn="l"/>
            <a:r>
              <a:rPr lang="en-US" sz="1800" b="1" dirty="0" smtClean="0">
                <a:latin typeface="Times New Roman" panose="02020603050405020304" pitchFamily="18" charset="0"/>
                <a:cs typeface="Times New Roman" panose="02020603050405020304" pitchFamily="18" charset="0"/>
              </a:rPr>
              <a:t>Team Name : Eswar_hyderabad</a:t>
            </a:r>
          </a:p>
          <a:p>
            <a:pPr algn="l"/>
            <a:endParaRPr lang="en-US" sz="1800" b="1" dirty="0" smtClean="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Team members: Yaganteeswarudu Akkem</a:t>
            </a:r>
          </a:p>
          <a:p>
            <a:pPr algn="l"/>
            <a:endParaRPr lang="en-US" sz="1800" b="1" dirty="0">
              <a:latin typeface="Times New Roman" panose="02020603050405020304" pitchFamily="18" charset="0"/>
              <a:cs typeface="Times New Roman" panose="02020603050405020304" pitchFamily="18" charset="0"/>
            </a:endParaRPr>
          </a:p>
          <a:p>
            <a:pPr algn="l"/>
            <a:r>
              <a:rPr lang="en-US" sz="1800" b="1" dirty="0" smtClean="0">
                <a:latin typeface="Times New Roman" panose="02020603050405020304" pitchFamily="18" charset="0"/>
                <a:cs typeface="Times New Roman" panose="02020603050405020304" pitchFamily="18" charset="0"/>
              </a:rPr>
              <a:t>  Email : yaganteeswaritexpert@gmail.com</a:t>
            </a:r>
            <a:endParaRPr lang="en-US" sz="1800" b="1" dirty="0">
              <a:latin typeface="Times New Roman" panose="02020603050405020304" pitchFamily="18" charset="0"/>
              <a:cs typeface="Times New Roman" panose="02020603050405020304" pitchFamily="18" charset="0"/>
            </a:endParaRPr>
          </a:p>
          <a:p>
            <a:pPr algn="l"/>
            <a:endParaRPr lang="en-US" b="1" dirty="0" smtClean="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r>
              <a:rPr lang="en-US" b="1"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548483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000" b="1" dirty="0" smtClean="0">
                <a:latin typeface="Times New Roman" panose="02020603050405020304" pitchFamily="18" charset="0"/>
                <a:cs typeface="Times New Roman" panose="02020603050405020304" pitchFamily="18" charset="0"/>
              </a:rPr>
              <a:t>Deep learning implementation  by using tensorflow</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953038"/>
            <a:ext cx="10864403" cy="5223925"/>
          </a:xfrm>
        </p:spPr>
        <p:txBody>
          <a:bodyPr/>
          <a:lstStyle/>
          <a:p>
            <a:r>
              <a:rPr lang="en-US" sz="2000" dirty="0" smtClean="0">
                <a:latin typeface="Times New Roman" panose="02020603050405020304" pitchFamily="18" charset="0"/>
                <a:cs typeface="Times New Roman" panose="02020603050405020304" pitchFamily="18" charset="0"/>
              </a:rPr>
              <a:t>Sample code :</a:t>
            </a:r>
          </a:p>
          <a:p>
            <a:pPr marL="0" indent="0">
              <a:buNone/>
            </a:pPr>
            <a:r>
              <a:rPr lang="en-IN" sz="2000" dirty="0" smtClean="0">
                <a:latin typeface="Times New Roman" panose="02020603050405020304" pitchFamily="18" charset="0"/>
                <a:cs typeface="Times New Roman" panose="02020603050405020304" pitchFamily="18" charset="0"/>
              </a:rPr>
              <a:t>import </a:t>
            </a:r>
            <a:r>
              <a:rPr lang="en-IN" sz="2000" dirty="0" err="1" smtClean="0">
                <a:latin typeface="Times New Roman" panose="02020603050405020304" pitchFamily="18" charset="0"/>
                <a:cs typeface="Times New Roman" panose="02020603050405020304" pitchFamily="18" charset="0"/>
              </a:rPr>
              <a:t>numpy</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model = Sequential()</a:t>
            </a:r>
          </a:p>
          <a:p>
            <a:pPr marL="0" indent="0">
              <a:buNone/>
            </a:pPr>
            <a:r>
              <a:rPr lang="en-IN" sz="2000" dirty="0" smtClean="0">
                <a:latin typeface="Times New Roman" panose="02020603050405020304" pitchFamily="18" charset="0"/>
                <a:cs typeface="Times New Roman" panose="02020603050405020304" pitchFamily="18" charset="0"/>
              </a:rPr>
              <a:t>model.add(Dense(12, input_dim=8, activation='</a:t>
            </a:r>
            <a:r>
              <a:rPr lang="en-IN" sz="2000" dirty="0" err="1" smtClean="0">
                <a:latin typeface="Times New Roman" panose="02020603050405020304" pitchFamily="18" charset="0"/>
                <a:cs typeface="Times New Roman" panose="02020603050405020304" pitchFamily="18" charset="0"/>
              </a:rPr>
              <a:t>relu</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model.compile(loss='</a:t>
            </a:r>
            <a:r>
              <a:rPr lang="en-IN" sz="2000" dirty="0" err="1" smtClean="0">
                <a:latin typeface="Times New Roman" panose="02020603050405020304" pitchFamily="18" charset="0"/>
                <a:cs typeface="Times New Roman" panose="02020603050405020304" pitchFamily="18" charset="0"/>
              </a:rPr>
              <a:t>binary_crossentropy</a:t>
            </a:r>
            <a:r>
              <a:rPr lang="en-IN" sz="2000" dirty="0" smtClean="0">
                <a:latin typeface="Times New Roman" panose="02020603050405020304" pitchFamily="18" charset="0"/>
                <a:cs typeface="Times New Roman" panose="02020603050405020304" pitchFamily="18" charset="0"/>
              </a:rPr>
              <a:t>', optimizer='adam', metrics=['accuracy'])</a:t>
            </a:r>
          </a:p>
          <a:p>
            <a:pPr marL="0" indent="0">
              <a:buNone/>
            </a:pPr>
            <a:r>
              <a:rPr lang="en-IN" sz="2000" dirty="0" smtClean="0">
                <a:latin typeface="Times New Roman" panose="02020603050405020304" pitchFamily="18" charset="0"/>
                <a:cs typeface="Times New Roman" panose="02020603050405020304" pitchFamily="18" charset="0"/>
              </a:rPr>
              <a:t>model.fit(x_train, y_train, epochs=150, batch_size=10)</a:t>
            </a:r>
          </a:p>
          <a:p>
            <a:pPr marL="0" indent="0">
              <a:buNone/>
            </a:pPr>
            <a:r>
              <a:rPr lang="en-US" sz="2000" dirty="0" smtClean="0">
                <a:latin typeface="Times New Roman" panose="02020603050405020304" pitchFamily="18" charset="0"/>
                <a:cs typeface="Times New Roman" panose="02020603050405020304" pitchFamily="18" charset="0"/>
              </a:rPr>
              <a:t>scores = model.evaluate(</a:t>
            </a:r>
            <a:r>
              <a:rPr lang="en-US" sz="2000" dirty="0" err="1" smtClean="0">
                <a:latin typeface="Times New Roman" panose="02020603050405020304" pitchFamily="18" charset="0"/>
                <a:cs typeface="Times New Roman" panose="02020603050405020304" pitchFamily="18" charset="0"/>
              </a:rPr>
              <a:t>x_test,y_test</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print("\</a:t>
            </a:r>
            <a:r>
              <a:rPr lang="en-US" sz="2000" dirty="0" err="1" smtClean="0">
                <a:latin typeface="Times New Roman" panose="02020603050405020304" pitchFamily="18" charset="0"/>
                <a:cs typeface="Times New Roman" panose="02020603050405020304" pitchFamily="18" charset="0"/>
              </a:rPr>
              <a:t>n%s</a:t>
            </a:r>
            <a:r>
              <a:rPr lang="en-US" sz="2000" dirty="0" smtClean="0">
                <a:latin typeface="Times New Roman" panose="02020603050405020304" pitchFamily="18" charset="0"/>
                <a:cs typeface="Times New Roman" panose="02020603050405020304" pitchFamily="18" charset="0"/>
              </a:rPr>
              <a:t>: %.2f%%" % (</a:t>
            </a:r>
            <a:r>
              <a:rPr lang="en-US" sz="2000" dirty="0" err="1" smtClean="0">
                <a:latin typeface="Times New Roman" panose="02020603050405020304" pitchFamily="18" charset="0"/>
                <a:cs typeface="Times New Roman" panose="02020603050405020304" pitchFamily="18" charset="0"/>
              </a:rPr>
              <a:t>model.metrics_names</a:t>
            </a:r>
            <a:r>
              <a:rPr lang="en-US" sz="2000" dirty="0" smtClean="0">
                <a:latin typeface="Times New Roman" panose="02020603050405020304" pitchFamily="18" charset="0"/>
                <a:cs typeface="Times New Roman" panose="02020603050405020304" pitchFamily="18" charset="0"/>
              </a:rPr>
              <a:t>[1], scores[1]*100))</a:t>
            </a:r>
          </a:p>
          <a:p>
            <a:pPr marL="0" indent="0">
              <a:buNone/>
            </a:pPr>
            <a:endParaRPr lang="en-IN" dirty="0"/>
          </a:p>
        </p:txBody>
      </p:sp>
    </p:spTree>
    <p:extLst>
      <p:ext uri="{BB962C8B-B14F-4D97-AF65-F5344CB8AC3E}">
        <p14:creationId xmlns:p14="http://schemas.microsoft.com/office/powerpoint/2010/main" val="187543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Sample Chart generated for different algorithms and their accuracy</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20473" y="1976437"/>
            <a:ext cx="5161477" cy="3883450"/>
          </a:xfrm>
          <a:prstGeom prst="rect">
            <a:avLst/>
          </a:prstGeom>
          <a:noFill/>
          <a:ln>
            <a:noFill/>
          </a:ln>
        </p:spPr>
      </p:pic>
    </p:spTree>
    <p:extLst>
      <p:ext uri="{BB962C8B-B14F-4D97-AF65-F5344CB8AC3E}">
        <p14:creationId xmlns:p14="http://schemas.microsoft.com/office/powerpoint/2010/main" val="664999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lstStyle/>
          <a:p>
            <a:pPr marL="0" indent="0">
              <a:buNone/>
            </a:pPr>
            <a:r>
              <a:rPr lang="en-US" sz="2000" b="1" dirty="0" smtClean="0">
                <a:latin typeface="Times New Roman" panose="02020603050405020304" pitchFamily="18" charset="0"/>
                <a:cs typeface="Times New Roman" panose="02020603050405020304" pitchFamily="18" charset="0"/>
              </a:rPr>
              <a:t>Final model Development :</a:t>
            </a:r>
          </a:p>
          <a:p>
            <a:pPr marL="0" indent="0">
              <a:buNone/>
            </a:pPr>
            <a:endParaRPr lang="en-US" dirty="0"/>
          </a:p>
          <a:p>
            <a:pPr marL="0" indent="0">
              <a:buNone/>
            </a:pPr>
            <a:r>
              <a:rPr lang="en-US" sz="2000" dirty="0" smtClean="0">
                <a:latin typeface="Times New Roman" panose="02020603050405020304" pitchFamily="18" charset="0"/>
                <a:cs typeface="Times New Roman" panose="02020603050405020304" pitchFamily="18" charset="0"/>
              </a:rPr>
              <a:t>Model which giving highest performance is developed.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Algorithms tested by using train set and test set. And also used cross fold validation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842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360608"/>
            <a:ext cx="11346288" cy="6310648"/>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Flask API:</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Flask API is a drop-in replacement for Flask that provides an implementation of </a:t>
            </a:r>
            <a:r>
              <a:rPr lang="en-US" sz="2000" dirty="0" err="1">
                <a:latin typeface="Times New Roman" panose="02020603050405020304" pitchFamily="18" charset="0"/>
                <a:cs typeface="Times New Roman" panose="02020603050405020304" pitchFamily="18" charset="0"/>
              </a:rPr>
              <a:t>browsable</a:t>
            </a:r>
            <a:r>
              <a:rPr lang="en-US" sz="2000" dirty="0">
                <a:latin typeface="Times New Roman" panose="02020603050405020304" pitchFamily="18" charset="0"/>
                <a:cs typeface="Times New Roman" panose="02020603050405020304" pitchFamily="18" charset="0"/>
              </a:rPr>
              <a:t> APIs similar to </a:t>
            </a:r>
            <a:r>
              <a:rPr lang="en-US" sz="2000" dirty="0" smtClean="0">
                <a:latin typeface="Times New Roman" panose="02020603050405020304" pitchFamily="18" charset="0"/>
                <a:cs typeface="Times New Roman" panose="02020603050405020304" pitchFamily="18" charset="0"/>
              </a:rPr>
              <a:t>what </a:t>
            </a:r>
            <a:r>
              <a:rPr lang="en-US" sz="2000" dirty="0" err="1" smtClean="0">
                <a:latin typeface="Times New Roman" panose="02020603050405020304" pitchFamily="18" charset="0"/>
                <a:cs typeface="Times New Roman" panose="02020603050405020304" pitchFamily="18" charset="0"/>
              </a:rPr>
              <a:t>Djano</a:t>
            </a:r>
            <a:r>
              <a:rPr lang="en-US" sz="2000" dirty="0" smtClean="0">
                <a:latin typeface="Times New Roman" panose="02020603050405020304" pitchFamily="18" charset="0"/>
                <a:cs typeface="Times New Roman" panose="02020603050405020304" pitchFamily="18" charset="0"/>
              </a:rPr>
              <a:t> Rest Framework</a:t>
            </a:r>
            <a:r>
              <a:rPr lang="en-US" sz="2000" dirty="0">
                <a:latin typeface="Times New Roman" panose="02020603050405020304" pitchFamily="18" charset="0"/>
                <a:cs typeface="Times New Roman" panose="02020603050405020304" pitchFamily="18" charset="0"/>
              </a:rPr>
              <a:t> provides. It gives you properly content negotiated-responses and smart request parsing:</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12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218941"/>
            <a:ext cx="11096223" cy="5958022"/>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Creating a pickle file:</a:t>
            </a:r>
          </a:p>
          <a:p>
            <a:pPr marL="0" indent="0">
              <a:buNone/>
            </a:pPr>
            <a:r>
              <a:rPr lang="en-US" sz="2000" dirty="0" smtClean="0">
                <a:latin typeface="Times New Roman" panose="02020603050405020304" pitchFamily="18" charset="0"/>
                <a:cs typeface="Times New Roman" panose="02020603050405020304" pitchFamily="18" charset="0"/>
              </a:rPr>
              <a:t>To store model status pickle file in python is used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Sample code : </a:t>
            </a:r>
            <a:endParaRPr lang="en-US" sz="2000" dirty="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sv</a:t>
            </a:r>
            <a:r>
              <a:rPr lang="en-IN" sz="2000" dirty="0" smtClean="0">
                <a:latin typeface="Times New Roman" panose="02020603050405020304" pitchFamily="18" charset="0"/>
                <a:cs typeface="Times New Roman" panose="02020603050405020304" pitchFamily="18" charset="0"/>
              </a:rPr>
              <a:t> = svm.SVC(kernel='linear')</a:t>
            </a:r>
          </a:p>
          <a:p>
            <a:pPr marL="0" indent="0">
              <a:buNone/>
            </a:pPr>
            <a:r>
              <a:rPr lang="en-IN" sz="2000" dirty="0" err="1" smtClean="0">
                <a:latin typeface="Times New Roman" panose="02020603050405020304" pitchFamily="18" charset="0"/>
                <a:cs typeface="Times New Roman" panose="02020603050405020304" pitchFamily="18" charset="0"/>
              </a:rPr>
              <a:t>sv.fit</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x_train,y_train</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err="1" smtClean="0">
                <a:latin typeface="Times New Roman" panose="02020603050405020304" pitchFamily="18" charset="0"/>
                <a:cs typeface="Times New Roman" panose="02020603050405020304" pitchFamily="18" charset="0"/>
              </a:rPr>
              <a:t>pred</a:t>
            </a:r>
            <a:r>
              <a:rPr lang="en-IN" sz="2000" dirty="0" smtClean="0">
                <a:latin typeface="Times New Roman" panose="02020603050405020304" pitchFamily="18" charset="0"/>
                <a:cs typeface="Times New Roman" panose="02020603050405020304" pitchFamily="18" charset="0"/>
              </a:rPr>
              <a:t> = sv.predict(x_test)</a:t>
            </a:r>
          </a:p>
          <a:p>
            <a:pPr marL="0" indent="0">
              <a:buNone/>
            </a:pPr>
            <a:r>
              <a:rPr lang="en-IN" sz="2000" dirty="0" smtClean="0">
                <a:latin typeface="Times New Roman" panose="02020603050405020304" pitchFamily="18" charset="0"/>
                <a:cs typeface="Times New Roman" panose="02020603050405020304" pitchFamily="18" charset="0"/>
              </a:rPr>
              <a:t>p.dump(</a:t>
            </a:r>
            <a:r>
              <a:rPr lang="en-IN" sz="2000" dirty="0" err="1" smtClean="0">
                <a:latin typeface="Times New Roman" panose="02020603050405020304" pitchFamily="18" charset="0"/>
                <a:cs typeface="Times New Roman" panose="02020603050405020304" pitchFamily="18" charset="0"/>
              </a:rPr>
              <a:t>sv</a:t>
            </a:r>
            <a:r>
              <a:rPr lang="en-IN" sz="2000" dirty="0" smtClean="0">
                <a:latin typeface="Times New Roman" panose="02020603050405020304" pitchFamily="18" charset="0"/>
                <a:cs typeface="Times New Roman" panose="02020603050405020304" pitchFamily="18" charset="0"/>
              </a:rPr>
              <a:t>, open('final_diabetes.pickle', '</a:t>
            </a:r>
            <a:r>
              <a:rPr lang="en-IN" sz="2000" dirty="0" err="1" smtClean="0">
                <a:latin typeface="Times New Roman" panose="02020603050405020304" pitchFamily="18" charset="0"/>
                <a:cs typeface="Times New Roman" panose="02020603050405020304" pitchFamily="18" charset="0"/>
              </a:rPr>
              <a:t>wb</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92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lstStyle/>
          <a:p>
            <a:pPr marL="0" indent="0">
              <a:buNone/>
            </a:pPr>
            <a:r>
              <a:rPr lang="en-US" sz="2000" b="1" dirty="0" smtClean="0">
                <a:latin typeface="Times New Roman" panose="02020603050405020304" pitchFamily="18" charset="0"/>
                <a:cs typeface="Times New Roman" panose="02020603050405020304" pitchFamily="18" charset="0"/>
              </a:rPr>
              <a:t>Load the pickle file:</a:t>
            </a:r>
          </a:p>
          <a:p>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Sample code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if __name__=='__main__':</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modelfile</a:t>
            </a:r>
            <a:r>
              <a:rPr lang="en-US" sz="2000" dirty="0" smtClean="0">
                <a:latin typeface="Times New Roman" panose="02020603050405020304" pitchFamily="18" charset="0"/>
                <a:cs typeface="Times New Roman" panose="02020603050405020304" pitchFamily="18" charset="0"/>
              </a:rPr>
              <a:t>='final_diabetes.pickle'</a:t>
            </a:r>
          </a:p>
          <a:p>
            <a:pPr marL="0" indent="0">
              <a:buNone/>
            </a:pPr>
            <a:r>
              <a:rPr lang="en-US" sz="2000" dirty="0" smtClean="0">
                <a:latin typeface="Times New Roman" panose="02020603050405020304" pitchFamily="18" charset="0"/>
                <a:cs typeface="Times New Roman" panose="02020603050405020304" pitchFamily="18" charset="0"/>
              </a:rPr>
              <a:t>   model=</a:t>
            </a:r>
            <a:r>
              <a:rPr lang="en-US" sz="2000" dirty="0" err="1" smtClean="0">
                <a:latin typeface="Times New Roman" panose="02020603050405020304" pitchFamily="18" charset="0"/>
                <a:cs typeface="Times New Roman" panose="02020603050405020304" pitchFamily="18" charset="0"/>
              </a:rPr>
              <a:t>p.load</a:t>
            </a:r>
            <a:r>
              <a:rPr lang="en-US" sz="2000" dirty="0" smtClean="0">
                <a:latin typeface="Times New Roman" panose="02020603050405020304" pitchFamily="18" charset="0"/>
                <a:cs typeface="Times New Roman" panose="02020603050405020304" pitchFamily="18" charset="0"/>
              </a:rPr>
              <a:t>(open(</a:t>
            </a:r>
            <a:r>
              <a:rPr lang="en-US" sz="2000" dirty="0" err="1" smtClean="0">
                <a:latin typeface="Times New Roman" panose="02020603050405020304" pitchFamily="18" charset="0"/>
                <a:cs typeface="Times New Roman" panose="02020603050405020304" pitchFamily="18" charset="0"/>
              </a:rPr>
              <a:t>modelfile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rb</a:t>
            </a:r>
            <a:r>
              <a:rPr lang="en-US" sz="2000" dirty="0" smtClean="0">
                <a:latin typeface="Times New Roman" panose="02020603050405020304" pitchFamily="18" charset="0"/>
                <a:cs typeface="Times New Roman" panose="02020603050405020304" pitchFamily="18" charset="0"/>
              </a:rPr>
              <a:t>'))</a:t>
            </a:r>
          </a:p>
          <a:p>
            <a:endParaRPr lang="en-US" dirty="0"/>
          </a:p>
          <a:p>
            <a:pPr marL="0" indent="0">
              <a:buNone/>
            </a:pPr>
            <a:endParaRPr lang="en-IN" dirty="0"/>
          </a:p>
        </p:txBody>
      </p:sp>
    </p:spTree>
    <p:extLst>
      <p:ext uri="{BB962C8B-B14F-4D97-AF65-F5344CB8AC3E}">
        <p14:creationId xmlns:p14="http://schemas.microsoft.com/office/powerpoint/2010/main" val="3748758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Autofit/>
          </a:bodyPr>
          <a:lstStyle/>
          <a:p>
            <a:r>
              <a:rPr lang="en-US" sz="2000" dirty="0" smtClean="0">
                <a:latin typeface="Times New Roman" panose="02020603050405020304" pitchFamily="18" charset="0"/>
                <a:cs typeface="Times New Roman" panose="02020603050405020304" pitchFamily="18" charset="0"/>
              </a:rPr>
              <a:t>Flask API :</a:t>
            </a:r>
          </a:p>
          <a:p>
            <a:pPr marL="0" indent="0">
              <a:buNone/>
            </a:pPr>
            <a:r>
              <a:rPr lang="en-US" sz="2000" dirty="0" smtClean="0">
                <a:latin typeface="Times New Roman" panose="02020603050405020304" pitchFamily="18" charset="0"/>
                <a:cs typeface="Times New Roman" panose="02020603050405020304" pitchFamily="18" charset="0"/>
              </a:rPr>
              <a:t>Sample code:</a:t>
            </a:r>
          </a:p>
          <a:p>
            <a:pPr marL="0" indent="0">
              <a:buNone/>
            </a:pPr>
            <a:r>
              <a:rPr lang="en-IN" sz="2000" dirty="0" smtClean="0">
                <a:latin typeface="Times New Roman" panose="02020603050405020304" pitchFamily="18" charset="0"/>
                <a:cs typeface="Times New Roman" panose="02020603050405020304" pitchFamily="18" charset="0"/>
              </a:rPr>
              <a:t>def </a:t>
            </a:r>
            <a:r>
              <a:rPr lang="en-IN" sz="2000" dirty="0" err="1" smtClean="0">
                <a:latin typeface="Times New Roman" panose="02020603050405020304" pitchFamily="18" charset="0"/>
                <a:cs typeface="Times New Roman" panose="02020603050405020304" pitchFamily="18" charset="0"/>
              </a:rPr>
              <a:t>diabetescondition</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url="http://localhost:5000/diabetesprediction"</a:t>
            </a:r>
          </a:p>
          <a:p>
            <a:pPr marL="0" indent="0">
              <a:buNone/>
            </a:pPr>
            <a:r>
              <a:rPr lang="en-IN" sz="2000" dirty="0" smtClean="0">
                <a:latin typeface="Times New Roman" panose="02020603050405020304" pitchFamily="18" charset="0"/>
                <a:cs typeface="Times New Roman" panose="02020603050405020304" pitchFamily="18" charset="0"/>
              </a:rPr>
              <a:t>    Pregnancies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['Pregnancies']</a:t>
            </a:r>
          </a:p>
          <a:p>
            <a:pPr marL="0" indent="0">
              <a:buNone/>
            </a:pPr>
            <a:r>
              <a:rPr lang="en-IN" sz="2000" dirty="0" smtClean="0">
                <a:latin typeface="Times New Roman" panose="02020603050405020304" pitchFamily="18" charset="0"/>
                <a:cs typeface="Times New Roman" panose="02020603050405020304" pitchFamily="18" charset="0"/>
              </a:rPr>
              <a:t>    Glucose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['Glucose']</a:t>
            </a:r>
          </a:p>
          <a:p>
            <a:pPr marL="0" indent="0">
              <a:buNone/>
            </a:pPr>
            <a:r>
              <a:rPr lang="en-IN" sz="2000" dirty="0" smtClean="0">
                <a:latin typeface="Times New Roman" panose="02020603050405020304" pitchFamily="18" charset="0"/>
                <a:cs typeface="Times New Roman" panose="02020603050405020304" pitchFamily="18" charset="0"/>
              </a:rPr>
              <a:t>    BP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['BP']    ST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['ST']</a:t>
            </a:r>
          </a:p>
          <a:p>
            <a:pPr marL="0" indent="0">
              <a:buNone/>
            </a:pPr>
            <a:r>
              <a:rPr lang="en-IN" sz="2000" dirty="0" smtClean="0">
                <a:latin typeface="Times New Roman" panose="02020603050405020304" pitchFamily="18" charset="0"/>
                <a:cs typeface="Times New Roman" panose="02020603050405020304" pitchFamily="18" charset="0"/>
              </a:rPr>
              <a:t>    Insulin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['Insulin']     BMI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['BMI']</a:t>
            </a:r>
          </a:p>
          <a:p>
            <a:pPr marL="0" indent="0">
              <a:buNone/>
            </a:pPr>
            <a:r>
              <a:rPr lang="en-IN" sz="2000" dirty="0" smtClean="0">
                <a:latin typeface="Times New Roman" panose="02020603050405020304" pitchFamily="18" charset="0"/>
                <a:cs typeface="Times New Roman" panose="02020603050405020304" pitchFamily="18" charset="0"/>
              </a:rPr>
              <a:t>    DPF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['DPF']     Age = </a:t>
            </a:r>
            <a:r>
              <a:rPr lang="en-IN" sz="2000" dirty="0" err="1" smtClean="0">
                <a:latin typeface="Times New Roman" panose="02020603050405020304" pitchFamily="18" charset="0"/>
                <a:cs typeface="Times New Roman" panose="02020603050405020304" pitchFamily="18" charset="0"/>
              </a:rPr>
              <a:t>request.form</a:t>
            </a:r>
            <a:r>
              <a:rPr lang="en-IN" sz="2000" dirty="0" smtClean="0">
                <a:latin typeface="Times New Roman" panose="02020603050405020304" pitchFamily="18" charset="0"/>
                <a:cs typeface="Times New Roman" panose="02020603050405020304" pitchFamily="18" charset="0"/>
              </a:rPr>
              <a:t>['Age']</a:t>
            </a:r>
          </a:p>
          <a:p>
            <a:pPr marL="0" indent="0">
              <a:buNone/>
            </a:pPr>
            <a:r>
              <a:rPr lang="en-IN" sz="2000" dirty="0" smtClean="0">
                <a:latin typeface="Times New Roman" panose="02020603050405020304" pitchFamily="18" charset="0"/>
                <a:cs typeface="Times New Roman" panose="02020603050405020304" pitchFamily="18" charset="0"/>
              </a:rPr>
              <a:t>    data=[[</a:t>
            </a:r>
            <a:r>
              <a:rPr lang="en-IN" sz="2000" dirty="0" err="1" smtClean="0">
                <a:latin typeface="Times New Roman" panose="02020603050405020304" pitchFamily="18" charset="0"/>
                <a:cs typeface="Times New Roman" panose="02020603050405020304" pitchFamily="18" charset="0"/>
              </a:rPr>
              <a:t>Pregnancies,Glucose,BP,ST,Insulin,BMI,DPF,Age</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j_data=json.dumps(data)</a:t>
            </a:r>
          </a:p>
          <a:p>
            <a:pPr marL="0" indent="0">
              <a:buNone/>
            </a:pPr>
            <a:r>
              <a:rPr lang="en-IN" sz="2000" dirty="0" smtClean="0">
                <a:latin typeface="Times New Roman" panose="02020603050405020304" pitchFamily="18" charset="0"/>
                <a:cs typeface="Times New Roman" panose="02020603050405020304" pitchFamily="18" charset="0"/>
              </a:rPr>
              <a:t>    headers={'</a:t>
            </a:r>
            <a:r>
              <a:rPr lang="en-IN" sz="2000" dirty="0" err="1" smtClean="0">
                <a:latin typeface="Times New Roman" panose="02020603050405020304" pitchFamily="18" charset="0"/>
                <a:cs typeface="Times New Roman" panose="02020603050405020304" pitchFamily="18" charset="0"/>
              </a:rPr>
              <a:t>content-type':'application</a:t>
            </a:r>
            <a:r>
              <a:rPr lang="en-IN" sz="2000" dirty="0" smtClean="0">
                <a:latin typeface="Times New Roman" panose="02020603050405020304" pitchFamily="18" charset="0"/>
                <a:cs typeface="Times New Roman" panose="02020603050405020304" pitchFamily="18" charset="0"/>
              </a:rPr>
              <a:t>/json','Accept-Charset':'UTF-8'}</a:t>
            </a:r>
          </a:p>
          <a:p>
            <a:pPr marL="0" indent="0">
              <a:buNone/>
            </a:pPr>
            <a:r>
              <a:rPr lang="en-IN" sz="2000" dirty="0" smtClean="0">
                <a:latin typeface="Times New Roman" panose="02020603050405020304" pitchFamily="18" charset="0"/>
                <a:cs typeface="Times New Roman" panose="02020603050405020304" pitchFamily="18" charset="0"/>
              </a:rPr>
              <a:t>    r=</a:t>
            </a:r>
            <a:r>
              <a:rPr lang="en-IN" sz="2000" dirty="0" err="1" smtClean="0">
                <a:latin typeface="Times New Roman" panose="02020603050405020304" pitchFamily="18" charset="0"/>
                <a:cs typeface="Times New Roman" panose="02020603050405020304" pitchFamily="18" charset="0"/>
              </a:rPr>
              <a:t>requests.post</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url,data</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j_data,headers</a:t>
            </a:r>
            <a:r>
              <a:rPr lang="en-IN" sz="2000" dirty="0" smtClean="0">
                <a:latin typeface="Times New Roman" panose="02020603050405020304" pitchFamily="18" charset="0"/>
                <a:cs typeface="Times New Roman" panose="02020603050405020304" pitchFamily="18" charset="0"/>
              </a:rPr>
              <a:t>=headers)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815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334850"/>
            <a:ext cx="10967434" cy="6297769"/>
          </a:xfrm>
        </p:spPr>
        <p:txBody>
          <a:bodyPr>
            <a:normAutofit fontScale="85000" lnSpcReduction="20000"/>
          </a:bodyPr>
          <a:lstStyle/>
          <a:p>
            <a:pPr marL="0" indent="0">
              <a:buNone/>
            </a:pPr>
            <a:r>
              <a:rPr lang="en-US" b="1" dirty="0" smtClean="0">
                <a:latin typeface="Times New Roman" panose="02020603050405020304" pitchFamily="18" charset="0"/>
                <a:cs typeface="Times New Roman" panose="02020603050405020304" pitchFamily="18" charset="0"/>
              </a:rPr>
              <a:t>Risk calculation:</a:t>
            </a:r>
          </a:p>
          <a:p>
            <a:pPr marL="0" indent="0">
              <a:buNone/>
            </a:pPr>
            <a:r>
              <a:rPr lang="en-US" b="1" dirty="0" smtClean="0">
                <a:latin typeface="Times New Roman" panose="02020603050405020304" pitchFamily="18" charset="0"/>
                <a:cs typeface="Times New Roman" panose="02020603050405020304" pitchFamily="18" charset="0"/>
              </a:rPr>
              <a:t>Sample code: </a:t>
            </a:r>
            <a:endParaRPr lang="en-US"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def </a:t>
            </a:r>
            <a:r>
              <a:rPr lang="en-US" sz="2400" dirty="0" err="1" smtClean="0">
                <a:latin typeface="Times New Roman" panose="02020603050405020304" pitchFamily="18" charset="0"/>
                <a:cs typeface="Times New Roman" panose="02020603050405020304" pitchFamily="18" charset="0"/>
              </a:rPr>
              <a:t>diabetes_risk_prediction</a:t>
            </a:r>
            <a:r>
              <a:rPr lang="en-US" sz="2400" dirty="0" smtClean="0">
                <a:latin typeface="Times New Roman" panose="02020603050405020304" pitchFamily="18" charset="0"/>
                <a:cs typeface="Times New Roman" panose="02020603050405020304" pitchFamily="18" charset="0"/>
              </a:rPr>
              <a:t>(glucose, </a:t>
            </a:r>
            <a:r>
              <a:rPr lang="en-US" sz="2400" dirty="0" err="1" smtClean="0">
                <a:latin typeface="Times New Roman" panose="02020603050405020304" pitchFamily="18" charset="0"/>
                <a:cs typeface="Times New Roman" panose="02020603050405020304" pitchFamily="18" charset="0"/>
              </a:rPr>
              <a:t>bp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skinthickness</a:t>
            </a:r>
            <a:r>
              <a:rPr lang="en-US" sz="2400" dirty="0" smtClean="0">
                <a:latin typeface="Times New Roman" panose="02020603050405020304" pitchFamily="18" charset="0"/>
                <a:cs typeface="Times New Roman" panose="02020603050405020304" pitchFamily="18" charset="0"/>
              </a:rPr>
              <a:t>, insulin, bmi, age):</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indicator_list</a:t>
            </a:r>
            <a:r>
              <a:rPr lang="en-US" sz="2400" dirty="0" smtClean="0">
                <a:latin typeface="Times New Roman" panose="02020603050405020304" pitchFamily="18" charset="0"/>
                <a:cs typeface="Times New Roman" panose="02020603050405020304" pitchFamily="18" charset="0"/>
              </a:rPr>
              <a:t> = [int(glucose), int(</a:t>
            </a:r>
            <a:r>
              <a:rPr lang="en-US" sz="2400" dirty="0" err="1" smtClean="0">
                <a:latin typeface="Times New Roman" panose="02020603050405020304" pitchFamily="18" charset="0"/>
                <a:cs typeface="Times New Roman" panose="02020603050405020304" pitchFamily="18" charset="0"/>
              </a:rPr>
              <a:t>bp</a:t>
            </a:r>
            <a:r>
              <a:rPr lang="en-US" sz="2400" dirty="0" smtClean="0">
                <a:latin typeface="Times New Roman" panose="02020603050405020304" pitchFamily="18" charset="0"/>
                <a:cs typeface="Times New Roman" panose="02020603050405020304" pitchFamily="18" charset="0"/>
              </a:rPr>
              <a:t>), int(</a:t>
            </a:r>
            <a:r>
              <a:rPr lang="en-US" sz="2400" dirty="0" err="1" smtClean="0">
                <a:latin typeface="Times New Roman" panose="02020603050405020304" pitchFamily="18" charset="0"/>
                <a:cs typeface="Times New Roman" panose="02020603050405020304" pitchFamily="18" charset="0"/>
              </a:rPr>
              <a:t>skinthickness</a:t>
            </a:r>
            <a:r>
              <a:rPr lang="en-US" sz="2400" dirty="0" smtClean="0">
                <a:latin typeface="Times New Roman" panose="02020603050405020304" pitchFamily="18" charset="0"/>
                <a:cs typeface="Times New Roman" panose="02020603050405020304" pitchFamily="18" charset="0"/>
              </a:rPr>
              <a:t>), int(insulin), int(bmi), int(age)]</a:t>
            </a:r>
          </a:p>
          <a:p>
            <a:pPr marL="0" indent="0">
              <a:buNone/>
            </a:pPr>
            <a:r>
              <a:rPr lang="en-US" sz="2400" dirty="0" smtClean="0">
                <a:latin typeface="Times New Roman" panose="02020603050405020304" pitchFamily="18" charset="0"/>
                <a:cs typeface="Times New Roman" panose="02020603050405020304" pitchFamily="18" charset="0"/>
              </a:rPr>
              <a:t>    predictions = model1.predict_proba(np.array(</a:t>
            </a:r>
            <a:r>
              <a:rPr lang="en-US" sz="2400" dirty="0" err="1" smtClean="0">
                <a:latin typeface="Times New Roman" panose="02020603050405020304" pitchFamily="18" charset="0"/>
                <a:cs typeface="Times New Roman" panose="02020603050405020304" pitchFamily="18" charset="0"/>
              </a:rPr>
              <a:t>indicator_list</a:t>
            </a:r>
            <a:r>
              <a:rPr lang="en-US" sz="2400" dirty="0" smtClean="0">
                <a:latin typeface="Times New Roman" panose="02020603050405020304" pitchFamily="18" charset="0"/>
                <a:cs typeface="Times New Roman" panose="02020603050405020304" pitchFamily="18" charset="0"/>
              </a:rPr>
              <a:t>).reshape(1, -1))</a:t>
            </a:r>
          </a:p>
          <a:p>
            <a:pPr marL="0" indent="0">
              <a:buNone/>
            </a:pPr>
            <a:r>
              <a:rPr lang="en-US" sz="2400" dirty="0" smtClean="0">
                <a:latin typeface="Times New Roman" panose="02020603050405020304" pitchFamily="18" charset="0"/>
                <a:cs typeface="Times New Roman" panose="02020603050405020304" pitchFamily="18" charset="0"/>
              </a:rPr>
              <a:t>    risk = predictions[0,1]</a:t>
            </a:r>
          </a:p>
          <a:p>
            <a:pPr marL="0" indent="0">
              <a:buNone/>
            </a:pPr>
            <a:r>
              <a:rPr lang="en-US" sz="2400" dirty="0" smtClean="0">
                <a:latin typeface="Times New Roman" panose="02020603050405020304" pitchFamily="18" charset="0"/>
                <a:cs typeface="Times New Roman" panose="02020603050405020304" pitchFamily="18" charset="0"/>
              </a:rPr>
              <a:t>    print("-"*</a:t>
            </a:r>
            <a:r>
              <a:rPr lang="en-US" sz="2400" dirty="0" err="1" smtClean="0">
                <a:latin typeface="Times New Roman" panose="02020603050405020304" pitchFamily="18" charset="0"/>
                <a:cs typeface="Times New Roman" panose="02020603050405020304" pitchFamily="18" charset="0"/>
              </a:rPr>
              <a:t>len</a:t>
            </a:r>
            <a:r>
              <a:rPr lang="en-US" sz="2400" dirty="0" smtClean="0">
                <a:latin typeface="Times New Roman" panose="02020603050405020304" pitchFamily="18" charset="0"/>
                <a:cs typeface="Times New Roman" panose="02020603050405020304" pitchFamily="18" charset="0"/>
              </a:rPr>
              <a:t>("Health Indicator Analysis"))</a:t>
            </a:r>
          </a:p>
          <a:p>
            <a:pPr marL="0" indent="0">
              <a:buNone/>
            </a:pPr>
            <a:r>
              <a:rPr lang="en-US" sz="2400" dirty="0" smtClean="0">
                <a:latin typeface="Times New Roman" panose="02020603050405020304" pitchFamily="18" charset="0"/>
                <a:cs typeface="Times New Roman" panose="02020603050405020304" pitchFamily="18" charset="0"/>
              </a:rPr>
              <a:t>    print("Health Indicator Analysis")</a:t>
            </a:r>
          </a:p>
          <a:p>
            <a:pPr marL="0" indent="0">
              <a:buNone/>
            </a:pPr>
            <a:r>
              <a:rPr lang="en-US" sz="2400" dirty="0" smtClean="0">
                <a:latin typeface="Times New Roman" panose="02020603050405020304" pitchFamily="18" charset="0"/>
                <a:cs typeface="Times New Roman" panose="02020603050405020304" pitchFamily="18" charset="0"/>
              </a:rPr>
              <a:t>    print("-"*</a:t>
            </a:r>
            <a:r>
              <a:rPr lang="en-US" sz="2400" dirty="0" err="1" smtClean="0">
                <a:latin typeface="Times New Roman" panose="02020603050405020304" pitchFamily="18" charset="0"/>
                <a:cs typeface="Times New Roman" panose="02020603050405020304" pitchFamily="18" charset="0"/>
              </a:rPr>
              <a:t>len</a:t>
            </a:r>
            <a:r>
              <a:rPr lang="en-US" sz="2400" dirty="0" smtClean="0">
                <a:latin typeface="Times New Roman" panose="02020603050405020304" pitchFamily="18" charset="0"/>
                <a:cs typeface="Times New Roman" panose="02020603050405020304" pitchFamily="18" charset="0"/>
              </a:rPr>
              <a:t>("Health Indicator Analysis"))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riskdata</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if risk &lt; 0.3:</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riskdata</a:t>
            </a:r>
            <a:r>
              <a:rPr lang="en-US" sz="2400" dirty="0" smtClean="0">
                <a:latin typeface="Times New Roman" panose="02020603050405020304" pitchFamily="18" charset="0"/>
                <a:cs typeface="Times New Roman" panose="02020603050405020304" pitchFamily="18" charset="0"/>
              </a:rPr>
              <a:t>="You are probably in good health, keep it up. \n"</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#print("-"*</a:t>
            </a:r>
            <a:r>
              <a:rPr lang="en-US" sz="2400" dirty="0" err="1" smtClean="0">
                <a:latin typeface="Times New Roman" panose="02020603050405020304" pitchFamily="18" charset="0"/>
                <a:cs typeface="Times New Roman" panose="02020603050405020304" pitchFamily="18" charset="0"/>
              </a:rPr>
              <a:t>len</a:t>
            </a:r>
            <a:r>
              <a:rPr lang="en-US" sz="2400" dirty="0" smtClean="0">
                <a:latin typeface="Times New Roman" panose="02020603050405020304" pitchFamily="18" charset="0"/>
                <a:cs typeface="Times New Roman" panose="02020603050405020304" pitchFamily="18" charset="0"/>
              </a:rPr>
              <a:t>("You are probably in good health, keep it up"))</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elif</a:t>
            </a:r>
            <a:r>
              <a:rPr lang="en-US" sz="2400" dirty="0" smtClean="0">
                <a:latin typeface="Times New Roman" panose="02020603050405020304" pitchFamily="18" charset="0"/>
                <a:cs typeface="Times New Roman" panose="02020603050405020304" pitchFamily="18" charset="0"/>
              </a:rPr>
              <a:t> risk &gt; 0.9:</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riskdata</a:t>
            </a:r>
            <a:r>
              <a:rPr lang="en-US" sz="2400" dirty="0" smtClean="0">
                <a:latin typeface="Times New Roman" panose="02020603050405020304" pitchFamily="18" charset="0"/>
                <a:cs typeface="Times New Roman" panose="02020603050405020304" pitchFamily="18" charset="0"/>
              </a:rPr>
              <a:t>="Go to a hospital right away. Odds are high you have diabetes."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979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206062"/>
            <a:ext cx="11083344" cy="5970901"/>
          </a:xfrm>
        </p:spPr>
        <p:txBody>
          <a:bodyPr/>
          <a:lstStyle/>
          <a:p>
            <a:pPr marL="0" indent="0">
              <a:buNone/>
            </a:pPr>
            <a:r>
              <a:rPr lang="en-US" sz="2000" b="1" u="sng" dirty="0" smtClean="0">
                <a:latin typeface="Times New Roman" panose="02020603050405020304" pitchFamily="18" charset="0"/>
                <a:cs typeface="Times New Roman" panose="02020603050405020304" pitchFamily="18" charset="0"/>
              </a:rPr>
              <a:t>Running the application:</a:t>
            </a:r>
          </a:p>
          <a:p>
            <a:pPr marL="0" indent="0">
              <a:buNone/>
            </a:pPr>
            <a:r>
              <a:rPr lang="en-US" sz="2000" b="1" dirty="0" smtClean="0">
                <a:latin typeface="Times New Roman" panose="02020603050405020304" pitchFamily="18" charset="0"/>
                <a:cs typeface="Times New Roman" panose="02020603050405020304" pitchFamily="18" charset="0"/>
              </a:rPr>
              <a:t>Step1 : Run Diabetes main page, it will start flask server </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654609" y="1962351"/>
            <a:ext cx="7534275" cy="3190875"/>
          </a:xfrm>
          <a:prstGeom prst="rect">
            <a:avLst/>
          </a:prstGeom>
        </p:spPr>
      </p:pic>
    </p:spTree>
    <p:extLst>
      <p:ext uri="{BB962C8B-B14F-4D97-AF65-F5344CB8AC3E}">
        <p14:creationId xmlns:p14="http://schemas.microsoft.com/office/powerpoint/2010/main" val="3691415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96214"/>
            <a:ext cx="11719775" cy="6336406"/>
          </a:xfrm>
        </p:spPr>
        <p:txBody>
          <a:bodyPr/>
          <a:lstStyle/>
          <a:p>
            <a:r>
              <a:rPr lang="en-US" sz="2000" dirty="0" smtClean="0">
                <a:latin typeface="Times New Roman" panose="02020603050405020304" pitchFamily="18" charset="0"/>
                <a:cs typeface="Times New Roman" panose="02020603050405020304" pitchFamily="18" charset="0"/>
              </a:rPr>
              <a:t>Run the server in any browser and I have designed a sample html page to access the diabetes patients input values</a:t>
            </a:r>
          </a:p>
          <a:p>
            <a:pPr marL="0" indent="0">
              <a:buNone/>
            </a:pPr>
            <a:endParaRPr lang="en-IN" dirty="0"/>
          </a:p>
        </p:txBody>
      </p:sp>
      <p:pic>
        <p:nvPicPr>
          <p:cNvPr id="4" name="Picture 3"/>
          <p:cNvPicPr>
            <a:picLocks noChangeAspect="1"/>
          </p:cNvPicPr>
          <p:nvPr/>
        </p:nvPicPr>
        <p:blipFill>
          <a:blip r:embed="rId2"/>
          <a:stretch>
            <a:fillRect/>
          </a:stretch>
        </p:blipFill>
        <p:spPr>
          <a:xfrm>
            <a:off x="528839" y="1541574"/>
            <a:ext cx="11391900" cy="4933950"/>
          </a:xfrm>
          <a:prstGeom prst="rect">
            <a:avLst/>
          </a:prstGeom>
        </p:spPr>
      </p:pic>
    </p:spTree>
    <p:extLst>
      <p:ext uri="{BB962C8B-B14F-4D97-AF65-F5344CB8AC3E}">
        <p14:creationId xmlns:p14="http://schemas.microsoft.com/office/powerpoint/2010/main" val="2069834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US" dirty="0" smtClean="0"/>
              <a:t>Abstract : </a:t>
            </a:r>
            <a:endParaRPr lang="en-IN" dirty="0"/>
          </a:p>
        </p:txBody>
      </p:sp>
      <p:sp>
        <p:nvSpPr>
          <p:cNvPr id="3" name="Content Placeholder 2"/>
          <p:cNvSpPr>
            <a:spLocks noGrp="1"/>
          </p:cNvSpPr>
          <p:nvPr>
            <p:ph idx="1"/>
          </p:nvPr>
        </p:nvSpPr>
        <p:spPr>
          <a:xfrm>
            <a:off x="838200" y="1171977"/>
            <a:ext cx="10515600" cy="544776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Diabetes analysis in many existing systems considered few parameters like age, sex, bmi, insulin, glucose, blood pressure, diabetes pedigree function, pregnancies. But in this paper we considered in addition to age, sex, bmi, insulin, glucose, blood pressure, diabetes pedigree function, pregnancies we  included serum creatinine, potassium, GlasgowComaScale, heart rate/pulse Rate,respiration rate,body temparature,low density lipoprotein(LDL),high density lipoprotein (HDL),TG (Triglycerides). Our paper includes analysis of Pima Indian diabetes datasets which is available in UCI machine learning repository, the data set which was acquired from a hospital in Frankfurt, Germany and also visited some local hospitals to get Data sets for diabetes analysis. Due to analysis includes all parameters which causes diabetes, which may be helpful in detecting diseases like heart disease, neuropath, retinopathy, hearing loss, and dementia. This paper main aim is to analyse the datasets by using different machine learning algorithms along with parameter tuning.  One more important feature of this article is to analyse diabetes risk factor and based on risk factor providing suggestions to the patients.</a:t>
            </a:r>
          </a:p>
          <a:p>
            <a:pPr marL="0" indent="0">
              <a:buNone/>
            </a:pPr>
            <a:r>
              <a:rPr lang="en-IN" sz="2000" dirty="0">
                <a:latin typeface="Times New Roman" panose="02020603050405020304" pitchFamily="18" charset="0"/>
                <a:cs typeface="Times New Roman" panose="02020603050405020304" pitchFamily="18" charset="0"/>
              </a:rPr>
              <a:t>The importance of this paper is continuously monitoring the model, if model accuracy reduces rebuilds the model and suggest the best model. We prepared Flask API to consume this model and integrated in frontend. So that if user calls this API it will produce diabetes status of the patients. We have collected live samples of datasets from apple phone readings and reached many hospitals for live data sets and in each time if any accuracy reduces in current model it will automatically rebuilt and considers the model which will produce better accuracy.</a:t>
            </a:r>
          </a:p>
          <a:p>
            <a:endParaRPr lang="en-IN" dirty="0"/>
          </a:p>
        </p:txBody>
      </p:sp>
    </p:spTree>
    <p:extLst>
      <p:ext uri="{BB962C8B-B14F-4D97-AF65-F5344CB8AC3E}">
        <p14:creationId xmlns:p14="http://schemas.microsoft.com/office/powerpoint/2010/main" val="2990216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218941"/>
            <a:ext cx="11160617" cy="5958022"/>
          </a:xfrm>
        </p:spPr>
        <p:txBody>
          <a:bodyPr/>
          <a:lstStyle/>
          <a:p>
            <a:pPr marL="0" indent="0">
              <a:buNone/>
            </a:pPr>
            <a:r>
              <a:rPr lang="en-US" sz="2000" b="1" dirty="0" smtClean="0">
                <a:latin typeface="Times New Roman" panose="02020603050405020304" pitchFamily="18" charset="0"/>
                <a:cs typeface="Times New Roman" panose="02020603050405020304" pitchFamily="18" charset="0"/>
              </a:rPr>
              <a:t>Enter input values and click on get diabetes status</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87116" y="1043189"/>
            <a:ext cx="10572750" cy="5029200"/>
          </a:xfrm>
          <a:prstGeom prst="rect">
            <a:avLst/>
          </a:prstGeom>
        </p:spPr>
      </p:pic>
    </p:spTree>
    <p:extLst>
      <p:ext uri="{BB962C8B-B14F-4D97-AF65-F5344CB8AC3E}">
        <p14:creationId xmlns:p14="http://schemas.microsoft.com/office/powerpoint/2010/main" val="960607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206062"/>
            <a:ext cx="11031828" cy="5970901"/>
          </a:xfrm>
        </p:spPr>
        <p:txBody>
          <a:bodyPr/>
          <a:lstStyle/>
          <a:p>
            <a:pPr marL="0" indent="0">
              <a:buNone/>
            </a:pPr>
            <a:r>
              <a:rPr lang="en-US" sz="2000" b="1" dirty="0" smtClean="0">
                <a:latin typeface="Times New Roman" panose="02020603050405020304" pitchFamily="18" charset="0"/>
                <a:cs typeface="Times New Roman" panose="02020603050405020304" pitchFamily="18" charset="0"/>
              </a:rPr>
              <a:t>Output:</a:t>
            </a:r>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634753" y="1209005"/>
            <a:ext cx="8372475" cy="2971800"/>
          </a:xfrm>
          <a:prstGeom prst="rect">
            <a:avLst/>
          </a:prstGeom>
        </p:spPr>
      </p:pic>
    </p:spTree>
    <p:extLst>
      <p:ext uri="{BB962C8B-B14F-4D97-AF65-F5344CB8AC3E}">
        <p14:creationId xmlns:p14="http://schemas.microsoft.com/office/powerpoint/2010/main" val="2414476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2000" b="1" dirty="0" smtClean="0">
                <a:latin typeface="Times New Roman" panose="02020603050405020304" pitchFamily="18" charset="0"/>
                <a:cs typeface="Times New Roman" panose="02020603050405020304" pitchFamily="18" charset="0"/>
              </a:rPr>
              <a:t>Pre-processing ( Trainset and test set preparation)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7432"/>
            <a:ext cx="10515600" cy="5159531"/>
          </a:xfrm>
        </p:spPr>
        <p:txBody>
          <a:bodyPr/>
          <a:lstStyle/>
          <a:p>
            <a:r>
              <a:rPr lang="en-US" sz="2000" dirty="0" smtClean="0">
                <a:latin typeface="Times New Roman" panose="02020603050405020304" pitchFamily="18" charset="0"/>
                <a:cs typeface="Times New Roman" panose="02020603050405020304" pitchFamily="18" charset="0"/>
              </a:rPr>
              <a:t>Initially used pima Indian diabetes data set</a:t>
            </a:r>
          </a:p>
          <a:p>
            <a:r>
              <a:rPr lang="en-US" sz="2000" dirty="0" smtClean="0">
                <a:latin typeface="Times New Roman" panose="02020603050405020304" pitchFamily="18" charset="0"/>
                <a:cs typeface="Times New Roman" panose="02020603050405020304" pitchFamily="18" charset="0"/>
              </a:rPr>
              <a:t>Second data set used was data set collected from </a:t>
            </a:r>
            <a:r>
              <a:rPr lang="en-IN" sz="2000" dirty="0">
                <a:latin typeface="Times New Roman" panose="02020603050405020304" pitchFamily="18" charset="0"/>
                <a:cs typeface="Times New Roman" panose="02020603050405020304" pitchFamily="18" charset="0"/>
              </a:rPr>
              <a:t>hospital in Frankfurt, Germany </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Used Python library for train set and test set preparation</a:t>
            </a:r>
          </a:p>
          <a:p>
            <a:pPr marL="0" indent="0">
              <a:buNone/>
            </a:pPr>
            <a:r>
              <a:rPr lang="en-US" dirty="0" smtClean="0"/>
              <a:t> </a:t>
            </a:r>
            <a:endParaRPr lang="en-US" dirty="0"/>
          </a:p>
          <a:p>
            <a:pPr marL="0" indent="0">
              <a:buNone/>
            </a:pPr>
            <a:endParaRPr lang="en-IN" dirty="0"/>
          </a:p>
        </p:txBody>
      </p:sp>
    </p:spTree>
    <p:extLst>
      <p:ext uri="{BB962C8B-B14F-4D97-AF65-F5344CB8AC3E}">
        <p14:creationId xmlns:p14="http://schemas.microsoft.com/office/powerpoint/2010/main" val="2748959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2000" b="1" dirty="0" smtClean="0">
                <a:latin typeface="Times New Roman" panose="02020603050405020304" pitchFamily="18" charset="0"/>
                <a:cs typeface="Times New Roman" panose="02020603050405020304" pitchFamily="18" charset="0"/>
              </a:rPr>
              <a:t>Parameters included in analysis:</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093" y="1017432"/>
            <a:ext cx="11044707" cy="5460641"/>
          </a:xfrm>
        </p:spPr>
        <p:txBody>
          <a:bodyPr/>
          <a:lstStyle/>
          <a:p>
            <a:r>
              <a:rPr lang="en-US" sz="2000" dirty="0" smtClean="0">
                <a:latin typeface="Times New Roman" panose="02020603050405020304" pitchFamily="18" charset="0"/>
                <a:cs typeface="Times New Roman" panose="02020603050405020304" pitchFamily="18" charset="0"/>
              </a:rPr>
              <a:t>Many Existing systems used only few parameters to analyze diabetes</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But in current implementation considered all parameters which cause diabetes like </a:t>
            </a:r>
            <a:r>
              <a:rPr lang="en-IN" sz="2000" dirty="0">
                <a:latin typeface="Times New Roman" panose="02020603050405020304" pitchFamily="18" charset="0"/>
                <a:cs typeface="Times New Roman" panose="02020603050405020304" pitchFamily="18" charset="0"/>
              </a:rPr>
              <a:t>to age, sex, bmi, insulin, glucose, blood pressure, diabetes pedigree function, pregnancies we  included serum creatinine, potassium, GlasgowComaScale, heart rate/pulse Rate,respiration rate,body temparature,low density lipoprotein(LDL),high density lipoprotein (HDL),TG (Triglycerides</a:t>
            </a:r>
            <a:r>
              <a:rPr lang="en-IN" sz="2000" dirty="0" smtClean="0">
                <a:latin typeface="Times New Roman" panose="02020603050405020304" pitchFamily="18" charset="0"/>
                <a:cs typeface="Times New Roman" panose="02020603050405020304" pitchFamily="18" charset="0"/>
              </a:rPr>
              <a:t>)</a:t>
            </a:r>
          </a:p>
          <a:p>
            <a:pPr marL="0" indent="0">
              <a:buNone/>
            </a:pP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Due to including lot of parameters it is useful to identify diseases caused due to diabetes like </a:t>
            </a:r>
            <a:r>
              <a:rPr lang="en-IN" sz="2000" dirty="0">
                <a:latin typeface="Times New Roman" panose="02020603050405020304" pitchFamily="18" charset="0"/>
                <a:cs typeface="Times New Roman" panose="02020603050405020304" pitchFamily="18" charset="0"/>
              </a:rPr>
              <a:t>heart disease, neuropath, retinopathy, hearing loss, and dementia.</a:t>
            </a:r>
          </a:p>
          <a:p>
            <a:pPr marL="0" indent="0">
              <a:buNone/>
            </a:pPr>
            <a:endParaRPr lang="en-US" dirty="0"/>
          </a:p>
        </p:txBody>
      </p:sp>
    </p:spTree>
    <p:extLst>
      <p:ext uri="{BB962C8B-B14F-4D97-AF65-F5344CB8AC3E}">
        <p14:creationId xmlns:p14="http://schemas.microsoft.com/office/powerpoint/2010/main" val="3495482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000" b="1" dirty="0" smtClean="0">
                <a:latin typeface="Times New Roman" panose="02020603050405020304" pitchFamily="18" charset="0"/>
                <a:cs typeface="Times New Roman" panose="02020603050405020304" pitchFamily="18" charset="0"/>
              </a:rPr>
              <a:t>Data flow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761" y="978794"/>
            <a:ext cx="10903039" cy="5679583"/>
          </a:xfrm>
        </p:spPr>
        <p:txBody>
          <a:bodyPr/>
          <a:lstStyle/>
          <a:p>
            <a:r>
              <a:rPr lang="en-US" sz="2000" dirty="0" smtClean="0">
                <a:latin typeface="Times New Roman" panose="02020603050405020304" pitchFamily="18" charset="0"/>
                <a:cs typeface="Times New Roman" panose="02020603050405020304" pitchFamily="18" charset="0"/>
              </a:rPr>
              <a:t>  Below diagram represents data flow in the application  </a:t>
            </a:r>
          </a:p>
          <a:p>
            <a:r>
              <a:rPr lang="en-US" sz="2000" dirty="0" smtClean="0">
                <a:latin typeface="Times New Roman" panose="02020603050405020304" pitchFamily="18" charset="0"/>
                <a:cs typeface="Times New Roman" panose="02020603050405020304" pitchFamily="18" charset="0"/>
              </a:rPr>
              <a:t>Data set preparations , model design and model evaluation</a:t>
            </a:r>
          </a:p>
          <a:p>
            <a:r>
              <a:rPr lang="en-US" sz="2000" dirty="0" smtClean="0">
                <a:latin typeface="Times New Roman" panose="02020603050405020304" pitchFamily="18" charset="0"/>
                <a:cs typeface="Times New Roman" panose="02020603050405020304" pitchFamily="18" charset="0"/>
              </a:rPr>
              <a:t>Risk calculation</a:t>
            </a:r>
          </a:p>
          <a:p>
            <a:r>
              <a:rPr lang="en-US" sz="2000" dirty="0" smtClean="0">
                <a:latin typeface="Times New Roman" panose="02020603050405020304" pitchFamily="18" charset="0"/>
                <a:cs typeface="Times New Roman" panose="02020603050405020304" pitchFamily="18" charset="0"/>
              </a:rPr>
              <a:t>Auto rebuilding model when performance level decreases</a:t>
            </a:r>
          </a:p>
          <a:p>
            <a:r>
              <a:rPr lang="en-US" sz="2000" dirty="0" smtClean="0">
                <a:latin typeface="Times New Roman" panose="02020603050405020304" pitchFamily="18" charset="0"/>
                <a:cs typeface="Times New Roman" panose="02020603050405020304" pitchFamily="18" charset="0"/>
              </a:rPr>
              <a:t>Flask API Design</a:t>
            </a:r>
          </a:p>
          <a:p>
            <a:pPr marL="0" indent="0">
              <a:buNone/>
            </a:pPr>
            <a:endParaRPr lang="en-IN" dirty="0"/>
          </a:p>
        </p:txBody>
      </p:sp>
    </p:spTree>
    <p:extLst>
      <p:ext uri="{BB962C8B-B14F-4D97-AF65-F5344CB8AC3E}">
        <p14:creationId xmlns:p14="http://schemas.microsoft.com/office/powerpoint/2010/main" val="4029634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2625" y="479006"/>
            <a:ext cx="4495238" cy="5990476"/>
          </a:xfrm>
          <a:prstGeom prst="rect">
            <a:avLst/>
          </a:prstGeom>
          <a:noFill/>
          <a:ln>
            <a:noFill/>
          </a:ln>
        </p:spPr>
      </p:pic>
    </p:spTree>
    <p:extLst>
      <p:ext uri="{BB962C8B-B14F-4D97-AF65-F5344CB8AC3E}">
        <p14:creationId xmlns:p14="http://schemas.microsoft.com/office/powerpoint/2010/main" val="2727137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03031"/>
            <a:ext cx="11109101" cy="6073932"/>
          </a:xfrm>
        </p:spPr>
        <p:txBody>
          <a:bodyPr/>
          <a:lstStyle/>
          <a:p>
            <a:pPr marL="0" indent="0">
              <a:buNone/>
            </a:pPr>
            <a:r>
              <a:rPr lang="en-US" sz="2000" b="1" dirty="0" smtClean="0">
                <a:latin typeface="Times New Roman" panose="02020603050405020304" pitchFamily="18" charset="0"/>
                <a:cs typeface="Times New Roman" panose="02020603050405020304" pitchFamily="18" charset="0"/>
              </a:rPr>
              <a:t>Data cleaning sample code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Ideally a living person BP can not be zero or glucose can not be zero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Sample code :</a:t>
            </a:r>
          </a:p>
          <a:p>
            <a:r>
              <a:rPr lang="en-IN" sz="2000" dirty="0">
                <a:latin typeface="Times New Roman" panose="02020603050405020304" pitchFamily="18" charset="0"/>
                <a:cs typeface="Times New Roman" panose="02020603050405020304" pitchFamily="18" charset="0"/>
              </a:rPr>
              <a:t>diabetes_mod =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[(df.BloodPressure != 0) &amp; (df.BMI != 0) &amp; (df.Glucose != 0)]</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04054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67425"/>
            <a:ext cx="11057586" cy="6009538"/>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Sample code for machine learning algorithms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Random forest: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IN" sz="2000" dirty="0" err="1" smtClean="0"/>
              <a:t>rmfr</a:t>
            </a:r>
            <a:r>
              <a:rPr lang="en-IN" sz="2000" dirty="0" smtClean="0"/>
              <a:t> </a:t>
            </a:r>
            <a:r>
              <a:rPr lang="en-IN" sz="2000" dirty="0"/>
              <a:t>= RandomForestClassifier(</a:t>
            </a:r>
            <a:r>
              <a:rPr lang="en-IN" sz="2000" dirty="0" err="1"/>
              <a:t>n_estimators</a:t>
            </a:r>
            <a:r>
              <a:rPr lang="en-IN" sz="2000" dirty="0"/>
              <a:t>=50)</a:t>
            </a:r>
          </a:p>
          <a:p>
            <a:pPr marL="0" indent="0">
              <a:buNone/>
            </a:pPr>
            <a:r>
              <a:rPr lang="en-IN" sz="2000" dirty="0"/>
              <a:t>rmfr.fit(x_train, y_train)</a:t>
            </a:r>
          </a:p>
          <a:p>
            <a:pPr marL="0" indent="0">
              <a:buNone/>
            </a:pPr>
            <a:r>
              <a:rPr lang="en-IN" sz="2000" dirty="0"/>
              <a:t>y_pred = rmfr.predict(x_test)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835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000" b="1" dirty="0" smtClean="0">
                <a:latin typeface="Times New Roman" panose="02020603050405020304" pitchFamily="18" charset="0"/>
                <a:cs typeface="Times New Roman" panose="02020603050405020304" pitchFamily="18" charset="0"/>
              </a:rPr>
              <a:t>Parameters Tuning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851" y="888642"/>
            <a:ext cx="11018949" cy="5537916"/>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Each algorithm is parameter tuned to achieve better accuracy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Ex : </a:t>
            </a:r>
            <a:r>
              <a:rPr lang="en-IN" sz="2000" b="1" u="sng" dirty="0" smtClean="0">
                <a:latin typeface="Times New Roman" panose="02020603050405020304" pitchFamily="18" charset="0"/>
                <a:cs typeface="Times New Roman" panose="02020603050405020304" pitchFamily="18" charset="0"/>
              </a:rPr>
              <a:t>max_depth </a:t>
            </a:r>
            <a:r>
              <a:rPr lang="en-IN" sz="2000" b="1" u="sng" dirty="0">
                <a:latin typeface="Times New Roman" panose="02020603050405020304" pitchFamily="18" charset="0"/>
                <a:cs typeface="Times New Roman" panose="02020603050405020304" pitchFamily="18" charset="0"/>
              </a:rPr>
              <a:t>tuning in random forest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max_depth represents the depth of each tree in the forest. The deeper the tree, the more splits it has and it captures more information about the data. We fit each decision tree with depths ranging from 1 to 32 and plot the training and test errors</a:t>
            </a:r>
            <a:r>
              <a:rPr lang="en-IN"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Sample code: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err="1">
                <a:latin typeface="Times New Roman" panose="02020603050405020304" pitchFamily="18" charset="0"/>
                <a:cs typeface="Times New Roman" panose="02020603050405020304" pitchFamily="18" charset="0"/>
              </a:rPr>
              <a:t>rmfr</a:t>
            </a:r>
            <a:r>
              <a:rPr lang="en-IN" sz="2000" dirty="0">
                <a:latin typeface="Times New Roman" panose="02020603050405020304" pitchFamily="18" charset="0"/>
                <a:cs typeface="Times New Roman" panose="02020603050405020304" pitchFamily="18" charset="0"/>
              </a:rPr>
              <a:t> = RandomForestClassifier(max_depth=15,n_jobs=-1)</a:t>
            </a:r>
          </a:p>
          <a:p>
            <a:pPr marL="0" indent="0">
              <a:buNone/>
            </a:pPr>
            <a:r>
              <a:rPr lang="en-IN" sz="2000" dirty="0">
                <a:latin typeface="Times New Roman" panose="02020603050405020304" pitchFamily="18" charset="0"/>
                <a:cs typeface="Times New Roman" panose="02020603050405020304" pitchFamily="18" charset="0"/>
              </a:rPr>
              <a:t>rmfr.fit(x_train, y_train)</a:t>
            </a:r>
          </a:p>
          <a:p>
            <a:pPr marL="0" indent="0">
              <a:buNone/>
            </a:pPr>
            <a:r>
              <a:rPr lang="en-IN" sz="2000" dirty="0">
                <a:latin typeface="Times New Roman" panose="02020603050405020304" pitchFamily="18" charset="0"/>
                <a:cs typeface="Times New Roman" panose="02020603050405020304" pitchFamily="18" charset="0"/>
              </a:rPr>
              <a:t>y_pred = rmfr.predict(x_test)</a:t>
            </a:r>
          </a:p>
          <a:p>
            <a:pPr marL="0" indent="0">
              <a:buNone/>
            </a:pPr>
            <a:endParaRPr lang="en-IN" dirty="0"/>
          </a:p>
        </p:txBody>
      </p:sp>
    </p:spTree>
    <p:extLst>
      <p:ext uri="{BB962C8B-B14F-4D97-AF65-F5344CB8AC3E}">
        <p14:creationId xmlns:p14="http://schemas.microsoft.com/office/powerpoint/2010/main" val="375999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1120</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Abstract : </vt:lpstr>
      <vt:lpstr>Pre-processing ( Trainset and test set preparation)</vt:lpstr>
      <vt:lpstr>Parameters included in analysis:</vt:lpstr>
      <vt:lpstr>Data flow :</vt:lpstr>
      <vt:lpstr>PowerPoint Presentation</vt:lpstr>
      <vt:lpstr>PowerPoint Presentation</vt:lpstr>
      <vt:lpstr>PowerPoint Presentation</vt:lpstr>
      <vt:lpstr>Parameters Tuning </vt:lpstr>
      <vt:lpstr>Deep learning implementation  by using tensorflow</vt:lpstr>
      <vt:lpstr>Sample Chart generated for different algorithms and their accuracy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Yaganteeswarudu Akkem</dc:creator>
  <cp:lastModifiedBy>Yaganteeswarudu Akkem</cp:lastModifiedBy>
  <cp:revision>9</cp:revision>
  <dcterms:created xsi:type="dcterms:W3CDTF">2020-04-01T13:43:34Z</dcterms:created>
  <dcterms:modified xsi:type="dcterms:W3CDTF">2020-04-01T16:57:22Z</dcterms:modified>
</cp:coreProperties>
</file>