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Lustria" panose="020B0604020202020204" charset="0"/>
      <p:regular r:id="rId14"/>
    </p:embeddedFont>
    <p:embeddedFont>
      <p:font typeface="Montserrat" panose="00000500000000000000" pitchFamily="2" charset="0"/>
      <p:regular r:id="rId15"/>
    </p:embeddedFont>
    <p:embeddedFont>
      <p:font typeface="Moontim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68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02068" y="5598657"/>
            <a:ext cx="5278947" cy="3245980"/>
            <a:chOff x="0" y="0"/>
            <a:chExt cx="1390340" cy="8549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0340" cy="854908"/>
            </a:xfrm>
            <a:custGeom>
              <a:avLst/>
              <a:gdLst/>
              <a:ahLst/>
              <a:cxnLst/>
              <a:rect l="l" t="t" r="r" b="b"/>
              <a:pathLst>
                <a:path w="1390340" h="854908">
                  <a:moveTo>
                    <a:pt x="0" y="0"/>
                  </a:moveTo>
                  <a:lnTo>
                    <a:pt x="1390340" y="0"/>
                  </a:lnTo>
                  <a:lnTo>
                    <a:pt x="1390340" y="854908"/>
                  </a:lnTo>
                  <a:lnTo>
                    <a:pt x="0" y="8549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90340" cy="893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028700" y="2102998"/>
            <a:ext cx="1622568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MA"/>
          </a:p>
        </p:txBody>
      </p:sp>
      <p:sp>
        <p:nvSpPr>
          <p:cNvPr id="9" name="TextBox 9"/>
          <p:cNvSpPr txBox="1"/>
          <p:nvPr/>
        </p:nvSpPr>
        <p:spPr>
          <a:xfrm>
            <a:off x="7218487" y="5506663"/>
            <a:ext cx="3851027" cy="3072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Moontime"/>
                <a:ea typeface="Moontime"/>
                <a:cs typeface="Moontime"/>
                <a:sym typeface="Moontime"/>
              </a:rPr>
              <a:t>Système de parking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55020" y="4223571"/>
            <a:ext cx="8577959" cy="111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1"/>
              </a:lnSpc>
              <a:spcBef>
                <a:spcPct val="0"/>
              </a:spcBef>
            </a:pPr>
            <a:r>
              <a:rPr lang="en-US" sz="6500" spc="78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CONCEPTION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3999" y="1377828"/>
            <a:ext cx="15825073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spc="145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AIT ELHAJ ZAKARIA / EL BEHJA NOUHA / GARTITE YASSINE / TECHA ABDREHMANE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69660" y="1028700"/>
            <a:ext cx="6343764" cy="8229600"/>
            <a:chOff x="0" y="0"/>
            <a:chExt cx="620732" cy="8052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732" cy="805259"/>
            </a:xfrm>
            <a:custGeom>
              <a:avLst/>
              <a:gdLst/>
              <a:ahLst/>
              <a:cxnLst/>
              <a:rect l="l" t="t" r="r" b="b"/>
              <a:pathLst>
                <a:path w="620732" h="805259">
                  <a:moveTo>
                    <a:pt x="207022" y="19070"/>
                  </a:moveTo>
                  <a:cubicBezTo>
                    <a:pt x="238743" y="7556"/>
                    <a:pt x="275025" y="0"/>
                    <a:pt x="310533" y="0"/>
                  </a:cubicBezTo>
                  <a:cubicBezTo>
                    <a:pt x="346043" y="0"/>
                    <a:pt x="380211" y="6476"/>
                    <a:pt x="411699" y="17990"/>
                  </a:cubicBezTo>
                  <a:cubicBezTo>
                    <a:pt x="412370" y="18350"/>
                    <a:pt x="413040" y="18350"/>
                    <a:pt x="413709" y="18710"/>
                  </a:cubicBezTo>
                  <a:cubicBezTo>
                    <a:pt x="531960" y="64765"/>
                    <a:pt x="619057" y="186379"/>
                    <a:pt x="620732" y="328335"/>
                  </a:cubicBezTo>
                  <a:lnTo>
                    <a:pt x="620732" y="805259"/>
                  </a:lnTo>
                  <a:lnTo>
                    <a:pt x="0" y="805259"/>
                  </a:lnTo>
                  <a:lnTo>
                    <a:pt x="0" y="328688"/>
                  </a:lnTo>
                  <a:cubicBezTo>
                    <a:pt x="1675" y="185660"/>
                    <a:pt x="87432" y="64045"/>
                    <a:pt x="20702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20732" cy="716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631414" y="4266680"/>
            <a:ext cx="695542" cy="695542"/>
          </a:xfrm>
          <a:custGeom>
            <a:avLst/>
            <a:gdLst/>
            <a:ahLst/>
            <a:cxnLst/>
            <a:rect l="l" t="t" r="r" b="b"/>
            <a:pathLst>
              <a:path w="695542" h="695542">
                <a:moveTo>
                  <a:pt x="0" y="0"/>
                </a:moveTo>
                <a:lnTo>
                  <a:pt x="695542" y="0"/>
                </a:lnTo>
                <a:lnTo>
                  <a:pt x="695542" y="695543"/>
                </a:lnTo>
                <a:lnTo>
                  <a:pt x="0" y="69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6" name="Freeform 6"/>
          <p:cNvSpPr/>
          <p:nvPr/>
        </p:nvSpPr>
        <p:spPr>
          <a:xfrm>
            <a:off x="11956127" y="8231908"/>
            <a:ext cx="695542" cy="695542"/>
          </a:xfrm>
          <a:custGeom>
            <a:avLst/>
            <a:gdLst/>
            <a:ahLst/>
            <a:cxnLst/>
            <a:rect l="l" t="t" r="r" b="b"/>
            <a:pathLst>
              <a:path w="695542" h="695542">
                <a:moveTo>
                  <a:pt x="0" y="0"/>
                </a:moveTo>
                <a:lnTo>
                  <a:pt x="695543" y="0"/>
                </a:lnTo>
                <a:lnTo>
                  <a:pt x="695543" y="695543"/>
                </a:lnTo>
                <a:lnTo>
                  <a:pt x="0" y="69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7" name="TextBox 7"/>
          <p:cNvSpPr txBox="1"/>
          <p:nvPr/>
        </p:nvSpPr>
        <p:spPr>
          <a:xfrm>
            <a:off x="6512339" y="4295255"/>
            <a:ext cx="5258405" cy="756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sz="5201" spc="624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8564065"/>
            <a:ext cx="1622568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MA"/>
          </a:p>
        </p:txBody>
      </p:sp>
      <p:sp>
        <p:nvSpPr>
          <p:cNvPr id="6" name="TextBox 6"/>
          <p:cNvSpPr txBox="1"/>
          <p:nvPr/>
        </p:nvSpPr>
        <p:spPr>
          <a:xfrm>
            <a:off x="1028700" y="3805555"/>
            <a:ext cx="16225683" cy="279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conception de ce système de reconnaissance automatique des places de stationnement repose sur une architecture bien définie, intégrant plusieurs composants essentiels 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1-Une application mobile permettant aux utilisateurs de scanner leur QR code unique pour entrer et sortir du parking.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2-Un serveur centralisé assurant la gestion des entrées et sorties, le calcul des tarifs et l'enregistrement des paiements.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3-Une base de données sécurisée stockant les informations sur les utilisateurs, les véhicules, les transactions et les QR codes.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4-Des bornes de paiement intelligentes offrant un règlement via carte bancaire ou espèces, avec un mécanisme de rendu de monnaie.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5-Un système de surveillance automatique qui alerte un agent de sécurité en cas de non-paiement après un délai défini.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13204" y="1353756"/>
            <a:ext cx="750748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 spc="48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86349" y="565918"/>
            <a:ext cx="6910386" cy="8964665"/>
            <a:chOff x="0" y="0"/>
            <a:chExt cx="620732" cy="8052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732" cy="805259"/>
            </a:xfrm>
            <a:custGeom>
              <a:avLst/>
              <a:gdLst/>
              <a:ahLst/>
              <a:cxnLst/>
              <a:rect l="l" t="t" r="r" b="b"/>
              <a:pathLst>
                <a:path w="620732" h="805259">
                  <a:moveTo>
                    <a:pt x="207022" y="19070"/>
                  </a:moveTo>
                  <a:cubicBezTo>
                    <a:pt x="238743" y="7556"/>
                    <a:pt x="275025" y="0"/>
                    <a:pt x="310533" y="0"/>
                  </a:cubicBezTo>
                  <a:cubicBezTo>
                    <a:pt x="346043" y="0"/>
                    <a:pt x="380211" y="6476"/>
                    <a:pt x="411699" y="17990"/>
                  </a:cubicBezTo>
                  <a:cubicBezTo>
                    <a:pt x="412370" y="18350"/>
                    <a:pt x="413040" y="18350"/>
                    <a:pt x="413709" y="18710"/>
                  </a:cubicBezTo>
                  <a:cubicBezTo>
                    <a:pt x="531960" y="64765"/>
                    <a:pt x="619057" y="186379"/>
                    <a:pt x="620732" y="328335"/>
                  </a:cubicBezTo>
                  <a:lnTo>
                    <a:pt x="620732" y="805259"/>
                  </a:lnTo>
                  <a:lnTo>
                    <a:pt x="0" y="805259"/>
                  </a:lnTo>
                  <a:lnTo>
                    <a:pt x="0" y="328688"/>
                  </a:lnTo>
                  <a:cubicBezTo>
                    <a:pt x="1675" y="185660"/>
                    <a:pt x="87432" y="64045"/>
                    <a:pt x="20702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20732" cy="716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317890" y="3934865"/>
            <a:ext cx="757668" cy="757668"/>
          </a:xfrm>
          <a:custGeom>
            <a:avLst/>
            <a:gdLst/>
            <a:ahLst/>
            <a:cxnLst/>
            <a:rect l="l" t="t" r="r" b="b"/>
            <a:pathLst>
              <a:path w="757668" h="757668">
                <a:moveTo>
                  <a:pt x="0" y="0"/>
                </a:moveTo>
                <a:lnTo>
                  <a:pt x="757668" y="0"/>
                </a:lnTo>
                <a:lnTo>
                  <a:pt x="757668" y="757668"/>
                </a:lnTo>
                <a:lnTo>
                  <a:pt x="0" y="757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6" name="Freeform 6"/>
          <p:cNvSpPr/>
          <p:nvPr/>
        </p:nvSpPr>
        <p:spPr>
          <a:xfrm>
            <a:off x="12207525" y="8000383"/>
            <a:ext cx="757668" cy="757668"/>
          </a:xfrm>
          <a:custGeom>
            <a:avLst/>
            <a:gdLst/>
            <a:ahLst/>
            <a:cxnLst/>
            <a:rect l="l" t="t" r="r" b="b"/>
            <a:pathLst>
              <a:path w="757668" h="757668">
                <a:moveTo>
                  <a:pt x="0" y="0"/>
                </a:moveTo>
                <a:lnTo>
                  <a:pt x="757668" y="0"/>
                </a:lnTo>
                <a:lnTo>
                  <a:pt x="757668" y="757667"/>
                </a:lnTo>
                <a:lnTo>
                  <a:pt x="0" y="757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7" name="TextBox 7"/>
          <p:cNvSpPr txBox="1"/>
          <p:nvPr/>
        </p:nvSpPr>
        <p:spPr>
          <a:xfrm>
            <a:off x="6078017" y="4125755"/>
            <a:ext cx="6131967" cy="1379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98"/>
              </a:lnSpc>
            </a:pPr>
            <a:r>
              <a:rPr lang="en-US" sz="4781" spc="573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MERCI POUR VOTRE ÉCOUTE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59797" y="581025"/>
            <a:ext cx="8115300" cy="1063392"/>
            <a:chOff x="0" y="0"/>
            <a:chExt cx="2137363" cy="2800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7363" cy="280070"/>
            </a:xfrm>
            <a:custGeom>
              <a:avLst/>
              <a:gdLst/>
              <a:ahLst/>
              <a:cxnLst/>
              <a:rect l="l" t="t" r="r" b="b"/>
              <a:pathLst>
                <a:path w="2137363" h="280070">
                  <a:moveTo>
                    <a:pt x="0" y="0"/>
                  </a:moveTo>
                  <a:lnTo>
                    <a:pt x="2137363" y="0"/>
                  </a:lnTo>
                  <a:lnTo>
                    <a:pt x="2137363" y="280070"/>
                  </a:lnTo>
                  <a:lnTo>
                    <a:pt x="0" y="2800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37363" cy="318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690448" y="2706394"/>
            <a:ext cx="360961" cy="360961"/>
          </a:xfrm>
          <a:custGeom>
            <a:avLst/>
            <a:gdLst/>
            <a:ahLst/>
            <a:cxnLst/>
            <a:rect l="l" t="t" r="r" b="b"/>
            <a:pathLst>
              <a:path w="360961" h="360961">
                <a:moveTo>
                  <a:pt x="0" y="0"/>
                </a:moveTo>
                <a:lnTo>
                  <a:pt x="360962" y="0"/>
                </a:lnTo>
                <a:lnTo>
                  <a:pt x="360962" y="360961"/>
                </a:lnTo>
                <a:lnTo>
                  <a:pt x="0" y="360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6" name="Freeform 6"/>
          <p:cNvSpPr/>
          <p:nvPr/>
        </p:nvSpPr>
        <p:spPr>
          <a:xfrm>
            <a:off x="5690448" y="5499336"/>
            <a:ext cx="360961" cy="360961"/>
          </a:xfrm>
          <a:custGeom>
            <a:avLst/>
            <a:gdLst/>
            <a:ahLst/>
            <a:cxnLst/>
            <a:rect l="l" t="t" r="r" b="b"/>
            <a:pathLst>
              <a:path w="360961" h="360961">
                <a:moveTo>
                  <a:pt x="0" y="0"/>
                </a:moveTo>
                <a:lnTo>
                  <a:pt x="360962" y="0"/>
                </a:lnTo>
                <a:lnTo>
                  <a:pt x="360962" y="360961"/>
                </a:lnTo>
                <a:lnTo>
                  <a:pt x="0" y="360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7" name="Freeform 7"/>
          <p:cNvSpPr/>
          <p:nvPr/>
        </p:nvSpPr>
        <p:spPr>
          <a:xfrm>
            <a:off x="5690448" y="6419396"/>
            <a:ext cx="360961" cy="360961"/>
          </a:xfrm>
          <a:custGeom>
            <a:avLst/>
            <a:gdLst/>
            <a:ahLst/>
            <a:cxnLst/>
            <a:rect l="l" t="t" r="r" b="b"/>
            <a:pathLst>
              <a:path w="360961" h="360961">
                <a:moveTo>
                  <a:pt x="0" y="0"/>
                </a:moveTo>
                <a:lnTo>
                  <a:pt x="360962" y="0"/>
                </a:lnTo>
                <a:lnTo>
                  <a:pt x="360962" y="360961"/>
                </a:lnTo>
                <a:lnTo>
                  <a:pt x="0" y="360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8" name="Freeform 8"/>
          <p:cNvSpPr/>
          <p:nvPr/>
        </p:nvSpPr>
        <p:spPr>
          <a:xfrm>
            <a:off x="5690448" y="3623520"/>
            <a:ext cx="360961" cy="360961"/>
          </a:xfrm>
          <a:custGeom>
            <a:avLst/>
            <a:gdLst/>
            <a:ahLst/>
            <a:cxnLst/>
            <a:rect l="l" t="t" r="r" b="b"/>
            <a:pathLst>
              <a:path w="360961" h="360961">
                <a:moveTo>
                  <a:pt x="0" y="0"/>
                </a:moveTo>
                <a:lnTo>
                  <a:pt x="360962" y="0"/>
                </a:lnTo>
                <a:lnTo>
                  <a:pt x="360962" y="360962"/>
                </a:lnTo>
                <a:lnTo>
                  <a:pt x="0" y="36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grpSp>
        <p:nvGrpSpPr>
          <p:cNvPr id="9" name="Group 9"/>
          <p:cNvGrpSpPr/>
          <p:nvPr/>
        </p:nvGrpSpPr>
        <p:grpSpPr>
          <a:xfrm>
            <a:off x="6305923" y="4299498"/>
            <a:ext cx="104891" cy="10489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M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305923" y="4773509"/>
            <a:ext cx="104891" cy="10489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fr-M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760675" y="718399"/>
            <a:ext cx="7836877" cy="71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spc="504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SOMMAIRE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95656" y="2667325"/>
            <a:ext cx="5002116" cy="4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1"/>
              </a:lnSpc>
              <a:spcBef>
                <a:spcPct val="0"/>
              </a:spcBef>
            </a:pPr>
            <a:r>
              <a:rPr lang="en-US" sz="2515" spc="299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DIAGRAMME DE CLASSE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95656" y="5460267"/>
            <a:ext cx="5928090" cy="4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1"/>
              </a:lnSpc>
              <a:spcBef>
                <a:spcPct val="0"/>
              </a:spcBef>
            </a:pPr>
            <a:r>
              <a:rPr lang="en-US" sz="2515" spc="299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DIAGRAMME DE SEQUENCE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95656" y="6380328"/>
            <a:ext cx="4338500" cy="42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1"/>
              </a:lnSpc>
              <a:spcBef>
                <a:spcPct val="0"/>
              </a:spcBef>
            </a:pPr>
            <a:r>
              <a:rPr lang="en-US" sz="2515" spc="299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CONCLUSION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95656" y="3593008"/>
            <a:ext cx="6854065" cy="428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1"/>
              </a:lnSpc>
              <a:spcBef>
                <a:spcPct val="0"/>
              </a:spcBef>
            </a:pPr>
            <a:r>
              <a:rPr lang="en-US" sz="2515" spc="299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DIAGRAMME DE CAS D’UTILISATION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578554" y="4180482"/>
            <a:ext cx="3190525" cy="314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1"/>
              </a:lnSpc>
              <a:spcBef>
                <a:spcPct val="0"/>
              </a:spcBef>
            </a:pPr>
            <a:r>
              <a:rPr lang="en-US" sz="1886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Schema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578554" y="4654494"/>
            <a:ext cx="3190525" cy="314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1"/>
              </a:lnSpc>
              <a:spcBef>
                <a:spcPct val="0"/>
              </a:spcBef>
            </a:pPr>
            <a:r>
              <a:rPr lang="en-US" sz="1886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Description textuelle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8564065"/>
            <a:ext cx="1622568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MA"/>
          </a:p>
        </p:txBody>
      </p:sp>
      <p:sp>
        <p:nvSpPr>
          <p:cNvPr id="6" name="TextBox 6"/>
          <p:cNvSpPr txBox="1"/>
          <p:nvPr/>
        </p:nvSpPr>
        <p:spPr>
          <a:xfrm>
            <a:off x="4072051" y="3776199"/>
            <a:ext cx="10143898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sz="5800" spc="696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 - DIAGRAMME DE CLASSE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diagramme, Plan, schématique&#10;&#10;Le contenu généré par l’IA peut être incorrect.">
            <a:extLst>
              <a:ext uri="{FF2B5EF4-FFF2-40B4-BE49-F238E27FC236}">
                <a16:creationId xmlns:a16="http://schemas.microsoft.com/office/drawing/2014/main" id="{28FA16E1-DB26-16D7-C0A6-CBC1D1062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41" y="0"/>
            <a:ext cx="10814317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69660" y="510376"/>
            <a:ext cx="6743312" cy="8747924"/>
            <a:chOff x="0" y="0"/>
            <a:chExt cx="620732" cy="8052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732" cy="805259"/>
            </a:xfrm>
            <a:custGeom>
              <a:avLst/>
              <a:gdLst/>
              <a:ahLst/>
              <a:cxnLst/>
              <a:rect l="l" t="t" r="r" b="b"/>
              <a:pathLst>
                <a:path w="620732" h="805259">
                  <a:moveTo>
                    <a:pt x="207022" y="19070"/>
                  </a:moveTo>
                  <a:cubicBezTo>
                    <a:pt x="238743" y="7556"/>
                    <a:pt x="275025" y="0"/>
                    <a:pt x="310533" y="0"/>
                  </a:cubicBezTo>
                  <a:cubicBezTo>
                    <a:pt x="346043" y="0"/>
                    <a:pt x="380211" y="6476"/>
                    <a:pt x="411699" y="17990"/>
                  </a:cubicBezTo>
                  <a:cubicBezTo>
                    <a:pt x="412370" y="18350"/>
                    <a:pt x="413040" y="18350"/>
                    <a:pt x="413709" y="18710"/>
                  </a:cubicBezTo>
                  <a:cubicBezTo>
                    <a:pt x="531960" y="64765"/>
                    <a:pt x="619057" y="186379"/>
                    <a:pt x="620732" y="328335"/>
                  </a:cubicBezTo>
                  <a:lnTo>
                    <a:pt x="620732" y="805259"/>
                  </a:lnTo>
                  <a:lnTo>
                    <a:pt x="0" y="805259"/>
                  </a:lnTo>
                  <a:lnTo>
                    <a:pt x="0" y="328688"/>
                  </a:lnTo>
                  <a:cubicBezTo>
                    <a:pt x="1675" y="185660"/>
                    <a:pt x="87432" y="64045"/>
                    <a:pt x="20702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20732" cy="7163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631414" y="4266680"/>
            <a:ext cx="695542" cy="695542"/>
          </a:xfrm>
          <a:custGeom>
            <a:avLst/>
            <a:gdLst/>
            <a:ahLst/>
            <a:cxnLst/>
            <a:rect l="l" t="t" r="r" b="b"/>
            <a:pathLst>
              <a:path w="695542" h="695542">
                <a:moveTo>
                  <a:pt x="0" y="0"/>
                </a:moveTo>
                <a:lnTo>
                  <a:pt x="695542" y="0"/>
                </a:lnTo>
                <a:lnTo>
                  <a:pt x="695542" y="695543"/>
                </a:lnTo>
                <a:lnTo>
                  <a:pt x="0" y="69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6" name="Freeform 6"/>
          <p:cNvSpPr/>
          <p:nvPr/>
        </p:nvSpPr>
        <p:spPr>
          <a:xfrm>
            <a:off x="11956127" y="8231908"/>
            <a:ext cx="695542" cy="695542"/>
          </a:xfrm>
          <a:custGeom>
            <a:avLst/>
            <a:gdLst/>
            <a:ahLst/>
            <a:cxnLst/>
            <a:rect l="l" t="t" r="r" b="b"/>
            <a:pathLst>
              <a:path w="695542" h="695542">
                <a:moveTo>
                  <a:pt x="0" y="0"/>
                </a:moveTo>
                <a:lnTo>
                  <a:pt x="695543" y="0"/>
                </a:lnTo>
                <a:lnTo>
                  <a:pt x="695543" y="695543"/>
                </a:lnTo>
                <a:lnTo>
                  <a:pt x="0" y="69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7" name="TextBox 7"/>
          <p:cNvSpPr txBox="1"/>
          <p:nvPr/>
        </p:nvSpPr>
        <p:spPr>
          <a:xfrm>
            <a:off x="6326956" y="3758964"/>
            <a:ext cx="6012654" cy="306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5233" spc="628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II - DIAGRAMME CAS D’UTILISATION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52962" y="0"/>
            <a:ext cx="5135778" cy="10287000"/>
          </a:xfrm>
          <a:custGeom>
            <a:avLst/>
            <a:gdLst/>
            <a:ahLst/>
            <a:cxnLst/>
            <a:rect l="l" t="t" r="r" b="b"/>
            <a:pathLst>
              <a:path w="5135778" h="10287000">
                <a:moveTo>
                  <a:pt x="0" y="0"/>
                </a:moveTo>
                <a:lnTo>
                  <a:pt x="5135777" y="0"/>
                </a:lnTo>
                <a:lnTo>
                  <a:pt x="51357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01"/>
            </a:stretch>
          </a:blipFill>
        </p:spPr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M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8564065"/>
            <a:ext cx="1622568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MA"/>
          </a:p>
        </p:txBody>
      </p:sp>
      <p:sp>
        <p:nvSpPr>
          <p:cNvPr id="6" name="TextBox 6"/>
          <p:cNvSpPr txBox="1"/>
          <p:nvPr/>
        </p:nvSpPr>
        <p:spPr>
          <a:xfrm>
            <a:off x="4072051" y="3776199"/>
            <a:ext cx="10143898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sz="5800" spc="696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III - DIAGRAMME DE SEQUENCE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194449" cy="10234378"/>
          </a:xfrm>
          <a:custGeom>
            <a:avLst/>
            <a:gdLst/>
            <a:ahLst/>
            <a:cxnLst/>
            <a:rect l="l" t="t" r="r" b="b"/>
            <a:pathLst>
              <a:path w="18194449" h="10234378">
                <a:moveTo>
                  <a:pt x="0" y="0"/>
                </a:moveTo>
                <a:lnTo>
                  <a:pt x="18194449" y="0"/>
                </a:lnTo>
                <a:lnTo>
                  <a:pt x="18194449" y="10234378"/>
                </a:lnTo>
                <a:lnTo>
                  <a:pt x="0" y="10234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1976" y="6237431"/>
            <a:ext cx="452498" cy="452498"/>
          </a:xfrm>
          <a:custGeom>
            <a:avLst/>
            <a:gdLst/>
            <a:ahLst/>
            <a:cxnLst/>
            <a:rect l="l" t="t" r="r" b="b"/>
            <a:pathLst>
              <a:path w="452498" h="452498">
                <a:moveTo>
                  <a:pt x="0" y="0"/>
                </a:moveTo>
                <a:lnTo>
                  <a:pt x="452498" y="0"/>
                </a:lnTo>
                <a:lnTo>
                  <a:pt x="452498" y="452498"/>
                </a:lnTo>
                <a:lnTo>
                  <a:pt x="0" y="452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3" name="Freeform 3"/>
          <p:cNvSpPr/>
          <p:nvPr/>
        </p:nvSpPr>
        <p:spPr>
          <a:xfrm>
            <a:off x="16587932" y="3121324"/>
            <a:ext cx="445119" cy="445119"/>
          </a:xfrm>
          <a:custGeom>
            <a:avLst/>
            <a:gdLst/>
            <a:ahLst/>
            <a:cxnLst/>
            <a:rect l="l" t="t" r="r" b="b"/>
            <a:pathLst>
              <a:path w="445119" h="445119">
                <a:moveTo>
                  <a:pt x="0" y="0"/>
                </a:moveTo>
                <a:lnTo>
                  <a:pt x="445119" y="0"/>
                </a:lnTo>
                <a:lnTo>
                  <a:pt x="445119" y="445119"/>
                </a:lnTo>
                <a:lnTo>
                  <a:pt x="0" y="4451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4" name="TextBox 4"/>
          <p:cNvSpPr txBox="1"/>
          <p:nvPr/>
        </p:nvSpPr>
        <p:spPr>
          <a:xfrm>
            <a:off x="4198438" y="981075"/>
            <a:ext cx="11152181" cy="7789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1-Entrée au parking: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+L'utilisateur scanne son QR code unique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+Le système enregistre l'heure et la date d'entrée en base de données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2-Sortie du parking: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+L'utilisateur scanne son QR code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+Le système calcule la durée et le tarif à payer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+Affichage des informations (heure d'entrée, de sortie, tarif)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3-Processus de paiement avec deux options :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+Paiement par CB via l'application mobile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+Paiement en liquide avec trois cas possibles :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-Montant insuffisant → demande d'ajout d'argent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-Montant exact → ouverture de la barrière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-Montant supérieur → rendu de monnaie puis ouverture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4-Gestion de non-paiement: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+Alerte à l'agent de sécurité après 5 minutes sans paiement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5-Finalisation: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+Émission d'un reçu de paiement</a:t>
            </a:r>
          </a:p>
          <a:p>
            <a:pPr algn="l">
              <a:lnSpc>
                <a:spcPts val="3459"/>
              </a:lnSpc>
              <a:spcBef>
                <a:spcPct val="0"/>
              </a:spcBef>
            </a:pPr>
            <a:r>
              <a:rPr lang="en-US" sz="247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+Suppression du QR code de la table des véhicules garés</a:t>
            </a:r>
          </a:p>
        </p:txBody>
      </p:sp>
      <p:sp>
        <p:nvSpPr>
          <p:cNvPr id="5" name="Freeform 5"/>
          <p:cNvSpPr/>
          <p:nvPr/>
        </p:nvSpPr>
        <p:spPr>
          <a:xfrm>
            <a:off x="14754224" y="9032051"/>
            <a:ext cx="452498" cy="452498"/>
          </a:xfrm>
          <a:custGeom>
            <a:avLst/>
            <a:gdLst/>
            <a:ahLst/>
            <a:cxnLst/>
            <a:rect l="l" t="t" r="r" b="b"/>
            <a:pathLst>
              <a:path w="452498" h="452498">
                <a:moveTo>
                  <a:pt x="0" y="0"/>
                </a:moveTo>
                <a:lnTo>
                  <a:pt x="452499" y="0"/>
                </a:lnTo>
                <a:lnTo>
                  <a:pt x="452499" y="452498"/>
                </a:lnTo>
                <a:lnTo>
                  <a:pt x="0" y="452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  <p:sp>
        <p:nvSpPr>
          <p:cNvPr id="6" name="Freeform 6"/>
          <p:cNvSpPr/>
          <p:nvPr/>
        </p:nvSpPr>
        <p:spPr>
          <a:xfrm>
            <a:off x="1967515" y="576202"/>
            <a:ext cx="452498" cy="452498"/>
          </a:xfrm>
          <a:custGeom>
            <a:avLst/>
            <a:gdLst/>
            <a:ahLst/>
            <a:cxnLst/>
            <a:rect l="l" t="t" r="r" b="b"/>
            <a:pathLst>
              <a:path w="452498" h="452498">
                <a:moveTo>
                  <a:pt x="0" y="0"/>
                </a:moveTo>
                <a:lnTo>
                  <a:pt x="452498" y="0"/>
                </a:lnTo>
                <a:lnTo>
                  <a:pt x="452498" y="452498"/>
                </a:lnTo>
                <a:lnTo>
                  <a:pt x="0" y="452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M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Personnalisé</PresentationFormat>
  <Paragraphs>40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Montserrat</vt:lpstr>
      <vt:lpstr>Calibri</vt:lpstr>
      <vt:lpstr>Moontime</vt:lpstr>
      <vt:lpstr>Lustria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</dc:title>
  <cp:lastModifiedBy>Yassine Gartite</cp:lastModifiedBy>
  <cp:revision>2</cp:revision>
  <dcterms:created xsi:type="dcterms:W3CDTF">2006-08-16T00:00:00Z</dcterms:created>
  <dcterms:modified xsi:type="dcterms:W3CDTF">2025-03-23T22:52:22Z</dcterms:modified>
  <dc:identifier>DAGiKyxRuRg</dc:identifier>
</cp:coreProperties>
</file>