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8" r:id="rId4"/>
    <p:sldId id="270" r:id="rId5"/>
    <p:sldId id="269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82C"/>
    <a:srgbClr val="612A8A"/>
    <a:srgbClr val="282B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80" autoAdjust="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B01C1-365A-43AB-857F-40DD16FBB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90A333-E433-42C1-B2E0-32A121BA9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0803BF-8A66-4170-8FA6-4B28EF6B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7F0EF-C062-415E-A103-D3589522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EFBF4C-F80E-47B8-A35C-866A4405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23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819C6-8457-4008-A841-B85D85AA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04CB4F-C31E-4856-AF80-8994D338B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9DC414-02A3-44A8-A7E2-E685EE5B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36EB73-2EF3-4156-B0D7-D22086D4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8BA58-0F0C-4D6B-A7EA-4C4EF0F0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29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2B5CA9-56B3-4F82-B367-D9E50E992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82AD74-26B5-4BF4-AA67-363BA4B69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C4434-A386-4E04-B310-E86BE88C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D4AEE7-1D27-46D5-9A3D-69B56412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008E8-E93A-4CCD-A105-4F11C210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10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0A8E6-B607-4C1C-B8BC-2CDE12EF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42F99-1765-4084-9673-DA6814D5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C78E64-D71B-4ACB-9DE4-C8CDEAAD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D2A1B2-BB07-4C80-9DB6-498C3CCB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4A6827-7EF0-4013-A8B5-0D3692F3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69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279D0-A4CF-4AC3-A536-79E90924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3C9BEF-47DD-4CB3-829D-C7FAA7D1D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0B3A4F-1E1C-4908-ABB2-2F260066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DD6D13-6E0B-485D-8B88-531CFB8D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9338EF-5962-4194-A3BC-863433FB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96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9C19C-1698-4B76-B2B4-EF67CBFF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FB758-FAE6-4536-BE17-5662CC9A2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7FC888-7B4C-45FD-AD53-844EFF6ED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81D9BC-D79C-46A9-B210-BFAE19E9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36578C-A750-4F4C-8697-894B0A89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F63C5E-FB61-4DC5-99E0-34B783B2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11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B9B7C-4E65-4DEB-AD1C-3C208A83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A728E3-D79C-4E6A-BB95-C5E49124A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F10A3E-CB3F-4B7B-9FF0-EFD52F31B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87D4B4-442C-4934-9889-50BFC9AF4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E5C1D1-BDF1-4D27-89B0-B960190BE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A61E4A-A3C3-4FA1-B163-B69905BE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CAC1E7-38EC-451A-9BED-060964E8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71B6125-236F-4C08-9D5E-8A0D47F9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03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057BE-CB3E-44C3-94B0-7C24186E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B3836F-9E54-4C32-8372-A7581980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D06B8D-E6A3-480C-8E1A-B1CE6EFA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6AC2F2-F682-4C02-ADFD-9C2B7015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01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C4880E-F7DE-44C8-A794-52B9D6E0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118993-5D37-488A-946A-E0C875AA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F496AC-9E91-43FB-8211-25CB1415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75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C74F4-9CFE-450A-8627-7EA55762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56D8CD-160A-4C9C-8EF9-ED701C9F6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6A739E-5FBF-4F58-985E-F45EBAEAD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FDF8CE-98C6-4F1C-A25E-F649CDE7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78C3FD-4678-4EA9-93DB-C399F492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59B3BA-6802-4926-B605-F07F72C5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83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EE80B-3E2C-4CC9-A784-2BA07F18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547FDB-6491-4FB0-BFAA-F87527517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BA8DF2-8BC4-4ACA-9AC8-44ADD3194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4F5C4F-4FB8-4E51-A61D-CDB16071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215BF-C76B-4643-B043-33A251A5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6A918C-C3B5-4E22-B5B7-025A28CB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11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2611C-CBDD-439A-8BA9-9F47F286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024A2A-7D9F-4DAD-9ADC-D6B21FA51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69E37-6E98-4A8B-8438-929A84B29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0C09D-DC55-42CC-99D3-5890908BC9E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2AEBF7-8CCC-4A7D-961B-031937727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F8EBB0-EAC9-4CF2-A6CA-FD8BDC562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6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DCE3AD-C1C5-4895-9DEC-7376AA246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" y="0"/>
            <a:ext cx="12191702" cy="6857833"/>
          </a:xfrm>
          <a:prstGeom prst="rect">
            <a:avLst/>
          </a:prstGeom>
        </p:spPr>
      </p:pic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B626B97-D755-41EF-9560-1BEBB57DAAD1}"/>
              </a:ext>
            </a:extLst>
          </p:cNvPr>
          <p:cNvGrpSpPr/>
          <p:nvPr/>
        </p:nvGrpSpPr>
        <p:grpSpPr>
          <a:xfrm>
            <a:off x="337153" y="406278"/>
            <a:ext cx="11517694" cy="1646257"/>
            <a:chOff x="333246" y="406278"/>
            <a:chExt cx="11517694" cy="1646257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A8A500FF-4828-472E-B743-AD8EC920C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246" y="406278"/>
              <a:ext cx="4751392" cy="1646257"/>
            </a:xfrm>
            <a:prstGeom prst="rect">
              <a:avLst/>
            </a:prstGeom>
          </p:spPr>
        </p:pic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7AE6B3D7-BBF8-4FF2-B54B-2613A8150F5A}"/>
                </a:ext>
              </a:extLst>
            </p:cNvPr>
            <p:cNvGrpSpPr/>
            <p:nvPr/>
          </p:nvGrpSpPr>
          <p:grpSpPr>
            <a:xfrm>
              <a:off x="5476512" y="746267"/>
              <a:ext cx="6374428" cy="966278"/>
              <a:chOff x="5518457" y="272923"/>
              <a:chExt cx="6374428" cy="966278"/>
            </a:xfrm>
          </p:grpSpPr>
          <p:pic>
            <p:nvPicPr>
              <p:cNvPr id="18" name="Рисунок 17">
                <a:extLst>
                  <a:ext uri="{FF2B5EF4-FFF2-40B4-BE49-F238E27FC236}">
                    <a16:creationId xmlns:a16="http://schemas.microsoft.com/office/drawing/2014/main" id="{39593458-F14C-41C4-B1E7-67E11F98C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131392" y="460671"/>
                <a:ext cx="1761493" cy="590782"/>
              </a:xfrm>
              <a:prstGeom prst="rect">
                <a:avLst/>
              </a:prstGeom>
            </p:spPr>
          </p:pic>
          <p:pic>
            <p:nvPicPr>
              <p:cNvPr id="23" name="Рисунок 22">
                <a:extLst>
                  <a:ext uri="{FF2B5EF4-FFF2-40B4-BE49-F238E27FC236}">
                    <a16:creationId xmlns:a16="http://schemas.microsoft.com/office/drawing/2014/main" id="{FF301D62-874B-44FB-9DDB-B148EAF511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18457" y="312744"/>
                <a:ext cx="886637" cy="886636"/>
              </a:xfrm>
              <a:prstGeom prst="rect">
                <a:avLst/>
              </a:prstGeom>
            </p:spPr>
          </p:pic>
          <p:pic>
            <p:nvPicPr>
              <p:cNvPr id="24" name="Рисунок 23">
                <a:extLst>
                  <a:ext uri="{FF2B5EF4-FFF2-40B4-BE49-F238E27FC236}">
                    <a16:creationId xmlns:a16="http://schemas.microsoft.com/office/drawing/2014/main" id="{6997B9FC-9F32-4E1E-8E7E-AE6EC3A910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971778" y="357076"/>
                <a:ext cx="886637" cy="797973"/>
              </a:xfrm>
              <a:prstGeom prst="rect">
                <a:avLst/>
              </a:prstGeom>
            </p:spPr>
          </p:pic>
          <p:pic>
            <p:nvPicPr>
              <p:cNvPr id="26" name="Рисунок 25">
                <a:extLst>
                  <a:ext uri="{FF2B5EF4-FFF2-40B4-BE49-F238E27FC236}">
                    <a16:creationId xmlns:a16="http://schemas.microsoft.com/office/drawing/2014/main" id="{F1D38350-2E32-4B16-8162-A8C6D417C5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051584" y="310694"/>
                <a:ext cx="886637" cy="890737"/>
              </a:xfrm>
              <a:prstGeom prst="rect">
                <a:avLst/>
              </a:prstGeom>
            </p:spPr>
          </p:pic>
          <p:pic>
            <p:nvPicPr>
              <p:cNvPr id="27" name="Рисунок 26">
                <a:extLst>
                  <a:ext uri="{FF2B5EF4-FFF2-40B4-BE49-F238E27FC236}">
                    <a16:creationId xmlns:a16="http://schemas.microsoft.com/office/drawing/2014/main" id="{893FCC93-4CEC-40D9-B24A-0908227C59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598263" y="272923"/>
                <a:ext cx="1180346" cy="966278"/>
              </a:xfrm>
              <a:prstGeom prst="rect">
                <a:avLst/>
              </a:prstGeom>
            </p:spPr>
          </p:pic>
        </p:grp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DC26B01-3621-4A85-A240-46DCC2F95097}"/>
              </a:ext>
            </a:extLst>
          </p:cNvPr>
          <p:cNvGrpSpPr/>
          <p:nvPr/>
        </p:nvGrpSpPr>
        <p:grpSpPr>
          <a:xfrm>
            <a:off x="333246" y="3238625"/>
            <a:ext cx="6407635" cy="2344922"/>
            <a:chOff x="333246" y="3238625"/>
            <a:chExt cx="6407635" cy="234492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490818-B33A-4EC3-927D-71F419E0A17F}"/>
                </a:ext>
              </a:extLst>
            </p:cNvPr>
            <p:cNvSpPr txBox="1"/>
            <p:nvPr/>
          </p:nvSpPr>
          <p:spPr>
            <a:xfrm>
              <a:off x="333246" y="3238625"/>
              <a:ext cx="48427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4000">
                  <a:solidFill>
                    <a:srgbClr val="FFFFFF"/>
                  </a:solidFill>
                  <a:latin typeface="OpinionPro"/>
                </a:defRPr>
              </a:lvl1pPr>
            </a:lstStyle>
            <a:p>
              <a:pPr algn="l"/>
              <a:r>
                <a:rPr lang="ru-RU" sz="3200" b="1" dirty="0">
                  <a:solidFill>
                    <a:schemeClr val="bg1"/>
                  </a:solidFill>
                  <a:latin typeface="Museo Sans Cyrl 900" panose="02000000000000000000" pitchFamily="2" charset="-52"/>
                </a:rPr>
                <a:t>Фанаты Дедович</a:t>
              </a:r>
              <a:endParaRPr lang="ru-RU" sz="3200" dirty="0">
                <a:solidFill>
                  <a:schemeClr val="bg1"/>
                </a:solidFill>
                <a:latin typeface="Museo Sans Cyrl 900" panose="02000000000000000000" pitchFamily="2" charset="-52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108B76-1E55-48EC-AFB0-71E14F3D8E6F}"/>
                </a:ext>
              </a:extLst>
            </p:cNvPr>
            <p:cNvSpPr txBox="1"/>
            <p:nvPr/>
          </p:nvSpPr>
          <p:spPr>
            <a:xfrm>
              <a:off x="333246" y="4118699"/>
              <a:ext cx="48427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4000">
                  <a:solidFill>
                    <a:srgbClr val="FFFFFF"/>
                  </a:solidFill>
                  <a:latin typeface="OpinionPro"/>
                </a:defRPr>
              </a:lvl1pPr>
            </a:lstStyle>
            <a:p>
              <a:pPr algn="l"/>
              <a:r>
                <a:rPr lang="ru-RU" sz="3200" b="1" dirty="0">
                  <a:solidFill>
                    <a:schemeClr val="bg1"/>
                  </a:solidFill>
                  <a:latin typeface="Museo Sans Cyrl 900" panose="02000000000000000000" pitchFamily="2" charset="-52"/>
                </a:rPr>
                <a:t>Распознавание СИЗ</a:t>
              </a:r>
              <a:endParaRPr lang="ru-RU" sz="3200" dirty="0">
                <a:solidFill>
                  <a:schemeClr val="bg1"/>
                </a:solidFill>
                <a:latin typeface="Museo Sans Cyrl 900" panose="02000000000000000000" pitchFamily="2" charset="-52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AED4AF-400A-498C-992E-21D60677B9EC}"/>
                </a:ext>
              </a:extLst>
            </p:cNvPr>
            <p:cNvSpPr txBox="1"/>
            <p:nvPr/>
          </p:nvSpPr>
          <p:spPr>
            <a:xfrm>
              <a:off x="333246" y="4998772"/>
              <a:ext cx="6407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4000">
                  <a:solidFill>
                    <a:srgbClr val="FFFFFF"/>
                  </a:solidFill>
                  <a:latin typeface="OpinionPro"/>
                </a:defRPr>
              </a:lvl1pPr>
            </a:lstStyle>
            <a:p>
              <a:pPr algn="l"/>
              <a:r>
                <a:rPr lang="ru-RU" sz="3200" b="1" dirty="0">
                  <a:solidFill>
                    <a:schemeClr val="bg1"/>
                  </a:solidFill>
                  <a:latin typeface="Museo Sans Cyrl 900" panose="02000000000000000000" pitchFamily="2" charset="-52"/>
                </a:rPr>
                <a:t>Университет «Дубна», Дубна</a:t>
              </a:r>
              <a:endParaRPr lang="ru-RU" sz="3200" dirty="0">
                <a:solidFill>
                  <a:schemeClr val="bg1"/>
                </a:solidFill>
                <a:latin typeface="Museo Sans Cyrl 900" panose="02000000000000000000" pitchFamily="2" charset="-52"/>
              </a:endParaRPr>
            </a:p>
          </p:txBody>
        </p:sp>
      </p:grp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32A1A37-028A-4E05-968A-6BDDBD6ACB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85863" y="3672809"/>
            <a:ext cx="4368984" cy="147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DCE3AD-C1C5-4895-9DEC-7376AA246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89"/>
          <a:stretch/>
        </p:blipFill>
        <p:spPr>
          <a:xfrm>
            <a:off x="149" y="1"/>
            <a:ext cx="12191702" cy="185922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8A500FF-4828-472E-B743-AD8EC920C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153" y="302003"/>
            <a:ext cx="3841741" cy="133108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FD88C83-D4A8-41EC-ACDB-F1D29C0D9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99"/>
          <a:stretch/>
        </p:blipFill>
        <p:spPr>
          <a:xfrm>
            <a:off x="149" y="6556164"/>
            <a:ext cx="12191702" cy="301836"/>
          </a:xfrm>
          <a:prstGeom prst="rect">
            <a:avLst/>
          </a:prstGeom>
        </p:spPr>
      </p:pic>
      <p:sp>
        <p:nvSpPr>
          <p:cNvPr id="22" name="Shape 88">
            <a:extLst>
              <a:ext uri="{FF2B5EF4-FFF2-40B4-BE49-F238E27FC236}">
                <a16:creationId xmlns:a16="http://schemas.microsoft.com/office/drawing/2014/main" id="{8868174A-8CD4-4E45-8508-1FD8E412EBCA}"/>
              </a:ext>
            </a:extLst>
          </p:cNvPr>
          <p:cNvSpPr txBox="1"/>
          <p:nvPr/>
        </p:nvSpPr>
        <p:spPr>
          <a:xfrm>
            <a:off x="284355" y="2077060"/>
            <a:ext cx="11289578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/>
            <a:lvl1pPr marL="0" lvl="0" indent="0" algn="l">
              <a:defRPr sz="3200">
                <a:solidFill>
                  <a:srgbClr val="0B082C"/>
                </a:solidFill>
                <a:latin typeface="Tahoma"/>
                <a:ea typeface="Tahoma"/>
                <a:cs typeface="Tahoma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>
                <a:latin typeface="Museo Sans Cyrl 300" panose="02000000000000000000" pitchFamily="2" charset="-52"/>
              </a:rPr>
              <a:t>Цель</a:t>
            </a:r>
            <a:endParaRPr lang="ru-RU" b="1" dirty="0">
              <a:latin typeface="Museo Sans Cyrl 300" panose="02000000000000000000" pitchFamily="2" charset="-52"/>
            </a:endParaRPr>
          </a:p>
          <a:p>
            <a:endParaRPr lang="ru-RU" sz="2800" dirty="0">
              <a:latin typeface="Museo Sans Cyrl 300" panose="02000000000000000000" pitchFamily="2" charset="-52"/>
            </a:endParaRPr>
          </a:p>
          <a:p>
            <a:endParaRPr lang="ru-RU" sz="2800" dirty="0">
              <a:latin typeface="Museo Sans Cyrl 300" panose="02000000000000000000" pitchFamily="2" charset="-52"/>
            </a:endParaRPr>
          </a:p>
          <a:p>
            <a:r>
              <a:rPr lang="ru-RU" sz="2800" dirty="0">
                <a:latin typeface="Museo Sans Cyrl 300" panose="02000000000000000000" pitchFamily="2" charset="-52"/>
              </a:rPr>
              <a:t>Создать безопасную и надежную рабочую среду для сотрудников, путем улучшения мер безопасности на производстве и предотвращения потенциальных опасностей благодаря технологии распознавания средств индивидуальной защиты на производстве.</a:t>
            </a:r>
            <a:endParaRPr sz="2800" dirty="0">
              <a:latin typeface="Museo Sans Cyrl 300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1282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DCE3AD-C1C5-4895-9DEC-7376AA246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89"/>
          <a:stretch/>
        </p:blipFill>
        <p:spPr>
          <a:xfrm>
            <a:off x="149" y="1"/>
            <a:ext cx="12191702" cy="185922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8A500FF-4828-472E-B743-AD8EC920C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153" y="302003"/>
            <a:ext cx="3841741" cy="133108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FD88C83-D4A8-41EC-ACDB-F1D29C0D9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99"/>
          <a:stretch/>
        </p:blipFill>
        <p:spPr>
          <a:xfrm>
            <a:off x="149" y="6556164"/>
            <a:ext cx="12191702" cy="301836"/>
          </a:xfrm>
          <a:prstGeom prst="rect">
            <a:avLst/>
          </a:prstGeom>
        </p:spPr>
      </p:pic>
      <p:sp>
        <p:nvSpPr>
          <p:cNvPr id="22" name="Shape 88">
            <a:extLst>
              <a:ext uri="{FF2B5EF4-FFF2-40B4-BE49-F238E27FC236}">
                <a16:creationId xmlns:a16="http://schemas.microsoft.com/office/drawing/2014/main" id="{8868174A-8CD4-4E45-8508-1FD8E412EBCA}"/>
              </a:ext>
            </a:extLst>
          </p:cNvPr>
          <p:cNvSpPr txBox="1"/>
          <p:nvPr/>
        </p:nvSpPr>
        <p:spPr>
          <a:xfrm>
            <a:off x="284355" y="2077060"/>
            <a:ext cx="11289578" cy="27392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/>
            <a:lvl1pPr marL="0" lvl="0" indent="0" algn="l">
              <a:defRPr sz="3200">
                <a:solidFill>
                  <a:srgbClr val="0B082C"/>
                </a:solidFill>
                <a:latin typeface="Tahoma"/>
                <a:ea typeface="Tahoma"/>
                <a:cs typeface="Tahoma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latin typeface="Museo Sans Cyrl 300" panose="02000000000000000000" pitchFamily="2" charset="-52"/>
              </a:rPr>
              <a:t>Метод / подход / ключевые сложности при решении</a:t>
            </a:r>
          </a:p>
          <a:p>
            <a:endParaRPr lang="ru-RU" sz="2800" dirty="0">
              <a:latin typeface="Museo Sans Cyrl 300" panose="02000000000000000000" pitchFamily="2" charset="-52"/>
            </a:endParaRPr>
          </a:p>
          <a:p>
            <a:r>
              <a:rPr lang="ru-RU" sz="2800" dirty="0">
                <a:latin typeface="Museo Sans Cyrl 300" panose="02000000000000000000" pitchFamily="2" charset="-52"/>
              </a:rPr>
              <a:t>В данном коде используется метод обнаружения объектов на видео с помощью модели, созданной на платформе </a:t>
            </a:r>
            <a:r>
              <a:rPr lang="ru-RU" sz="2800" dirty="0" err="1">
                <a:latin typeface="Museo Sans Cyrl 300" panose="02000000000000000000" pitchFamily="2" charset="-52"/>
              </a:rPr>
              <a:t>Roboflow</a:t>
            </a:r>
            <a:r>
              <a:rPr lang="ru-RU" sz="2800" dirty="0">
                <a:latin typeface="Museo Sans Cyrl 300" panose="02000000000000000000" pitchFamily="2" charset="-52"/>
              </a:rPr>
              <a:t>. Для отображения видео и обработки используется библиотека </a:t>
            </a:r>
            <a:r>
              <a:rPr lang="ru-RU" sz="2800" dirty="0" err="1">
                <a:latin typeface="Museo Sans Cyrl 300" panose="02000000000000000000" pitchFamily="2" charset="-52"/>
              </a:rPr>
              <a:t>OpenCV</a:t>
            </a:r>
            <a:r>
              <a:rPr lang="ru-RU" sz="2800" dirty="0">
                <a:latin typeface="Museo Sans Cyrl 300" panose="02000000000000000000" pitchFamily="2" charset="-52"/>
              </a:rPr>
              <a:t>.</a:t>
            </a:r>
            <a:br>
              <a:rPr lang="ru-RU" sz="2800" dirty="0">
                <a:latin typeface="Museo Sans Cyrl 300" panose="02000000000000000000" pitchFamily="2" charset="-52"/>
              </a:rPr>
            </a:br>
            <a:r>
              <a:rPr lang="ru-RU" sz="2800" dirty="0">
                <a:latin typeface="Museo Sans Cyrl 300" panose="02000000000000000000" pitchFamily="2" charset="-52"/>
              </a:rPr>
              <a:t>Ключевая сложность стояла в обучении модели.</a:t>
            </a:r>
            <a:endParaRPr sz="2800" dirty="0">
              <a:latin typeface="Museo Sans Cyrl 300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7916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DCE3AD-C1C5-4895-9DEC-7376AA246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89"/>
          <a:stretch/>
        </p:blipFill>
        <p:spPr>
          <a:xfrm>
            <a:off x="149" y="1"/>
            <a:ext cx="12191702" cy="185922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8A500FF-4828-472E-B743-AD8EC920C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153" y="302003"/>
            <a:ext cx="3841741" cy="133108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FD88C83-D4A8-41EC-ACDB-F1D29C0D9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99"/>
          <a:stretch/>
        </p:blipFill>
        <p:spPr>
          <a:xfrm>
            <a:off x="149" y="6556164"/>
            <a:ext cx="12191702" cy="301836"/>
          </a:xfrm>
          <a:prstGeom prst="rect">
            <a:avLst/>
          </a:prstGeom>
        </p:spPr>
      </p:pic>
      <p:sp>
        <p:nvSpPr>
          <p:cNvPr id="22" name="Shape 88">
            <a:extLst>
              <a:ext uri="{FF2B5EF4-FFF2-40B4-BE49-F238E27FC236}">
                <a16:creationId xmlns:a16="http://schemas.microsoft.com/office/drawing/2014/main" id="{8868174A-8CD4-4E45-8508-1FD8E412EBCA}"/>
              </a:ext>
            </a:extLst>
          </p:cNvPr>
          <p:cNvSpPr txBox="1"/>
          <p:nvPr/>
        </p:nvSpPr>
        <p:spPr>
          <a:xfrm>
            <a:off x="284355" y="2077060"/>
            <a:ext cx="1128957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/>
            <a:lvl1pPr marL="0" lvl="0" indent="0" algn="l">
              <a:defRPr sz="3200">
                <a:solidFill>
                  <a:srgbClr val="0B082C"/>
                </a:solidFill>
                <a:latin typeface="Tahoma"/>
                <a:ea typeface="Tahoma"/>
                <a:cs typeface="Tahoma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latin typeface="Museo Sans Cyrl 300" panose="02000000000000000000" pitchFamily="2" charset="-52"/>
              </a:rPr>
              <a:t>Технологический стек</a:t>
            </a:r>
          </a:p>
          <a:p>
            <a:endParaRPr lang="ru-RU" sz="2800" dirty="0">
              <a:latin typeface="Museo Sans Cyrl 300" panose="02000000000000000000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433517-310F-4250-A333-256FE07984ED}"/>
              </a:ext>
            </a:extLst>
          </p:cNvPr>
          <p:cNvSpPr txBox="1"/>
          <p:nvPr/>
        </p:nvSpPr>
        <p:spPr>
          <a:xfrm>
            <a:off x="421128" y="3007366"/>
            <a:ext cx="116433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(cv2)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Roboflow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8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DCE3AD-C1C5-4895-9DEC-7376AA246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89"/>
          <a:stretch/>
        </p:blipFill>
        <p:spPr>
          <a:xfrm>
            <a:off x="149" y="1"/>
            <a:ext cx="12191702" cy="185922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8A500FF-4828-472E-B743-AD8EC920C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153" y="302003"/>
            <a:ext cx="3841741" cy="133108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FD88C83-D4A8-41EC-ACDB-F1D29C0D9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99"/>
          <a:stretch/>
        </p:blipFill>
        <p:spPr>
          <a:xfrm>
            <a:off x="149" y="6556164"/>
            <a:ext cx="12191702" cy="301836"/>
          </a:xfrm>
          <a:prstGeom prst="rect">
            <a:avLst/>
          </a:prstGeom>
        </p:spPr>
      </p:pic>
      <p:sp>
        <p:nvSpPr>
          <p:cNvPr id="22" name="Shape 88">
            <a:extLst>
              <a:ext uri="{FF2B5EF4-FFF2-40B4-BE49-F238E27FC236}">
                <a16:creationId xmlns:a16="http://schemas.microsoft.com/office/drawing/2014/main" id="{8868174A-8CD4-4E45-8508-1FD8E412EBCA}"/>
              </a:ext>
            </a:extLst>
          </p:cNvPr>
          <p:cNvSpPr txBox="1"/>
          <p:nvPr/>
        </p:nvSpPr>
        <p:spPr>
          <a:xfrm>
            <a:off x="284355" y="1982450"/>
            <a:ext cx="1128957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/>
            <a:lvl1pPr marL="0" lvl="0" indent="0" algn="l">
              <a:defRPr sz="3200">
                <a:solidFill>
                  <a:srgbClr val="0B082C"/>
                </a:solidFill>
                <a:latin typeface="Tahoma"/>
                <a:ea typeface="Tahoma"/>
                <a:cs typeface="Tahoma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latin typeface="Museo Sans Cyrl 300" panose="02000000000000000000" pitchFamily="2" charset="-52"/>
              </a:rPr>
              <a:t>Итоговый результат</a:t>
            </a:r>
          </a:p>
          <a:p>
            <a:br>
              <a:rPr lang="en-US" sz="2800" dirty="0">
                <a:latin typeface="Museo Sans Cyrl 300" panose="02000000000000000000" pitchFamily="2" charset="-52"/>
              </a:rPr>
            </a:br>
            <a:endParaRPr lang="ru-RU" sz="2800" dirty="0">
              <a:latin typeface="Museo Sans Cyrl 300" panose="02000000000000000000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DE94FF-571F-444A-B2E0-017E7CA53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737" y="2549523"/>
            <a:ext cx="9561263" cy="37804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748DF-5116-4FC7-B54F-862C6295D2E8}"/>
              </a:ext>
            </a:extLst>
          </p:cNvPr>
          <p:cNvSpPr txBox="1"/>
          <p:nvPr/>
        </p:nvSpPr>
        <p:spPr>
          <a:xfrm>
            <a:off x="457200" y="3041780"/>
            <a:ext cx="19407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показатели обученной модели</a:t>
            </a:r>
          </a:p>
        </p:txBody>
      </p:sp>
    </p:spTree>
    <p:extLst>
      <p:ext uri="{BB962C8B-B14F-4D97-AF65-F5344CB8AC3E}">
        <p14:creationId xmlns:p14="http://schemas.microsoft.com/office/powerpoint/2010/main" val="310857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DCE3AD-C1C5-4895-9DEC-7376AA246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89"/>
          <a:stretch/>
        </p:blipFill>
        <p:spPr>
          <a:xfrm>
            <a:off x="149" y="1"/>
            <a:ext cx="12191702" cy="185922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8A500FF-4828-472E-B743-AD8EC920C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153" y="302003"/>
            <a:ext cx="3841741" cy="133108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FD88C83-D4A8-41EC-ACDB-F1D29C0D9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99"/>
          <a:stretch/>
        </p:blipFill>
        <p:spPr>
          <a:xfrm>
            <a:off x="149" y="6556164"/>
            <a:ext cx="12191702" cy="301836"/>
          </a:xfrm>
          <a:prstGeom prst="rect">
            <a:avLst/>
          </a:prstGeom>
        </p:spPr>
      </p:pic>
      <p:sp>
        <p:nvSpPr>
          <p:cNvPr id="22" name="Shape 88">
            <a:extLst>
              <a:ext uri="{FF2B5EF4-FFF2-40B4-BE49-F238E27FC236}">
                <a16:creationId xmlns:a16="http://schemas.microsoft.com/office/drawing/2014/main" id="{8868174A-8CD4-4E45-8508-1FD8E412EBCA}"/>
              </a:ext>
            </a:extLst>
          </p:cNvPr>
          <p:cNvSpPr txBox="1"/>
          <p:nvPr/>
        </p:nvSpPr>
        <p:spPr>
          <a:xfrm>
            <a:off x="284355" y="2077060"/>
            <a:ext cx="1128957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/>
            <a:lvl1pPr marL="0" lvl="0" indent="0" algn="l">
              <a:defRPr sz="3200">
                <a:solidFill>
                  <a:srgbClr val="0B082C"/>
                </a:solidFill>
                <a:latin typeface="Tahoma"/>
                <a:ea typeface="Tahoma"/>
                <a:cs typeface="Tahoma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latin typeface="Museo Sans Cyrl 300" panose="02000000000000000000" pitchFamily="2" charset="-52"/>
              </a:rPr>
              <a:t>Фичи или находки оптимизации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79153-9B3A-4A23-BA4A-77992EC8A0E9}"/>
              </a:ext>
            </a:extLst>
          </p:cNvPr>
          <p:cNvSpPr txBox="1"/>
          <p:nvPr/>
        </p:nvSpPr>
        <p:spPr>
          <a:xfrm>
            <a:off x="284355" y="2623841"/>
            <a:ext cx="115525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задачи и ресурсов, доступных для оптимизации, можно предложить следующие рекомендации для оптимизации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Передавать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батчи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кадров модели для обнаружения объектов, вместо одиночных кадров, таким образом можно уменьшить количество вызовов функции предсказания модели и улучшить производительность.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Выполнять предобработку данных, например, сжимать изображения, чтобы уменьшить размер хранимых данных и уменьшить время обработки.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производительность модели все еще неудовлетворительна, то можно попробовать использовать более простую модель или уменьшить количество слоев и параметров в текущей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73531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DCE3AD-C1C5-4895-9DEC-7376AA246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89"/>
          <a:stretch/>
        </p:blipFill>
        <p:spPr>
          <a:xfrm>
            <a:off x="149" y="1"/>
            <a:ext cx="12191702" cy="185922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8A500FF-4828-472E-B743-AD8EC920C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153" y="302003"/>
            <a:ext cx="3841741" cy="133108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FD88C83-D4A8-41EC-ACDB-F1D29C0D9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99"/>
          <a:stretch/>
        </p:blipFill>
        <p:spPr>
          <a:xfrm>
            <a:off x="149" y="6556164"/>
            <a:ext cx="12191702" cy="301836"/>
          </a:xfrm>
          <a:prstGeom prst="rect">
            <a:avLst/>
          </a:prstGeom>
        </p:spPr>
      </p:pic>
      <p:sp>
        <p:nvSpPr>
          <p:cNvPr id="22" name="Shape 88">
            <a:extLst>
              <a:ext uri="{FF2B5EF4-FFF2-40B4-BE49-F238E27FC236}">
                <a16:creationId xmlns:a16="http://schemas.microsoft.com/office/drawing/2014/main" id="{8868174A-8CD4-4E45-8508-1FD8E412EBCA}"/>
              </a:ext>
            </a:extLst>
          </p:cNvPr>
          <p:cNvSpPr txBox="1"/>
          <p:nvPr/>
        </p:nvSpPr>
        <p:spPr>
          <a:xfrm>
            <a:off x="284355" y="2077060"/>
            <a:ext cx="1128957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/>
            <a:lvl1pPr marL="0" lvl="0" indent="0" algn="l">
              <a:defRPr sz="3200">
                <a:solidFill>
                  <a:srgbClr val="0B082C"/>
                </a:solidFill>
                <a:latin typeface="Tahoma"/>
                <a:ea typeface="Tahoma"/>
                <a:cs typeface="Tahoma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latin typeface="Museo Sans Cyrl 300" panose="02000000000000000000" pitchFamily="2" charset="-52"/>
              </a:rPr>
              <a:t>Конкурентные преимущества (технология и маркетинг)</a:t>
            </a:r>
            <a:endParaRPr lang="ru-RU" sz="2800" b="1" dirty="0">
              <a:latin typeface="Museo Sans Cyrl 300" panose="02000000000000000000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4CB787-E114-4A31-83E3-88E92F65DFE7}"/>
              </a:ext>
            </a:extLst>
          </p:cNvPr>
          <p:cNvSpPr txBox="1"/>
          <p:nvPr/>
        </p:nvSpPr>
        <p:spPr>
          <a:xfrm>
            <a:off x="559837" y="3013788"/>
            <a:ext cx="110847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отображения видео и обработки событий используется библиотека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специализируется на работе с видео и изображениями.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коде используются слайдеры для выбора начального и конечного кадра, что позволяет выбирать определенный участок видео для анализа.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построения "тепловых карт" используется функция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plot_heatmap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которая позволяет наглядно отобразить различия между кадрами видео.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коде используется модель, созданная на платформе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Roboflow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позволяет использовать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предобученную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для обнаружения объектов на видео.</a:t>
            </a:r>
          </a:p>
        </p:txBody>
      </p:sp>
    </p:spTree>
    <p:extLst>
      <p:ext uri="{BB962C8B-B14F-4D97-AF65-F5344CB8AC3E}">
        <p14:creationId xmlns:p14="http://schemas.microsoft.com/office/powerpoint/2010/main" val="34551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DCE3AD-C1C5-4895-9DEC-7376AA246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89"/>
          <a:stretch/>
        </p:blipFill>
        <p:spPr>
          <a:xfrm>
            <a:off x="149" y="1"/>
            <a:ext cx="12191702" cy="185922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8A500FF-4828-472E-B743-AD8EC920C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153" y="302003"/>
            <a:ext cx="3841741" cy="133108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FD88C83-D4A8-41EC-ACDB-F1D29C0D9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99"/>
          <a:stretch/>
        </p:blipFill>
        <p:spPr>
          <a:xfrm>
            <a:off x="149" y="6556164"/>
            <a:ext cx="12191702" cy="301836"/>
          </a:xfrm>
          <a:prstGeom prst="rect">
            <a:avLst/>
          </a:prstGeom>
        </p:spPr>
      </p:pic>
      <p:sp>
        <p:nvSpPr>
          <p:cNvPr id="22" name="Shape 88">
            <a:extLst>
              <a:ext uri="{FF2B5EF4-FFF2-40B4-BE49-F238E27FC236}">
                <a16:creationId xmlns:a16="http://schemas.microsoft.com/office/drawing/2014/main" id="{8868174A-8CD4-4E45-8508-1FD8E412EBCA}"/>
              </a:ext>
            </a:extLst>
          </p:cNvPr>
          <p:cNvSpPr txBox="1"/>
          <p:nvPr/>
        </p:nvSpPr>
        <p:spPr>
          <a:xfrm>
            <a:off x="284355" y="2077060"/>
            <a:ext cx="1128957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/>
            <a:lvl1pPr marL="0" lvl="0" indent="0" algn="l">
              <a:defRPr sz="3200">
                <a:solidFill>
                  <a:srgbClr val="0B082C"/>
                </a:solidFill>
                <a:latin typeface="Tahoma"/>
                <a:ea typeface="Tahoma"/>
                <a:cs typeface="Tahoma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latin typeface="Museo Sans Cyrl 300" panose="02000000000000000000" pitchFamily="2" charset="-52"/>
              </a:rPr>
              <a:t>План дальнейшего развития проекта</a:t>
            </a:r>
            <a:endParaRPr lang="ru-RU" sz="2800" b="1" dirty="0">
              <a:latin typeface="Museo Sans Cyrl 300" panose="02000000000000000000" pitchFamily="2" charset="-52"/>
            </a:endParaRPr>
          </a:p>
          <a:p>
            <a:endParaRPr lang="ru-RU" sz="2800" dirty="0">
              <a:latin typeface="Museo Sans Cyrl 300" panose="02000000000000000000" pitchFamily="2" charset="-5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Museo Sans Cyrl 300" panose="02000000000000000000" pitchFamily="2" charset="-52"/>
              </a:rPr>
              <a:t>Добавление возможности построения полигональной области для анализа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Museo Sans Cyrl 300" panose="02000000000000000000" pitchFamily="2" charset="-52"/>
              </a:rPr>
              <a:t>Построение тепловых карт (</a:t>
            </a:r>
            <a:r>
              <a:rPr lang="ru-RU" sz="2800" dirty="0" err="1">
                <a:latin typeface="Museo Sans Cyrl 300" panose="02000000000000000000" pitchFamily="2" charset="-52"/>
              </a:rPr>
              <a:t>heat</a:t>
            </a:r>
            <a:r>
              <a:rPr lang="ru-RU" sz="2800" dirty="0">
                <a:latin typeface="Museo Sans Cyrl 300" panose="02000000000000000000" pitchFamily="2" charset="-52"/>
              </a:rPr>
              <a:t> </a:t>
            </a:r>
            <a:r>
              <a:rPr lang="ru-RU" sz="2800" dirty="0" err="1">
                <a:latin typeface="Museo Sans Cyrl 300" panose="02000000000000000000" pitchFamily="2" charset="-52"/>
              </a:rPr>
              <a:t>map</a:t>
            </a:r>
            <a:r>
              <a:rPr lang="ru-RU" sz="2800" dirty="0">
                <a:latin typeface="Museo Sans Cyrl 300" panose="02000000000000000000" pitchFamily="2" charset="-52"/>
              </a:rPr>
              <a:t>), их автоматическая генерация</a:t>
            </a:r>
            <a:endParaRPr sz="2800" dirty="0">
              <a:latin typeface="Museo Sans Cyrl 300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3450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DCE3AD-C1C5-4895-9DEC-7376AA246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89"/>
          <a:stretch/>
        </p:blipFill>
        <p:spPr>
          <a:xfrm>
            <a:off x="149" y="1"/>
            <a:ext cx="12191702" cy="185922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8A500FF-4828-472E-B743-AD8EC920C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153" y="302003"/>
            <a:ext cx="3841741" cy="133108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FD88C83-D4A8-41EC-ACDB-F1D29C0D9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99"/>
          <a:stretch/>
        </p:blipFill>
        <p:spPr>
          <a:xfrm>
            <a:off x="149" y="6556164"/>
            <a:ext cx="12191702" cy="301836"/>
          </a:xfrm>
          <a:prstGeom prst="rect">
            <a:avLst/>
          </a:prstGeom>
        </p:spPr>
      </p:pic>
      <p:sp>
        <p:nvSpPr>
          <p:cNvPr id="22" name="Shape 88">
            <a:extLst>
              <a:ext uri="{FF2B5EF4-FFF2-40B4-BE49-F238E27FC236}">
                <a16:creationId xmlns:a16="http://schemas.microsoft.com/office/drawing/2014/main" id="{8868174A-8CD4-4E45-8508-1FD8E412EBCA}"/>
              </a:ext>
            </a:extLst>
          </p:cNvPr>
          <p:cNvSpPr txBox="1"/>
          <p:nvPr/>
        </p:nvSpPr>
        <p:spPr>
          <a:xfrm>
            <a:off x="284355" y="2077060"/>
            <a:ext cx="11289578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/>
            <a:lvl1pPr marL="0" lvl="0" indent="0" algn="l">
              <a:defRPr sz="3200">
                <a:solidFill>
                  <a:srgbClr val="0B082C"/>
                </a:solidFill>
                <a:latin typeface="Tahoma"/>
                <a:ea typeface="Tahoma"/>
                <a:cs typeface="Tahoma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latin typeface="Museo Sans Cyrl 300" panose="02000000000000000000" pitchFamily="2" charset="-52"/>
              </a:rPr>
              <a:t>Список ФИО команды, контакт капитана</a:t>
            </a:r>
          </a:p>
          <a:p>
            <a:endParaRPr lang="ru-RU" sz="2800" dirty="0">
              <a:latin typeface="Museo Sans Cyrl 300" panose="02000000000000000000" pitchFamily="2" charset="-5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Museo Sans Cyrl 300" panose="02000000000000000000" pitchFamily="2" charset="-52"/>
              </a:rPr>
              <a:t>Терешкин Дмитрий Александрович (капитан)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Museo Sans Cyrl 300" panose="02000000000000000000" pitchFamily="2" charset="-52"/>
              </a:rPr>
              <a:t>Шабуров Антон Андреевич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Museo Sans Cyrl 300" panose="02000000000000000000" pitchFamily="2" charset="-52"/>
              </a:rPr>
              <a:t>Алексюк Михаил Владимирович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latin typeface="Museo Sans Cyrl 300" panose="02000000000000000000" pitchFamily="2" charset="-52"/>
            </a:endParaRPr>
          </a:p>
          <a:p>
            <a:r>
              <a:rPr lang="ru-RU" sz="2800" dirty="0">
                <a:latin typeface="Museo Sans Cyrl 300" panose="02000000000000000000" pitchFamily="2" charset="-52"/>
              </a:rPr>
              <a:t>Телефон</a:t>
            </a:r>
            <a:r>
              <a:rPr lang="en-US" sz="2800" dirty="0">
                <a:latin typeface="Museo Sans Cyrl 300" panose="02000000000000000000" pitchFamily="2" charset="-52"/>
              </a:rPr>
              <a:t>:</a:t>
            </a:r>
            <a:r>
              <a:rPr lang="ru-RU" sz="2800" dirty="0">
                <a:latin typeface="Museo Sans Cyrl 300" panose="02000000000000000000" pitchFamily="2" charset="-52"/>
              </a:rPr>
              <a:t> +79009123838</a:t>
            </a:r>
          </a:p>
          <a:p>
            <a:r>
              <a:rPr lang="en-US" sz="2800" dirty="0">
                <a:latin typeface="Museo Sans Cyrl 300" panose="02000000000000000000" pitchFamily="2" charset="-52"/>
              </a:rPr>
              <a:t>Email: tda.21@uni-dubna.ru</a:t>
            </a:r>
            <a:endParaRPr lang="ru-RU" sz="2800" dirty="0">
              <a:latin typeface="Museo Sans Cyrl 300" panose="02000000000000000000" pitchFamily="2" charset="-52"/>
            </a:endParaRPr>
          </a:p>
          <a:p>
            <a:r>
              <a:rPr lang="en-US" sz="2800" dirty="0">
                <a:latin typeface="Museo Sans Cyrl 300" panose="02000000000000000000" pitchFamily="2" charset="-52"/>
              </a:rPr>
              <a:t>Telegram: @Otrix_ai</a:t>
            </a:r>
            <a:endParaRPr lang="ru-RU" sz="2800" dirty="0">
              <a:latin typeface="Museo Sans Cyrl 300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264541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333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Museo Sans Cyrl 300</vt:lpstr>
      <vt:lpstr>Museo Sans Cyrl 900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Лукьянова Мария Михайловна</dc:creator>
  <cp:lastModifiedBy>Кот Дима</cp:lastModifiedBy>
  <cp:revision>34</cp:revision>
  <dcterms:created xsi:type="dcterms:W3CDTF">2022-04-18T08:48:01Z</dcterms:created>
  <dcterms:modified xsi:type="dcterms:W3CDTF">2023-04-24T22:09:47Z</dcterms:modified>
</cp:coreProperties>
</file>