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embeddedFontLst>
    <p:embeddedFont>
      <p:font typeface="Century Schoolbook" panose="02040604050505020304" pitchFamily="18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h8gXWP5rEso1gqRhvyUINE7E0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çılış Ekranı ">
  <p:cSld name="Açılış Ekranı 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title"/>
          </p:nvPr>
        </p:nvSpPr>
        <p:spPr>
          <a:xfrm>
            <a:off x="1206500" y="5572609"/>
            <a:ext cx="21971000" cy="257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  <a:defRPr/>
            </a:lvl1pPr>
            <a:lvl2pPr lvl="1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682496" y="914401"/>
            <a:ext cx="6400800" cy="320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entury Schoolbook"/>
              <a:buNone/>
              <a:defRPr sz="6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9008534" y="1371600"/>
            <a:ext cx="1215813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3200"/>
              <a:buChar char="•"/>
              <a:defRPr sz="4000"/>
            </a:lvl1pPr>
            <a:lvl2pPr marL="914400" lvl="1" indent="-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Char char="●"/>
              <a:defRPr sz="3600"/>
            </a:lvl2pPr>
            <a:lvl3pPr marL="1371600" lvl="2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  <a:defRPr sz="3200"/>
            </a:lvl3pPr>
            <a:lvl4pPr marL="1828800" lvl="3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●"/>
              <a:defRPr sz="2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1682496" y="4199469"/>
            <a:ext cx="6400800" cy="7620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SzPts val="2080"/>
              <a:buNone/>
              <a:defRPr sz="2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/>
          <p:nvPr/>
        </p:nvSpPr>
        <p:spPr>
          <a:xfrm>
            <a:off x="0" y="10210800"/>
            <a:ext cx="22585680" cy="350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1828800" y="10515600"/>
            <a:ext cx="19964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entury Schoolbook"/>
              <a:buNone/>
              <a:defRPr sz="5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0" y="1"/>
            <a:ext cx="22585680" cy="1025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1828800" y="12217179"/>
            <a:ext cx="19964400" cy="119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 rot="5400000">
            <a:off x="6767767" y="-586422"/>
            <a:ext cx="8702674" cy="1719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 rot="5400000">
            <a:off x="13876338" y="4183062"/>
            <a:ext cx="1179512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360738" y="-1074738"/>
            <a:ext cx="11795124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rs Anlatımı">
  <p:cSld name="1_Ders Anlatımı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body" idx="1"/>
          </p:nvPr>
        </p:nvSpPr>
        <p:spPr>
          <a:xfrm>
            <a:off x="1049411" y="167779"/>
            <a:ext cx="15709901" cy="116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2523744" y="1517904"/>
            <a:ext cx="18836640" cy="808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Century Schoolbook"/>
              <a:buNone/>
              <a:defRPr sz="1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2523744" y="9601200"/>
            <a:ext cx="1883664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3520"/>
              <a:buNone/>
              <a:defRPr sz="44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72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  <p:sp>
        <p:nvSpPr>
          <p:cNvPr id="22" name="Google Shape;22;p13"/>
          <p:cNvSpPr/>
          <p:nvPr/>
        </p:nvSpPr>
        <p:spPr>
          <a:xfrm>
            <a:off x="0" y="0"/>
            <a:ext cx="9144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2523744" y="3657601"/>
            <a:ext cx="17190720" cy="87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2523744" y="1517904"/>
            <a:ext cx="18836640" cy="808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Century Schoolbook"/>
              <a:buNone/>
              <a:defRPr sz="14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2523744" y="9601200"/>
            <a:ext cx="1883664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3520"/>
              <a:buNone/>
              <a:defRPr sz="44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None/>
              <a:defRPr sz="2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  <p:sp>
        <p:nvSpPr>
          <p:cNvPr id="35" name="Google Shape;35;p15"/>
          <p:cNvSpPr/>
          <p:nvPr/>
        </p:nvSpPr>
        <p:spPr>
          <a:xfrm>
            <a:off x="0" y="0"/>
            <a:ext cx="9144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2523744" y="3657601"/>
            <a:ext cx="8961120" cy="87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288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●"/>
              <a:defRPr sz="28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12252960" y="3657601"/>
            <a:ext cx="8961120" cy="87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288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●"/>
              <a:defRPr sz="28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2523744" y="3427310"/>
            <a:ext cx="896112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2523744" y="5015100"/>
            <a:ext cx="8961120" cy="7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288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●"/>
              <a:defRPr sz="2800"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12252960" y="3427310"/>
            <a:ext cx="896112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12252960" y="5015100"/>
            <a:ext cx="8961120" cy="7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SzPts val="2880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2800"/>
              <a:buChar char="●"/>
              <a:defRPr sz="2800"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22585680" y="0"/>
            <a:ext cx="1828800" cy="13716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2523744" y="731520"/>
            <a:ext cx="19385280" cy="265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entury Schoolbook"/>
              <a:buNone/>
              <a:defRPr sz="8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2523744" y="3657601"/>
            <a:ext cx="17190720" cy="87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1480" algn="l" rtl="0">
              <a:lnSpc>
                <a:spcPct val="9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 rot="-5400000">
            <a:off x="21595085" y="1997075"/>
            <a:ext cx="3809998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 rot="-5400000">
            <a:off x="19918682" y="8093075"/>
            <a:ext cx="71628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22585680" y="12344401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72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370495" y="4724847"/>
            <a:ext cx="21971000" cy="257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ES" b="1">
                <a:solidFill>
                  <a:schemeClr val="accent6"/>
                </a:solidFill>
              </a:rPr>
              <a:t>Data Analyst Bootcamp</a:t>
            </a:r>
            <a:br>
              <a:rPr lang="en-ES" b="1">
                <a:solidFill>
                  <a:schemeClr val="accent6"/>
                </a:solidFill>
              </a:rPr>
            </a:br>
            <a:r>
              <a:rPr lang="en-ES" b="1">
                <a:solidFill>
                  <a:schemeClr val="accent6"/>
                </a:solidFill>
              </a:rPr>
              <a:t>Final Project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93" name="Google Shape;93;p1" descr="Tavsiye Sistemleri · Miuu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97186" y="11189056"/>
            <a:ext cx="4966448" cy="30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 descr="Data Analysis Toolkit - Six Sigma Training and Jobs Austral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821" y="127163"/>
            <a:ext cx="4331056" cy="433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3012" y="6939100"/>
            <a:ext cx="4874775" cy="4874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7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 descr="Tavsiye Sistemleri · Miuu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549" y="233999"/>
            <a:ext cx="4966448" cy="30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2895" y="2700478"/>
            <a:ext cx="4683600" cy="4653300"/>
          </a:xfrm>
          <a:prstGeom prst="hexagon">
            <a:avLst>
              <a:gd name="adj" fmla="val 26593"/>
              <a:gd name="vf" fmla="val 115470"/>
            </a:avLst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09608" y="7633722"/>
            <a:ext cx="4483500" cy="4517700"/>
          </a:xfrm>
          <a:prstGeom prst="hexagon">
            <a:avLst>
              <a:gd name="adj" fmla="val 24203"/>
              <a:gd name="vf" fmla="val 115470"/>
            </a:avLst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65167" y="5107420"/>
            <a:ext cx="4629300" cy="4653300"/>
          </a:xfrm>
          <a:prstGeom prst="hexagon">
            <a:avLst>
              <a:gd name="adj" fmla="val 24578"/>
              <a:gd name="vf" fmla="val 115470"/>
            </a:avLst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 b="20268"/>
          <a:stretch/>
        </p:blipFill>
        <p:spPr>
          <a:xfrm>
            <a:off x="12109553" y="2559166"/>
            <a:ext cx="4683600" cy="47946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</p:spPr>
      </p:pic>
      <p:cxnSp>
        <p:nvCxnSpPr>
          <p:cNvPr id="106" name="Google Shape;106;p3"/>
          <p:cNvCxnSpPr/>
          <p:nvPr/>
        </p:nvCxnSpPr>
        <p:spPr>
          <a:xfrm rot="5400000" flipH="1">
            <a:off x="11293204" y="1771493"/>
            <a:ext cx="1797600" cy="12234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108;p3"/>
          <p:cNvCxnSpPr/>
          <p:nvPr/>
        </p:nvCxnSpPr>
        <p:spPr>
          <a:xfrm rot="5400000">
            <a:off x="6608269" y="8086169"/>
            <a:ext cx="2155200" cy="1772700"/>
          </a:xfrm>
          <a:prstGeom prst="curvedConnector3">
            <a:avLst>
              <a:gd name="adj1" fmla="val 50002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109;p3"/>
          <p:cNvCxnSpPr/>
          <p:nvPr/>
        </p:nvCxnSpPr>
        <p:spPr>
          <a:xfrm flipH="1">
            <a:off x="10813728" y="10850642"/>
            <a:ext cx="1776000" cy="1495200"/>
          </a:xfrm>
          <a:prstGeom prst="curvedConnector3">
            <a:avLst>
              <a:gd name="adj1" fmla="val 49998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110;p3"/>
          <p:cNvCxnSpPr/>
          <p:nvPr/>
        </p:nvCxnSpPr>
        <p:spPr>
          <a:xfrm flipH="1">
            <a:off x="3043854" y="5855401"/>
            <a:ext cx="2159700" cy="2005200"/>
          </a:xfrm>
          <a:prstGeom prst="curvedConnector3">
            <a:avLst>
              <a:gd name="adj1" fmla="val 40497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3"/>
          <p:cNvSpPr txBox="1"/>
          <p:nvPr/>
        </p:nvSpPr>
        <p:spPr>
          <a:xfrm>
            <a:off x="5904421" y="10059914"/>
            <a:ext cx="28103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İrfan</a:t>
            </a:r>
            <a:r>
              <a:rPr lang="en-ES" sz="2800" b="1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ES" sz="2800" b="1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MIZRAKCI</a:t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2023776" y="7894923"/>
            <a:ext cx="226294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800" b="1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Arda KANTIK</a:t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554864" y="11939721"/>
            <a:ext cx="365524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800" b="1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Yağız ESMERLİGİL</a:t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408871" y="530293"/>
            <a:ext cx="2585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800" b="1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Sine GÖKHAN</a:t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840409" y="2365921"/>
            <a:ext cx="49014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4000" b="1" u="none" strike="noStrike" cap="none">
                <a:solidFill>
                  <a:srgbClr val="694A57"/>
                </a:solidFill>
                <a:latin typeface="Verdana"/>
                <a:ea typeface="Verdana"/>
                <a:cs typeface="Verdana"/>
                <a:sym typeface="Verdana"/>
              </a:rPr>
              <a:t>DATA HARMONY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4000" b="1">
                <a:solidFill>
                  <a:srgbClr val="694A57"/>
                </a:solidFill>
                <a:latin typeface="Verdana"/>
                <a:ea typeface="Verdana"/>
                <a:cs typeface="Verdana"/>
                <a:sym typeface="Verdana"/>
              </a:rPr>
              <a:t>TEAM</a:t>
            </a:r>
            <a:endParaRPr sz="4000">
              <a:solidFill>
                <a:srgbClr val="694A57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" descr="What is Data Analytics? | Introduction to Data Analysis | Edureka"/>
          <p:cNvPicPr preferRelativeResize="0"/>
          <p:nvPr/>
        </p:nvPicPr>
        <p:blipFill rotWithShape="1">
          <a:blip r:embed="rId3">
            <a:alphaModFix/>
          </a:blip>
          <a:srcRect r="8917"/>
          <a:stretch/>
        </p:blipFill>
        <p:spPr>
          <a:xfrm>
            <a:off x="14928949" y="0"/>
            <a:ext cx="7661100" cy="59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1360884" y="694488"/>
            <a:ext cx="12699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3000" b="1" i="0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Project Name :</a:t>
            </a:r>
            <a:endParaRPr sz="3000" b="1" i="0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2800" b="1" i="0" strike="noStrike" cap="none">
                <a:solidFill>
                  <a:srgbClr val="5E5E5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ES" sz="2800" b="1" i="0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Harmony Yazılım ve Danışmanlık, Data Anali</a:t>
            </a:r>
            <a:r>
              <a:rPr lang="en-ES" sz="2800" b="1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zi ve</a:t>
            </a:r>
            <a:r>
              <a:rPr lang="en-ES" sz="2800" b="1" i="0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2800" b="1" i="0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Çözümleri (Superstore Projesi)</a:t>
            </a:r>
            <a:endParaRPr sz="2800" b="0" i="0" strike="noStrike" cap="none">
              <a:solidFill>
                <a:schemeClr val="accent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995423" y="2334623"/>
            <a:ext cx="139413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3000" b="1" i="0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Business Objective:</a:t>
            </a:r>
            <a:endParaRPr sz="3000" b="0" i="0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Find best-selling products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Creating customer segments and examining the difference in sales and profitability between them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Finding profit margin by product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Interpreting delivery times on a 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shipment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basis and finding the more effective and economical one</a:t>
            </a:r>
            <a:endParaRPr/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Comparison of sales by months, seasons, cities and regions</a:t>
            </a:r>
            <a:endParaRPr sz="3000" b="1" i="0" u="sng" strike="noStrike" cap="none">
              <a:solidFill>
                <a:srgbClr val="5E5E5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5E5E5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None/>
            </a:pPr>
            <a:endParaRPr sz="3000" b="0" i="0" u="none" strike="noStrike" cap="none">
              <a:solidFill>
                <a:srgbClr val="5E5E5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995423" y="6402916"/>
            <a:ext cx="160080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3000" b="1" i="0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Data Understanding/Summary:</a:t>
            </a:r>
            <a:endParaRPr sz="3000" b="0" i="0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5715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0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Data set with 25 variables and 9995 rows</a:t>
            </a:r>
            <a:endParaRPr sz="3000"/>
          </a:p>
          <a:p>
            <a:pPr marL="5715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0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It generally contains orders and sub-details about orders (order date, customer information, quantity, unit price, product name, category information, etc.)</a:t>
            </a:r>
            <a:endParaRPr sz="3000"/>
          </a:p>
          <a:p>
            <a:pPr marL="5715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000"/>
              <a:buFont typeface="Arial"/>
              <a:buChar char="•"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It may be necessary to examine the data set for null values and outliers. Additionally, it is a repetitive data set, not a singular one, based on 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rder number</a:t>
            </a:r>
            <a:endParaRPr sz="3000" b="0" i="0" u="none" strike="noStrike" cap="none">
              <a:solidFill>
                <a:srgbClr val="5E5E5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360884" y="10852777"/>
            <a:ext cx="2106990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r>
              <a:rPr lang="en-ES" sz="3000" b="1" i="0" u="none" strike="noStrike" cap="none">
                <a:solidFill>
                  <a:srgbClr val="002060"/>
                </a:solidFill>
                <a:latin typeface="Verdana"/>
                <a:ea typeface="Verdana"/>
                <a:cs typeface="Verdana"/>
                <a:sym typeface="Verdana"/>
              </a:rPr>
              <a:t>Target Analytical Solutions:</a:t>
            </a:r>
            <a:endParaRPr sz="3000" b="1" i="0" u="none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Insight Generation from 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CRM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Analys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, Segmentation with RFM Analysis, Data Preparation Process (Handling Outliers and Missing Datas), Summary Tables and Graphs, Statistical Tests ,Time 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eries 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nalysis</a:t>
            </a:r>
            <a:r>
              <a:rPr lang="en-ES" sz="3000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ES" sz="3000" i="0" u="none" strike="noStrike" cap="none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</a:rPr>
              <a:t>with Machine Learning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endParaRPr sz="3000" b="1" i="0" u="none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Arial"/>
              <a:buNone/>
            </a:pPr>
            <a:endParaRPr sz="3000" b="1" i="0" u="none" strike="noStrike" cap="none">
              <a:solidFill>
                <a:srgbClr val="00206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Schoolbook</vt:lpstr>
      <vt:lpstr>Arial</vt:lpstr>
      <vt:lpstr>Verdana</vt:lpstr>
      <vt:lpstr>Helvetica Neue</vt:lpstr>
      <vt:lpstr>View</vt:lpstr>
      <vt:lpstr>Data Analyst Bootcamp Final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Bootcamp Final Project</dc:title>
  <dc:creator>oytun@miuul.com</dc:creator>
  <cp:lastModifiedBy>Yağız Esmerligil</cp:lastModifiedBy>
  <cp:revision>1</cp:revision>
  <dcterms:created xsi:type="dcterms:W3CDTF">2021-05-22T14:24:12Z</dcterms:created>
  <dcterms:modified xsi:type="dcterms:W3CDTF">2024-02-25T07:37:19Z</dcterms:modified>
</cp:coreProperties>
</file>