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821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466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2969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9064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43966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pPr/>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9658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295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095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781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87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72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639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024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729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8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8A87A34-81AB-432B-8DAE-1953F412C126}" type="datetimeFigureOut">
              <a:rPr lang="en-US" smtClean="0"/>
              <a:pPr/>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352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951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B679AE-7C7F-57EF-F743-53E7F2090E19}"/>
              </a:ext>
            </a:extLst>
          </p:cNvPr>
          <p:cNvSpPr>
            <a:spLocks noGrp="1"/>
          </p:cNvSpPr>
          <p:nvPr>
            <p:ph type="ctrTitle"/>
          </p:nvPr>
        </p:nvSpPr>
        <p:spPr>
          <a:xfrm>
            <a:off x="1770077" y="802298"/>
            <a:ext cx="7441035" cy="3425753"/>
          </a:xfrm>
        </p:spPr>
        <p:txBody>
          <a:bodyPr>
            <a:noAutofit/>
          </a:bodyPr>
          <a:lstStyle/>
          <a:p>
            <a:r>
              <a:rPr lang="tr-TR" sz="4000" dirty="0"/>
              <a:t>İlişkisel ve İlişkisel Olmayan (</a:t>
            </a:r>
            <a:r>
              <a:rPr lang="tr-TR" sz="4000" dirty="0" err="1"/>
              <a:t>NoSQL</a:t>
            </a:r>
            <a:r>
              <a:rPr lang="tr-TR" sz="4000" dirty="0"/>
              <a:t>) Veri Tabanı Sistemleri Mimari Performansının Yönetim Bilişim Sistemleri Kapsamında İncelenmesi</a:t>
            </a:r>
          </a:p>
        </p:txBody>
      </p:sp>
    </p:spTree>
    <p:extLst>
      <p:ext uri="{BB962C8B-B14F-4D97-AF65-F5344CB8AC3E}">
        <p14:creationId xmlns:p14="http://schemas.microsoft.com/office/powerpoint/2010/main" val="363560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0F635AD-7925-89CD-C293-130FB61CF56F}"/>
              </a:ext>
            </a:extLst>
          </p:cNvPr>
          <p:cNvSpPr>
            <a:spLocks noGrp="1"/>
          </p:cNvSpPr>
          <p:nvPr>
            <p:ph idx="1"/>
          </p:nvPr>
        </p:nvSpPr>
        <p:spPr>
          <a:xfrm>
            <a:off x="677334" y="293615"/>
            <a:ext cx="8596668" cy="5747747"/>
          </a:xfrm>
        </p:spPr>
        <p:txBody>
          <a:bodyPr>
            <a:normAutofit fontScale="92500" lnSpcReduction="10000"/>
          </a:bodyPr>
          <a:lstStyle/>
          <a:p>
            <a:pPr marL="0" indent="0">
              <a:buNone/>
            </a:pPr>
            <a:r>
              <a:rPr lang="tr-TR" dirty="0"/>
              <a:t>	BASE:</a:t>
            </a:r>
          </a:p>
          <a:p>
            <a:r>
              <a:rPr lang="tr-TR" dirty="0"/>
              <a:t>Esnektir</a:t>
            </a:r>
          </a:p>
          <a:p>
            <a:r>
              <a:rPr lang="tr-TR" dirty="0"/>
              <a:t>Kolay ulaşılabilirdir</a:t>
            </a:r>
          </a:p>
          <a:p>
            <a:r>
              <a:rPr lang="tr-TR" dirty="0"/>
              <a:t>Sonuç olarak tutarlıdır</a:t>
            </a:r>
          </a:p>
          <a:p>
            <a:endParaRPr lang="tr-TR" dirty="0"/>
          </a:p>
          <a:p>
            <a:pPr marL="0" indent="0">
              <a:buNone/>
            </a:pPr>
            <a:r>
              <a:rPr lang="tr-TR" dirty="0"/>
              <a:t>                 VERİTABANI MİMARİLERİNİN PERFORMANS KIYASLAMASI</a:t>
            </a:r>
          </a:p>
          <a:p>
            <a:pPr marL="0" indent="0">
              <a:buNone/>
            </a:pPr>
            <a:endParaRPr lang="tr-TR" dirty="0"/>
          </a:p>
          <a:p>
            <a:pPr marL="0" indent="0">
              <a:buNone/>
            </a:pPr>
            <a:r>
              <a:rPr lang="tr-TR" dirty="0"/>
              <a:t>	</a:t>
            </a:r>
            <a:r>
              <a:rPr lang="tr-TR" dirty="0" err="1"/>
              <a:t>MongoDB</a:t>
            </a:r>
            <a:r>
              <a:rPr lang="tr-TR" dirty="0"/>
              <a:t> ve MySQL veri tabanı sistemlerin kıyaslaması için aşağıdakiler yapılmalıdır.</a:t>
            </a:r>
          </a:p>
          <a:p>
            <a:pPr marL="0" indent="0">
              <a:buNone/>
            </a:pPr>
            <a:r>
              <a:rPr lang="tr-TR" dirty="0"/>
              <a:t>1.Veri tabanı sunucu sistemleri ve özellikleri belirlenir</a:t>
            </a:r>
          </a:p>
          <a:p>
            <a:pPr marL="0" indent="0">
              <a:buNone/>
            </a:pPr>
            <a:r>
              <a:rPr lang="tr-TR" dirty="0"/>
              <a:t>2.Veri tabanı şemaları oluşturulur</a:t>
            </a:r>
          </a:p>
          <a:p>
            <a:pPr marL="0" indent="0">
              <a:buNone/>
            </a:pPr>
            <a:r>
              <a:rPr lang="tr-TR" dirty="0"/>
              <a:t>3.Sorguların belirlenir</a:t>
            </a:r>
          </a:p>
          <a:p>
            <a:pPr marL="0" indent="0">
              <a:buNone/>
            </a:pPr>
            <a:r>
              <a:rPr lang="tr-TR" dirty="0"/>
              <a:t>4.Veri tabanı şemaları oluşturulması</a:t>
            </a:r>
          </a:p>
          <a:p>
            <a:pPr marL="0" indent="0">
              <a:buNone/>
            </a:pPr>
            <a:r>
              <a:rPr lang="tr-TR" dirty="0"/>
              <a:t>5.Sorguların belirlenir</a:t>
            </a:r>
          </a:p>
          <a:p>
            <a:pPr marL="0" indent="0">
              <a:buNone/>
            </a:pPr>
            <a:r>
              <a:rPr lang="tr-TR" dirty="0"/>
              <a:t>6.Veritabanı ayarları yapılır</a:t>
            </a:r>
          </a:p>
          <a:p>
            <a:pPr marL="0" indent="0">
              <a:buNone/>
            </a:pPr>
            <a:r>
              <a:rPr lang="tr-TR" dirty="0"/>
              <a:t>7.Performans analizi ve sonuçları</a:t>
            </a:r>
          </a:p>
        </p:txBody>
      </p:sp>
    </p:spTree>
    <p:extLst>
      <p:ext uri="{BB962C8B-B14F-4D97-AF65-F5344CB8AC3E}">
        <p14:creationId xmlns:p14="http://schemas.microsoft.com/office/powerpoint/2010/main" val="3723051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8BCCB50-84F2-8A7B-4C2D-DCB0461D6122}"/>
              </a:ext>
            </a:extLst>
          </p:cNvPr>
          <p:cNvSpPr>
            <a:spLocks noGrp="1"/>
          </p:cNvSpPr>
          <p:nvPr>
            <p:ph idx="1"/>
          </p:nvPr>
        </p:nvSpPr>
        <p:spPr>
          <a:xfrm>
            <a:off x="677334" y="721453"/>
            <a:ext cx="8596668" cy="5319909"/>
          </a:xfrm>
        </p:spPr>
        <p:txBody>
          <a:bodyPr/>
          <a:lstStyle/>
          <a:p>
            <a:r>
              <a:rPr lang="tr-TR" dirty="0" err="1"/>
              <a:t>Veritabanı</a:t>
            </a:r>
            <a:r>
              <a:rPr lang="tr-TR" dirty="0"/>
              <a:t> şeması:2 tane şema tasarlanmıştır . Tabloların arasında veri tekrarını ortadan kaldırmak  için normalizasyon sağlanmıştır.</a:t>
            </a:r>
          </a:p>
        </p:txBody>
      </p:sp>
      <p:pic>
        <p:nvPicPr>
          <p:cNvPr id="5" name="Resim 4">
            <a:extLst>
              <a:ext uri="{FF2B5EF4-FFF2-40B4-BE49-F238E27FC236}">
                <a16:creationId xmlns:a16="http://schemas.microsoft.com/office/drawing/2014/main" id="{95C7142A-1532-9C33-96E3-306630AE9F15}"/>
              </a:ext>
            </a:extLst>
          </p:cNvPr>
          <p:cNvPicPr>
            <a:picLocks noChangeAspect="1"/>
          </p:cNvPicPr>
          <p:nvPr/>
        </p:nvPicPr>
        <p:blipFill>
          <a:blip r:embed="rId2"/>
          <a:stretch>
            <a:fillRect/>
          </a:stretch>
        </p:blipFill>
        <p:spPr>
          <a:xfrm>
            <a:off x="958470" y="2321053"/>
            <a:ext cx="3672253" cy="2347559"/>
          </a:xfrm>
          <a:prstGeom prst="rect">
            <a:avLst/>
          </a:prstGeom>
        </p:spPr>
      </p:pic>
      <p:pic>
        <p:nvPicPr>
          <p:cNvPr id="7" name="Resim 6">
            <a:extLst>
              <a:ext uri="{FF2B5EF4-FFF2-40B4-BE49-F238E27FC236}">
                <a16:creationId xmlns:a16="http://schemas.microsoft.com/office/drawing/2014/main" id="{3B89E841-2F9C-E302-E20A-7B301127B956}"/>
              </a:ext>
            </a:extLst>
          </p:cNvPr>
          <p:cNvPicPr>
            <a:picLocks noChangeAspect="1"/>
          </p:cNvPicPr>
          <p:nvPr/>
        </p:nvPicPr>
        <p:blipFill>
          <a:blip r:embed="rId3"/>
          <a:stretch>
            <a:fillRect/>
          </a:stretch>
        </p:blipFill>
        <p:spPr>
          <a:xfrm>
            <a:off x="5304673" y="1890255"/>
            <a:ext cx="3969330" cy="3140568"/>
          </a:xfrm>
          <a:prstGeom prst="rect">
            <a:avLst/>
          </a:prstGeom>
        </p:spPr>
      </p:pic>
    </p:spTree>
    <p:extLst>
      <p:ext uri="{BB962C8B-B14F-4D97-AF65-F5344CB8AC3E}">
        <p14:creationId xmlns:p14="http://schemas.microsoft.com/office/powerpoint/2010/main" val="205661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CA7ACD9-43F6-D468-0812-E2DFEDD6492B}"/>
              </a:ext>
            </a:extLst>
          </p:cNvPr>
          <p:cNvSpPr>
            <a:spLocks noGrp="1"/>
          </p:cNvSpPr>
          <p:nvPr>
            <p:ph idx="1"/>
          </p:nvPr>
        </p:nvSpPr>
        <p:spPr>
          <a:xfrm>
            <a:off x="677334" y="620785"/>
            <a:ext cx="8596668" cy="5420577"/>
          </a:xfrm>
        </p:spPr>
        <p:txBody>
          <a:bodyPr/>
          <a:lstStyle/>
          <a:p>
            <a:pPr marL="0" indent="0">
              <a:buNone/>
            </a:pPr>
            <a:r>
              <a:rPr lang="tr-TR" dirty="0"/>
              <a:t>3 farklı veri tabanı sorgusu bulunmaktadır.</a:t>
            </a:r>
          </a:p>
          <a:p>
            <a:pPr marL="0" indent="0">
              <a:buNone/>
            </a:pPr>
            <a:r>
              <a:rPr lang="tr-TR" dirty="0" err="1"/>
              <a:t>İnner</a:t>
            </a:r>
            <a:r>
              <a:rPr lang="tr-TR" dirty="0"/>
              <a:t> </a:t>
            </a:r>
            <a:r>
              <a:rPr lang="tr-TR" dirty="0" err="1"/>
              <a:t>Join</a:t>
            </a:r>
            <a:r>
              <a:rPr lang="tr-TR" dirty="0"/>
              <a:t> : karmaşıktır</a:t>
            </a:r>
          </a:p>
          <a:p>
            <a:pPr marL="0" indent="0">
              <a:buNone/>
            </a:pPr>
            <a:r>
              <a:rPr lang="tr-TR" dirty="0"/>
              <a:t>Select : anlaşılması kolay</a:t>
            </a:r>
          </a:p>
          <a:p>
            <a:pPr marL="0" indent="0">
              <a:buNone/>
            </a:pPr>
            <a:r>
              <a:rPr lang="tr-TR" dirty="0"/>
              <a:t>Select </a:t>
            </a:r>
            <a:r>
              <a:rPr lang="tr-TR" dirty="0" err="1"/>
              <a:t>Join</a:t>
            </a:r>
            <a:r>
              <a:rPr lang="tr-TR" dirty="0"/>
              <a:t> </a:t>
            </a:r>
            <a:r>
              <a:rPr lang="tr-TR" dirty="0" err="1"/>
              <a:t>İnner</a:t>
            </a:r>
            <a:r>
              <a:rPr lang="tr-TR" dirty="0"/>
              <a:t> </a:t>
            </a:r>
            <a:r>
              <a:rPr lang="tr-TR" dirty="0" err="1"/>
              <a:t>Join</a:t>
            </a:r>
            <a:r>
              <a:rPr lang="tr-TR" dirty="0"/>
              <a:t> ve </a:t>
            </a:r>
            <a:r>
              <a:rPr lang="tr-TR" dirty="0" err="1"/>
              <a:t>where</a:t>
            </a:r>
            <a:r>
              <a:rPr lang="tr-TR" dirty="0"/>
              <a:t> : karmaşık ve detaylı</a:t>
            </a:r>
          </a:p>
          <a:p>
            <a:pPr marL="0" indent="0">
              <a:buNone/>
            </a:pPr>
            <a:endParaRPr lang="tr-TR" dirty="0"/>
          </a:p>
          <a:p>
            <a:pPr marL="0" indent="0">
              <a:buNone/>
            </a:pPr>
            <a:endParaRPr lang="tr-TR" dirty="0"/>
          </a:p>
        </p:txBody>
      </p:sp>
      <p:pic>
        <p:nvPicPr>
          <p:cNvPr id="7" name="Resim 6">
            <a:extLst>
              <a:ext uri="{FF2B5EF4-FFF2-40B4-BE49-F238E27FC236}">
                <a16:creationId xmlns:a16="http://schemas.microsoft.com/office/drawing/2014/main" id="{82032CAC-8B1B-E5D4-31BE-8D4F36CB0EFD}"/>
              </a:ext>
            </a:extLst>
          </p:cNvPr>
          <p:cNvPicPr>
            <a:picLocks noChangeAspect="1"/>
          </p:cNvPicPr>
          <p:nvPr/>
        </p:nvPicPr>
        <p:blipFill>
          <a:blip r:embed="rId2"/>
          <a:stretch>
            <a:fillRect/>
          </a:stretch>
        </p:blipFill>
        <p:spPr>
          <a:xfrm>
            <a:off x="1010921" y="2792988"/>
            <a:ext cx="4549534" cy="2110923"/>
          </a:xfrm>
          <a:prstGeom prst="rect">
            <a:avLst/>
          </a:prstGeom>
        </p:spPr>
      </p:pic>
      <p:pic>
        <p:nvPicPr>
          <p:cNvPr id="9" name="Resim 8">
            <a:extLst>
              <a:ext uri="{FF2B5EF4-FFF2-40B4-BE49-F238E27FC236}">
                <a16:creationId xmlns:a16="http://schemas.microsoft.com/office/drawing/2014/main" id="{54CD0360-D0C1-6C62-DCFB-2BB02B521252}"/>
              </a:ext>
            </a:extLst>
          </p:cNvPr>
          <p:cNvPicPr>
            <a:picLocks noChangeAspect="1"/>
          </p:cNvPicPr>
          <p:nvPr/>
        </p:nvPicPr>
        <p:blipFill>
          <a:blip r:embed="rId3"/>
          <a:stretch>
            <a:fillRect/>
          </a:stretch>
        </p:blipFill>
        <p:spPr>
          <a:xfrm>
            <a:off x="5274834" y="2679195"/>
            <a:ext cx="4595258" cy="2164268"/>
          </a:xfrm>
          <a:prstGeom prst="rect">
            <a:avLst/>
          </a:prstGeom>
        </p:spPr>
      </p:pic>
    </p:spTree>
    <p:extLst>
      <p:ext uri="{BB962C8B-B14F-4D97-AF65-F5344CB8AC3E}">
        <p14:creationId xmlns:p14="http://schemas.microsoft.com/office/powerpoint/2010/main" val="97715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2C5C891-CD95-761A-02FC-C1503CD9C528}"/>
              </a:ext>
            </a:extLst>
          </p:cNvPr>
          <p:cNvSpPr>
            <a:spLocks noGrp="1"/>
          </p:cNvSpPr>
          <p:nvPr>
            <p:ph idx="1"/>
          </p:nvPr>
        </p:nvSpPr>
        <p:spPr>
          <a:xfrm>
            <a:off x="677334" y="545285"/>
            <a:ext cx="8596668" cy="5496078"/>
          </a:xfrm>
        </p:spPr>
        <p:txBody>
          <a:bodyPr/>
          <a:lstStyle/>
          <a:p>
            <a:pPr marL="0" indent="0">
              <a:buNone/>
            </a:pPr>
            <a:r>
              <a:rPr lang="tr-TR" dirty="0"/>
              <a:t> Zaman ölçümleri için 3 yöntem vardır.</a:t>
            </a:r>
          </a:p>
          <a:p>
            <a:pPr marL="0" indent="0">
              <a:buNone/>
            </a:pPr>
            <a:r>
              <a:rPr lang="tr-TR" dirty="0"/>
              <a:t>Hassas sonuçlar veren </a:t>
            </a:r>
            <a:r>
              <a:rPr lang="tr-TR" dirty="0" err="1"/>
              <a:t>Gettimeofday</a:t>
            </a:r>
            <a:r>
              <a:rPr lang="tr-TR" dirty="0"/>
              <a:t>() fonksiyonu</a:t>
            </a:r>
          </a:p>
          <a:p>
            <a:pPr marL="0" indent="0">
              <a:buNone/>
            </a:pPr>
            <a:r>
              <a:rPr lang="tr-TR" dirty="0" err="1"/>
              <a:t>clock</a:t>
            </a:r>
            <a:r>
              <a:rPr lang="tr-TR" dirty="0"/>
              <a:t>() fonksiyonu ile CPU üzerinde zaman sonuçları elde edilmesi</a:t>
            </a:r>
          </a:p>
          <a:p>
            <a:pPr marL="0" indent="0">
              <a:buNone/>
            </a:pPr>
            <a:r>
              <a:rPr lang="tr-TR" dirty="0" err="1"/>
              <a:t>Slow</a:t>
            </a:r>
            <a:r>
              <a:rPr lang="tr-TR" dirty="0"/>
              <a:t> Query Log(yavaş sorgu kaydı)</a:t>
            </a:r>
          </a:p>
          <a:p>
            <a:pPr marL="0" indent="0">
              <a:buNone/>
            </a:pPr>
            <a:endParaRPr lang="tr-TR" dirty="0"/>
          </a:p>
        </p:txBody>
      </p:sp>
      <p:pic>
        <p:nvPicPr>
          <p:cNvPr id="5" name="Resim 4">
            <a:extLst>
              <a:ext uri="{FF2B5EF4-FFF2-40B4-BE49-F238E27FC236}">
                <a16:creationId xmlns:a16="http://schemas.microsoft.com/office/drawing/2014/main" id="{7EFF4B17-8EA0-5CF1-E536-E5F13C7074EA}"/>
              </a:ext>
            </a:extLst>
          </p:cNvPr>
          <p:cNvPicPr>
            <a:picLocks noChangeAspect="1"/>
          </p:cNvPicPr>
          <p:nvPr/>
        </p:nvPicPr>
        <p:blipFill>
          <a:blip r:embed="rId2"/>
          <a:stretch>
            <a:fillRect/>
          </a:stretch>
        </p:blipFill>
        <p:spPr>
          <a:xfrm>
            <a:off x="2708476" y="2956988"/>
            <a:ext cx="4359018" cy="2202371"/>
          </a:xfrm>
          <a:prstGeom prst="rect">
            <a:avLst/>
          </a:prstGeom>
        </p:spPr>
      </p:pic>
    </p:spTree>
    <p:extLst>
      <p:ext uri="{BB962C8B-B14F-4D97-AF65-F5344CB8AC3E}">
        <p14:creationId xmlns:p14="http://schemas.microsoft.com/office/powerpoint/2010/main" val="2695027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80251A1-D3C9-8E59-BE06-88CF960E4239}"/>
              </a:ext>
            </a:extLst>
          </p:cNvPr>
          <p:cNvSpPr>
            <a:spLocks noGrp="1"/>
          </p:cNvSpPr>
          <p:nvPr>
            <p:ph idx="1"/>
          </p:nvPr>
        </p:nvSpPr>
        <p:spPr>
          <a:xfrm>
            <a:off x="677334" y="595619"/>
            <a:ext cx="8596668" cy="5445744"/>
          </a:xfrm>
        </p:spPr>
        <p:txBody>
          <a:bodyPr/>
          <a:lstStyle/>
          <a:p>
            <a:pPr marL="0" indent="0">
              <a:buNone/>
            </a:pPr>
            <a:r>
              <a:rPr lang="tr-TR" dirty="0"/>
              <a:t>Analiz Ve Sonuçlar : Veri tabanlarının farklı sorgu türlerine verdiği yanıtlar grafiklerdedir.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pic>
        <p:nvPicPr>
          <p:cNvPr id="5" name="Resim 4">
            <a:extLst>
              <a:ext uri="{FF2B5EF4-FFF2-40B4-BE49-F238E27FC236}">
                <a16:creationId xmlns:a16="http://schemas.microsoft.com/office/drawing/2014/main" id="{6E61E6DB-1401-786E-4F41-E214522C2A42}"/>
              </a:ext>
            </a:extLst>
          </p:cNvPr>
          <p:cNvPicPr>
            <a:picLocks noChangeAspect="1"/>
          </p:cNvPicPr>
          <p:nvPr/>
        </p:nvPicPr>
        <p:blipFill>
          <a:blip r:embed="rId2"/>
          <a:stretch>
            <a:fillRect/>
          </a:stretch>
        </p:blipFill>
        <p:spPr>
          <a:xfrm>
            <a:off x="2455283" y="1389266"/>
            <a:ext cx="4419983" cy="2888230"/>
          </a:xfrm>
          <a:prstGeom prst="rect">
            <a:avLst/>
          </a:prstGeom>
        </p:spPr>
      </p:pic>
    </p:spTree>
    <p:extLst>
      <p:ext uri="{BB962C8B-B14F-4D97-AF65-F5344CB8AC3E}">
        <p14:creationId xmlns:p14="http://schemas.microsoft.com/office/powerpoint/2010/main" val="2987539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5F3D8CF-3258-7140-A1B7-25F1F16A685F}"/>
              </a:ext>
            </a:extLst>
          </p:cNvPr>
          <p:cNvSpPr>
            <a:spLocks noGrp="1"/>
          </p:cNvSpPr>
          <p:nvPr>
            <p:ph idx="1"/>
          </p:nvPr>
        </p:nvSpPr>
        <p:spPr>
          <a:xfrm>
            <a:off x="677334" y="411061"/>
            <a:ext cx="8596668" cy="5630301"/>
          </a:xfrm>
        </p:spPr>
        <p:txBody>
          <a:bodyPr/>
          <a:lstStyle/>
          <a:p>
            <a:pPr marL="0" indent="0">
              <a:buNone/>
            </a:pPr>
            <a:r>
              <a:rPr lang="da-DK" dirty="0"/>
              <a:t>MySQL ve MongoDB basit sorgu</a:t>
            </a:r>
            <a:r>
              <a:rPr lang="tr-TR" dirty="0"/>
              <a:t>su aşağıdadır.</a:t>
            </a:r>
          </a:p>
          <a:p>
            <a:endParaRPr lang="tr-TR" dirty="0"/>
          </a:p>
        </p:txBody>
      </p:sp>
      <p:pic>
        <p:nvPicPr>
          <p:cNvPr id="7" name="Resim 6">
            <a:extLst>
              <a:ext uri="{FF2B5EF4-FFF2-40B4-BE49-F238E27FC236}">
                <a16:creationId xmlns:a16="http://schemas.microsoft.com/office/drawing/2014/main" id="{88CC786F-280B-2562-7A7D-E7AF8DEC5D1A}"/>
              </a:ext>
            </a:extLst>
          </p:cNvPr>
          <p:cNvPicPr>
            <a:picLocks noChangeAspect="1"/>
          </p:cNvPicPr>
          <p:nvPr/>
        </p:nvPicPr>
        <p:blipFill>
          <a:blip r:embed="rId2"/>
          <a:stretch>
            <a:fillRect/>
          </a:stretch>
        </p:blipFill>
        <p:spPr>
          <a:xfrm>
            <a:off x="498130" y="1143328"/>
            <a:ext cx="3140087" cy="2040286"/>
          </a:xfrm>
          <a:prstGeom prst="rect">
            <a:avLst/>
          </a:prstGeom>
        </p:spPr>
      </p:pic>
      <p:pic>
        <p:nvPicPr>
          <p:cNvPr id="9" name="Resim 8">
            <a:extLst>
              <a:ext uri="{FF2B5EF4-FFF2-40B4-BE49-F238E27FC236}">
                <a16:creationId xmlns:a16="http://schemas.microsoft.com/office/drawing/2014/main" id="{2D0822F6-EDF1-2057-1C45-239432CB6F39}"/>
              </a:ext>
            </a:extLst>
          </p:cNvPr>
          <p:cNvPicPr>
            <a:picLocks noChangeAspect="1"/>
          </p:cNvPicPr>
          <p:nvPr/>
        </p:nvPicPr>
        <p:blipFill>
          <a:blip r:embed="rId3"/>
          <a:stretch>
            <a:fillRect/>
          </a:stretch>
        </p:blipFill>
        <p:spPr>
          <a:xfrm>
            <a:off x="3507939" y="1175995"/>
            <a:ext cx="2965851" cy="1914919"/>
          </a:xfrm>
          <a:prstGeom prst="rect">
            <a:avLst/>
          </a:prstGeom>
        </p:spPr>
      </p:pic>
      <p:pic>
        <p:nvPicPr>
          <p:cNvPr id="11" name="Resim 10">
            <a:extLst>
              <a:ext uri="{FF2B5EF4-FFF2-40B4-BE49-F238E27FC236}">
                <a16:creationId xmlns:a16="http://schemas.microsoft.com/office/drawing/2014/main" id="{9DD91589-63EE-591D-F55D-3F723D5B7BEB}"/>
              </a:ext>
            </a:extLst>
          </p:cNvPr>
          <p:cNvPicPr>
            <a:picLocks noChangeAspect="1"/>
          </p:cNvPicPr>
          <p:nvPr/>
        </p:nvPicPr>
        <p:blipFill>
          <a:blip r:embed="rId4"/>
          <a:stretch>
            <a:fillRect/>
          </a:stretch>
        </p:blipFill>
        <p:spPr>
          <a:xfrm>
            <a:off x="6758685" y="1175995"/>
            <a:ext cx="3232604" cy="2185347"/>
          </a:xfrm>
          <a:prstGeom prst="rect">
            <a:avLst/>
          </a:prstGeom>
        </p:spPr>
      </p:pic>
      <p:pic>
        <p:nvPicPr>
          <p:cNvPr id="13" name="Resim 12">
            <a:extLst>
              <a:ext uri="{FF2B5EF4-FFF2-40B4-BE49-F238E27FC236}">
                <a16:creationId xmlns:a16="http://schemas.microsoft.com/office/drawing/2014/main" id="{9F94DE32-C41D-2F4B-4E94-9E1F3788251E}"/>
              </a:ext>
            </a:extLst>
          </p:cNvPr>
          <p:cNvPicPr>
            <a:picLocks noChangeAspect="1"/>
          </p:cNvPicPr>
          <p:nvPr/>
        </p:nvPicPr>
        <p:blipFill>
          <a:blip r:embed="rId5"/>
          <a:stretch>
            <a:fillRect/>
          </a:stretch>
        </p:blipFill>
        <p:spPr>
          <a:xfrm>
            <a:off x="498130" y="3915881"/>
            <a:ext cx="2926032" cy="1798791"/>
          </a:xfrm>
          <a:prstGeom prst="rect">
            <a:avLst/>
          </a:prstGeom>
        </p:spPr>
      </p:pic>
      <p:pic>
        <p:nvPicPr>
          <p:cNvPr id="15" name="Resim 14">
            <a:extLst>
              <a:ext uri="{FF2B5EF4-FFF2-40B4-BE49-F238E27FC236}">
                <a16:creationId xmlns:a16="http://schemas.microsoft.com/office/drawing/2014/main" id="{75F0377A-B977-AB36-8CC7-5154C678CD1C}"/>
              </a:ext>
            </a:extLst>
          </p:cNvPr>
          <p:cNvPicPr>
            <a:picLocks noChangeAspect="1"/>
          </p:cNvPicPr>
          <p:nvPr/>
        </p:nvPicPr>
        <p:blipFill>
          <a:blip r:embed="rId6"/>
          <a:stretch>
            <a:fillRect/>
          </a:stretch>
        </p:blipFill>
        <p:spPr>
          <a:xfrm>
            <a:off x="3774113" y="3855848"/>
            <a:ext cx="2766664" cy="1980249"/>
          </a:xfrm>
          <a:prstGeom prst="rect">
            <a:avLst/>
          </a:prstGeom>
        </p:spPr>
      </p:pic>
      <p:pic>
        <p:nvPicPr>
          <p:cNvPr id="17" name="Resim 16">
            <a:extLst>
              <a:ext uri="{FF2B5EF4-FFF2-40B4-BE49-F238E27FC236}">
                <a16:creationId xmlns:a16="http://schemas.microsoft.com/office/drawing/2014/main" id="{BC8EB4D5-11D6-4937-D929-31C341179634}"/>
              </a:ext>
            </a:extLst>
          </p:cNvPr>
          <p:cNvPicPr>
            <a:picLocks noChangeAspect="1"/>
          </p:cNvPicPr>
          <p:nvPr/>
        </p:nvPicPr>
        <p:blipFill>
          <a:blip r:embed="rId7"/>
          <a:stretch>
            <a:fillRect/>
          </a:stretch>
        </p:blipFill>
        <p:spPr>
          <a:xfrm>
            <a:off x="6890728" y="3692129"/>
            <a:ext cx="3316944" cy="2307686"/>
          </a:xfrm>
          <a:prstGeom prst="rect">
            <a:avLst/>
          </a:prstGeom>
        </p:spPr>
      </p:pic>
    </p:spTree>
    <p:extLst>
      <p:ext uri="{BB962C8B-B14F-4D97-AF65-F5344CB8AC3E}">
        <p14:creationId xmlns:p14="http://schemas.microsoft.com/office/powerpoint/2010/main" val="289337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a:extLst>
              <a:ext uri="{FF2B5EF4-FFF2-40B4-BE49-F238E27FC236}">
                <a16:creationId xmlns:a16="http://schemas.microsoft.com/office/drawing/2014/main" id="{26126AE4-5561-EFFA-2DB0-EA9DCE68DF45}"/>
              </a:ext>
            </a:extLst>
          </p:cNvPr>
          <p:cNvPicPr>
            <a:picLocks noGrp="1" noChangeAspect="1"/>
          </p:cNvPicPr>
          <p:nvPr>
            <p:ph idx="1"/>
          </p:nvPr>
        </p:nvPicPr>
        <p:blipFill>
          <a:blip r:embed="rId2"/>
          <a:stretch>
            <a:fillRect/>
          </a:stretch>
        </p:blipFill>
        <p:spPr>
          <a:xfrm>
            <a:off x="364471" y="1328182"/>
            <a:ext cx="3177418" cy="2020484"/>
          </a:xfrm>
        </p:spPr>
      </p:pic>
      <p:pic>
        <p:nvPicPr>
          <p:cNvPr id="9" name="Resim 8">
            <a:extLst>
              <a:ext uri="{FF2B5EF4-FFF2-40B4-BE49-F238E27FC236}">
                <a16:creationId xmlns:a16="http://schemas.microsoft.com/office/drawing/2014/main" id="{4C123BE8-4EAC-3942-D854-E112EA46210E}"/>
              </a:ext>
            </a:extLst>
          </p:cNvPr>
          <p:cNvPicPr>
            <a:picLocks noChangeAspect="1"/>
          </p:cNvPicPr>
          <p:nvPr/>
        </p:nvPicPr>
        <p:blipFill>
          <a:blip r:embed="rId3"/>
          <a:stretch>
            <a:fillRect/>
          </a:stretch>
        </p:blipFill>
        <p:spPr>
          <a:xfrm>
            <a:off x="3668922" y="1282028"/>
            <a:ext cx="3177418" cy="2112791"/>
          </a:xfrm>
          <a:prstGeom prst="rect">
            <a:avLst/>
          </a:prstGeom>
        </p:spPr>
      </p:pic>
      <p:pic>
        <p:nvPicPr>
          <p:cNvPr id="11" name="Resim 10">
            <a:extLst>
              <a:ext uri="{FF2B5EF4-FFF2-40B4-BE49-F238E27FC236}">
                <a16:creationId xmlns:a16="http://schemas.microsoft.com/office/drawing/2014/main" id="{14AB76A3-9635-6DD6-943E-DC30FD1D3815}"/>
              </a:ext>
            </a:extLst>
          </p:cNvPr>
          <p:cNvPicPr>
            <a:picLocks noChangeAspect="1"/>
          </p:cNvPicPr>
          <p:nvPr/>
        </p:nvPicPr>
        <p:blipFill>
          <a:blip r:embed="rId4"/>
          <a:stretch>
            <a:fillRect/>
          </a:stretch>
        </p:blipFill>
        <p:spPr>
          <a:xfrm>
            <a:off x="7184388" y="1296702"/>
            <a:ext cx="3301851" cy="1990744"/>
          </a:xfrm>
          <a:prstGeom prst="rect">
            <a:avLst/>
          </a:prstGeom>
        </p:spPr>
      </p:pic>
      <p:pic>
        <p:nvPicPr>
          <p:cNvPr id="13" name="Resim 12">
            <a:extLst>
              <a:ext uri="{FF2B5EF4-FFF2-40B4-BE49-F238E27FC236}">
                <a16:creationId xmlns:a16="http://schemas.microsoft.com/office/drawing/2014/main" id="{0948E39F-3794-6BE3-C739-9DF5954BD918}"/>
              </a:ext>
            </a:extLst>
          </p:cNvPr>
          <p:cNvPicPr>
            <a:picLocks noChangeAspect="1"/>
          </p:cNvPicPr>
          <p:nvPr/>
        </p:nvPicPr>
        <p:blipFill>
          <a:blip r:embed="rId5"/>
          <a:stretch>
            <a:fillRect/>
          </a:stretch>
        </p:blipFill>
        <p:spPr>
          <a:xfrm>
            <a:off x="108365" y="3804787"/>
            <a:ext cx="3157603" cy="2105069"/>
          </a:xfrm>
          <a:prstGeom prst="rect">
            <a:avLst/>
          </a:prstGeom>
        </p:spPr>
      </p:pic>
      <p:pic>
        <p:nvPicPr>
          <p:cNvPr id="15" name="Resim 14">
            <a:extLst>
              <a:ext uri="{FF2B5EF4-FFF2-40B4-BE49-F238E27FC236}">
                <a16:creationId xmlns:a16="http://schemas.microsoft.com/office/drawing/2014/main" id="{1C7E5CCE-C4AC-4EE2-995B-5B288157D328}"/>
              </a:ext>
            </a:extLst>
          </p:cNvPr>
          <p:cNvPicPr>
            <a:picLocks noChangeAspect="1"/>
          </p:cNvPicPr>
          <p:nvPr/>
        </p:nvPicPr>
        <p:blipFill>
          <a:blip r:embed="rId6"/>
          <a:stretch>
            <a:fillRect/>
          </a:stretch>
        </p:blipFill>
        <p:spPr>
          <a:xfrm>
            <a:off x="3479918" y="3804787"/>
            <a:ext cx="3555426" cy="2283949"/>
          </a:xfrm>
          <a:prstGeom prst="rect">
            <a:avLst/>
          </a:prstGeom>
        </p:spPr>
      </p:pic>
      <p:pic>
        <p:nvPicPr>
          <p:cNvPr id="17" name="Resim 16">
            <a:extLst>
              <a:ext uri="{FF2B5EF4-FFF2-40B4-BE49-F238E27FC236}">
                <a16:creationId xmlns:a16="http://schemas.microsoft.com/office/drawing/2014/main" id="{A75A7011-22E0-9D94-3D20-59D9750DEB20}"/>
              </a:ext>
            </a:extLst>
          </p:cNvPr>
          <p:cNvPicPr>
            <a:picLocks noChangeAspect="1"/>
          </p:cNvPicPr>
          <p:nvPr/>
        </p:nvPicPr>
        <p:blipFill>
          <a:blip r:embed="rId7"/>
          <a:stretch>
            <a:fillRect/>
          </a:stretch>
        </p:blipFill>
        <p:spPr>
          <a:xfrm>
            <a:off x="7430258" y="3804787"/>
            <a:ext cx="3156647" cy="2233858"/>
          </a:xfrm>
          <a:prstGeom prst="rect">
            <a:avLst/>
          </a:prstGeom>
        </p:spPr>
      </p:pic>
    </p:spTree>
    <p:extLst>
      <p:ext uri="{BB962C8B-B14F-4D97-AF65-F5344CB8AC3E}">
        <p14:creationId xmlns:p14="http://schemas.microsoft.com/office/powerpoint/2010/main" val="157675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7652346-ECFD-3F47-E39D-3903DD924A7A}"/>
              </a:ext>
            </a:extLst>
          </p:cNvPr>
          <p:cNvSpPr>
            <a:spLocks noGrp="1"/>
          </p:cNvSpPr>
          <p:nvPr>
            <p:ph idx="1"/>
          </p:nvPr>
        </p:nvSpPr>
        <p:spPr/>
        <p:txBody>
          <a:bodyPr/>
          <a:lstStyle/>
          <a:p>
            <a:r>
              <a:rPr lang="tr-TR" dirty="0"/>
              <a:t>YAĞIZ AYKUT</a:t>
            </a:r>
          </a:p>
          <a:p>
            <a:r>
              <a:rPr lang="tr-TR" dirty="0"/>
              <a:t>02220224058</a:t>
            </a:r>
          </a:p>
        </p:txBody>
      </p:sp>
    </p:spTree>
    <p:extLst>
      <p:ext uri="{BB962C8B-B14F-4D97-AF65-F5344CB8AC3E}">
        <p14:creationId xmlns:p14="http://schemas.microsoft.com/office/powerpoint/2010/main" val="217308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6AC58EC-0205-E9B1-0F7C-051607586128}"/>
              </a:ext>
            </a:extLst>
          </p:cNvPr>
          <p:cNvSpPr>
            <a:spLocks noGrp="1"/>
          </p:cNvSpPr>
          <p:nvPr>
            <p:ph idx="1"/>
          </p:nvPr>
        </p:nvSpPr>
        <p:spPr>
          <a:xfrm>
            <a:off x="1443190" y="830510"/>
            <a:ext cx="9603275" cy="4468055"/>
          </a:xfrm>
        </p:spPr>
        <p:txBody>
          <a:bodyPr>
            <a:normAutofit/>
          </a:bodyPr>
          <a:lstStyle/>
          <a:p>
            <a:pPr marL="0" indent="0">
              <a:buNone/>
            </a:pPr>
            <a:r>
              <a:rPr lang="tr-TR" dirty="0"/>
              <a:t>	Bilişim sistemi ,  karar verme aşamasına kadar bilgiyi toplamak , işlemek , saklamak ve düzenlemektir.</a:t>
            </a:r>
          </a:p>
          <a:p>
            <a:endParaRPr lang="tr-TR" dirty="0"/>
          </a:p>
          <a:p>
            <a:pPr marL="0" indent="0">
              <a:buNone/>
            </a:pPr>
            <a:r>
              <a:rPr lang="tr-TR" dirty="0"/>
              <a:t>	Bilgiyi üretmek için 3 tane </a:t>
            </a:r>
            <a:r>
              <a:rPr lang="tr-TR" dirty="0" err="1"/>
              <a:t>aktiviye</a:t>
            </a:r>
            <a:r>
              <a:rPr lang="tr-TR" dirty="0"/>
              <a:t> vardır .</a:t>
            </a:r>
          </a:p>
          <a:p>
            <a:pPr marL="0" indent="0">
              <a:buNone/>
            </a:pPr>
            <a:r>
              <a:rPr lang="tr-TR" dirty="0"/>
              <a:t>Girdi , işlem ve çıktıdır.</a:t>
            </a:r>
          </a:p>
          <a:p>
            <a:endParaRPr lang="tr-TR" dirty="0"/>
          </a:p>
          <a:p>
            <a:r>
              <a:rPr lang="tr-TR" dirty="0"/>
              <a:t>Çıktı: İşlenmiş bilgiyi kullanılacak aktivitelere iletir.</a:t>
            </a:r>
          </a:p>
          <a:p>
            <a:endParaRPr lang="tr-TR" dirty="0"/>
          </a:p>
          <a:p>
            <a:r>
              <a:rPr lang="tr-TR" dirty="0"/>
              <a:t>İşlem: Ham bilgiyi anlamlı hale getirir.</a:t>
            </a:r>
          </a:p>
          <a:p>
            <a:endParaRPr lang="tr-TR" dirty="0"/>
          </a:p>
          <a:p>
            <a:r>
              <a:rPr lang="tr-TR" dirty="0"/>
              <a:t>Girdi: Ham bilgileri toplar.</a:t>
            </a:r>
          </a:p>
        </p:txBody>
      </p:sp>
    </p:spTree>
    <p:extLst>
      <p:ext uri="{BB962C8B-B14F-4D97-AF65-F5344CB8AC3E}">
        <p14:creationId xmlns:p14="http://schemas.microsoft.com/office/powerpoint/2010/main" val="156786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5549CC6-ABB8-8408-9BFE-48C657B3FB18}"/>
              </a:ext>
            </a:extLst>
          </p:cNvPr>
          <p:cNvSpPr>
            <a:spLocks noGrp="1"/>
          </p:cNvSpPr>
          <p:nvPr>
            <p:ph idx="1"/>
          </p:nvPr>
        </p:nvSpPr>
        <p:spPr>
          <a:xfrm>
            <a:off x="677334" y="335561"/>
            <a:ext cx="8596668" cy="5705802"/>
          </a:xfrm>
        </p:spPr>
        <p:txBody>
          <a:bodyPr/>
          <a:lstStyle/>
          <a:p>
            <a:pPr marL="0" indent="0">
              <a:buNone/>
            </a:pPr>
            <a:r>
              <a:rPr lang="tr-TR" dirty="0"/>
              <a:t>	Veri tabanı ; kullanım amacına uygun olarak düzenlemiş veriler topluluğu ,gerçekte var olan ve birbirleriyle ilişkisi olan nesneleri ve ilişkileri modeller.</a:t>
            </a:r>
          </a:p>
          <a:p>
            <a:endParaRPr lang="tr-TR" dirty="0"/>
          </a:p>
          <a:p>
            <a:pPr marL="0" indent="0">
              <a:buNone/>
            </a:pPr>
            <a:r>
              <a:rPr lang="tr-TR" dirty="0"/>
              <a:t>	</a:t>
            </a:r>
            <a:r>
              <a:rPr lang="tr-TR" dirty="0" err="1"/>
              <a:t>VTYS’nin</a:t>
            </a:r>
            <a:r>
              <a:rPr lang="tr-TR" dirty="0"/>
              <a:t> aynı anda birden çok bağlantı sağlama görevi vardır . Bu sistemler VTYS bir parçası olarak verinin işlevselliğini yönlendiren kurallar sistemine denir.</a:t>
            </a:r>
          </a:p>
          <a:p>
            <a:endParaRPr lang="tr-TR" dirty="0"/>
          </a:p>
        </p:txBody>
      </p:sp>
      <p:pic>
        <p:nvPicPr>
          <p:cNvPr id="5" name="Resim 4">
            <a:extLst>
              <a:ext uri="{FF2B5EF4-FFF2-40B4-BE49-F238E27FC236}">
                <a16:creationId xmlns:a16="http://schemas.microsoft.com/office/drawing/2014/main" id="{4121B4AB-5A75-3B1A-2F6D-B0532CE3B21F}"/>
              </a:ext>
            </a:extLst>
          </p:cNvPr>
          <p:cNvPicPr>
            <a:picLocks noChangeAspect="1"/>
          </p:cNvPicPr>
          <p:nvPr/>
        </p:nvPicPr>
        <p:blipFill>
          <a:blip r:embed="rId2"/>
          <a:stretch>
            <a:fillRect/>
          </a:stretch>
        </p:blipFill>
        <p:spPr>
          <a:xfrm>
            <a:off x="852891" y="2654557"/>
            <a:ext cx="4122777" cy="3386806"/>
          </a:xfrm>
          <a:prstGeom prst="rect">
            <a:avLst/>
          </a:prstGeom>
        </p:spPr>
      </p:pic>
    </p:spTree>
    <p:extLst>
      <p:ext uri="{BB962C8B-B14F-4D97-AF65-F5344CB8AC3E}">
        <p14:creationId xmlns:p14="http://schemas.microsoft.com/office/powerpoint/2010/main" val="316137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C536DEE-C44F-EA45-F1E5-826AFE4F6990}"/>
              </a:ext>
            </a:extLst>
          </p:cNvPr>
          <p:cNvSpPr>
            <a:spLocks noGrp="1"/>
          </p:cNvSpPr>
          <p:nvPr>
            <p:ph idx="1"/>
          </p:nvPr>
        </p:nvSpPr>
        <p:spPr>
          <a:xfrm>
            <a:off x="677334" y="746620"/>
            <a:ext cx="8596668" cy="5294743"/>
          </a:xfrm>
        </p:spPr>
        <p:txBody>
          <a:bodyPr/>
          <a:lstStyle/>
          <a:p>
            <a:pPr marL="0" indent="0">
              <a:buNone/>
            </a:pPr>
            <a:r>
              <a:rPr lang="tr-TR" dirty="0"/>
              <a:t>Veri tabanı modelleri 8 kategoriye ayrılır.</a:t>
            </a:r>
          </a:p>
          <a:p>
            <a:pPr marL="0" indent="0">
              <a:buNone/>
            </a:pPr>
            <a:r>
              <a:rPr lang="tr-TR" dirty="0"/>
              <a:t>1)Düz Model veya Tablo Modeli : İki boyutlu veri gruplarından oluşur . Sütunlar benzer özellikler bulunur. Satırlarda veri grupları yer alır.</a:t>
            </a:r>
          </a:p>
          <a:p>
            <a:pPr marL="0" indent="0">
              <a:buNone/>
            </a:pPr>
            <a:endParaRPr lang="tr-TR" dirty="0"/>
          </a:p>
          <a:p>
            <a:pPr marL="0" indent="0">
              <a:buNone/>
            </a:pPr>
            <a:endParaRPr lang="tr-TR" dirty="0"/>
          </a:p>
          <a:p>
            <a:pPr marL="0" indent="0">
              <a:buNone/>
            </a:pPr>
            <a:endParaRPr lang="tr-TR" dirty="0"/>
          </a:p>
          <a:p>
            <a:pPr marL="0" indent="0">
              <a:buNone/>
            </a:pPr>
            <a:r>
              <a:rPr lang="tr-TR" dirty="0"/>
              <a:t>2)Hiyerarşik Veri Modeli : Veri tabanın depoladığı yapısal verilere kayıt adı verilir . Kayıtlar yukarıdan aşağıya doğrudur . Kök ilk kayıttır . Bütün kayıtların ebeveyni vardır(kök haricinde).</a:t>
            </a:r>
          </a:p>
        </p:txBody>
      </p:sp>
      <p:pic>
        <p:nvPicPr>
          <p:cNvPr id="5" name="Resim 4">
            <a:extLst>
              <a:ext uri="{FF2B5EF4-FFF2-40B4-BE49-F238E27FC236}">
                <a16:creationId xmlns:a16="http://schemas.microsoft.com/office/drawing/2014/main" id="{B8AF9FB3-42EF-7125-0A42-A13799121858}"/>
              </a:ext>
            </a:extLst>
          </p:cNvPr>
          <p:cNvPicPr>
            <a:picLocks noChangeAspect="1"/>
          </p:cNvPicPr>
          <p:nvPr/>
        </p:nvPicPr>
        <p:blipFill>
          <a:blip r:embed="rId2"/>
          <a:stretch>
            <a:fillRect/>
          </a:stretch>
        </p:blipFill>
        <p:spPr>
          <a:xfrm>
            <a:off x="3082939" y="1734156"/>
            <a:ext cx="4381880" cy="1325995"/>
          </a:xfrm>
          <a:prstGeom prst="rect">
            <a:avLst/>
          </a:prstGeom>
        </p:spPr>
      </p:pic>
      <p:pic>
        <p:nvPicPr>
          <p:cNvPr id="7" name="Resim 6">
            <a:extLst>
              <a:ext uri="{FF2B5EF4-FFF2-40B4-BE49-F238E27FC236}">
                <a16:creationId xmlns:a16="http://schemas.microsoft.com/office/drawing/2014/main" id="{0454959B-0BDC-4345-4AF3-649932C6F8AE}"/>
              </a:ext>
            </a:extLst>
          </p:cNvPr>
          <p:cNvPicPr>
            <a:picLocks noChangeAspect="1"/>
          </p:cNvPicPr>
          <p:nvPr/>
        </p:nvPicPr>
        <p:blipFill>
          <a:blip r:embed="rId3"/>
          <a:stretch>
            <a:fillRect/>
          </a:stretch>
        </p:blipFill>
        <p:spPr>
          <a:xfrm>
            <a:off x="3155461" y="4047687"/>
            <a:ext cx="4572396" cy="2189531"/>
          </a:xfrm>
          <a:prstGeom prst="rect">
            <a:avLst/>
          </a:prstGeom>
        </p:spPr>
      </p:pic>
    </p:spTree>
    <p:extLst>
      <p:ext uri="{BB962C8B-B14F-4D97-AF65-F5344CB8AC3E}">
        <p14:creationId xmlns:p14="http://schemas.microsoft.com/office/powerpoint/2010/main" val="374326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3323091-B9D3-DFB0-99A5-482D3E5C0319}"/>
              </a:ext>
            </a:extLst>
          </p:cNvPr>
          <p:cNvSpPr>
            <a:spLocks noGrp="1"/>
          </p:cNvSpPr>
          <p:nvPr>
            <p:ph idx="1"/>
          </p:nvPr>
        </p:nvSpPr>
        <p:spPr>
          <a:xfrm>
            <a:off x="677334" y="461394"/>
            <a:ext cx="8596668" cy="5579969"/>
          </a:xfrm>
        </p:spPr>
        <p:txBody>
          <a:bodyPr/>
          <a:lstStyle/>
          <a:p>
            <a:pPr marL="0" indent="0">
              <a:buNone/>
            </a:pPr>
            <a:r>
              <a:rPr lang="tr-TR" dirty="0"/>
              <a:t>3)Ağ Veri Modeli : Hiyerarşiğin  Veri </a:t>
            </a:r>
            <a:r>
              <a:rPr lang="tr-TR" dirty="0" err="1"/>
              <a:t>Modeli’nin</a:t>
            </a:r>
            <a:r>
              <a:rPr lang="tr-TR" dirty="0"/>
              <a:t> gelişmiş halidir . Veri başka veriler ile ilişkilidir . Ağın  Veri </a:t>
            </a:r>
            <a:r>
              <a:rPr lang="tr-TR" dirty="0" err="1"/>
              <a:t>Modeli’nin</a:t>
            </a:r>
            <a:r>
              <a:rPr lang="tr-TR" dirty="0"/>
              <a:t> hiyerarşiden  farkı , uç düğümün uç düğüme işaret edebilmesidir . Veri tekrarı azalır.</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4)İlişkisel Veri Modeli: Veri içerisinde ilişkiler </a:t>
            </a:r>
            <a:r>
              <a:rPr lang="tr-TR" dirty="0" err="1"/>
              <a:t>modellenir.Kavramsal</a:t>
            </a:r>
            <a:r>
              <a:rPr lang="tr-TR" dirty="0"/>
              <a:t> olarak satır ve sütunlardan oluşan iki boyutlu tablolar bulunur . Veri tabanından her tablo için bir dosya bulunur  her satır ilişkili veri </a:t>
            </a:r>
            <a:r>
              <a:rPr lang="tr-TR" dirty="0" err="1"/>
              <a:t>toplululuğudur</a:t>
            </a:r>
            <a:r>
              <a:rPr lang="tr-TR" dirty="0"/>
              <a:t>.</a:t>
            </a:r>
          </a:p>
        </p:txBody>
      </p:sp>
      <p:pic>
        <p:nvPicPr>
          <p:cNvPr id="5" name="Resim 4">
            <a:extLst>
              <a:ext uri="{FF2B5EF4-FFF2-40B4-BE49-F238E27FC236}">
                <a16:creationId xmlns:a16="http://schemas.microsoft.com/office/drawing/2014/main" id="{8EE7C562-210A-C718-531D-AE3E2090827C}"/>
              </a:ext>
            </a:extLst>
          </p:cNvPr>
          <p:cNvPicPr>
            <a:picLocks noChangeAspect="1"/>
          </p:cNvPicPr>
          <p:nvPr/>
        </p:nvPicPr>
        <p:blipFill>
          <a:blip r:embed="rId2"/>
          <a:stretch>
            <a:fillRect/>
          </a:stretch>
        </p:blipFill>
        <p:spPr>
          <a:xfrm>
            <a:off x="2746625" y="1364610"/>
            <a:ext cx="4458086" cy="1635040"/>
          </a:xfrm>
          <a:prstGeom prst="rect">
            <a:avLst/>
          </a:prstGeom>
        </p:spPr>
      </p:pic>
      <p:pic>
        <p:nvPicPr>
          <p:cNvPr id="7" name="Resim 6">
            <a:extLst>
              <a:ext uri="{FF2B5EF4-FFF2-40B4-BE49-F238E27FC236}">
                <a16:creationId xmlns:a16="http://schemas.microsoft.com/office/drawing/2014/main" id="{F5317861-61D3-53DF-9ECD-1ADEEF9BA3B1}"/>
              </a:ext>
            </a:extLst>
          </p:cNvPr>
          <p:cNvPicPr>
            <a:picLocks noChangeAspect="1"/>
          </p:cNvPicPr>
          <p:nvPr/>
        </p:nvPicPr>
        <p:blipFill>
          <a:blip r:embed="rId3"/>
          <a:stretch>
            <a:fillRect/>
          </a:stretch>
        </p:blipFill>
        <p:spPr>
          <a:xfrm>
            <a:off x="2632315" y="4525566"/>
            <a:ext cx="4686706" cy="1935648"/>
          </a:xfrm>
          <a:prstGeom prst="rect">
            <a:avLst/>
          </a:prstGeom>
        </p:spPr>
      </p:pic>
    </p:spTree>
    <p:extLst>
      <p:ext uri="{BB962C8B-B14F-4D97-AF65-F5344CB8AC3E}">
        <p14:creationId xmlns:p14="http://schemas.microsoft.com/office/powerpoint/2010/main" val="53633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0197BA8-FAB9-749F-4510-98C7C0293776}"/>
              </a:ext>
            </a:extLst>
          </p:cNvPr>
          <p:cNvSpPr>
            <a:spLocks noGrp="1"/>
          </p:cNvSpPr>
          <p:nvPr>
            <p:ph idx="1"/>
          </p:nvPr>
        </p:nvSpPr>
        <p:spPr>
          <a:xfrm>
            <a:off x="677334" y="511729"/>
            <a:ext cx="8596668" cy="5529634"/>
          </a:xfrm>
        </p:spPr>
        <p:txBody>
          <a:bodyPr/>
          <a:lstStyle/>
          <a:p>
            <a:pPr marL="0" indent="0">
              <a:buNone/>
            </a:pPr>
            <a:r>
              <a:rPr lang="tr-TR" dirty="0"/>
              <a:t>5)Nesne Yönelimli Veri Modeli : Nesne yönelimli programlamaya dayanır.</a:t>
            </a:r>
          </a:p>
          <a:p>
            <a:endParaRPr lang="tr-TR" dirty="0"/>
          </a:p>
          <a:p>
            <a:endParaRPr lang="tr-TR" dirty="0"/>
          </a:p>
          <a:p>
            <a:endParaRPr lang="tr-TR" dirty="0"/>
          </a:p>
          <a:p>
            <a:endParaRPr lang="tr-TR" dirty="0"/>
          </a:p>
          <a:p>
            <a:endParaRPr lang="tr-TR" dirty="0"/>
          </a:p>
          <a:p>
            <a:pPr marL="0" indent="0">
              <a:buNone/>
            </a:pPr>
            <a:r>
              <a:rPr lang="tr-TR" dirty="0"/>
              <a:t> 6.Nesne İlişkisel Veri Modeli : İlişkilerin nesne yönelimli özellikleri vardır.</a:t>
            </a:r>
          </a:p>
          <a:p>
            <a:endParaRPr lang="tr-TR" dirty="0"/>
          </a:p>
        </p:txBody>
      </p:sp>
      <p:pic>
        <p:nvPicPr>
          <p:cNvPr id="5" name="Resim 4">
            <a:extLst>
              <a:ext uri="{FF2B5EF4-FFF2-40B4-BE49-F238E27FC236}">
                <a16:creationId xmlns:a16="http://schemas.microsoft.com/office/drawing/2014/main" id="{D2CBBF82-F7EE-A3D9-32F0-57A105DC5F97}"/>
              </a:ext>
            </a:extLst>
          </p:cNvPr>
          <p:cNvPicPr>
            <a:picLocks noChangeAspect="1"/>
          </p:cNvPicPr>
          <p:nvPr/>
        </p:nvPicPr>
        <p:blipFill>
          <a:blip r:embed="rId2"/>
          <a:stretch>
            <a:fillRect/>
          </a:stretch>
        </p:blipFill>
        <p:spPr>
          <a:xfrm>
            <a:off x="2917998" y="909087"/>
            <a:ext cx="4488569" cy="1600339"/>
          </a:xfrm>
          <a:prstGeom prst="rect">
            <a:avLst/>
          </a:prstGeom>
        </p:spPr>
      </p:pic>
      <p:pic>
        <p:nvPicPr>
          <p:cNvPr id="7" name="Resim 6">
            <a:extLst>
              <a:ext uri="{FF2B5EF4-FFF2-40B4-BE49-F238E27FC236}">
                <a16:creationId xmlns:a16="http://schemas.microsoft.com/office/drawing/2014/main" id="{C9EA0426-979E-8A5B-39F3-A5C2A15E35C5}"/>
              </a:ext>
            </a:extLst>
          </p:cNvPr>
          <p:cNvPicPr>
            <a:picLocks noChangeAspect="1"/>
          </p:cNvPicPr>
          <p:nvPr/>
        </p:nvPicPr>
        <p:blipFill>
          <a:blip r:embed="rId3"/>
          <a:stretch>
            <a:fillRect/>
          </a:stretch>
        </p:blipFill>
        <p:spPr>
          <a:xfrm>
            <a:off x="2917998" y="3429000"/>
            <a:ext cx="4298052" cy="2408129"/>
          </a:xfrm>
          <a:prstGeom prst="rect">
            <a:avLst/>
          </a:prstGeom>
        </p:spPr>
      </p:pic>
    </p:spTree>
    <p:extLst>
      <p:ext uri="{BB962C8B-B14F-4D97-AF65-F5344CB8AC3E}">
        <p14:creationId xmlns:p14="http://schemas.microsoft.com/office/powerpoint/2010/main" val="174622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5F4F810-0ECB-C0ED-A6A8-B993EC7FED7D}"/>
              </a:ext>
            </a:extLst>
          </p:cNvPr>
          <p:cNvSpPr>
            <a:spLocks noGrp="1"/>
          </p:cNvSpPr>
          <p:nvPr>
            <p:ph idx="1"/>
          </p:nvPr>
        </p:nvSpPr>
        <p:spPr>
          <a:xfrm>
            <a:off x="677334" y="453006"/>
            <a:ext cx="8596668" cy="5588357"/>
          </a:xfrm>
        </p:spPr>
        <p:txBody>
          <a:bodyPr>
            <a:normAutofit/>
          </a:bodyPr>
          <a:lstStyle/>
          <a:p>
            <a:pPr marL="0" indent="0">
              <a:buNone/>
            </a:pPr>
            <a:r>
              <a:rPr lang="tr-TR" dirty="0"/>
              <a:t>7)Çoklu Ortam Veri Modeli : Nesne ilişkisel veri tabanına </a:t>
            </a:r>
            <a:r>
              <a:rPr lang="tr-TR" dirty="0" err="1"/>
              <a:t>benzemektedir.Büyük</a:t>
            </a:r>
            <a:r>
              <a:rPr lang="tr-TR" dirty="0"/>
              <a:t> nesneleri işlemek ve işleme adımlarını kullanıcıya göstermemek için farklı özellikleri bulunur.3 özelliği desteklemesi gerekir . Bunlar ;süreklilik , veri miktarı, senkronizasyon . </a:t>
            </a:r>
          </a:p>
          <a:p>
            <a:pPr marL="0" indent="0">
              <a:buNone/>
            </a:pPr>
            <a:endParaRPr lang="tr-TR" dirty="0"/>
          </a:p>
          <a:p>
            <a:pPr marL="0" indent="0">
              <a:buNone/>
            </a:pPr>
            <a:r>
              <a:rPr lang="tr-TR" dirty="0"/>
              <a:t>8)Dağıtık Veri Modeli : Birden çok bilgisayarda depolanan ve bir ağ üzerinde dağıtılan bilgiler için kullanılan veri tabanı grubudur. Sorgu hızlanmasını parçalara ayırarak sağlamaktadır.</a:t>
            </a:r>
          </a:p>
          <a:p>
            <a:pPr marL="0" indent="0">
              <a:buNone/>
            </a:pPr>
            <a:r>
              <a:rPr lang="tr-TR" dirty="0"/>
              <a:t>                                    Veri tabanı tasarımı</a:t>
            </a:r>
          </a:p>
          <a:p>
            <a:pPr marL="0" indent="0">
              <a:buNone/>
            </a:pPr>
            <a:r>
              <a:rPr lang="tr-TR" dirty="0"/>
              <a:t>Gerçek , gereksinim ve beklentiler çerçevesinde veri tabanına </a:t>
            </a:r>
            <a:r>
              <a:rPr lang="tr-TR" dirty="0" err="1"/>
              <a:t>aktarılmalıdır.Öncelikler</a:t>
            </a:r>
            <a:r>
              <a:rPr lang="tr-TR" dirty="0"/>
              <a:t> kullanıcı gereksinimleri </a:t>
            </a:r>
            <a:r>
              <a:rPr lang="tr-TR" dirty="0" err="1"/>
              <a:t>belirlenir.Bunlar</a:t>
            </a:r>
            <a:r>
              <a:rPr lang="tr-TR" dirty="0"/>
              <a:t> Veri yapılarını ,veri tiplerini ve veri gruplarını belirlemektir.  Şema ;Gerçeğin ,Bilgisayar ve kullanıcıların anlayacağı tarzda tanımlanmasıdır.</a:t>
            </a:r>
          </a:p>
          <a:p>
            <a:endParaRPr lang="tr-TR" dirty="0"/>
          </a:p>
        </p:txBody>
      </p:sp>
      <p:pic>
        <p:nvPicPr>
          <p:cNvPr id="5" name="Resim 4">
            <a:extLst>
              <a:ext uri="{FF2B5EF4-FFF2-40B4-BE49-F238E27FC236}">
                <a16:creationId xmlns:a16="http://schemas.microsoft.com/office/drawing/2014/main" id="{FDDCE89E-D13A-3345-D559-32F4A5D95720}"/>
              </a:ext>
            </a:extLst>
          </p:cNvPr>
          <p:cNvPicPr>
            <a:picLocks noChangeAspect="1"/>
          </p:cNvPicPr>
          <p:nvPr/>
        </p:nvPicPr>
        <p:blipFill>
          <a:blip r:embed="rId2"/>
          <a:stretch>
            <a:fillRect/>
          </a:stretch>
        </p:blipFill>
        <p:spPr>
          <a:xfrm>
            <a:off x="4186777" y="4646967"/>
            <a:ext cx="1577781" cy="1892688"/>
          </a:xfrm>
          <a:prstGeom prst="rect">
            <a:avLst/>
          </a:prstGeom>
        </p:spPr>
      </p:pic>
    </p:spTree>
    <p:extLst>
      <p:ext uri="{BB962C8B-B14F-4D97-AF65-F5344CB8AC3E}">
        <p14:creationId xmlns:p14="http://schemas.microsoft.com/office/powerpoint/2010/main" val="332350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D1CBD44-5587-6722-02B8-F4BE86486517}"/>
              </a:ext>
            </a:extLst>
          </p:cNvPr>
          <p:cNvSpPr>
            <a:spLocks noGrp="1"/>
          </p:cNvSpPr>
          <p:nvPr>
            <p:ph idx="1"/>
          </p:nvPr>
        </p:nvSpPr>
        <p:spPr>
          <a:xfrm>
            <a:off x="677334" y="436229"/>
            <a:ext cx="8596668" cy="5605134"/>
          </a:xfrm>
        </p:spPr>
        <p:txBody>
          <a:bodyPr/>
          <a:lstStyle/>
          <a:p>
            <a:pPr marL="0" indent="0">
              <a:buNone/>
            </a:pPr>
            <a:r>
              <a:rPr lang="tr-TR" dirty="0"/>
              <a:t>	</a:t>
            </a:r>
          </a:p>
          <a:p>
            <a:pPr marL="0" indent="0">
              <a:buNone/>
            </a:pPr>
            <a:r>
              <a:rPr lang="tr-TR" dirty="0"/>
              <a:t>	Kavramsal şema kullanıcı için veri tabanı yapısını tanımlar . Kavramsal şema yüksek düzeyli tanımlamadır. Veri tipleri, fiziksel depo yapılarına girmeden varlıkları varlıkla arasındaki ilişki gibi şeylere odaklanır .Geleneksel veri tabanı tasarımda kavramsal tasarımdan sonraki adım bir veri tabanı yönetim sistemini seçmektir .</a:t>
            </a:r>
          </a:p>
          <a:p>
            <a:pPr marL="0" indent="0">
              <a:buNone/>
            </a:pPr>
            <a:r>
              <a:rPr lang="tr-TR" dirty="0"/>
              <a:t>	Kavramsal veri modelinde şema veri </a:t>
            </a:r>
            <a:r>
              <a:rPr lang="tr-TR" dirty="0" err="1"/>
              <a:t>tabanı,yönetim</a:t>
            </a:r>
            <a:r>
              <a:rPr lang="tr-TR" dirty="0"/>
              <a:t> sistemini veri modelinde yeniden tanımlamalıdır. İşlem iki veri modeli </a:t>
            </a:r>
            <a:r>
              <a:rPr lang="tr-TR" dirty="0" err="1"/>
              <a:t>arasndadır.Mantıksal</a:t>
            </a:r>
            <a:r>
              <a:rPr lang="tr-TR" dirty="0"/>
              <a:t> veri tabanı tasarımı olarak adlandırılır.</a:t>
            </a:r>
          </a:p>
          <a:p>
            <a:pPr marL="0" indent="0">
              <a:buNone/>
            </a:pPr>
            <a:r>
              <a:rPr lang="tr-TR" dirty="0"/>
              <a:t>                     İLİŞKİSEL VE İLİŞKİSEL OLMAYAN VERİ TABANI SİSTEMLERİ </a:t>
            </a:r>
          </a:p>
          <a:p>
            <a:pPr marL="0" indent="0">
              <a:buNone/>
            </a:pPr>
            <a:r>
              <a:rPr lang="tr-TR" dirty="0"/>
              <a:t>	İlişkisel Veri Tabanı : Satır ve sütunlardan oluşan tablolardan meydana </a:t>
            </a:r>
            <a:r>
              <a:rPr lang="tr-TR" dirty="0" err="1"/>
              <a:t>gelmektedir.Veri</a:t>
            </a:r>
            <a:r>
              <a:rPr lang="tr-TR" dirty="0"/>
              <a:t> tabanı ilişkisi 1 tablo yeterli değildir ve birbirleriyle ilişkili olmaları lazımdır.</a:t>
            </a:r>
          </a:p>
          <a:p>
            <a:pPr marL="0" indent="0">
              <a:buNone/>
            </a:pPr>
            <a:endParaRPr lang="tr-TR" dirty="0"/>
          </a:p>
        </p:txBody>
      </p:sp>
    </p:spTree>
    <p:extLst>
      <p:ext uri="{BB962C8B-B14F-4D97-AF65-F5344CB8AC3E}">
        <p14:creationId xmlns:p14="http://schemas.microsoft.com/office/powerpoint/2010/main" val="18496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36851DD-8590-B3AB-F210-49F034C8ED2E}"/>
              </a:ext>
            </a:extLst>
          </p:cNvPr>
          <p:cNvSpPr>
            <a:spLocks noGrp="1"/>
          </p:cNvSpPr>
          <p:nvPr>
            <p:ph idx="1"/>
          </p:nvPr>
        </p:nvSpPr>
        <p:spPr>
          <a:xfrm>
            <a:off x="677334" y="503339"/>
            <a:ext cx="8596668" cy="5538023"/>
          </a:xfrm>
        </p:spPr>
        <p:txBody>
          <a:bodyPr>
            <a:normAutofit/>
          </a:bodyPr>
          <a:lstStyle/>
          <a:p>
            <a:pPr marL="0" indent="0">
              <a:buNone/>
            </a:pPr>
            <a:r>
              <a:rPr lang="tr-TR" dirty="0"/>
              <a:t>ACID : İlişkisel Veri Tabanı Sistemlerinde Sağlanan Temel Özellikler</a:t>
            </a:r>
          </a:p>
          <a:p>
            <a:r>
              <a:rPr lang="tr-TR" dirty="0"/>
              <a:t>Dayanıklılık</a:t>
            </a:r>
          </a:p>
          <a:p>
            <a:r>
              <a:rPr lang="tr-TR" dirty="0"/>
              <a:t>İzolasyon</a:t>
            </a:r>
          </a:p>
          <a:p>
            <a:r>
              <a:rPr lang="tr-TR" dirty="0"/>
              <a:t>Tutarlılık</a:t>
            </a:r>
          </a:p>
          <a:p>
            <a:r>
              <a:rPr lang="tr-TR" dirty="0"/>
              <a:t>Bölünmezlik</a:t>
            </a:r>
          </a:p>
          <a:p>
            <a:pPr marL="0" indent="0">
              <a:buNone/>
            </a:pPr>
            <a:r>
              <a:rPr lang="tr-TR" dirty="0"/>
              <a:t>İlişkisel Olmayan Veri Tabanı : Yatay olarak </a:t>
            </a:r>
            <a:r>
              <a:rPr lang="tr-TR" dirty="0" err="1"/>
              <a:t>ölçeklendirilir.Ölçek</a:t>
            </a:r>
            <a:r>
              <a:rPr lang="tr-TR" dirty="0"/>
              <a:t> sorununa en uygun </a:t>
            </a:r>
            <a:r>
              <a:rPr lang="tr-TR" dirty="0" err="1"/>
              <a:t>veritabanıdır.İlişkisel</a:t>
            </a:r>
            <a:r>
              <a:rPr lang="tr-TR" dirty="0"/>
              <a:t> veri tabanı kullanıcılar </a:t>
            </a:r>
            <a:r>
              <a:rPr lang="tr-TR" dirty="0" err="1"/>
              <a:t>NoSQL</a:t>
            </a:r>
            <a:r>
              <a:rPr lang="tr-TR" dirty="0"/>
              <a:t> e geçme nedenleri</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err="1"/>
              <a:t>NoSQL</a:t>
            </a:r>
            <a:r>
              <a:rPr lang="tr-TR" dirty="0"/>
              <a:t> tercihi hız ve yatay büyüme ile gereksiz ek maliyetten kurtarıyor olmasından kaynaklanmaktadır.</a:t>
            </a:r>
          </a:p>
        </p:txBody>
      </p:sp>
      <p:pic>
        <p:nvPicPr>
          <p:cNvPr id="5" name="Resim 4">
            <a:extLst>
              <a:ext uri="{FF2B5EF4-FFF2-40B4-BE49-F238E27FC236}">
                <a16:creationId xmlns:a16="http://schemas.microsoft.com/office/drawing/2014/main" id="{3AE9F896-ED03-A13A-221D-A1036359F612}"/>
              </a:ext>
            </a:extLst>
          </p:cNvPr>
          <p:cNvPicPr>
            <a:picLocks noChangeAspect="1"/>
          </p:cNvPicPr>
          <p:nvPr/>
        </p:nvPicPr>
        <p:blipFill>
          <a:blip r:embed="rId2"/>
          <a:stretch>
            <a:fillRect/>
          </a:stretch>
        </p:blipFill>
        <p:spPr>
          <a:xfrm>
            <a:off x="3331598" y="3266377"/>
            <a:ext cx="2632975" cy="1667402"/>
          </a:xfrm>
          <a:prstGeom prst="rect">
            <a:avLst/>
          </a:prstGeom>
        </p:spPr>
      </p:pic>
    </p:spTree>
    <p:extLst>
      <p:ext uri="{BB962C8B-B14F-4D97-AF65-F5344CB8AC3E}">
        <p14:creationId xmlns:p14="http://schemas.microsoft.com/office/powerpoint/2010/main" val="1636580835"/>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TotalTime>
  <Words>713</Words>
  <Application>Microsoft Office PowerPoint</Application>
  <PresentationFormat>Geniş ekran</PresentationFormat>
  <Paragraphs>90</Paragraphs>
  <Slides>17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Arial</vt:lpstr>
      <vt:lpstr>Trebuchet MS</vt:lpstr>
      <vt:lpstr>Wingdings 3</vt:lpstr>
      <vt:lpstr>Yüzeyler</vt:lpstr>
      <vt:lpstr>İlişkisel ve İlişkisel Olmayan (NoSQL) Veri Tabanı Sistemleri Mimari Performansının Yönetim Bilişim Sistemleri Kapsamında İncelenmesi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dc:title>
  <dc:creator>Yağız Aykut</dc:creator>
  <cp:lastModifiedBy>Yağız Aykut</cp:lastModifiedBy>
  <cp:revision>1</cp:revision>
  <dcterms:created xsi:type="dcterms:W3CDTF">2024-03-19T19:24:33Z</dcterms:created>
  <dcterms:modified xsi:type="dcterms:W3CDTF">2024-03-19T20:12:03Z</dcterms:modified>
</cp:coreProperties>
</file>