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0EF-516A-417C-8CAD-6CFF5643B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E78699-AAF5-4975-B965-74AFE840D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4DF4C-A020-47BD-A6F6-7DB8B8220A48}"/>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5" name="Footer Placeholder 4">
            <a:extLst>
              <a:ext uri="{FF2B5EF4-FFF2-40B4-BE49-F238E27FC236}">
                <a16:creationId xmlns:a16="http://schemas.microsoft.com/office/drawing/2014/main" id="{A3B4C33D-47B3-4D34-A38F-425D399CD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B0024-E56F-4FBA-9330-46996E64747E}"/>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389076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A4A4-356E-4E38-80CC-3F8B283E0E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31CCB-AC6A-4863-A842-0E2659FA6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DF635-C9B5-4CE2-81AD-3024DF36C1C8}"/>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5" name="Footer Placeholder 4">
            <a:extLst>
              <a:ext uri="{FF2B5EF4-FFF2-40B4-BE49-F238E27FC236}">
                <a16:creationId xmlns:a16="http://schemas.microsoft.com/office/drawing/2014/main" id="{9ACD9F13-0423-4CA1-BD43-0FE23CADA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A94C6-0E21-4478-8F7A-A6BC23101204}"/>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29765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862A38-947F-42AE-A0FC-B4CDEFA6A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FB4D98-C2EB-4F13-A162-12387554D0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AF6D31-EF80-4F56-9DE5-C3AEBBE6771C}"/>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5" name="Footer Placeholder 4">
            <a:extLst>
              <a:ext uri="{FF2B5EF4-FFF2-40B4-BE49-F238E27FC236}">
                <a16:creationId xmlns:a16="http://schemas.microsoft.com/office/drawing/2014/main" id="{1E329215-0C09-4129-9343-1FBD80468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43E4D-D18C-47C1-8897-5DC843C71980}"/>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286353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7A80-1719-4F60-9B4C-CC42FB13C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3DFA53-7FE1-48C0-8BEC-358733EB2E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CB160-5E04-4699-BD06-5202F561E698}"/>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5" name="Footer Placeholder 4">
            <a:extLst>
              <a:ext uri="{FF2B5EF4-FFF2-40B4-BE49-F238E27FC236}">
                <a16:creationId xmlns:a16="http://schemas.microsoft.com/office/drawing/2014/main" id="{9ADE4DAC-1030-4B9F-AE24-7E5BFE4F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E2882-68B4-4851-BAF0-C83BDE23AC0E}"/>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78617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139A-6C46-442E-83DD-0CF08E20E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5C3AF9-DD46-45F7-AC05-25F17B1F0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45537-25FE-4E44-BD6A-463B9AF340D5}"/>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5" name="Footer Placeholder 4">
            <a:extLst>
              <a:ext uri="{FF2B5EF4-FFF2-40B4-BE49-F238E27FC236}">
                <a16:creationId xmlns:a16="http://schemas.microsoft.com/office/drawing/2014/main" id="{F95B146C-90C9-4932-992C-3C586ADB6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CB9EE-8AFB-4440-B83B-362DA92E0410}"/>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408140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A7C5-2ABA-41DD-9032-F361B2444A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D7E20F-5FAD-4DF0-8588-40AB45591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E747F9-624D-4335-BC33-230AF088B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DB4718-09C4-444A-8CD5-2A32B5EF43D7}"/>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6" name="Footer Placeholder 5">
            <a:extLst>
              <a:ext uri="{FF2B5EF4-FFF2-40B4-BE49-F238E27FC236}">
                <a16:creationId xmlns:a16="http://schemas.microsoft.com/office/drawing/2014/main" id="{5800C14B-5CF2-432C-8215-32E206B83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7EA84-9B46-47BE-8F51-B331B00CB58D}"/>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75419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8F64-0F8F-4F68-BFEF-7B6A864B87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D38DC3-C393-45B0-A924-BAB5F88FD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457832-6521-4212-AE25-1BCE961CC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D4949C-0C11-4F02-A69F-D3D6D4EDF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45486-B635-49BA-885B-E1657C61C6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EA36C1-761D-4980-BD61-2948500F62E1}"/>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8" name="Footer Placeholder 7">
            <a:extLst>
              <a:ext uri="{FF2B5EF4-FFF2-40B4-BE49-F238E27FC236}">
                <a16:creationId xmlns:a16="http://schemas.microsoft.com/office/drawing/2014/main" id="{8C127D46-5649-4BE8-BEAD-A056A2E3C8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5A55F4-E694-4E5A-85B3-DB1C9770EDB9}"/>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341344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10FD-ABF1-4070-A4E5-432E994068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7E9BD1-F115-4151-ACE6-9A03C7843E73}"/>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4" name="Footer Placeholder 3">
            <a:extLst>
              <a:ext uri="{FF2B5EF4-FFF2-40B4-BE49-F238E27FC236}">
                <a16:creationId xmlns:a16="http://schemas.microsoft.com/office/drawing/2014/main" id="{27076E8F-34CB-4355-B8CE-3A4C2C29D2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CD9182-C3DC-4BE4-A767-FDCDFE275B1E}"/>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234884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57A688-BBE0-4D15-83A0-361A57776EA1}"/>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3" name="Footer Placeholder 2">
            <a:extLst>
              <a:ext uri="{FF2B5EF4-FFF2-40B4-BE49-F238E27FC236}">
                <a16:creationId xmlns:a16="http://schemas.microsoft.com/office/drawing/2014/main" id="{D5A160FE-B305-4CE7-BB2C-81ED4D6DDB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B1DF4A-C173-48AD-8B32-655D8EDFE7B1}"/>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35224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270-20EF-4A60-BBDB-58B789B0D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F8A664-F564-4ED3-A625-12D6E06A7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FB8017-4B34-433C-9C77-B3D40D2B9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CFD51-CF9F-43B2-A3BB-34BB32D1C446}"/>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6" name="Footer Placeholder 5">
            <a:extLst>
              <a:ext uri="{FF2B5EF4-FFF2-40B4-BE49-F238E27FC236}">
                <a16:creationId xmlns:a16="http://schemas.microsoft.com/office/drawing/2014/main" id="{09F05887-6335-4E0A-B04B-9EF70B2DB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78343-D47D-4911-81FB-8D583CCF3C0A}"/>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402871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6501-2BC5-464E-A873-7835968CC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DCD87-F17B-423F-A4DB-52DD74674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72790B-77DC-4278-B19B-04454803B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1BD3B-D50E-4773-A5C1-A8555B8EC3F8}"/>
              </a:ext>
            </a:extLst>
          </p:cNvPr>
          <p:cNvSpPr>
            <a:spLocks noGrp="1"/>
          </p:cNvSpPr>
          <p:nvPr>
            <p:ph type="dt" sz="half" idx="10"/>
          </p:nvPr>
        </p:nvSpPr>
        <p:spPr/>
        <p:txBody>
          <a:bodyPr/>
          <a:lstStyle/>
          <a:p>
            <a:fld id="{6F22D31D-0DD3-48ED-8B84-BBCDC02BBB76}" type="datetimeFigureOut">
              <a:rPr lang="en-IN" smtClean="0"/>
              <a:t>02-10-2021</a:t>
            </a:fld>
            <a:endParaRPr lang="en-IN"/>
          </a:p>
        </p:txBody>
      </p:sp>
      <p:sp>
        <p:nvSpPr>
          <p:cNvPr id="6" name="Footer Placeholder 5">
            <a:extLst>
              <a:ext uri="{FF2B5EF4-FFF2-40B4-BE49-F238E27FC236}">
                <a16:creationId xmlns:a16="http://schemas.microsoft.com/office/drawing/2014/main" id="{F2462845-BBC1-4A2F-A3A3-5F1EEC3F2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36067-17F2-4397-BAE3-CBE459379550}"/>
              </a:ext>
            </a:extLst>
          </p:cNvPr>
          <p:cNvSpPr>
            <a:spLocks noGrp="1"/>
          </p:cNvSpPr>
          <p:nvPr>
            <p:ph type="sldNum" sz="quarter" idx="12"/>
          </p:nvPr>
        </p:nvSpPr>
        <p:spPr/>
        <p:txBody>
          <a:bodyPr/>
          <a:lstStyle/>
          <a:p>
            <a:fld id="{5B33ED19-7D25-4413-92DE-734335FA0F13}" type="slidenum">
              <a:rPr lang="en-IN" smtClean="0"/>
              <a:t>‹#›</a:t>
            </a:fld>
            <a:endParaRPr lang="en-IN"/>
          </a:p>
        </p:txBody>
      </p:sp>
    </p:spTree>
    <p:extLst>
      <p:ext uri="{BB962C8B-B14F-4D97-AF65-F5344CB8AC3E}">
        <p14:creationId xmlns:p14="http://schemas.microsoft.com/office/powerpoint/2010/main" val="428020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C4191-E9AD-4D6C-B2ED-D36E5438C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2AF8E-D448-477B-9285-03BF32056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91D55-5D23-4946-A90F-3D5EB364F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2D31D-0DD3-48ED-8B84-BBCDC02BBB76}" type="datetimeFigureOut">
              <a:rPr lang="en-IN" smtClean="0"/>
              <a:t>02-10-2021</a:t>
            </a:fld>
            <a:endParaRPr lang="en-IN"/>
          </a:p>
        </p:txBody>
      </p:sp>
      <p:sp>
        <p:nvSpPr>
          <p:cNvPr id="5" name="Footer Placeholder 4">
            <a:extLst>
              <a:ext uri="{FF2B5EF4-FFF2-40B4-BE49-F238E27FC236}">
                <a16:creationId xmlns:a16="http://schemas.microsoft.com/office/drawing/2014/main" id="{28387B89-95FB-4CAE-8469-BB4C4971B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72B993-58A6-49D3-8A37-10E450E69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3ED19-7D25-4413-92DE-734335FA0F13}" type="slidenum">
              <a:rPr lang="en-IN" smtClean="0"/>
              <a:t>‹#›</a:t>
            </a:fld>
            <a:endParaRPr lang="en-IN"/>
          </a:p>
        </p:txBody>
      </p:sp>
    </p:spTree>
    <p:extLst>
      <p:ext uri="{BB962C8B-B14F-4D97-AF65-F5344CB8AC3E}">
        <p14:creationId xmlns:p14="http://schemas.microsoft.com/office/powerpoint/2010/main" val="296332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ythonistaplanet.com/pros-and-cons-of-reinforcement-learning/" TargetMode="External"/><Relationship Id="rId2" Type="http://schemas.openxmlformats.org/officeDocument/2006/relationships/hyperlink" Target="https://deepsense.ai/what-is-reinforcement-learning-the-complete-guide/" TargetMode="External"/><Relationship Id="rId1" Type="http://schemas.openxmlformats.org/officeDocument/2006/relationships/slideLayout" Target="../slideLayouts/slideLayout7.xml"/><Relationship Id="rId4" Type="http://schemas.openxmlformats.org/officeDocument/2006/relationships/hyperlink" Target="https://www.electricaltechnology.org/2015/09/what-is-industrial-automatio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blog.openai.com/openai-gym-be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eepmind.com/blog/article/safety-first-ai-autonomous-data-centre-cooling-and-industrial-contro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821C20-4DBB-42B2-A649-AAD7853FD9C9}"/>
              </a:ext>
            </a:extLst>
          </p:cNvPr>
          <p:cNvSpPr/>
          <p:nvPr/>
        </p:nvSpPr>
        <p:spPr>
          <a:xfrm>
            <a:off x="1683895" y="1193384"/>
            <a:ext cx="8824210" cy="20836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t>Industry Automation with Reinforcement Learning</a:t>
            </a:r>
            <a:endParaRPr lang="en-IN" sz="6000" dirty="0"/>
          </a:p>
        </p:txBody>
      </p:sp>
      <p:sp>
        <p:nvSpPr>
          <p:cNvPr id="5" name="TextBox 4">
            <a:extLst>
              <a:ext uri="{FF2B5EF4-FFF2-40B4-BE49-F238E27FC236}">
                <a16:creationId xmlns:a16="http://schemas.microsoft.com/office/drawing/2014/main" id="{E8931E2D-71A0-4A7B-A508-0FBB9B2B66A5}"/>
              </a:ext>
            </a:extLst>
          </p:cNvPr>
          <p:cNvSpPr txBox="1"/>
          <p:nvPr/>
        </p:nvSpPr>
        <p:spPr>
          <a:xfrm>
            <a:off x="8364511" y="4811843"/>
            <a:ext cx="2863122" cy="1200329"/>
          </a:xfrm>
          <a:prstGeom prst="rect">
            <a:avLst/>
          </a:prstGeom>
          <a:noFill/>
        </p:spPr>
        <p:txBody>
          <a:bodyPr wrap="square" rtlCol="0">
            <a:spAutoFit/>
          </a:bodyPr>
          <a:lstStyle/>
          <a:p>
            <a:endParaRPr lang="en-US" dirty="0"/>
          </a:p>
          <a:p>
            <a:r>
              <a:rPr lang="en-US" dirty="0"/>
              <a:t>P.YAGNA SREE BHAVANI</a:t>
            </a:r>
          </a:p>
          <a:p>
            <a:r>
              <a:rPr lang="en-US" dirty="0"/>
              <a:t>18BD1A0578</a:t>
            </a:r>
          </a:p>
          <a:p>
            <a:r>
              <a:rPr lang="en-US" dirty="0"/>
              <a:t>CSE-D</a:t>
            </a:r>
            <a:endParaRPr lang="en-IN" dirty="0"/>
          </a:p>
        </p:txBody>
      </p:sp>
    </p:spTree>
    <p:extLst>
      <p:ext uri="{BB962C8B-B14F-4D97-AF65-F5344CB8AC3E}">
        <p14:creationId xmlns:p14="http://schemas.microsoft.com/office/powerpoint/2010/main" val="211671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AB67A4-640D-4E35-86A4-020D5022FD98}"/>
              </a:ext>
            </a:extLst>
          </p:cNvPr>
          <p:cNvSpPr txBox="1"/>
          <p:nvPr/>
        </p:nvSpPr>
        <p:spPr>
          <a:xfrm>
            <a:off x="1244184" y="1079292"/>
            <a:ext cx="9353862" cy="3939540"/>
          </a:xfrm>
          <a:prstGeom prst="rect">
            <a:avLst/>
          </a:prstGeom>
          <a:noFill/>
        </p:spPr>
        <p:txBody>
          <a:bodyPr wrap="square" rtlCol="0">
            <a:spAutoFit/>
          </a:bodyPr>
          <a:lstStyle/>
          <a:p>
            <a:r>
              <a:rPr lang="en-US" sz="2800" dirty="0"/>
              <a:t>4. </a:t>
            </a:r>
            <a:r>
              <a:rPr lang="en-US" sz="2800" b="0" i="0" dirty="0">
                <a:solidFill>
                  <a:srgbClr val="363940"/>
                </a:solidFill>
                <a:effectLst/>
              </a:rPr>
              <a:t>It can be useful when the only way to collect information about the environment is to interact with it.</a:t>
            </a:r>
          </a:p>
          <a:p>
            <a:r>
              <a:rPr lang="en-US" sz="2800" b="0" i="0" dirty="0">
                <a:solidFill>
                  <a:srgbClr val="363940"/>
                </a:solidFill>
                <a:effectLst/>
              </a:rPr>
              <a:t>F</a:t>
            </a:r>
            <a:r>
              <a:rPr lang="en-US" sz="2800" dirty="0">
                <a:solidFill>
                  <a:srgbClr val="363940"/>
                </a:solidFill>
              </a:rPr>
              <a:t>or example – When a robot ,suppose used for  packaging and suppose we don’t have enough data for all existing items that to be packed ,then we command the robot to do it by interacting and if goes wrong ,command to go back to step where it went wrong.</a:t>
            </a:r>
            <a:endParaRPr lang="en-US" sz="2800" b="0" i="0" dirty="0">
              <a:solidFill>
                <a:srgbClr val="363940"/>
              </a:solidFill>
              <a:effectLst/>
            </a:endParaRPr>
          </a:p>
          <a:p>
            <a:endParaRPr lang="en-US" b="0" i="0" dirty="0">
              <a:solidFill>
                <a:srgbClr val="363940"/>
              </a:solidFill>
              <a:effectLst/>
              <a:latin typeface="libre franklin" panose="020B0604020202020204" pitchFamily="2" charset="0"/>
            </a:endParaRPr>
          </a:p>
          <a:p>
            <a:endParaRPr lang="en-US" b="0" i="0" dirty="0">
              <a:solidFill>
                <a:srgbClr val="363940"/>
              </a:solidFill>
              <a:effectLst/>
              <a:latin typeface="libre franklin" panose="020B0604020202020204" pitchFamily="2" charset="0"/>
            </a:endParaRPr>
          </a:p>
          <a:p>
            <a:endParaRPr lang="en-IN" dirty="0"/>
          </a:p>
        </p:txBody>
      </p:sp>
    </p:spTree>
    <p:extLst>
      <p:ext uri="{BB962C8B-B14F-4D97-AF65-F5344CB8AC3E}">
        <p14:creationId xmlns:p14="http://schemas.microsoft.com/office/powerpoint/2010/main" val="115559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4B0017-F395-4E87-B48F-A3690C685273}"/>
              </a:ext>
            </a:extLst>
          </p:cNvPr>
          <p:cNvSpPr/>
          <p:nvPr/>
        </p:nvSpPr>
        <p:spPr>
          <a:xfrm>
            <a:off x="1738859" y="584616"/>
            <a:ext cx="903906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Disadvantages</a:t>
            </a:r>
            <a:endParaRPr lang="en-IN" sz="3200" dirty="0"/>
          </a:p>
        </p:txBody>
      </p:sp>
      <p:sp>
        <p:nvSpPr>
          <p:cNvPr id="3" name="TextBox 2">
            <a:extLst>
              <a:ext uri="{FF2B5EF4-FFF2-40B4-BE49-F238E27FC236}">
                <a16:creationId xmlns:a16="http://schemas.microsoft.com/office/drawing/2014/main" id="{A59F35DA-4C9C-4938-B55A-7414A50E6702}"/>
              </a:ext>
            </a:extLst>
          </p:cNvPr>
          <p:cNvSpPr txBox="1"/>
          <p:nvPr/>
        </p:nvSpPr>
        <p:spPr>
          <a:xfrm>
            <a:off x="1029324" y="1873770"/>
            <a:ext cx="10133351" cy="5170646"/>
          </a:xfrm>
          <a:prstGeom prst="rect">
            <a:avLst/>
          </a:prstGeom>
          <a:noFill/>
        </p:spPr>
        <p:txBody>
          <a:bodyPr wrap="square" rtlCol="0">
            <a:spAutoFit/>
          </a:bodyPr>
          <a:lstStyle/>
          <a:p>
            <a:pPr algn="l"/>
            <a:r>
              <a:rPr lang="en-US" sz="2400" dirty="0"/>
              <a:t>1.</a:t>
            </a:r>
            <a:r>
              <a:rPr lang="en-US" sz="2400" b="0" i="0" dirty="0">
                <a:solidFill>
                  <a:srgbClr val="363940"/>
                </a:solidFill>
                <a:effectLst/>
              </a:rPr>
              <a:t> The curse of dimensionality limits reinforcement learning heavily for real physical systems. According to Wikipedia, the curse of dimensionality refers to various phenomena that arise when analyzing and organizing data in high-dimensional spaces that do not occur in low-dimensional settings such as the three-dimensional physical space of everyday experience.</a:t>
            </a:r>
          </a:p>
          <a:p>
            <a:pPr algn="l"/>
            <a:r>
              <a:rPr lang="en-US" sz="2400" b="0" i="0" dirty="0">
                <a:solidFill>
                  <a:srgbClr val="363940"/>
                </a:solidFill>
                <a:effectLst/>
              </a:rPr>
              <a:t>2. Another disadvantage is the curse of real-world samples. For example, consider the case of learning by robots. The robot hardware is usually very expensive, suffers from wear and tear, and requires careful maintenance. Repairing a robot system is costs a lot.</a:t>
            </a:r>
          </a:p>
          <a:p>
            <a:pPr algn="l"/>
            <a:r>
              <a:rPr lang="en-US" sz="2400" b="0" i="0" dirty="0">
                <a:solidFill>
                  <a:srgbClr val="363940"/>
                </a:solidFill>
                <a:effectLst/>
              </a:rPr>
              <a:t>3. To solve many problems of reinforcement learning, we can use a combination of reinforcement learning with other techniques rather than leaving it altogether. One popular combination is Reinforcement learning with Deep Learning.</a:t>
            </a:r>
          </a:p>
          <a:p>
            <a:endParaRPr lang="en-IN" dirty="0"/>
          </a:p>
        </p:txBody>
      </p:sp>
    </p:spTree>
    <p:extLst>
      <p:ext uri="{BB962C8B-B14F-4D97-AF65-F5344CB8AC3E}">
        <p14:creationId xmlns:p14="http://schemas.microsoft.com/office/powerpoint/2010/main" val="101913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C519ED-F00C-4A77-9B91-66AD74C1BC6C}"/>
              </a:ext>
            </a:extLst>
          </p:cNvPr>
          <p:cNvSpPr/>
          <p:nvPr/>
        </p:nvSpPr>
        <p:spPr>
          <a:xfrm>
            <a:off x="3327816" y="869430"/>
            <a:ext cx="5786204" cy="1199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Conclusion</a:t>
            </a:r>
            <a:endParaRPr lang="en-IN" sz="4400" dirty="0"/>
          </a:p>
        </p:txBody>
      </p:sp>
      <p:sp>
        <p:nvSpPr>
          <p:cNvPr id="3" name="Rectangle 2">
            <a:extLst>
              <a:ext uri="{FF2B5EF4-FFF2-40B4-BE49-F238E27FC236}">
                <a16:creationId xmlns:a16="http://schemas.microsoft.com/office/drawing/2014/main" id="{BAA6FBFE-DDDF-4664-BA32-ECFA0A58D6F2}"/>
              </a:ext>
            </a:extLst>
          </p:cNvPr>
          <p:cNvSpPr/>
          <p:nvPr/>
        </p:nvSpPr>
        <p:spPr>
          <a:xfrm>
            <a:off x="1813810" y="2405921"/>
            <a:ext cx="8814216" cy="3582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To sum, Industry automation  with reinforcement Learning enables us to get perfection that can get from Humans and  able us to reduce the production cost by increasing the Efficiency</a:t>
            </a:r>
            <a:r>
              <a:rPr lang="en-IN" dirty="0"/>
              <a:t>.</a:t>
            </a:r>
          </a:p>
        </p:txBody>
      </p:sp>
    </p:spTree>
    <p:extLst>
      <p:ext uri="{BB962C8B-B14F-4D97-AF65-F5344CB8AC3E}">
        <p14:creationId xmlns:p14="http://schemas.microsoft.com/office/powerpoint/2010/main" val="12805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5F70C7-C081-48D5-82BA-FD0A94CAE4EE}"/>
              </a:ext>
            </a:extLst>
          </p:cNvPr>
          <p:cNvSpPr/>
          <p:nvPr/>
        </p:nvSpPr>
        <p:spPr>
          <a:xfrm>
            <a:off x="3225383" y="1004341"/>
            <a:ext cx="5741233" cy="1693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References</a:t>
            </a:r>
            <a:endParaRPr lang="en-IN" sz="4000" dirty="0"/>
          </a:p>
        </p:txBody>
      </p:sp>
      <p:sp>
        <p:nvSpPr>
          <p:cNvPr id="3" name="TextBox 2">
            <a:extLst>
              <a:ext uri="{FF2B5EF4-FFF2-40B4-BE49-F238E27FC236}">
                <a16:creationId xmlns:a16="http://schemas.microsoft.com/office/drawing/2014/main" id="{B72FC9CF-5BBE-46B6-A6D2-2C452FC4C132}"/>
              </a:ext>
            </a:extLst>
          </p:cNvPr>
          <p:cNvSpPr txBox="1"/>
          <p:nvPr/>
        </p:nvSpPr>
        <p:spPr>
          <a:xfrm>
            <a:off x="1918741" y="3429000"/>
            <a:ext cx="85593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a:hlinkClick r:id="rId2"/>
              </a:rPr>
              <a:t>https://deepsense.ai/what-is-reinforcement-learning-the-complete-guide/</a:t>
            </a:r>
            <a:endParaRPr lang="en-US" dirty="0"/>
          </a:p>
          <a:p>
            <a:pPr marL="285750" indent="-285750">
              <a:buFont typeface="Arial" panose="020B0604020202020204" pitchFamily="34" charset="0"/>
              <a:buChar char="•"/>
            </a:pPr>
            <a:r>
              <a:rPr lang="en-US" dirty="0"/>
              <a:t> </a:t>
            </a:r>
            <a:r>
              <a:rPr lang="en-US" dirty="0">
                <a:hlinkClick r:id="rId3"/>
              </a:rPr>
              <a:t>https://pythonistaplanet.com/pros-and-cons-of-reinforcement-learning/</a:t>
            </a:r>
            <a:endParaRPr lang="en-US" dirty="0"/>
          </a:p>
          <a:p>
            <a:pPr marL="285750" indent="-285750">
              <a:buFont typeface="Arial" panose="020B0604020202020204" pitchFamily="34" charset="0"/>
              <a:buChar char="•"/>
            </a:pPr>
            <a:r>
              <a:rPr lang="en-US" dirty="0"/>
              <a:t> </a:t>
            </a:r>
            <a:r>
              <a:rPr lang="en-US" dirty="0">
                <a:hlinkClick r:id="rId4"/>
              </a:rPr>
              <a:t>https://www.electricaltechnology.org/2015/09/what-is-industrial-automation.html</a:t>
            </a:r>
            <a:endParaRPr lang="en-US" dirty="0"/>
          </a:p>
          <a:p>
            <a:endParaRPr lang="en-IN" dirty="0"/>
          </a:p>
        </p:txBody>
      </p:sp>
    </p:spTree>
    <p:extLst>
      <p:ext uri="{BB962C8B-B14F-4D97-AF65-F5344CB8AC3E}">
        <p14:creationId xmlns:p14="http://schemas.microsoft.com/office/powerpoint/2010/main" val="194273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670E1E8-FEC9-47DF-BDFA-A4FFAF75E885}"/>
              </a:ext>
            </a:extLst>
          </p:cNvPr>
          <p:cNvSpPr/>
          <p:nvPr/>
        </p:nvSpPr>
        <p:spPr>
          <a:xfrm>
            <a:off x="2293495" y="1603948"/>
            <a:ext cx="7600013" cy="35226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600" dirty="0">
                <a:latin typeface="Bradley Hand ITC" panose="03070402050302030203" pitchFamily="66" charset="0"/>
              </a:rPr>
              <a:t>THANK YOU!</a:t>
            </a:r>
            <a:endParaRPr lang="en-IN" sz="9600" dirty="0">
              <a:latin typeface="Bradley Hand ITC" panose="03070402050302030203" pitchFamily="66" charset="0"/>
            </a:endParaRPr>
          </a:p>
        </p:txBody>
      </p:sp>
    </p:spTree>
    <p:extLst>
      <p:ext uri="{BB962C8B-B14F-4D97-AF65-F5344CB8AC3E}">
        <p14:creationId xmlns:p14="http://schemas.microsoft.com/office/powerpoint/2010/main" val="162240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F409F4-571B-4461-9E9C-C44A9AA17DB6}"/>
              </a:ext>
            </a:extLst>
          </p:cNvPr>
          <p:cNvSpPr/>
          <p:nvPr/>
        </p:nvSpPr>
        <p:spPr>
          <a:xfrm>
            <a:off x="3282846" y="1019331"/>
            <a:ext cx="5396459" cy="884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t>CONTENTS</a:t>
            </a:r>
          </a:p>
        </p:txBody>
      </p:sp>
      <p:sp>
        <p:nvSpPr>
          <p:cNvPr id="6" name="TextBox 5">
            <a:extLst>
              <a:ext uri="{FF2B5EF4-FFF2-40B4-BE49-F238E27FC236}">
                <a16:creationId xmlns:a16="http://schemas.microsoft.com/office/drawing/2014/main" id="{258910BC-653A-428A-9AA1-02D2F02EE23E}"/>
              </a:ext>
            </a:extLst>
          </p:cNvPr>
          <p:cNvSpPr txBox="1"/>
          <p:nvPr/>
        </p:nvSpPr>
        <p:spPr>
          <a:xfrm flipH="1">
            <a:off x="1514006" y="2308485"/>
            <a:ext cx="6385061"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is Industrial Automation?</a:t>
            </a:r>
          </a:p>
          <a:p>
            <a:pPr marL="342900" indent="-342900">
              <a:buFont typeface="Arial" panose="020B0604020202020204" pitchFamily="34" charset="0"/>
              <a:buChar char="•"/>
            </a:pPr>
            <a:r>
              <a:rPr lang="en-US" sz="2400" dirty="0"/>
              <a:t>Why we need industrial Automation?</a:t>
            </a:r>
          </a:p>
          <a:p>
            <a:pPr marL="342900" indent="-342900">
              <a:buFont typeface="Arial" panose="020B0604020202020204" pitchFamily="34" charset="0"/>
              <a:buChar char="•"/>
            </a:pPr>
            <a:r>
              <a:rPr lang="en-US" sz="2400" dirty="0"/>
              <a:t>What is Reinforcement Learning?</a:t>
            </a:r>
          </a:p>
          <a:p>
            <a:pPr marL="342900" indent="-342900">
              <a:buFont typeface="Arial" panose="020B0604020202020204" pitchFamily="34" charset="0"/>
              <a:buChar char="•"/>
            </a:pPr>
            <a:r>
              <a:rPr lang="en-US" sz="2400" dirty="0"/>
              <a:t>How can we do Industry Automation with Reinforcement learning?</a:t>
            </a:r>
          </a:p>
          <a:p>
            <a:pPr marL="342900" indent="-342900">
              <a:buFont typeface="Arial" panose="020B0604020202020204" pitchFamily="34" charset="0"/>
              <a:buChar char="•"/>
            </a:pPr>
            <a:r>
              <a:rPr lang="en-US" sz="2400" dirty="0"/>
              <a:t>Do we observe that in nature?</a:t>
            </a:r>
          </a:p>
          <a:p>
            <a:pPr marL="342900" indent="-342900">
              <a:buFont typeface="Arial" panose="020B0604020202020204" pitchFamily="34" charset="0"/>
              <a:buChar char="•"/>
            </a:pPr>
            <a:r>
              <a:rPr lang="en-US" sz="2400" dirty="0"/>
              <a:t>Is this is possible ? Any one done that before?</a:t>
            </a:r>
          </a:p>
          <a:p>
            <a:pPr marL="342900" indent="-342900">
              <a:buFont typeface="Arial" panose="020B0604020202020204" pitchFamily="34" charset="0"/>
              <a:buChar char="•"/>
            </a:pPr>
            <a:r>
              <a:rPr lang="en-US" sz="2400" dirty="0"/>
              <a:t>Advantages</a:t>
            </a:r>
          </a:p>
          <a:p>
            <a:pPr marL="342900" indent="-342900">
              <a:buFont typeface="Arial" panose="020B0604020202020204" pitchFamily="34" charset="0"/>
              <a:buChar char="•"/>
            </a:pPr>
            <a:r>
              <a:rPr lang="en-US" sz="2400" dirty="0"/>
              <a:t>Disadvantages</a:t>
            </a:r>
          </a:p>
          <a:p>
            <a:pPr marL="342900" indent="-342900">
              <a:buFont typeface="Arial" panose="020B0604020202020204" pitchFamily="34" charset="0"/>
              <a:buChar char="•"/>
            </a:pPr>
            <a:r>
              <a:rPr lang="en-IN" sz="2400" dirty="0"/>
              <a:t>Conclusion</a:t>
            </a:r>
          </a:p>
        </p:txBody>
      </p:sp>
    </p:spTree>
    <p:extLst>
      <p:ext uri="{BB962C8B-B14F-4D97-AF65-F5344CB8AC3E}">
        <p14:creationId xmlns:p14="http://schemas.microsoft.com/office/powerpoint/2010/main" val="104153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88E39D-DE00-402E-80F0-00930A273BAE}"/>
              </a:ext>
            </a:extLst>
          </p:cNvPr>
          <p:cNvSpPr/>
          <p:nvPr/>
        </p:nvSpPr>
        <p:spPr>
          <a:xfrm>
            <a:off x="2623279" y="809469"/>
            <a:ext cx="6580682" cy="7195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What is Industrial Automation?</a:t>
            </a:r>
            <a:endParaRPr lang="en-IN" dirty="0"/>
          </a:p>
        </p:txBody>
      </p:sp>
      <p:sp>
        <p:nvSpPr>
          <p:cNvPr id="4" name="TextBox 3">
            <a:extLst>
              <a:ext uri="{FF2B5EF4-FFF2-40B4-BE49-F238E27FC236}">
                <a16:creationId xmlns:a16="http://schemas.microsoft.com/office/drawing/2014/main" id="{A0B99168-504F-4A94-B448-CA3883A63D14}"/>
              </a:ext>
            </a:extLst>
          </p:cNvPr>
          <p:cNvSpPr txBox="1"/>
          <p:nvPr/>
        </p:nvSpPr>
        <p:spPr>
          <a:xfrm>
            <a:off x="1708879" y="2278505"/>
            <a:ext cx="8454452" cy="4616648"/>
          </a:xfrm>
          <a:prstGeom prst="rect">
            <a:avLst/>
          </a:prstGeom>
          <a:noFill/>
        </p:spPr>
        <p:txBody>
          <a:bodyPr wrap="square" rtlCol="0">
            <a:spAutoFit/>
          </a:bodyPr>
          <a:lstStyle/>
          <a:p>
            <a:r>
              <a:rPr lang="en-US" sz="2800" b="0" i="0" dirty="0">
                <a:solidFill>
                  <a:srgbClr val="2C2F34"/>
                </a:solidFill>
                <a:effectLst/>
              </a:rPr>
              <a:t>The word </a:t>
            </a:r>
            <a:r>
              <a:rPr lang="en-US" sz="2800" b="0" i="1" dirty="0">
                <a:solidFill>
                  <a:srgbClr val="2C2F34"/>
                </a:solidFill>
                <a:effectLst/>
              </a:rPr>
              <a:t>Automation</a:t>
            </a:r>
            <a:r>
              <a:rPr lang="en-US" sz="2800" b="0" i="0" dirty="0">
                <a:solidFill>
                  <a:srgbClr val="2C2F34"/>
                </a:solidFill>
                <a:effectLst/>
              </a:rPr>
              <a:t> gives the meaning ‘</a:t>
            </a:r>
            <a:r>
              <a:rPr lang="en-US" sz="2800" b="0" i="1" dirty="0">
                <a:solidFill>
                  <a:srgbClr val="2C2F34"/>
                </a:solidFill>
                <a:effectLst/>
              </a:rPr>
              <a:t>self dictating</a:t>
            </a:r>
            <a:r>
              <a:rPr lang="en-US" sz="2800" b="0" i="0" dirty="0">
                <a:solidFill>
                  <a:srgbClr val="2C2F34"/>
                </a:solidFill>
                <a:effectLst/>
              </a:rPr>
              <a:t>’ or ‘a </a:t>
            </a:r>
            <a:r>
              <a:rPr lang="en-US" sz="2800" b="0" i="1" dirty="0">
                <a:solidFill>
                  <a:srgbClr val="2C2F34"/>
                </a:solidFill>
                <a:effectLst/>
              </a:rPr>
              <a:t>mechanism move by itself</a:t>
            </a:r>
            <a:r>
              <a:rPr lang="en-US" sz="2800" b="0" i="0" dirty="0">
                <a:solidFill>
                  <a:srgbClr val="2C2F34"/>
                </a:solidFill>
                <a:effectLst/>
              </a:rPr>
              <a:t>’.</a:t>
            </a:r>
            <a:endParaRPr lang="en-US" sz="2800" b="1" i="1" dirty="0">
              <a:solidFill>
                <a:srgbClr val="2C2F34"/>
              </a:solidFill>
              <a:effectLst/>
            </a:endParaRPr>
          </a:p>
          <a:p>
            <a:endParaRPr lang="en-US" sz="2800" b="1" i="1" dirty="0">
              <a:solidFill>
                <a:srgbClr val="2C2F34"/>
              </a:solidFill>
            </a:endParaRPr>
          </a:p>
          <a:p>
            <a:r>
              <a:rPr lang="en-US" sz="2800" b="0" i="0" dirty="0">
                <a:solidFill>
                  <a:srgbClr val="2C2F34"/>
                </a:solidFill>
                <a:effectLst/>
              </a:rPr>
              <a:t>In a brief, </a:t>
            </a:r>
            <a:r>
              <a:rPr lang="en-US" sz="2800" b="1" i="1" dirty="0">
                <a:solidFill>
                  <a:srgbClr val="2C2F34"/>
                </a:solidFill>
                <a:effectLst/>
              </a:rPr>
              <a:t>industrial automation can be defined</a:t>
            </a:r>
            <a:r>
              <a:rPr lang="en-US" sz="2800" b="0" i="0" dirty="0">
                <a:solidFill>
                  <a:srgbClr val="2C2F34"/>
                </a:solidFill>
                <a:effectLst/>
              </a:rPr>
              <a:t> as the use of set </a:t>
            </a:r>
            <a:r>
              <a:rPr lang="en-US" sz="2800" b="1" i="0" dirty="0">
                <a:solidFill>
                  <a:srgbClr val="2C2F34"/>
                </a:solidFill>
                <a:effectLst/>
              </a:rPr>
              <a:t>technologies</a:t>
            </a:r>
            <a:r>
              <a:rPr lang="en-US" sz="2800" b="0" i="0" dirty="0">
                <a:solidFill>
                  <a:srgbClr val="2C2F34"/>
                </a:solidFill>
                <a:effectLst/>
              </a:rPr>
              <a:t> and </a:t>
            </a:r>
            <a:r>
              <a:rPr lang="en-US" sz="2800" b="1" i="0" dirty="0">
                <a:solidFill>
                  <a:srgbClr val="2C2F34"/>
                </a:solidFill>
                <a:effectLst/>
              </a:rPr>
              <a:t>automatic control</a:t>
            </a:r>
            <a:r>
              <a:rPr lang="en-US" sz="2800" b="0" i="0" dirty="0">
                <a:solidFill>
                  <a:srgbClr val="2C2F34"/>
                </a:solidFill>
                <a:effectLst/>
              </a:rPr>
              <a:t> devices that results the automatic operation and control of industrial processes without significant human intervention and achieving superior performance than manual control.</a:t>
            </a:r>
            <a:endParaRPr lang="en-US" sz="2800" b="1" i="1" dirty="0">
              <a:solidFill>
                <a:srgbClr val="2C2F34"/>
              </a:solidFill>
              <a:effectLst/>
            </a:endParaRPr>
          </a:p>
          <a:p>
            <a:endParaRPr lang="en-US" sz="2400" b="0" i="0" dirty="0">
              <a:solidFill>
                <a:srgbClr val="2C2F34"/>
              </a:solidFill>
              <a:effectLst/>
            </a:endParaRPr>
          </a:p>
          <a:p>
            <a:endParaRPr lang="en-IN" dirty="0"/>
          </a:p>
        </p:txBody>
      </p:sp>
    </p:spTree>
    <p:extLst>
      <p:ext uri="{BB962C8B-B14F-4D97-AF65-F5344CB8AC3E}">
        <p14:creationId xmlns:p14="http://schemas.microsoft.com/office/powerpoint/2010/main" val="337398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5CD384-CF0F-4D4E-8B59-9F5FE63CE0B3}"/>
              </a:ext>
            </a:extLst>
          </p:cNvPr>
          <p:cNvSpPr/>
          <p:nvPr/>
        </p:nvSpPr>
        <p:spPr>
          <a:xfrm>
            <a:off x="2518348" y="719528"/>
            <a:ext cx="6895475" cy="779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Why we need Industrial Automation?</a:t>
            </a:r>
            <a:endParaRPr lang="en-IN" sz="2800" dirty="0"/>
          </a:p>
        </p:txBody>
      </p:sp>
      <p:sp>
        <p:nvSpPr>
          <p:cNvPr id="4" name="TextBox 3">
            <a:extLst>
              <a:ext uri="{FF2B5EF4-FFF2-40B4-BE49-F238E27FC236}">
                <a16:creationId xmlns:a16="http://schemas.microsoft.com/office/drawing/2014/main" id="{DB450092-BA94-4CBC-9690-730AC1111C5D}"/>
              </a:ext>
            </a:extLst>
          </p:cNvPr>
          <p:cNvSpPr txBox="1"/>
          <p:nvPr/>
        </p:nvSpPr>
        <p:spPr>
          <a:xfrm>
            <a:off x="1304144" y="2203554"/>
            <a:ext cx="8874177" cy="2954655"/>
          </a:xfrm>
          <a:prstGeom prst="rect">
            <a:avLst/>
          </a:prstGeom>
          <a:noFill/>
        </p:spPr>
        <p:txBody>
          <a:bodyPr wrap="square" rtlCol="0">
            <a:spAutoFit/>
          </a:bodyPr>
          <a:lstStyle/>
          <a:p>
            <a:r>
              <a:rPr lang="en-US" sz="2800" b="0" i="0" dirty="0">
                <a:solidFill>
                  <a:srgbClr val="2C2F34"/>
                </a:solidFill>
                <a:effectLst/>
              </a:rPr>
              <a:t>Today’s highly increasing competitiveness over the industry demands high quality and most consistent products with a competitive price. </a:t>
            </a:r>
            <a:r>
              <a:rPr lang="en-US" sz="2800" b="1" i="1" dirty="0">
                <a:solidFill>
                  <a:srgbClr val="2C2F34"/>
                </a:solidFill>
                <a:effectLst/>
              </a:rPr>
              <a:t>Industrial automation</a:t>
            </a:r>
            <a:r>
              <a:rPr lang="en-US" sz="2800" b="0" i="0" dirty="0">
                <a:solidFill>
                  <a:srgbClr val="2C2F34"/>
                </a:solidFill>
                <a:effectLst/>
              </a:rPr>
              <a:t> facilitates to increase the product quality, reliability and production rate while reducing production and design cost by adopting new, innovative and integrated technologies and services.</a:t>
            </a:r>
          </a:p>
          <a:p>
            <a:endParaRPr lang="en-IN" dirty="0"/>
          </a:p>
        </p:txBody>
      </p:sp>
    </p:spTree>
    <p:extLst>
      <p:ext uri="{BB962C8B-B14F-4D97-AF65-F5344CB8AC3E}">
        <p14:creationId xmlns:p14="http://schemas.microsoft.com/office/powerpoint/2010/main" val="11107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1F37E5-5EA5-41DF-A85D-254D70A6FDEF}"/>
              </a:ext>
            </a:extLst>
          </p:cNvPr>
          <p:cNvSpPr/>
          <p:nvPr/>
        </p:nvSpPr>
        <p:spPr>
          <a:xfrm>
            <a:off x="2123607" y="839449"/>
            <a:ext cx="8244590" cy="8394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What is Reinforcement Learning?</a:t>
            </a:r>
          </a:p>
          <a:p>
            <a:pPr algn="ctr"/>
            <a:endParaRPr lang="en-IN" dirty="0"/>
          </a:p>
        </p:txBody>
      </p:sp>
      <p:sp>
        <p:nvSpPr>
          <p:cNvPr id="3" name="TextBox 2">
            <a:extLst>
              <a:ext uri="{FF2B5EF4-FFF2-40B4-BE49-F238E27FC236}">
                <a16:creationId xmlns:a16="http://schemas.microsoft.com/office/drawing/2014/main" id="{AB92DB1F-135C-443E-926E-4A1F5C372DDE}"/>
              </a:ext>
            </a:extLst>
          </p:cNvPr>
          <p:cNvSpPr txBox="1"/>
          <p:nvPr/>
        </p:nvSpPr>
        <p:spPr>
          <a:xfrm>
            <a:off x="1426564" y="2023673"/>
            <a:ext cx="9338872" cy="4401205"/>
          </a:xfrm>
          <a:prstGeom prst="rect">
            <a:avLst/>
          </a:prstGeom>
          <a:noFill/>
        </p:spPr>
        <p:txBody>
          <a:bodyPr wrap="square" rtlCol="0">
            <a:spAutoFit/>
          </a:bodyPr>
          <a:lstStyle/>
          <a:p>
            <a:r>
              <a:rPr lang="en-US" sz="2800" b="0" i="0" dirty="0">
                <a:solidFill>
                  <a:srgbClr val="000000"/>
                </a:solidFill>
                <a:effectLst/>
              </a:rPr>
              <a:t>Reinforcement learning is the training of machine learning models to </a:t>
            </a:r>
            <a:r>
              <a:rPr lang="en-US" sz="2800" b="0" i="0" u="sng" dirty="0">
                <a:solidFill>
                  <a:srgbClr val="FF0000"/>
                </a:solidFill>
                <a:effectLst/>
                <a:hlinkClick r:id="rId2">
                  <a:extLst>
                    <a:ext uri="{A12FA001-AC4F-418D-AE19-62706E023703}">
                      <ahyp:hlinkClr xmlns:ahyp="http://schemas.microsoft.com/office/drawing/2018/hyperlinkcolor" val="tx"/>
                    </a:ext>
                  </a:extLst>
                </a:hlinkClick>
              </a:rPr>
              <a:t>make a sequence of decisions</a:t>
            </a:r>
            <a:r>
              <a:rPr lang="en-US" sz="2800" b="0" i="0" dirty="0">
                <a:solidFill>
                  <a:srgbClr val="000000"/>
                </a:solidFill>
                <a:effectLst/>
              </a:rPr>
              <a:t>. The agent learns to achieve a goal in an uncertain, potentially complex environment. In reinforcement learning, an artificial intelligence faces a game-like situation. The computer employs trial and error to come up with a solution to the problem. To get the machine to do what the programmer wants, the artificial intelligence gets either rewards or penalties for the actions it performs. Its goal is to maximize the total reward.</a:t>
            </a:r>
            <a:endParaRPr lang="en-IN" sz="2800" dirty="0"/>
          </a:p>
        </p:txBody>
      </p:sp>
    </p:spTree>
    <p:extLst>
      <p:ext uri="{BB962C8B-B14F-4D97-AF65-F5344CB8AC3E}">
        <p14:creationId xmlns:p14="http://schemas.microsoft.com/office/powerpoint/2010/main" val="6180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000F34-259D-4055-BAAB-9E3D49BA76E0}"/>
              </a:ext>
            </a:extLst>
          </p:cNvPr>
          <p:cNvSpPr/>
          <p:nvPr/>
        </p:nvSpPr>
        <p:spPr>
          <a:xfrm>
            <a:off x="659567" y="344774"/>
            <a:ext cx="10643016" cy="1064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sz="2800" dirty="0"/>
              <a:t>How can we do Industry Automation with Reinforcement learning?</a:t>
            </a:r>
          </a:p>
          <a:p>
            <a:pPr algn="ctr"/>
            <a:endParaRPr lang="en-IN" dirty="0"/>
          </a:p>
        </p:txBody>
      </p:sp>
      <p:sp>
        <p:nvSpPr>
          <p:cNvPr id="3" name="TextBox 2">
            <a:extLst>
              <a:ext uri="{FF2B5EF4-FFF2-40B4-BE49-F238E27FC236}">
                <a16:creationId xmlns:a16="http://schemas.microsoft.com/office/drawing/2014/main" id="{510A1D98-BA84-45B9-AA5F-57E8401F7F16}"/>
              </a:ext>
            </a:extLst>
          </p:cNvPr>
          <p:cNvSpPr txBox="1"/>
          <p:nvPr/>
        </p:nvSpPr>
        <p:spPr>
          <a:xfrm>
            <a:off x="434715" y="1813810"/>
            <a:ext cx="11107711" cy="3539430"/>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222222"/>
                </a:solidFill>
                <a:effectLst/>
              </a:rPr>
              <a:t>Reinforcement learning provides feedback to the program as it completes actions in a dynamic environment and extrapolates predictive data sets by learning from said actions.</a:t>
            </a:r>
          </a:p>
          <a:p>
            <a:pPr marL="457200" indent="-457200">
              <a:buFont typeface="Arial" panose="020B0604020202020204" pitchFamily="34" charset="0"/>
              <a:buChar char="•"/>
            </a:pPr>
            <a:r>
              <a:rPr lang="en-US" sz="2800" b="0" i="0" dirty="0">
                <a:solidFill>
                  <a:srgbClr val="222222"/>
                </a:solidFill>
                <a:effectLst/>
              </a:rPr>
              <a:t>For example, you show the robot what task you would like it to perform, and it will take video of that job and try to duplicate it through repetition until the task is achieved with a high accuracy.</a:t>
            </a:r>
          </a:p>
          <a:p>
            <a:pPr marL="457200" indent="-457200">
              <a:buFont typeface="Arial" panose="020B0604020202020204" pitchFamily="34" charset="0"/>
              <a:buChar char="•"/>
            </a:pPr>
            <a:r>
              <a:rPr lang="en-US" sz="2800" dirty="0">
                <a:solidFill>
                  <a:srgbClr val="222222"/>
                </a:solidFill>
              </a:rPr>
              <a:t>So the task may be a packaging of a product or may be going into deep sea.</a:t>
            </a:r>
          </a:p>
        </p:txBody>
      </p:sp>
    </p:spTree>
    <p:extLst>
      <p:ext uri="{BB962C8B-B14F-4D97-AF65-F5344CB8AC3E}">
        <p14:creationId xmlns:p14="http://schemas.microsoft.com/office/powerpoint/2010/main" val="30975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53CBF8-8250-4F6C-85D0-81DF90DBC90E}"/>
              </a:ext>
            </a:extLst>
          </p:cNvPr>
          <p:cNvSpPr/>
          <p:nvPr/>
        </p:nvSpPr>
        <p:spPr>
          <a:xfrm>
            <a:off x="1274164" y="899410"/>
            <a:ext cx="9683646" cy="794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Do we observe that in nature?</a:t>
            </a:r>
          </a:p>
          <a:p>
            <a:pPr algn="ctr"/>
            <a:endParaRPr lang="en-IN" dirty="0"/>
          </a:p>
        </p:txBody>
      </p:sp>
      <p:sp>
        <p:nvSpPr>
          <p:cNvPr id="3" name="TextBox 2">
            <a:extLst>
              <a:ext uri="{FF2B5EF4-FFF2-40B4-BE49-F238E27FC236}">
                <a16:creationId xmlns:a16="http://schemas.microsoft.com/office/drawing/2014/main" id="{5EFAE18F-3DF4-4681-BBAC-64437B0D6036}"/>
              </a:ext>
            </a:extLst>
          </p:cNvPr>
          <p:cNvSpPr txBox="1"/>
          <p:nvPr/>
        </p:nvSpPr>
        <p:spPr>
          <a:xfrm>
            <a:off x="989351" y="1843791"/>
            <a:ext cx="10253272" cy="4832092"/>
          </a:xfrm>
          <a:prstGeom prst="rect">
            <a:avLst/>
          </a:prstGeom>
          <a:noFill/>
        </p:spPr>
        <p:txBody>
          <a:bodyPr wrap="square" rtlCol="0">
            <a:spAutoFit/>
          </a:bodyPr>
          <a:lstStyle/>
          <a:p>
            <a:r>
              <a:rPr lang="en-US" sz="2800" b="0" i="0" dirty="0">
                <a:solidFill>
                  <a:srgbClr val="292929"/>
                </a:solidFill>
                <a:effectLst/>
              </a:rPr>
              <a:t>Imagine a baby is given a TV remote control at your home (environment). In simple terms, the baby (agent) will first observe and construct his/her own representation of the environment (state). Then the curious baby will take certain actions like hitting the remote control (action) and observe how would the TV response (next state). As a non-responding TV is dull, the baby dislike it (receiving a negative reward) and will take less actions that will lead to such a result(updating the policy) and vice versa. The baby will repeat the process until he/she finds a policy (what to do under different circumstances) that he/she is happy with (maximizing the total (discounted) rewards).</a:t>
            </a:r>
            <a:endParaRPr lang="en-IN" sz="2800" dirty="0"/>
          </a:p>
        </p:txBody>
      </p:sp>
    </p:spTree>
    <p:extLst>
      <p:ext uri="{BB962C8B-B14F-4D97-AF65-F5344CB8AC3E}">
        <p14:creationId xmlns:p14="http://schemas.microsoft.com/office/powerpoint/2010/main" val="131816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3F5B80-F3ED-4282-95DD-134609B32CB5}"/>
              </a:ext>
            </a:extLst>
          </p:cNvPr>
          <p:cNvSpPr/>
          <p:nvPr/>
        </p:nvSpPr>
        <p:spPr>
          <a:xfrm>
            <a:off x="854439" y="689548"/>
            <a:ext cx="10313233" cy="97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 </a:t>
            </a:r>
            <a:r>
              <a:rPr lang="en-US" sz="2800" dirty="0"/>
              <a:t>Is this is possible ? Any one done that before?</a:t>
            </a:r>
            <a:endParaRPr lang="en-IN" sz="2800" dirty="0"/>
          </a:p>
        </p:txBody>
      </p:sp>
      <p:sp>
        <p:nvSpPr>
          <p:cNvPr id="4" name="TextBox 3">
            <a:extLst>
              <a:ext uri="{FF2B5EF4-FFF2-40B4-BE49-F238E27FC236}">
                <a16:creationId xmlns:a16="http://schemas.microsoft.com/office/drawing/2014/main" id="{27EA555F-077C-4F16-AFFC-FD54DC178AD2}"/>
              </a:ext>
            </a:extLst>
          </p:cNvPr>
          <p:cNvSpPr txBox="1"/>
          <p:nvPr/>
        </p:nvSpPr>
        <p:spPr>
          <a:xfrm>
            <a:off x="854439" y="2158584"/>
            <a:ext cx="10598046" cy="4431983"/>
          </a:xfrm>
          <a:prstGeom prst="rect">
            <a:avLst/>
          </a:prstGeom>
          <a:noFill/>
        </p:spPr>
        <p:txBody>
          <a:bodyPr wrap="square" rtlCol="0">
            <a:spAutoFit/>
          </a:bodyPr>
          <a:lstStyle/>
          <a:p>
            <a:pPr algn="l"/>
            <a:r>
              <a:rPr lang="en-US" sz="2400" b="0" i="0" dirty="0">
                <a:solidFill>
                  <a:srgbClr val="212529"/>
                </a:solidFill>
                <a:effectLst/>
              </a:rPr>
              <a:t>A great example is the use of AI agents by</a:t>
            </a:r>
            <a:r>
              <a:rPr lang="en-US" sz="2400" b="0" i="0" u="none" strike="noStrike" dirty="0">
                <a:solidFill>
                  <a:srgbClr val="4455A6"/>
                </a:solidFill>
                <a:effectLst/>
                <a:hlinkClick r:id="rId2"/>
              </a:rPr>
              <a:t> </a:t>
            </a:r>
            <a:r>
              <a:rPr lang="en-US" sz="2400" b="0" i="0" u="none" strike="noStrike" dirty="0" err="1">
                <a:solidFill>
                  <a:srgbClr val="4455A6"/>
                </a:solidFill>
                <a:effectLst/>
                <a:hlinkClick r:id="rId2"/>
              </a:rPr>
              <a:t>Deepmind</a:t>
            </a:r>
            <a:r>
              <a:rPr lang="en-US" sz="2400" b="0" i="0" u="none" strike="noStrike" dirty="0">
                <a:solidFill>
                  <a:srgbClr val="4455A6"/>
                </a:solidFill>
                <a:effectLst/>
                <a:hlinkClick r:id="rId2"/>
              </a:rPr>
              <a:t> to cool Google Data Centers</a:t>
            </a:r>
            <a:r>
              <a:rPr lang="en-US" sz="2400" b="0" i="0" dirty="0">
                <a:solidFill>
                  <a:srgbClr val="212529"/>
                </a:solidFill>
                <a:effectLst/>
              </a:rPr>
              <a:t>. This led to a 40% reduction in </a:t>
            </a:r>
            <a:r>
              <a:rPr lang="en-US" sz="2400" b="1" i="0" dirty="0">
                <a:solidFill>
                  <a:srgbClr val="212529"/>
                </a:solidFill>
                <a:effectLst/>
              </a:rPr>
              <a:t>energy spending</a:t>
            </a:r>
            <a:r>
              <a:rPr lang="en-US" sz="2400" b="0" i="0" dirty="0">
                <a:solidFill>
                  <a:srgbClr val="212529"/>
                </a:solidFill>
                <a:effectLst/>
              </a:rPr>
              <a:t>. The centers are now fully controlled with the AI system without the need for human intervention. There is obviously still supervision from data center experts. The system works  in the following way:</a:t>
            </a:r>
          </a:p>
          <a:p>
            <a:pPr algn="l">
              <a:buFont typeface="Arial" panose="020B0604020202020204" pitchFamily="34" charset="0"/>
              <a:buChar char="•"/>
            </a:pPr>
            <a:r>
              <a:rPr lang="en-US" sz="2400" b="0" i="0" dirty="0">
                <a:solidFill>
                  <a:srgbClr val="212529"/>
                </a:solidFill>
                <a:effectLst/>
              </a:rPr>
              <a:t> Taking snapshots of data from the data centers every five minutes and feeding this to deep neural networks</a:t>
            </a:r>
          </a:p>
          <a:p>
            <a:pPr algn="l">
              <a:buFont typeface="Arial" panose="020B0604020202020204" pitchFamily="34" charset="0"/>
              <a:buChar char="•"/>
            </a:pPr>
            <a:r>
              <a:rPr lang="en-US" sz="2400" b="0" i="0" dirty="0">
                <a:solidFill>
                  <a:srgbClr val="212529"/>
                </a:solidFill>
                <a:effectLst/>
              </a:rPr>
              <a:t> It then predicts how different combinations will affect future energy consumptions</a:t>
            </a:r>
          </a:p>
          <a:p>
            <a:pPr algn="l">
              <a:buFont typeface="Arial" panose="020B0604020202020204" pitchFamily="34" charset="0"/>
              <a:buChar char="•"/>
            </a:pPr>
            <a:r>
              <a:rPr lang="en-US" sz="2400" b="0" i="0" dirty="0">
                <a:solidFill>
                  <a:srgbClr val="212529"/>
                </a:solidFill>
                <a:effectLst/>
              </a:rPr>
              <a:t> Identifying actions that will lead to minimal power consumption while maintaining a set standard of safety criteria </a:t>
            </a:r>
          </a:p>
          <a:p>
            <a:pPr algn="l">
              <a:buFont typeface="Arial" panose="020B0604020202020204" pitchFamily="34" charset="0"/>
              <a:buChar char="•"/>
            </a:pPr>
            <a:r>
              <a:rPr lang="en-US" sz="2400" b="0" i="0" dirty="0">
                <a:solidFill>
                  <a:srgbClr val="212529"/>
                </a:solidFill>
                <a:effectLst/>
              </a:rPr>
              <a:t> Sending  and implement these actions at the data center</a:t>
            </a:r>
          </a:p>
          <a:p>
            <a:pPr algn="l"/>
            <a:r>
              <a:rPr lang="en-US" sz="2400" b="0" i="0" dirty="0">
                <a:solidFill>
                  <a:srgbClr val="212529"/>
                </a:solidFill>
                <a:effectLst/>
              </a:rPr>
              <a:t> The actions are verified by the local control system</a:t>
            </a:r>
            <a:r>
              <a:rPr lang="en-US" b="0" i="0" dirty="0">
                <a:solidFill>
                  <a:srgbClr val="212529"/>
                </a:solidFill>
                <a:effectLst/>
                <a:latin typeface="Mulish"/>
              </a:rPr>
              <a:t>. </a:t>
            </a:r>
          </a:p>
          <a:p>
            <a:endParaRPr lang="en-IN" dirty="0"/>
          </a:p>
        </p:txBody>
      </p:sp>
    </p:spTree>
    <p:extLst>
      <p:ext uri="{BB962C8B-B14F-4D97-AF65-F5344CB8AC3E}">
        <p14:creationId xmlns:p14="http://schemas.microsoft.com/office/powerpoint/2010/main" val="40813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61AC45-8F37-4BE8-AA37-95851C3325EB}"/>
              </a:ext>
            </a:extLst>
          </p:cNvPr>
          <p:cNvSpPr/>
          <p:nvPr/>
        </p:nvSpPr>
        <p:spPr>
          <a:xfrm>
            <a:off x="2983043" y="299803"/>
            <a:ext cx="5921114" cy="1064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a:t>                                         </a:t>
            </a:r>
            <a:r>
              <a:rPr lang="en-US" sz="3200" dirty="0"/>
              <a:t>Advantages</a:t>
            </a:r>
          </a:p>
        </p:txBody>
      </p:sp>
      <p:sp>
        <p:nvSpPr>
          <p:cNvPr id="4" name="TextBox 3">
            <a:extLst>
              <a:ext uri="{FF2B5EF4-FFF2-40B4-BE49-F238E27FC236}">
                <a16:creationId xmlns:a16="http://schemas.microsoft.com/office/drawing/2014/main" id="{26B572E1-06EF-4E57-B535-0E42B198C36D}"/>
              </a:ext>
            </a:extLst>
          </p:cNvPr>
          <p:cNvSpPr txBox="1"/>
          <p:nvPr/>
        </p:nvSpPr>
        <p:spPr>
          <a:xfrm>
            <a:off x="727023" y="2068642"/>
            <a:ext cx="10433154" cy="5109091"/>
          </a:xfrm>
          <a:prstGeom prst="rect">
            <a:avLst/>
          </a:prstGeom>
          <a:noFill/>
        </p:spPr>
        <p:txBody>
          <a:bodyPr wrap="square" rtlCol="0">
            <a:spAutoFit/>
          </a:bodyPr>
          <a:lstStyle/>
          <a:p>
            <a:pPr marL="342900" indent="-342900">
              <a:buFont typeface="+mj-lt"/>
              <a:buAutoNum type="arabicPeriod"/>
            </a:pPr>
            <a:r>
              <a:rPr lang="en-US" sz="2800" dirty="0"/>
              <a:t>We do things which are thought to be very hard achieve.</a:t>
            </a:r>
          </a:p>
          <a:p>
            <a:r>
              <a:rPr lang="en-US" sz="2800" dirty="0"/>
              <a:t>For example -  performing risky tasks in production by trained robots</a:t>
            </a:r>
          </a:p>
          <a:p>
            <a:pPr algn="l"/>
            <a:r>
              <a:rPr lang="en-US" sz="2800" dirty="0"/>
              <a:t>2. I</a:t>
            </a:r>
            <a:r>
              <a:rPr lang="en-US" sz="2800" b="0" i="0" dirty="0">
                <a:solidFill>
                  <a:srgbClr val="363940"/>
                </a:solidFill>
                <a:effectLst/>
              </a:rPr>
              <a:t>n the absence of a training dataset, it is bound to learn from its experience.</a:t>
            </a:r>
          </a:p>
          <a:p>
            <a:r>
              <a:rPr lang="en-US" sz="2800" b="0" i="0" dirty="0">
                <a:solidFill>
                  <a:srgbClr val="363940"/>
                </a:solidFill>
                <a:effectLst/>
              </a:rPr>
              <a:t>3. This learning model is very similar to the learning of human beings. Hence, it is close to achieving perfection.</a:t>
            </a:r>
          </a:p>
          <a:p>
            <a:pPr algn="l"/>
            <a:r>
              <a:rPr lang="en-US" sz="2800" b="0" i="0" dirty="0">
                <a:solidFill>
                  <a:srgbClr val="363940"/>
                </a:solidFill>
                <a:effectLst/>
              </a:rPr>
              <a:t>For example -Reinforcement learning models can outperform humans in many tasks. DeepMind’s AlphaGo program, a reinforcement learning model, beat the world champion </a:t>
            </a:r>
            <a:r>
              <a:rPr lang="en-US" sz="2800" b="0" i="1" dirty="0">
                <a:solidFill>
                  <a:srgbClr val="363940"/>
                </a:solidFill>
                <a:effectLst/>
              </a:rPr>
              <a:t>Lee Sedol</a:t>
            </a:r>
            <a:r>
              <a:rPr lang="en-US" sz="2800" b="0" i="0" dirty="0">
                <a:solidFill>
                  <a:srgbClr val="363940"/>
                </a:solidFill>
                <a:effectLst/>
              </a:rPr>
              <a:t> at the game of </a:t>
            </a:r>
            <a:r>
              <a:rPr lang="en-US" sz="2800" b="0" i="1" dirty="0">
                <a:solidFill>
                  <a:srgbClr val="363940"/>
                </a:solidFill>
                <a:effectLst/>
              </a:rPr>
              <a:t>Go</a:t>
            </a:r>
            <a:r>
              <a:rPr lang="en-US" sz="2800" b="0" i="0" dirty="0">
                <a:solidFill>
                  <a:srgbClr val="363940"/>
                </a:solidFill>
                <a:effectLst/>
              </a:rPr>
              <a:t> in March 2016. </a:t>
            </a:r>
          </a:p>
          <a:p>
            <a:endParaRPr lang="en-US" sz="2800" dirty="0"/>
          </a:p>
          <a:p>
            <a:pPr marL="342900" indent="-342900">
              <a:buFont typeface="+mj-lt"/>
              <a:buAutoNum type="arabicPeriod"/>
            </a:pPr>
            <a:endParaRPr lang="en-IN" dirty="0"/>
          </a:p>
        </p:txBody>
      </p:sp>
    </p:spTree>
    <p:extLst>
      <p:ext uri="{BB962C8B-B14F-4D97-AF65-F5344CB8AC3E}">
        <p14:creationId xmlns:p14="http://schemas.microsoft.com/office/powerpoint/2010/main" val="3875709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1057</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Bradley Hand ITC</vt:lpstr>
      <vt:lpstr>Calibri</vt:lpstr>
      <vt:lpstr>Calibri Light</vt:lpstr>
      <vt:lpstr>libre franklin</vt:lpstr>
      <vt:lpstr>Mulish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PENDALA YAGNA SREE BHAVANI</dc:creator>
  <cp:lastModifiedBy>PENDALA YAGNA SREE BHAVANI</cp:lastModifiedBy>
  <cp:revision>4</cp:revision>
  <dcterms:created xsi:type="dcterms:W3CDTF">2021-10-01T06:17:04Z</dcterms:created>
  <dcterms:modified xsi:type="dcterms:W3CDTF">2021-10-02T04:55:43Z</dcterms:modified>
</cp:coreProperties>
</file>