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Nunito" pitchFamily="2" charset="0"/>
      <p:regular r:id="rId26"/>
    </p:embeddedFont>
    <p:embeddedFont>
      <p:font typeface="Nunito Bold" charset="0"/>
      <p:regular r:id="rId27"/>
    </p:embeddedFont>
    <p:embeddedFont>
      <p:font typeface="Nunito Bold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svg"/><Relationship Id="rId7" Type="http://schemas.openxmlformats.org/officeDocument/2006/relationships/image" Target="../media/image2.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6534662" flipV="1">
            <a:off x="10637397" y="-6260415"/>
            <a:ext cx="11159046" cy="12081644"/>
          </a:xfrm>
          <a:custGeom>
            <a:avLst/>
            <a:gdLst/>
            <a:ahLst/>
            <a:cxnLst/>
            <a:rect l="l" t="t" r="r" b="b"/>
            <a:pathLst>
              <a:path w="11159046" h="12081644">
                <a:moveTo>
                  <a:pt x="0" y="12081645"/>
                </a:moveTo>
                <a:lnTo>
                  <a:pt x="11159046" y="12081645"/>
                </a:lnTo>
                <a:lnTo>
                  <a:pt x="11159046" y="0"/>
                </a:lnTo>
                <a:lnTo>
                  <a:pt x="0" y="0"/>
                </a:lnTo>
                <a:lnTo>
                  <a:pt x="0" y="1208164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77909">
            <a:off x="-5893489" y="2480644"/>
            <a:ext cx="13865152" cy="15011484"/>
          </a:xfrm>
          <a:custGeom>
            <a:avLst/>
            <a:gdLst/>
            <a:ahLst/>
            <a:cxnLst/>
            <a:rect l="l" t="t" r="r" b="b"/>
            <a:pathLst>
              <a:path w="13865152" h="15011484">
                <a:moveTo>
                  <a:pt x="0" y="0"/>
                </a:moveTo>
                <a:lnTo>
                  <a:pt x="13865152" y="0"/>
                </a:lnTo>
                <a:lnTo>
                  <a:pt x="13865152" y="15011484"/>
                </a:lnTo>
                <a:lnTo>
                  <a:pt x="0" y="150114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4698" y="0"/>
            <a:ext cx="2019662" cy="1683273"/>
          </a:xfrm>
          <a:custGeom>
            <a:avLst/>
            <a:gdLst/>
            <a:ahLst/>
            <a:cxnLst/>
            <a:rect l="l" t="t" r="r" b="b"/>
            <a:pathLst>
              <a:path w="2019662" h="1683273">
                <a:moveTo>
                  <a:pt x="0" y="0"/>
                </a:moveTo>
                <a:lnTo>
                  <a:pt x="2019662" y="0"/>
                </a:lnTo>
                <a:lnTo>
                  <a:pt x="2019662" y="1683273"/>
                </a:lnTo>
                <a:lnTo>
                  <a:pt x="0" y="1683273"/>
                </a:lnTo>
                <a:lnTo>
                  <a:pt x="0" y="0"/>
                </a:lnTo>
                <a:close/>
              </a:path>
            </a:pathLst>
          </a:custGeom>
          <a:blipFill>
            <a:blip r:embed="rId6">
              <a:alphaModFix amt="68000"/>
            </a:blip>
            <a:stretch>
              <a:fillRect l="-11939" r="-11939"/>
            </a:stretch>
          </a:blipFill>
        </p:spPr>
      </p:sp>
      <p:sp>
        <p:nvSpPr>
          <p:cNvPr id="5" name="TextBox 5"/>
          <p:cNvSpPr txBox="1"/>
          <p:nvPr/>
        </p:nvSpPr>
        <p:spPr>
          <a:xfrm>
            <a:off x="2438412" y="2492780"/>
            <a:ext cx="13411176" cy="3724906"/>
          </a:xfrm>
          <a:prstGeom prst="rect">
            <a:avLst/>
          </a:prstGeom>
        </p:spPr>
        <p:txBody>
          <a:bodyPr lIns="0" tIns="0" rIns="0" bIns="0" rtlCol="0" anchor="t">
            <a:spAutoFit/>
          </a:bodyPr>
          <a:lstStyle/>
          <a:p>
            <a:pPr algn="ctr">
              <a:lnSpc>
                <a:spcPts val="7375"/>
              </a:lnSpc>
            </a:pPr>
            <a:r>
              <a:rPr lang="en-US" sz="5900">
                <a:solidFill>
                  <a:srgbClr val="242323"/>
                </a:solidFill>
                <a:latin typeface="Nunito Bold Bold"/>
                <a:ea typeface="Nunito Bold Bold"/>
                <a:cs typeface="Nunito Bold Bold"/>
                <a:sym typeface="Nunito Bold Bold"/>
              </a:rPr>
              <a:t>AN INNOVATIVE YOUTH OBESTIY FRAMEWORK WITH MULTILEVEL CLASSIFICATION BY HARNESSING ML TECHNIQUES</a:t>
            </a:r>
          </a:p>
        </p:txBody>
      </p:sp>
      <p:sp>
        <p:nvSpPr>
          <p:cNvPr id="6" name="TextBox 6"/>
          <p:cNvSpPr txBox="1"/>
          <p:nvPr/>
        </p:nvSpPr>
        <p:spPr>
          <a:xfrm>
            <a:off x="8418295" y="5962251"/>
            <a:ext cx="10035413" cy="4495800"/>
          </a:xfrm>
          <a:prstGeom prst="rect">
            <a:avLst/>
          </a:prstGeom>
        </p:spPr>
        <p:txBody>
          <a:bodyPr lIns="0" tIns="0" rIns="0" bIns="0" rtlCol="0" anchor="t">
            <a:spAutoFit/>
          </a:bodyPr>
          <a:lstStyle/>
          <a:p>
            <a:pPr algn="ctr">
              <a:lnSpc>
                <a:spcPts val="4330"/>
              </a:lnSpc>
            </a:pPr>
            <a:endParaRPr/>
          </a:p>
          <a:p>
            <a:pPr algn="ctr">
              <a:lnSpc>
                <a:spcPts val="4810"/>
              </a:lnSpc>
            </a:pPr>
            <a:r>
              <a:rPr lang="en-US" sz="4008">
                <a:solidFill>
                  <a:srgbClr val="242323"/>
                </a:solidFill>
                <a:latin typeface="Nunito Bold"/>
                <a:ea typeface="Nunito Bold"/>
                <a:cs typeface="Nunito Bold"/>
                <a:sym typeface="Nunito Bold"/>
              </a:rPr>
              <a:t>Guided by: Dr. V V R Maheswara Rao</a:t>
            </a:r>
          </a:p>
          <a:p>
            <a:pPr algn="ctr">
              <a:lnSpc>
                <a:spcPts val="3755"/>
              </a:lnSpc>
            </a:pPr>
            <a:endParaRPr lang="en-US" sz="4008">
              <a:solidFill>
                <a:srgbClr val="242323"/>
              </a:solidFill>
              <a:latin typeface="Nunito Bold"/>
              <a:ea typeface="Nunito Bold"/>
              <a:cs typeface="Nunito Bold"/>
              <a:sym typeface="Nunito Bold"/>
            </a:endParaRPr>
          </a:p>
          <a:p>
            <a:pPr algn="ctr">
              <a:lnSpc>
                <a:spcPts val="3755"/>
              </a:lnSpc>
            </a:pPr>
            <a:endParaRPr lang="en-US" sz="4008">
              <a:solidFill>
                <a:srgbClr val="242323"/>
              </a:solidFill>
              <a:latin typeface="Nunito Bold"/>
              <a:ea typeface="Nunito Bold"/>
              <a:cs typeface="Nunito Bold"/>
              <a:sym typeface="Nunito Bold"/>
            </a:endParaRPr>
          </a:p>
          <a:p>
            <a:pPr algn="ctr">
              <a:lnSpc>
                <a:spcPts val="3755"/>
              </a:lnSpc>
            </a:pPr>
            <a:r>
              <a:rPr lang="en-US" sz="3129">
                <a:solidFill>
                  <a:srgbClr val="242323"/>
                </a:solidFill>
                <a:latin typeface="Nunito"/>
                <a:ea typeface="Nunito"/>
                <a:cs typeface="Nunito"/>
                <a:sym typeface="Nunito"/>
              </a:rPr>
              <a:t>                                                   </a:t>
            </a:r>
          </a:p>
          <a:p>
            <a:pPr algn="ctr">
              <a:lnSpc>
                <a:spcPts val="2711"/>
              </a:lnSpc>
            </a:pPr>
            <a:r>
              <a:rPr lang="en-US" sz="2259">
                <a:solidFill>
                  <a:srgbClr val="242323"/>
                </a:solidFill>
                <a:latin typeface="Nunito"/>
                <a:ea typeface="Nunito"/>
                <a:cs typeface="Nunito"/>
                <a:sym typeface="Nunito"/>
              </a:rPr>
              <a:t>                                                                                                </a:t>
            </a:r>
            <a:r>
              <a:rPr lang="en-US" sz="2259">
                <a:solidFill>
                  <a:srgbClr val="242323"/>
                </a:solidFill>
                <a:latin typeface="Nunito Bold"/>
                <a:ea typeface="Nunito Bold"/>
                <a:cs typeface="Nunito Bold"/>
                <a:sym typeface="Nunito Bold"/>
              </a:rPr>
              <a:t>Presented by:</a:t>
            </a:r>
          </a:p>
          <a:p>
            <a:pPr algn="ctr">
              <a:lnSpc>
                <a:spcPts val="2475"/>
              </a:lnSpc>
            </a:pPr>
            <a:r>
              <a:rPr lang="en-US" sz="2062">
                <a:solidFill>
                  <a:srgbClr val="242323"/>
                </a:solidFill>
                <a:latin typeface="Nunito Bold"/>
                <a:ea typeface="Nunito Bold"/>
                <a:cs typeface="Nunito Bold"/>
                <a:sym typeface="Nunito Bold"/>
              </a:rPr>
              <a:t>                                                                                                         22B01A0573</a:t>
            </a:r>
          </a:p>
          <a:p>
            <a:pPr algn="ctr">
              <a:lnSpc>
                <a:spcPts val="2475"/>
              </a:lnSpc>
            </a:pPr>
            <a:r>
              <a:rPr lang="en-US" sz="2062">
                <a:solidFill>
                  <a:srgbClr val="242323"/>
                </a:solidFill>
                <a:latin typeface="Nunito Bold"/>
                <a:ea typeface="Nunito Bold"/>
                <a:cs typeface="Nunito Bold"/>
                <a:sym typeface="Nunito Bold"/>
              </a:rPr>
              <a:t>                                                                                                         22B01A0586</a:t>
            </a:r>
          </a:p>
          <a:p>
            <a:pPr algn="ctr">
              <a:lnSpc>
                <a:spcPts val="2475"/>
              </a:lnSpc>
            </a:pPr>
            <a:r>
              <a:rPr lang="en-US" sz="2062">
                <a:solidFill>
                  <a:srgbClr val="242323"/>
                </a:solidFill>
                <a:latin typeface="Nunito Bold"/>
                <a:ea typeface="Nunito Bold"/>
                <a:cs typeface="Nunito Bold"/>
                <a:sym typeface="Nunito Bold"/>
              </a:rPr>
              <a:t>                                                                                                          22B01A05B3</a:t>
            </a:r>
          </a:p>
          <a:p>
            <a:pPr algn="ctr">
              <a:lnSpc>
                <a:spcPts val="2475"/>
              </a:lnSpc>
            </a:pPr>
            <a:r>
              <a:rPr lang="en-US" sz="2062">
                <a:solidFill>
                  <a:srgbClr val="242323"/>
                </a:solidFill>
                <a:latin typeface="Nunito Bold"/>
                <a:ea typeface="Nunito Bold"/>
                <a:cs typeface="Nunito Bold"/>
                <a:sym typeface="Nunito Bold"/>
              </a:rPr>
              <a:t>                                                                                                          23B05A0511</a:t>
            </a:r>
          </a:p>
          <a:p>
            <a:pPr algn="ctr">
              <a:lnSpc>
                <a:spcPts val="2475"/>
              </a:lnSpc>
            </a:pPr>
            <a:r>
              <a:rPr lang="en-US" sz="2062">
                <a:solidFill>
                  <a:srgbClr val="242323"/>
                </a:solidFill>
                <a:latin typeface="Nunito"/>
                <a:ea typeface="Nunito"/>
                <a:cs typeface="Nunito"/>
                <a:sym typeface="Nunito"/>
              </a:rPr>
              <a:t>                    </a:t>
            </a:r>
          </a:p>
        </p:txBody>
      </p:sp>
      <p:sp>
        <p:nvSpPr>
          <p:cNvPr id="7" name="TextBox 7"/>
          <p:cNvSpPr txBox="1"/>
          <p:nvPr/>
        </p:nvSpPr>
        <p:spPr>
          <a:xfrm>
            <a:off x="1904964" y="620075"/>
            <a:ext cx="15515071" cy="1634499"/>
          </a:xfrm>
          <a:prstGeom prst="rect">
            <a:avLst/>
          </a:prstGeom>
        </p:spPr>
        <p:txBody>
          <a:bodyPr lIns="0" tIns="0" rIns="0" bIns="0" rtlCol="0" anchor="t">
            <a:spAutoFit/>
          </a:bodyPr>
          <a:lstStyle/>
          <a:p>
            <a:pPr algn="ctr">
              <a:lnSpc>
                <a:spcPts val="6508"/>
              </a:lnSpc>
            </a:pPr>
            <a:r>
              <a:rPr lang="en-US" sz="5424">
                <a:solidFill>
                  <a:srgbClr val="242323"/>
                </a:solidFill>
                <a:latin typeface="Nunito Bold"/>
                <a:ea typeface="Nunito Bold"/>
                <a:cs typeface="Nunito Bold"/>
                <a:sym typeface="Nunito Bold"/>
              </a:rPr>
              <a:t>Shri Vishnu Engineering College For Women</a:t>
            </a:r>
          </a:p>
          <a:p>
            <a:pPr algn="ctr">
              <a:lnSpc>
                <a:spcPts val="6508"/>
              </a:lnSpc>
            </a:pPr>
            <a:r>
              <a:rPr lang="en-US" sz="5424">
                <a:solidFill>
                  <a:srgbClr val="242323"/>
                </a:solidFill>
                <a:latin typeface="Nunito Bold"/>
                <a:ea typeface="Nunito Bold"/>
                <a:cs typeface="Nunito Bold"/>
                <a:sym typeface="Nunito Bold"/>
              </a:rPr>
              <a:t>(Autonomous)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8100000">
            <a:off x="-3762117" y="5970932"/>
            <a:ext cx="13483298" cy="14598059"/>
          </a:xfrm>
          <a:custGeom>
            <a:avLst/>
            <a:gdLst/>
            <a:ahLst/>
            <a:cxnLst/>
            <a:rect l="l" t="t" r="r" b="b"/>
            <a:pathLst>
              <a:path w="13483298" h="14598059">
                <a:moveTo>
                  <a:pt x="0" y="0"/>
                </a:moveTo>
                <a:lnTo>
                  <a:pt x="13483298" y="0"/>
                </a:lnTo>
                <a:lnTo>
                  <a:pt x="13483298" y="14598059"/>
                </a:lnTo>
                <a:lnTo>
                  <a:pt x="0" y="145980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012735">
            <a:off x="8331452" y="-10675299"/>
            <a:ext cx="13483298" cy="14598059"/>
          </a:xfrm>
          <a:custGeom>
            <a:avLst/>
            <a:gdLst/>
            <a:ahLst/>
            <a:cxnLst/>
            <a:rect l="l" t="t" r="r" b="b"/>
            <a:pathLst>
              <a:path w="13483298" h="14598059">
                <a:moveTo>
                  <a:pt x="0" y="0"/>
                </a:moveTo>
                <a:lnTo>
                  <a:pt x="13483299" y="0"/>
                </a:lnTo>
                <a:lnTo>
                  <a:pt x="13483299" y="14598059"/>
                </a:lnTo>
                <a:lnTo>
                  <a:pt x="0" y="145980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2774017" y="2477643"/>
            <a:ext cx="13291061" cy="6142863"/>
            <a:chOff x="0" y="0"/>
            <a:chExt cx="3500526" cy="1617873"/>
          </a:xfrm>
        </p:grpSpPr>
        <p:sp>
          <p:nvSpPr>
            <p:cNvPr id="5" name="Freeform 5"/>
            <p:cNvSpPr/>
            <p:nvPr/>
          </p:nvSpPr>
          <p:spPr>
            <a:xfrm>
              <a:off x="0" y="0"/>
              <a:ext cx="3500526" cy="1617873"/>
            </a:xfrm>
            <a:custGeom>
              <a:avLst/>
              <a:gdLst/>
              <a:ahLst/>
              <a:cxnLst/>
              <a:rect l="l" t="t" r="r" b="b"/>
              <a:pathLst>
                <a:path w="3500526" h="1617873">
                  <a:moveTo>
                    <a:pt x="6990" y="0"/>
                  </a:moveTo>
                  <a:lnTo>
                    <a:pt x="3493536" y="0"/>
                  </a:lnTo>
                  <a:cubicBezTo>
                    <a:pt x="3495390" y="0"/>
                    <a:pt x="3497168" y="736"/>
                    <a:pt x="3498479" y="2047"/>
                  </a:cubicBezTo>
                  <a:cubicBezTo>
                    <a:pt x="3499790" y="3358"/>
                    <a:pt x="3500526" y="5136"/>
                    <a:pt x="3500526" y="6990"/>
                  </a:cubicBezTo>
                  <a:lnTo>
                    <a:pt x="3500526" y="1610884"/>
                  </a:lnTo>
                  <a:cubicBezTo>
                    <a:pt x="3500526" y="1612737"/>
                    <a:pt x="3499790" y="1614515"/>
                    <a:pt x="3498479" y="1615826"/>
                  </a:cubicBezTo>
                  <a:cubicBezTo>
                    <a:pt x="3497168" y="1617137"/>
                    <a:pt x="3495390" y="1617873"/>
                    <a:pt x="3493536" y="1617873"/>
                  </a:cubicBezTo>
                  <a:lnTo>
                    <a:pt x="6990" y="1617873"/>
                  </a:lnTo>
                  <a:cubicBezTo>
                    <a:pt x="5136" y="1617873"/>
                    <a:pt x="3358" y="1617137"/>
                    <a:pt x="2047" y="1615826"/>
                  </a:cubicBezTo>
                  <a:cubicBezTo>
                    <a:pt x="736" y="1614515"/>
                    <a:pt x="0" y="1612737"/>
                    <a:pt x="0" y="1610884"/>
                  </a:cubicBezTo>
                  <a:lnTo>
                    <a:pt x="0" y="6990"/>
                  </a:lnTo>
                  <a:cubicBezTo>
                    <a:pt x="0" y="5136"/>
                    <a:pt x="736" y="3358"/>
                    <a:pt x="2047" y="2047"/>
                  </a:cubicBezTo>
                  <a:cubicBezTo>
                    <a:pt x="3358" y="736"/>
                    <a:pt x="5136" y="0"/>
                    <a:pt x="6990" y="0"/>
                  </a:cubicBezTo>
                  <a:close/>
                </a:path>
              </a:pathLst>
            </a:custGeom>
            <a:solidFill>
              <a:srgbClr val="FCEDE9"/>
            </a:solidFill>
          </p:spPr>
        </p:sp>
        <p:sp>
          <p:nvSpPr>
            <p:cNvPr id="6" name="TextBox 6"/>
            <p:cNvSpPr txBox="1"/>
            <p:nvPr/>
          </p:nvSpPr>
          <p:spPr>
            <a:xfrm>
              <a:off x="0" y="-66675"/>
              <a:ext cx="3500526" cy="1684548"/>
            </a:xfrm>
            <a:prstGeom prst="rect">
              <a:avLst/>
            </a:prstGeom>
          </p:spPr>
          <p:txBody>
            <a:bodyPr lIns="50800" tIns="50800" rIns="50800" bIns="50800" rtlCol="0" anchor="ctr"/>
            <a:lstStyle/>
            <a:p>
              <a:pPr marL="669293" lvl="1" indent="-334646" algn="l">
                <a:lnSpc>
                  <a:spcPts val="4340"/>
                </a:lnSpc>
                <a:buFont typeface="Arial"/>
                <a:buChar char="•"/>
              </a:pPr>
              <a:r>
                <a:rPr lang="en-US" sz="3100">
                  <a:solidFill>
                    <a:srgbClr val="242323"/>
                  </a:solidFill>
                  <a:latin typeface="Nunito"/>
                  <a:ea typeface="Nunito"/>
                  <a:cs typeface="Nunito"/>
                  <a:sym typeface="Nunito"/>
                </a:rPr>
                <a:t>In this project we used MRMR (Minimum Redundancy Maximum Relevance) technique for feature selection.</a:t>
              </a:r>
            </a:p>
            <a:p>
              <a:pPr marL="669293" lvl="1" indent="-334646" algn="l">
                <a:lnSpc>
                  <a:spcPts val="4340"/>
                </a:lnSpc>
                <a:buFont typeface="Arial"/>
                <a:buChar char="•"/>
              </a:pPr>
              <a:r>
                <a:rPr lang="en-US" sz="3100">
                  <a:solidFill>
                    <a:srgbClr val="242323"/>
                  </a:solidFill>
                  <a:latin typeface="Nunito"/>
                  <a:ea typeface="Nunito"/>
                  <a:cs typeface="Nunito"/>
                  <a:sym typeface="Nunito"/>
                </a:rPr>
                <a:t>By using MRMR Pick features that have high relevance to the target and low redundancy with other features.</a:t>
              </a:r>
            </a:p>
            <a:p>
              <a:pPr marL="669293" lvl="1" indent="-334646" algn="l">
                <a:lnSpc>
                  <a:spcPts val="4340"/>
                </a:lnSpc>
                <a:buFont typeface="Arial"/>
                <a:buChar char="•"/>
              </a:pPr>
              <a:r>
                <a:rPr lang="en-US" sz="3100">
                  <a:solidFill>
                    <a:srgbClr val="242323"/>
                  </a:solidFill>
                  <a:latin typeface="Nunito"/>
                  <a:ea typeface="Nunito"/>
                  <a:cs typeface="Nunito"/>
                  <a:sym typeface="Nunito"/>
                </a:rPr>
                <a:t>Hold-out validation in machine learning is a simple technique for evaluating model performance.</a:t>
              </a:r>
            </a:p>
            <a:p>
              <a:pPr marL="669293" lvl="1" indent="-334646" algn="l">
                <a:lnSpc>
                  <a:spcPts val="4340"/>
                </a:lnSpc>
                <a:buFont typeface="Arial"/>
                <a:buChar char="•"/>
              </a:pPr>
              <a:r>
                <a:rPr lang="en-US" sz="3100">
                  <a:solidFill>
                    <a:srgbClr val="242323"/>
                  </a:solidFill>
                  <a:latin typeface="Nunito"/>
                  <a:ea typeface="Nunito"/>
                  <a:cs typeface="Nunito"/>
                  <a:sym typeface="Nunito"/>
                </a:rPr>
                <a:t>Divide the dataset into two parts: a training set and a test set (commonly 70-80% for training and 20-30% for testing).</a:t>
              </a:r>
            </a:p>
            <a:p>
              <a:pPr marL="669293" lvl="1" indent="-334646" algn="l">
                <a:lnSpc>
                  <a:spcPts val="4340"/>
                </a:lnSpc>
                <a:buFont typeface="Arial"/>
                <a:buChar char="•"/>
              </a:pPr>
              <a:r>
                <a:rPr lang="en-US" sz="3100">
                  <a:solidFill>
                    <a:srgbClr val="242323"/>
                  </a:solidFill>
                  <a:latin typeface="Nunito"/>
                  <a:ea typeface="Nunito"/>
                  <a:cs typeface="Nunito"/>
                  <a:sym typeface="Nunito"/>
                </a:rPr>
                <a:t>Train Model: Use the training set to train the model.</a:t>
              </a:r>
            </a:p>
            <a:p>
              <a:pPr marL="669293" lvl="1" indent="-334646" algn="l">
                <a:lnSpc>
                  <a:spcPts val="4340"/>
                </a:lnSpc>
                <a:buFont typeface="Arial"/>
                <a:buChar char="•"/>
              </a:pPr>
              <a:r>
                <a:rPr lang="en-US" sz="3100">
                  <a:solidFill>
                    <a:srgbClr val="242323"/>
                  </a:solidFill>
                  <a:latin typeface="Nunito"/>
                  <a:ea typeface="Nunito"/>
                  <a:cs typeface="Nunito"/>
                  <a:sym typeface="Nunito"/>
                </a:rPr>
                <a:t>Test Model: Evaluate the model's performance on the test set.</a:t>
              </a:r>
            </a:p>
            <a:p>
              <a:pPr algn="l">
                <a:lnSpc>
                  <a:spcPts val="4340"/>
                </a:lnSpc>
              </a:pPr>
              <a:endParaRPr lang="en-US" sz="3100">
                <a:solidFill>
                  <a:srgbClr val="242323"/>
                </a:solidFill>
                <a:latin typeface="Nunito"/>
                <a:ea typeface="Nunito"/>
                <a:cs typeface="Nunito"/>
                <a:sym typeface="Nunito"/>
              </a:endParaRPr>
            </a:p>
          </p:txBody>
        </p:sp>
      </p:grpSp>
      <p:sp>
        <p:nvSpPr>
          <p:cNvPr id="7" name="Freeform 7"/>
          <p:cNvSpPr/>
          <p:nvPr/>
        </p:nvSpPr>
        <p:spPr>
          <a:xfrm>
            <a:off x="0" y="0"/>
            <a:ext cx="1564648" cy="1611170"/>
          </a:xfrm>
          <a:custGeom>
            <a:avLst/>
            <a:gdLst/>
            <a:ahLst/>
            <a:cxnLst/>
            <a:rect l="l" t="t" r="r" b="b"/>
            <a:pathLst>
              <a:path w="1564648" h="1611170">
                <a:moveTo>
                  <a:pt x="0" y="0"/>
                </a:moveTo>
                <a:lnTo>
                  <a:pt x="1564648" y="0"/>
                </a:lnTo>
                <a:lnTo>
                  <a:pt x="1564648" y="1611170"/>
                </a:lnTo>
                <a:lnTo>
                  <a:pt x="0" y="1611170"/>
                </a:lnTo>
                <a:lnTo>
                  <a:pt x="0" y="0"/>
                </a:lnTo>
                <a:close/>
              </a:path>
            </a:pathLst>
          </a:custGeom>
          <a:blipFill>
            <a:blip r:embed="rId6"/>
            <a:stretch>
              <a:fillRect t="-5013" b="-11099"/>
            </a:stretch>
          </a:blipFill>
        </p:spPr>
      </p:sp>
      <p:sp>
        <p:nvSpPr>
          <p:cNvPr id="8" name="TextBox 8"/>
          <p:cNvSpPr txBox="1"/>
          <p:nvPr/>
        </p:nvSpPr>
        <p:spPr>
          <a:xfrm>
            <a:off x="2548378" y="455645"/>
            <a:ext cx="12524723" cy="1437695"/>
          </a:xfrm>
          <a:prstGeom prst="rect">
            <a:avLst/>
          </a:prstGeom>
        </p:spPr>
        <p:txBody>
          <a:bodyPr lIns="0" tIns="0" rIns="0" bIns="0" rtlCol="0" anchor="t">
            <a:spAutoFit/>
          </a:bodyPr>
          <a:lstStyle/>
          <a:p>
            <a:pPr algn="ctr">
              <a:lnSpc>
                <a:spcPts val="5739"/>
              </a:lnSpc>
            </a:pPr>
            <a:r>
              <a:rPr lang="en-US" sz="4591">
                <a:solidFill>
                  <a:srgbClr val="242323"/>
                </a:solidFill>
                <a:latin typeface="Nunito Bold"/>
                <a:ea typeface="Nunito Bold"/>
                <a:cs typeface="Nunito Bold"/>
                <a:sym typeface="Nunito Bold"/>
              </a:rPr>
              <a:t>Proposed  Machine learning based Intelligent Youth Obesity Classifer (ML-IYOC)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2555465">
            <a:off x="-7140892" y="2332960"/>
            <a:ext cx="15401505" cy="16674858"/>
          </a:xfrm>
          <a:custGeom>
            <a:avLst/>
            <a:gdLst/>
            <a:ahLst/>
            <a:cxnLst/>
            <a:rect l="l" t="t" r="r" b="b"/>
            <a:pathLst>
              <a:path w="15401505" h="16674858">
                <a:moveTo>
                  <a:pt x="0" y="0"/>
                </a:moveTo>
                <a:lnTo>
                  <a:pt x="15401505" y="0"/>
                </a:lnTo>
                <a:lnTo>
                  <a:pt x="15401505" y="16674858"/>
                </a:lnTo>
                <a:lnTo>
                  <a:pt x="0" y="166748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381267">
            <a:off x="7695561" y="-11646070"/>
            <a:ext cx="15574725" cy="16862400"/>
          </a:xfrm>
          <a:custGeom>
            <a:avLst/>
            <a:gdLst/>
            <a:ahLst/>
            <a:cxnLst/>
            <a:rect l="l" t="t" r="r" b="b"/>
            <a:pathLst>
              <a:path w="15574725" h="16862400">
                <a:moveTo>
                  <a:pt x="0" y="0"/>
                </a:moveTo>
                <a:lnTo>
                  <a:pt x="15574725" y="0"/>
                </a:lnTo>
                <a:lnTo>
                  <a:pt x="15574725" y="16862400"/>
                </a:lnTo>
                <a:lnTo>
                  <a:pt x="0" y="16862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2429502" y="2006441"/>
            <a:ext cx="13428996" cy="8041386"/>
            <a:chOff x="0" y="0"/>
            <a:chExt cx="3536855" cy="2117896"/>
          </a:xfrm>
        </p:grpSpPr>
        <p:sp>
          <p:nvSpPr>
            <p:cNvPr id="5" name="Freeform 5"/>
            <p:cNvSpPr/>
            <p:nvPr/>
          </p:nvSpPr>
          <p:spPr>
            <a:xfrm>
              <a:off x="0" y="0"/>
              <a:ext cx="3536855" cy="2117896"/>
            </a:xfrm>
            <a:custGeom>
              <a:avLst/>
              <a:gdLst/>
              <a:ahLst/>
              <a:cxnLst/>
              <a:rect l="l" t="t" r="r" b="b"/>
              <a:pathLst>
                <a:path w="3536855" h="2117896">
                  <a:moveTo>
                    <a:pt x="6918" y="0"/>
                  </a:moveTo>
                  <a:lnTo>
                    <a:pt x="3529937" y="0"/>
                  </a:lnTo>
                  <a:cubicBezTo>
                    <a:pt x="3533758" y="0"/>
                    <a:pt x="3536855" y="3097"/>
                    <a:pt x="3536855" y="6918"/>
                  </a:cubicBezTo>
                  <a:lnTo>
                    <a:pt x="3536855" y="2110978"/>
                  </a:lnTo>
                  <a:cubicBezTo>
                    <a:pt x="3536855" y="2112813"/>
                    <a:pt x="3536126" y="2114572"/>
                    <a:pt x="3534829" y="2115870"/>
                  </a:cubicBezTo>
                  <a:cubicBezTo>
                    <a:pt x="3533531" y="2117167"/>
                    <a:pt x="3531772" y="2117896"/>
                    <a:pt x="3529937" y="2117896"/>
                  </a:cubicBezTo>
                  <a:lnTo>
                    <a:pt x="6918" y="2117896"/>
                  </a:lnTo>
                  <a:cubicBezTo>
                    <a:pt x="5083" y="2117896"/>
                    <a:pt x="3324" y="2117167"/>
                    <a:pt x="2026" y="2115870"/>
                  </a:cubicBezTo>
                  <a:cubicBezTo>
                    <a:pt x="729" y="2114572"/>
                    <a:pt x="0" y="2112813"/>
                    <a:pt x="0" y="2110978"/>
                  </a:cubicBezTo>
                  <a:lnTo>
                    <a:pt x="0" y="6918"/>
                  </a:lnTo>
                  <a:cubicBezTo>
                    <a:pt x="0" y="5083"/>
                    <a:pt x="729" y="3324"/>
                    <a:pt x="2026" y="2026"/>
                  </a:cubicBezTo>
                  <a:cubicBezTo>
                    <a:pt x="3324" y="729"/>
                    <a:pt x="5083" y="0"/>
                    <a:pt x="6918" y="0"/>
                  </a:cubicBezTo>
                  <a:close/>
                </a:path>
              </a:pathLst>
            </a:custGeom>
            <a:solidFill>
              <a:srgbClr val="FCEDE9"/>
            </a:solidFill>
          </p:spPr>
        </p:sp>
        <p:sp>
          <p:nvSpPr>
            <p:cNvPr id="6" name="TextBox 6"/>
            <p:cNvSpPr txBox="1"/>
            <p:nvPr/>
          </p:nvSpPr>
          <p:spPr>
            <a:xfrm>
              <a:off x="0" y="-57150"/>
              <a:ext cx="3536855" cy="2175046"/>
            </a:xfrm>
            <a:prstGeom prst="rect">
              <a:avLst/>
            </a:prstGeom>
          </p:spPr>
          <p:txBody>
            <a:bodyPr lIns="50800" tIns="50800" rIns="50800" bIns="50800" rtlCol="0" anchor="ctr"/>
            <a:lstStyle/>
            <a:p>
              <a:pPr marL="690882" lvl="1" indent="-345441" algn="l">
                <a:lnSpc>
                  <a:spcPts val="4480"/>
                </a:lnSpc>
                <a:buFont typeface="Arial"/>
                <a:buChar char="•"/>
              </a:pPr>
              <a:r>
                <a:rPr lang="en-US" sz="3200">
                  <a:solidFill>
                    <a:srgbClr val="2D799C"/>
                  </a:solidFill>
                  <a:latin typeface="Nunito Bold"/>
                  <a:ea typeface="Nunito Bold"/>
                  <a:cs typeface="Nunito Bold"/>
                  <a:sym typeface="Nunito Bold"/>
                </a:rPr>
                <a:t>Optimized trees</a:t>
              </a:r>
              <a:r>
                <a:rPr lang="en-US" sz="3200">
                  <a:solidFill>
                    <a:srgbClr val="242323"/>
                  </a:solidFill>
                  <a:latin typeface="Nunito"/>
                  <a:ea typeface="Nunito"/>
                  <a:cs typeface="Nunito"/>
                  <a:sym typeface="Nunito"/>
                </a:rPr>
                <a:t> in machine learning, often referred to as decision trees, are models used for classification and regression tasks. These trees are built by splitting the data based on feature values to create branches, ultimately leading to a decision or prediction at the leaves.</a:t>
              </a:r>
            </a:p>
            <a:p>
              <a:pPr algn="l">
                <a:lnSpc>
                  <a:spcPts val="4480"/>
                </a:lnSpc>
              </a:pPr>
              <a:endParaRPr lang="en-US" sz="3200">
                <a:solidFill>
                  <a:srgbClr val="242323"/>
                </a:solidFill>
                <a:latin typeface="Nunito"/>
                <a:ea typeface="Nunito"/>
                <a:cs typeface="Nunito"/>
                <a:sym typeface="Nunito"/>
              </a:endParaRPr>
            </a:p>
            <a:p>
              <a:pPr marL="690882" lvl="1" indent="-345441" algn="l">
                <a:lnSpc>
                  <a:spcPts val="4480"/>
                </a:lnSpc>
                <a:buFont typeface="Arial"/>
                <a:buChar char="•"/>
              </a:pPr>
              <a:r>
                <a:rPr lang="en-US" sz="3200">
                  <a:solidFill>
                    <a:srgbClr val="242323"/>
                  </a:solidFill>
                  <a:latin typeface="Nunito"/>
                  <a:ea typeface="Nunito"/>
                  <a:cs typeface="Nunito"/>
                  <a:sym typeface="Nunito"/>
                </a:rPr>
                <a:t>Optimizations involve: </a:t>
              </a:r>
              <a:r>
                <a:rPr lang="en-US" sz="3200">
                  <a:solidFill>
                    <a:srgbClr val="242323"/>
                  </a:solidFill>
                  <a:latin typeface="Nunito Bold"/>
                  <a:ea typeface="Nunito Bold"/>
                  <a:cs typeface="Nunito Bold"/>
                  <a:sym typeface="Nunito Bold"/>
                </a:rPr>
                <a:t>Pruning, Boosting, Bagging</a:t>
              </a:r>
              <a:r>
                <a:rPr lang="en-US" sz="3200">
                  <a:solidFill>
                    <a:srgbClr val="242323"/>
                  </a:solidFill>
                  <a:latin typeface="Nunito"/>
                  <a:ea typeface="Nunito"/>
                  <a:cs typeface="Nunito"/>
                  <a:sym typeface="Nunito"/>
                </a:rPr>
                <a:t>.</a:t>
              </a:r>
            </a:p>
            <a:p>
              <a:pPr algn="l">
                <a:lnSpc>
                  <a:spcPts val="4480"/>
                </a:lnSpc>
              </a:pPr>
              <a:r>
                <a:rPr lang="en-US" sz="3200">
                  <a:solidFill>
                    <a:srgbClr val="242323"/>
                  </a:solidFill>
                  <a:latin typeface="Nunito"/>
                  <a:ea typeface="Nunito"/>
                  <a:cs typeface="Nunito"/>
                  <a:sym typeface="Nunito"/>
                </a:rPr>
                <a:t>            These techniques make decision trees more accurate and robust.</a:t>
              </a:r>
            </a:p>
            <a:p>
              <a:pPr algn="l">
                <a:lnSpc>
                  <a:spcPts val="4480"/>
                </a:lnSpc>
              </a:pPr>
              <a:endParaRPr lang="en-US" sz="3200">
                <a:solidFill>
                  <a:srgbClr val="242323"/>
                </a:solidFill>
                <a:latin typeface="Nunito"/>
                <a:ea typeface="Nunito"/>
                <a:cs typeface="Nunito"/>
                <a:sym typeface="Nunito"/>
              </a:endParaRPr>
            </a:p>
            <a:p>
              <a:pPr marL="690882" lvl="1" indent="-345441" algn="l">
                <a:lnSpc>
                  <a:spcPts val="4480"/>
                </a:lnSpc>
                <a:buFont typeface="Arial"/>
                <a:buChar char="•"/>
              </a:pPr>
              <a:r>
                <a:rPr lang="en-US" sz="3200">
                  <a:solidFill>
                    <a:srgbClr val="2D799C"/>
                  </a:solidFill>
                  <a:latin typeface="Nunito Bold"/>
                  <a:ea typeface="Nunito Bold"/>
                  <a:cs typeface="Nunito Bold"/>
                  <a:sym typeface="Nunito Bold"/>
                </a:rPr>
                <a:t>Logistic Regression</a:t>
              </a:r>
              <a:r>
                <a:rPr lang="en-US" sz="3200">
                  <a:solidFill>
                    <a:srgbClr val="242323"/>
                  </a:solidFill>
                  <a:latin typeface="Nunito"/>
                  <a:ea typeface="Nunito"/>
                  <a:cs typeface="Nunito"/>
                  <a:sym typeface="Nunito"/>
                </a:rPr>
                <a:t> is a statistical model used in machine learning</a:t>
              </a:r>
            </a:p>
            <a:p>
              <a:pPr algn="l">
                <a:lnSpc>
                  <a:spcPts val="4480"/>
                </a:lnSpc>
              </a:pPr>
              <a:r>
                <a:rPr lang="en-US" sz="3200">
                  <a:solidFill>
                    <a:srgbClr val="242323"/>
                  </a:solidFill>
                  <a:latin typeface="Nunito"/>
                  <a:ea typeface="Nunito"/>
                  <a:cs typeface="Nunito"/>
                  <a:sym typeface="Nunito"/>
                </a:rPr>
                <a:t>       for binary classification tasks, where the outcome is either 0 or 1.</a:t>
              </a:r>
            </a:p>
            <a:p>
              <a:pPr algn="l">
                <a:lnSpc>
                  <a:spcPts val="4480"/>
                </a:lnSpc>
              </a:pPr>
              <a:endParaRPr lang="en-US" sz="3200">
                <a:solidFill>
                  <a:srgbClr val="242323"/>
                </a:solidFill>
                <a:latin typeface="Nunito"/>
                <a:ea typeface="Nunito"/>
                <a:cs typeface="Nunito"/>
                <a:sym typeface="Nunito"/>
              </a:endParaRPr>
            </a:p>
            <a:p>
              <a:pPr marL="690882" lvl="1" indent="-345441" algn="l">
                <a:lnSpc>
                  <a:spcPts val="4480"/>
                </a:lnSpc>
                <a:buFont typeface="Arial"/>
                <a:buChar char="•"/>
              </a:pPr>
              <a:r>
                <a:rPr lang="en-US" sz="3200">
                  <a:solidFill>
                    <a:srgbClr val="242323"/>
                  </a:solidFill>
                  <a:latin typeface="Nunito"/>
                  <a:ea typeface="Nunito"/>
                  <a:cs typeface="Nunito"/>
                  <a:sym typeface="Nunito"/>
                </a:rPr>
                <a:t>It uses a logistic function (sigmoid) to map predicted values to probabilities between 0 and 1.</a:t>
              </a:r>
            </a:p>
            <a:p>
              <a:pPr algn="l">
                <a:lnSpc>
                  <a:spcPts val="4480"/>
                </a:lnSpc>
              </a:pPr>
              <a:endParaRPr lang="en-US" sz="3200">
                <a:solidFill>
                  <a:srgbClr val="242323"/>
                </a:solidFill>
                <a:latin typeface="Nunito"/>
                <a:ea typeface="Nunito"/>
                <a:cs typeface="Nunito"/>
                <a:sym typeface="Nunito"/>
              </a:endParaRPr>
            </a:p>
          </p:txBody>
        </p:sp>
      </p:grpSp>
      <p:sp>
        <p:nvSpPr>
          <p:cNvPr id="7" name="Freeform 7"/>
          <p:cNvSpPr/>
          <p:nvPr/>
        </p:nvSpPr>
        <p:spPr>
          <a:xfrm>
            <a:off x="0" y="0"/>
            <a:ext cx="1268422" cy="1516592"/>
          </a:xfrm>
          <a:custGeom>
            <a:avLst/>
            <a:gdLst/>
            <a:ahLst/>
            <a:cxnLst/>
            <a:rect l="l" t="t" r="r" b="b"/>
            <a:pathLst>
              <a:path w="1268422" h="1516592">
                <a:moveTo>
                  <a:pt x="0" y="0"/>
                </a:moveTo>
                <a:lnTo>
                  <a:pt x="1268422" y="0"/>
                </a:lnTo>
                <a:lnTo>
                  <a:pt x="1268422" y="1516592"/>
                </a:lnTo>
                <a:lnTo>
                  <a:pt x="0" y="1516592"/>
                </a:lnTo>
                <a:lnTo>
                  <a:pt x="0" y="0"/>
                </a:lnTo>
                <a:close/>
              </a:path>
            </a:pathLst>
          </a:custGeom>
          <a:blipFill>
            <a:blip r:embed="rId6"/>
            <a:stretch>
              <a:fillRect/>
            </a:stretch>
          </a:blipFill>
        </p:spPr>
      </p:sp>
      <p:sp>
        <p:nvSpPr>
          <p:cNvPr id="8" name="TextBox 8"/>
          <p:cNvSpPr txBox="1"/>
          <p:nvPr/>
        </p:nvSpPr>
        <p:spPr>
          <a:xfrm>
            <a:off x="6088887" y="634365"/>
            <a:ext cx="5134928" cy="712470"/>
          </a:xfrm>
          <a:prstGeom prst="rect">
            <a:avLst/>
          </a:prstGeom>
        </p:spPr>
        <p:txBody>
          <a:bodyPr lIns="0" tIns="0" rIns="0" bIns="0" rtlCol="0" anchor="t">
            <a:spAutoFit/>
          </a:bodyPr>
          <a:lstStyle/>
          <a:p>
            <a:pPr algn="ctr">
              <a:lnSpc>
                <a:spcPts val="5879"/>
              </a:lnSpc>
              <a:spcBef>
                <a:spcPct val="0"/>
              </a:spcBef>
            </a:pPr>
            <a:r>
              <a:rPr lang="en-US" sz="4199">
                <a:solidFill>
                  <a:srgbClr val="000000"/>
                </a:solidFill>
                <a:latin typeface="Nunito Bold"/>
                <a:ea typeface="Nunito Bold"/>
                <a:cs typeface="Nunito Bold"/>
                <a:sym typeface="Nunito Bold"/>
              </a:rPr>
              <a:t>ALGORITHMS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grpSp>
        <p:nvGrpSpPr>
          <p:cNvPr id="2" name="Group 2"/>
          <p:cNvGrpSpPr/>
          <p:nvPr/>
        </p:nvGrpSpPr>
        <p:grpSpPr>
          <a:xfrm>
            <a:off x="878064" y="399292"/>
            <a:ext cx="16230182" cy="9180957"/>
            <a:chOff x="0" y="0"/>
            <a:chExt cx="4274616" cy="2418030"/>
          </a:xfrm>
        </p:grpSpPr>
        <p:sp>
          <p:nvSpPr>
            <p:cNvPr id="3" name="Freeform 3"/>
            <p:cNvSpPr/>
            <p:nvPr/>
          </p:nvSpPr>
          <p:spPr>
            <a:xfrm>
              <a:off x="0" y="0"/>
              <a:ext cx="4274616" cy="2418030"/>
            </a:xfrm>
            <a:custGeom>
              <a:avLst/>
              <a:gdLst/>
              <a:ahLst/>
              <a:cxnLst/>
              <a:rect l="l" t="t" r="r" b="b"/>
              <a:pathLst>
                <a:path w="4274616" h="2418030">
                  <a:moveTo>
                    <a:pt x="5724" y="0"/>
                  </a:moveTo>
                  <a:lnTo>
                    <a:pt x="4268892" y="0"/>
                  </a:lnTo>
                  <a:cubicBezTo>
                    <a:pt x="4270410" y="0"/>
                    <a:pt x="4271866" y="603"/>
                    <a:pt x="4272939" y="1677"/>
                  </a:cubicBezTo>
                  <a:cubicBezTo>
                    <a:pt x="4274013" y="2750"/>
                    <a:pt x="4274616" y="4206"/>
                    <a:pt x="4274616" y="5724"/>
                  </a:cubicBezTo>
                  <a:lnTo>
                    <a:pt x="4274616" y="2412306"/>
                  </a:lnTo>
                  <a:cubicBezTo>
                    <a:pt x="4274616" y="2413824"/>
                    <a:pt x="4274013" y="2415280"/>
                    <a:pt x="4272939" y="2416353"/>
                  </a:cubicBezTo>
                  <a:cubicBezTo>
                    <a:pt x="4271866" y="2417427"/>
                    <a:pt x="4270410" y="2418030"/>
                    <a:pt x="4268892" y="2418030"/>
                  </a:cubicBezTo>
                  <a:lnTo>
                    <a:pt x="5724" y="2418030"/>
                  </a:lnTo>
                  <a:cubicBezTo>
                    <a:pt x="4206" y="2418030"/>
                    <a:pt x="2750" y="2417427"/>
                    <a:pt x="1677" y="2416353"/>
                  </a:cubicBezTo>
                  <a:cubicBezTo>
                    <a:pt x="603" y="2415280"/>
                    <a:pt x="0" y="2413824"/>
                    <a:pt x="0" y="2412306"/>
                  </a:cubicBezTo>
                  <a:lnTo>
                    <a:pt x="0" y="5724"/>
                  </a:lnTo>
                  <a:cubicBezTo>
                    <a:pt x="0" y="4206"/>
                    <a:pt x="603" y="2750"/>
                    <a:pt x="1677" y="1677"/>
                  </a:cubicBezTo>
                  <a:cubicBezTo>
                    <a:pt x="2750" y="603"/>
                    <a:pt x="4206" y="0"/>
                    <a:pt x="5724" y="0"/>
                  </a:cubicBezTo>
                  <a:close/>
                </a:path>
              </a:pathLst>
            </a:custGeom>
            <a:solidFill>
              <a:srgbClr val="FCEDE9"/>
            </a:solidFill>
          </p:spPr>
        </p:sp>
        <p:sp>
          <p:nvSpPr>
            <p:cNvPr id="4" name="TextBox 4"/>
            <p:cNvSpPr txBox="1"/>
            <p:nvPr/>
          </p:nvSpPr>
          <p:spPr>
            <a:xfrm>
              <a:off x="0" y="-57150"/>
              <a:ext cx="4274616" cy="2475180"/>
            </a:xfrm>
            <a:prstGeom prst="rect">
              <a:avLst/>
            </a:prstGeom>
          </p:spPr>
          <p:txBody>
            <a:bodyPr lIns="50800" tIns="50800" rIns="50800" bIns="50800" rtlCol="0" anchor="ctr"/>
            <a:lstStyle/>
            <a:p>
              <a:pPr algn="ctr">
                <a:lnSpc>
                  <a:spcPts val="4760"/>
                </a:lnSpc>
              </a:pPr>
              <a:endParaRPr/>
            </a:p>
            <a:p>
              <a:pPr algn="ctr">
                <a:lnSpc>
                  <a:spcPts val="4760"/>
                </a:lnSpc>
              </a:pPr>
              <a:endParaRPr/>
            </a:p>
            <a:p>
              <a:pPr marL="734061" lvl="1" indent="-367031" algn="l">
                <a:lnSpc>
                  <a:spcPts val="4760"/>
                </a:lnSpc>
                <a:buFont typeface="Arial"/>
                <a:buChar char="•"/>
              </a:pPr>
              <a:r>
                <a:rPr lang="en-US" sz="3400">
                  <a:solidFill>
                    <a:srgbClr val="2D799C"/>
                  </a:solidFill>
                  <a:latin typeface="Nunito Bold"/>
                  <a:ea typeface="Nunito Bold"/>
                  <a:cs typeface="Nunito Bold"/>
                  <a:sym typeface="Nunito Bold"/>
                </a:rPr>
                <a:t>Optimized SVM</a:t>
              </a:r>
              <a:r>
                <a:rPr lang="en-US" sz="3400">
                  <a:solidFill>
                    <a:srgbClr val="242323"/>
                  </a:solidFill>
                  <a:latin typeface="Nunito"/>
                  <a:ea typeface="Nunito"/>
                  <a:cs typeface="Nunito"/>
                  <a:sym typeface="Nunito"/>
                </a:rPr>
                <a:t> Vector Machines (SVMs) are enhanced versions of the standard SVMs used for classification tasks. They aim to find the best boundary (hyperplane) that separates different classes in the data.</a:t>
              </a:r>
            </a:p>
            <a:p>
              <a:pPr algn="l">
                <a:lnSpc>
                  <a:spcPts val="4760"/>
                </a:lnSpc>
              </a:pPr>
              <a:endParaRPr lang="en-US" sz="3400">
                <a:solidFill>
                  <a:srgbClr val="242323"/>
                </a:solidFill>
                <a:latin typeface="Nunito"/>
                <a:ea typeface="Nunito"/>
                <a:cs typeface="Nunito"/>
                <a:sym typeface="Nunito"/>
              </a:endParaRPr>
            </a:p>
            <a:p>
              <a:pPr marL="734061" lvl="1" indent="-367031" algn="l">
                <a:lnSpc>
                  <a:spcPts val="4760"/>
                </a:lnSpc>
                <a:buFont typeface="Arial"/>
                <a:buChar char="•"/>
              </a:pPr>
              <a:r>
                <a:rPr lang="en-US" sz="3400">
                  <a:solidFill>
                    <a:srgbClr val="242323"/>
                  </a:solidFill>
                  <a:latin typeface="Nunito"/>
                  <a:ea typeface="Nunito"/>
                  <a:cs typeface="Nunito"/>
                  <a:sym typeface="Nunito"/>
                </a:rPr>
                <a:t>Optimizations involve: </a:t>
              </a:r>
              <a:r>
                <a:rPr lang="en-US" sz="3400">
                  <a:solidFill>
                    <a:srgbClr val="242323"/>
                  </a:solidFill>
                  <a:latin typeface="Nunito Bold"/>
                  <a:ea typeface="Nunito Bold"/>
                  <a:cs typeface="Nunito Bold"/>
                  <a:sym typeface="Nunito Bold"/>
                </a:rPr>
                <a:t>Kernel trick, Regularization,Hyperparameter</a:t>
              </a:r>
              <a:r>
                <a:rPr lang="en-US" sz="3400">
                  <a:solidFill>
                    <a:srgbClr val="242323"/>
                  </a:solidFill>
                  <a:latin typeface="Nunito"/>
                  <a:ea typeface="Nunito"/>
                  <a:cs typeface="Nunito"/>
                  <a:sym typeface="Nunito"/>
                </a:rPr>
                <a:t>.These optimizations make SVMs more flexible and accurate in handling complex datasets.</a:t>
              </a:r>
            </a:p>
            <a:p>
              <a:pPr algn="l">
                <a:lnSpc>
                  <a:spcPts val="4760"/>
                </a:lnSpc>
              </a:pPr>
              <a:endParaRPr lang="en-US" sz="3400">
                <a:solidFill>
                  <a:srgbClr val="242323"/>
                </a:solidFill>
                <a:latin typeface="Nunito"/>
                <a:ea typeface="Nunito"/>
                <a:cs typeface="Nunito"/>
                <a:sym typeface="Nunito"/>
              </a:endParaRPr>
            </a:p>
            <a:p>
              <a:pPr marL="734061" lvl="1" indent="-367031" algn="l">
                <a:lnSpc>
                  <a:spcPts val="4760"/>
                </a:lnSpc>
                <a:buFont typeface="Arial"/>
                <a:buChar char="•"/>
              </a:pPr>
              <a:r>
                <a:rPr lang="en-US" sz="3400">
                  <a:solidFill>
                    <a:srgbClr val="2D799C"/>
                  </a:solidFill>
                  <a:latin typeface="Nunito Bold"/>
                  <a:ea typeface="Nunito Bold"/>
                  <a:cs typeface="Nunito Bold"/>
                  <a:sym typeface="Nunito Bold"/>
                </a:rPr>
                <a:t>Boosted trees </a:t>
              </a:r>
              <a:r>
                <a:rPr lang="en-US" sz="3400">
                  <a:solidFill>
                    <a:srgbClr val="242323"/>
                  </a:solidFill>
                  <a:latin typeface="Nunito"/>
                  <a:ea typeface="Nunito"/>
                  <a:cs typeface="Nunito"/>
                  <a:sym typeface="Nunito"/>
                </a:rPr>
                <a:t>in machine learning are an ensemble technique that combines multiple weak decision trees to create a stronger predictive model.</a:t>
              </a:r>
            </a:p>
            <a:p>
              <a:pPr algn="l">
                <a:lnSpc>
                  <a:spcPts val="4760"/>
                </a:lnSpc>
              </a:pPr>
              <a:endParaRPr lang="en-US" sz="3400">
                <a:solidFill>
                  <a:srgbClr val="242323"/>
                </a:solidFill>
                <a:latin typeface="Nunito"/>
                <a:ea typeface="Nunito"/>
                <a:cs typeface="Nunito"/>
                <a:sym typeface="Nunito"/>
              </a:endParaRPr>
            </a:p>
            <a:p>
              <a:pPr marL="734061" lvl="1" indent="-367031" algn="l">
                <a:lnSpc>
                  <a:spcPts val="4760"/>
                </a:lnSpc>
                <a:buFont typeface="Arial"/>
                <a:buChar char="•"/>
              </a:pPr>
              <a:r>
                <a:rPr lang="en-US" sz="3400">
                  <a:solidFill>
                    <a:srgbClr val="242323"/>
                  </a:solidFill>
                  <a:latin typeface="Nunito"/>
                  <a:ea typeface="Nunito"/>
                  <a:cs typeface="Nunito"/>
                  <a:sym typeface="Nunito"/>
                </a:rPr>
                <a:t>It works based on </a:t>
              </a:r>
              <a:r>
                <a:rPr lang="en-US" sz="3400">
                  <a:solidFill>
                    <a:srgbClr val="242323"/>
                  </a:solidFill>
                  <a:latin typeface="Nunito Bold"/>
                  <a:ea typeface="Nunito Bold"/>
                  <a:cs typeface="Nunito Bold"/>
                  <a:sym typeface="Nunito Bold"/>
                </a:rPr>
                <a:t>sequential training, Weighted Voting, Gradient Boosting  </a:t>
              </a:r>
              <a:r>
                <a:rPr lang="en-US" sz="3400">
                  <a:solidFill>
                    <a:srgbClr val="242323"/>
                  </a:solidFill>
                  <a:latin typeface="Nunito"/>
                  <a:ea typeface="Nunito"/>
                  <a:cs typeface="Nunito"/>
                  <a:sym typeface="Nunito"/>
                </a:rPr>
                <a:t>improve accuracy and robustness by focusing on the mistakes of earlier models.</a:t>
              </a:r>
            </a:p>
          </p:txBody>
        </p:sp>
      </p:grpSp>
      <p:sp>
        <p:nvSpPr>
          <p:cNvPr id="5" name="Freeform 5"/>
          <p:cNvSpPr/>
          <p:nvPr/>
        </p:nvSpPr>
        <p:spPr>
          <a:xfrm rot="-6412279">
            <a:off x="15235726" y="-4682119"/>
            <a:ext cx="7708051" cy="8345331"/>
          </a:xfrm>
          <a:custGeom>
            <a:avLst/>
            <a:gdLst/>
            <a:ahLst/>
            <a:cxnLst/>
            <a:rect l="l" t="t" r="r" b="b"/>
            <a:pathLst>
              <a:path w="7708051" h="8345331">
                <a:moveTo>
                  <a:pt x="0" y="0"/>
                </a:moveTo>
                <a:lnTo>
                  <a:pt x="7708051" y="0"/>
                </a:lnTo>
                <a:lnTo>
                  <a:pt x="7708051" y="8345331"/>
                </a:lnTo>
                <a:lnTo>
                  <a:pt x="0" y="83453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0" y="0"/>
            <a:ext cx="1268422" cy="1516592"/>
          </a:xfrm>
          <a:custGeom>
            <a:avLst/>
            <a:gdLst/>
            <a:ahLst/>
            <a:cxnLst/>
            <a:rect l="l" t="t" r="r" b="b"/>
            <a:pathLst>
              <a:path w="1268422" h="1516592">
                <a:moveTo>
                  <a:pt x="0" y="0"/>
                </a:moveTo>
                <a:lnTo>
                  <a:pt x="1268422" y="0"/>
                </a:lnTo>
                <a:lnTo>
                  <a:pt x="1268422" y="1516592"/>
                </a:lnTo>
                <a:lnTo>
                  <a:pt x="0" y="1516592"/>
                </a:lnTo>
                <a:lnTo>
                  <a:pt x="0" y="0"/>
                </a:lnTo>
                <a:close/>
              </a:path>
            </a:pathLst>
          </a:custGeom>
          <a:blipFill>
            <a:blip r:embed="rId4"/>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grpSp>
        <p:nvGrpSpPr>
          <p:cNvPr id="2" name="Group 2"/>
          <p:cNvGrpSpPr/>
          <p:nvPr/>
        </p:nvGrpSpPr>
        <p:grpSpPr>
          <a:xfrm>
            <a:off x="3451427" y="1845475"/>
            <a:ext cx="12211788" cy="5793486"/>
            <a:chOff x="0" y="0"/>
            <a:chExt cx="3216273" cy="1525856"/>
          </a:xfrm>
        </p:grpSpPr>
        <p:sp>
          <p:nvSpPr>
            <p:cNvPr id="3" name="Freeform 3"/>
            <p:cNvSpPr/>
            <p:nvPr/>
          </p:nvSpPr>
          <p:spPr>
            <a:xfrm>
              <a:off x="0" y="0"/>
              <a:ext cx="3216273" cy="1525856"/>
            </a:xfrm>
            <a:custGeom>
              <a:avLst/>
              <a:gdLst/>
              <a:ahLst/>
              <a:cxnLst/>
              <a:rect l="l" t="t" r="r" b="b"/>
              <a:pathLst>
                <a:path w="3216273" h="1525856">
                  <a:moveTo>
                    <a:pt x="7608" y="0"/>
                  </a:moveTo>
                  <a:lnTo>
                    <a:pt x="3208666" y="0"/>
                  </a:lnTo>
                  <a:cubicBezTo>
                    <a:pt x="3210683" y="0"/>
                    <a:pt x="3212618" y="802"/>
                    <a:pt x="3214045" y="2228"/>
                  </a:cubicBezTo>
                  <a:cubicBezTo>
                    <a:pt x="3215472" y="3655"/>
                    <a:pt x="3216273" y="5590"/>
                    <a:pt x="3216273" y="7608"/>
                  </a:cubicBezTo>
                  <a:lnTo>
                    <a:pt x="3216273" y="1518249"/>
                  </a:lnTo>
                  <a:cubicBezTo>
                    <a:pt x="3216273" y="1520267"/>
                    <a:pt x="3215472" y="1522202"/>
                    <a:pt x="3214045" y="1523628"/>
                  </a:cubicBezTo>
                  <a:cubicBezTo>
                    <a:pt x="3212618" y="1525055"/>
                    <a:pt x="3210683" y="1525856"/>
                    <a:pt x="3208666" y="1525856"/>
                  </a:cubicBezTo>
                  <a:lnTo>
                    <a:pt x="7608" y="1525856"/>
                  </a:lnTo>
                  <a:cubicBezTo>
                    <a:pt x="5590" y="1525856"/>
                    <a:pt x="3655" y="1525055"/>
                    <a:pt x="2228" y="1523628"/>
                  </a:cubicBezTo>
                  <a:cubicBezTo>
                    <a:pt x="802" y="1522202"/>
                    <a:pt x="0" y="1520267"/>
                    <a:pt x="0" y="1518249"/>
                  </a:cubicBezTo>
                  <a:lnTo>
                    <a:pt x="0" y="7608"/>
                  </a:lnTo>
                  <a:cubicBezTo>
                    <a:pt x="0" y="5590"/>
                    <a:pt x="802" y="3655"/>
                    <a:pt x="2228" y="2228"/>
                  </a:cubicBezTo>
                  <a:cubicBezTo>
                    <a:pt x="3655" y="802"/>
                    <a:pt x="5590" y="0"/>
                    <a:pt x="7608" y="0"/>
                  </a:cubicBezTo>
                  <a:close/>
                </a:path>
              </a:pathLst>
            </a:custGeom>
            <a:solidFill>
              <a:srgbClr val="FCEDE9"/>
            </a:solidFill>
          </p:spPr>
        </p:sp>
        <p:sp>
          <p:nvSpPr>
            <p:cNvPr id="4" name="TextBox 4"/>
            <p:cNvSpPr txBox="1"/>
            <p:nvPr/>
          </p:nvSpPr>
          <p:spPr>
            <a:xfrm>
              <a:off x="0" y="-57150"/>
              <a:ext cx="3216273" cy="1583006"/>
            </a:xfrm>
            <a:prstGeom prst="rect">
              <a:avLst/>
            </a:prstGeom>
          </p:spPr>
          <p:txBody>
            <a:bodyPr lIns="50800" tIns="50800" rIns="50800" bIns="50800" rtlCol="0" anchor="ctr"/>
            <a:lstStyle/>
            <a:p>
              <a:pPr marL="690882" lvl="1" indent="-345441" algn="l">
                <a:lnSpc>
                  <a:spcPts val="4480"/>
                </a:lnSpc>
                <a:buFont typeface="Arial"/>
                <a:buChar char="•"/>
              </a:pPr>
              <a:r>
                <a:rPr lang="en-US" sz="3200">
                  <a:solidFill>
                    <a:srgbClr val="2D799C"/>
                  </a:solidFill>
                  <a:latin typeface="Nunito Bold"/>
                  <a:ea typeface="Nunito Bold"/>
                  <a:cs typeface="Nunito Bold"/>
                  <a:sym typeface="Nunito Bold"/>
                </a:rPr>
                <a:t>Neural network</a:t>
              </a:r>
              <a:r>
                <a:rPr lang="en-US" sz="3200">
                  <a:solidFill>
                    <a:srgbClr val="242323"/>
                  </a:solidFill>
                  <a:latin typeface="Nunito"/>
                  <a:ea typeface="Nunito"/>
                  <a:cs typeface="Nunito"/>
                  <a:sym typeface="Nunito"/>
                </a:rPr>
                <a:t> in machine learning is a model inspired by the human brain, designed to recognize patterns and make predictions.</a:t>
              </a:r>
            </a:p>
            <a:p>
              <a:pPr algn="l">
                <a:lnSpc>
                  <a:spcPts val="4480"/>
                </a:lnSpc>
              </a:pPr>
              <a:endParaRPr lang="en-US" sz="3200">
                <a:solidFill>
                  <a:srgbClr val="242323"/>
                </a:solidFill>
                <a:latin typeface="Nunito"/>
                <a:ea typeface="Nunito"/>
                <a:cs typeface="Nunito"/>
                <a:sym typeface="Nunito"/>
              </a:endParaRPr>
            </a:p>
            <a:p>
              <a:pPr marL="690882" lvl="1" indent="-345441" algn="l">
                <a:lnSpc>
                  <a:spcPts val="4480"/>
                </a:lnSpc>
                <a:buFont typeface="Arial"/>
                <a:buChar char="•"/>
              </a:pPr>
              <a:r>
                <a:rPr lang="en-US" sz="3200">
                  <a:solidFill>
                    <a:srgbClr val="242323"/>
                  </a:solidFill>
                  <a:latin typeface="Nunito"/>
                  <a:ea typeface="Nunito"/>
                  <a:cs typeface="Nunito"/>
                  <a:sym typeface="Nunito"/>
                </a:rPr>
                <a:t>The key components includes in this are </a:t>
              </a:r>
              <a:r>
                <a:rPr lang="en-US" sz="3200">
                  <a:solidFill>
                    <a:srgbClr val="242323"/>
                  </a:solidFill>
                  <a:latin typeface="Nunito Bold"/>
                  <a:ea typeface="Nunito Bold"/>
                  <a:cs typeface="Nunito Bold"/>
                  <a:sym typeface="Nunito Bold"/>
                </a:rPr>
                <a:t>Neurons, layers, Weights and Biases,Activation Functions</a:t>
              </a:r>
              <a:r>
                <a:rPr lang="en-US" sz="3200">
                  <a:solidFill>
                    <a:srgbClr val="242323"/>
                  </a:solidFill>
                  <a:latin typeface="Nunito"/>
                  <a:ea typeface="Nunito"/>
                  <a:cs typeface="Nunito"/>
                  <a:sym typeface="Nunito"/>
                </a:rPr>
                <a:t>.</a:t>
              </a:r>
            </a:p>
            <a:p>
              <a:pPr algn="l">
                <a:lnSpc>
                  <a:spcPts val="4480"/>
                </a:lnSpc>
              </a:pPr>
              <a:endParaRPr lang="en-US" sz="3200">
                <a:solidFill>
                  <a:srgbClr val="242323"/>
                </a:solidFill>
                <a:latin typeface="Nunito"/>
                <a:ea typeface="Nunito"/>
                <a:cs typeface="Nunito"/>
                <a:sym typeface="Nunito"/>
              </a:endParaRPr>
            </a:p>
            <a:p>
              <a:pPr marL="690882" lvl="1" indent="-345441" algn="l">
                <a:lnSpc>
                  <a:spcPts val="4480"/>
                </a:lnSpc>
                <a:buFont typeface="Arial"/>
                <a:buChar char="•"/>
              </a:pPr>
              <a:r>
                <a:rPr lang="en-US" sz="3200">
                  <a:solidFill>
                    <a:srgbClr val="242323"/>
                  </a:solidFill>
                  <a:latin typeface="Nunito"/>
                  <a:ea typeface="Nunito"/>
                  <a:cs typeface="Nunito"/>
                  <a:sym typeface="Nunito"/>
                </a:rPr>
                <a:t>Neural networks learn by adjusting weights through training (backpropagation) to minimize prediction errors, making them powerful for tasks like image and speech recognition.</a:t>
              </a:r>
            </a:p>
          </p:txBody>
        </p:sp>
      </p:grpSp>
      <p:sp>
        <p:nvSpPr>
          <p:cNvPr id="5" name="Freeform 5"/>
          <p:cNvSpPr/>
          <p:nvPr/>
        </p:nvSpPr>
        <p:spPr>
          <a:xfrm rot="3232614">
            <a:off x="-3407575" y="-3501735"/>
            <a:ext cx="7629624" cy="8260420"/>
          </a:xfrm>
          <a:custGeom>
            <a:avLst/>
            <a:gdLst/>
            <a:ahLst/>
            <a:cxnLst/>
            <a:rect l="l" t="t" r="r" b="b"/>
            <a:pathLst>
              <a:path w="7629624" h="8260420">
                <a:moveTo>
                  <a:pt x="0" y="0"/>
                </a:moveTo>
                <a:lnTo>
                  <a:pt x="7629625" y="0"/>
                </a:lnTo>
                <a:lnTo>
                  <a:pt x="7629625" y="8260420"/>
                </a:lnTo>
                <a:lnTo>
                  <a:pt x="0" y="8260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6793149">
            <a:off x="13648912" y="6418903"/>
            <a:ext cx="7527211" cy="8149539"/>
          </a:xfrm>
          <a:custGeom>
            <a:avLst/>
            <a:gdLst/>
            <a:ahLst/>
            <a:cxnLst/>
            <a:rect l="l" t="t" r="r" b="b"/>
            <a:pathLst>
              <a:path w="7527211" h="8149539">
                <a:moveTo>
                  <a:pt x="0" y="0"/>
                </a:moveTo>
                <a:lnTo>
                  <a:pt x="7527211" y="0"/>
                </a:lnTo>
                <a:lnTo>
                  <a:pt x="7527211" y="8149540"/>
                </a:lnTo>
                <a:lnTo>
                  <a:pt x="0" y="81495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0" y="0"/>
            <a:ext cx="1268422" cy="1516592"/>
          </a:xfrm>
          <a:custGeom>
            <a:avLst/>
            <a:gdLst/>
            <a:ahLst/>
            <a:cxnLst/>
            <a:rect l="l" t="t" r="r" b="b"/>
            <a:pathLst>
              <a:path w="1268422" h="1516592">
                <a:moveTo>
                  <a:pt x="0" y="0"/>
                </a:moveTo>
                <a:lnTo>
                  <a:pt x="1268422" y="0"/>
                </a:lnTo>
                <a:lnTo>
                  <a:pt x="1268422" y="1516592"/>
                </a:lnTo>
                <a:lnTo>
                  <a:pt x="0" y="1516592"/>
                </a:lnTo>
                <a:lnTo>
                  <a:pt x="0" y="0"/>
                </a:lnTo>
                <a:close/>
              </a:path>
            </a:pathLst>
          </a:custGeom>
          <a:blipFill>
            <a:blip r:embed="rId4"/>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grpSp>
        <p:nvGrpSpPr>
          <p:cNvPr id="2" name="Group 2"/>
          <p:cNvGrpSpPr/>
          <p:nvPr/>
        </p:nvGrpSpPr>
        <p:grpSpPr>
          <a:xfrm>
            <a:off x="0" y="2515362"/>
            <a:ext cx="10271620" cy="7771638"/>
            <a:chOff x="0" y="0"/>
            <a:chExt cx="2705283" cy="2046851"/>
          </a:xfrm>
        </p:grpSpPr>
        <p:sp>
          <p:nvSpPr>
            <p:cNvPr id="3" name="Freeform 3"/>
            <p:cNvSpPr/>
            <p:nvPr/>
          </p:nvSpPr>
          <p:spPr>
            <a:xfrm>
              <a:off x="0" y="0"/>
              <a:ext cx="2705283" cy="2046851"/>
            </a:xfrm>
            <a:custGeom>
              <a:avLst/>
              <a:gdLst/>
              <a:ahLst/>
              <a:cxnLst/>
              <a:rect l="l" t="t" r="r" b="b"/>
              <a:pathLst>
                <a:path w="2705283" h="2046851">
                  <a:moveTo>
                    <a:pt x="9045" y="0"/>
                  </a:moveTo>
                  <a:lnTo>
                    <a:pt x="2696238" y="0"/>
                  </a:lnTo>
                  <a:cubicBezTo>
                    <a:pt x="2701233" y="0"/>
                    <a:pt x="2705283" y="4049"/>
                    <a:pt x="2705283" y="9045"/>
                  </a:cubicBezTo>
                  <a:lnTo>
                    <a:pt x="2705283" y="2037807"/>
                  </a:lnTo>
                  <a:cubicBezTo>
                    <a:pt x="2705283" y="2040205"/>
                    <a:pt x="2704330" y="2042506"/>
                    <a:pt x="2702633" y="2044202"/>
                  </a:cubicBezTo>
                  <a:cubicBezTo>
                    <a:pt x="2700937" y="2045898"/>
                    <a:pt x="2698637" y="2046851"/>
                    <a:pt x="2696238" y="2046851"/>
                  </a:cubicBezTo>
                  <a:lnTo>
                    <a:pt x="9045" y="2046851"/>
                  </a:lnTo>
                  <a:cubicBezTo>
                    <a:pt x="4049" y="2046851"/>
                    <a:pt x="0" y="2042802"/>
                    <a:pt x="0" y="2037807"/>
                  </a:cubicBezTo>
                  <a:lnTo>
                    <a:pt x="0" y="9045"/>
                  </a:lnTo>
                  <a:cubicBezTo>
                    <a:pt x="0" y="4049"/>
                    <a:pt x="4049" y="0"/>
                    <a:pt x="9045" y="0"/>
                  </a:cubicBezTo>
                  <a:close/>
                </a:path>
              </a:pathLst>
            </a:custGeom>
            <a:solidFill>
              <a:srgbClr val="FCEDE9"/>
            </a:solidFill>
          </p:spPr>
        </p:sp>
        <p:sp>
          <p:nvSpPr>
            <p:cNvPr id="4" name="TextBox 4"/>
            <p:cNvSpPr txBox="1"/>
            <p:nvPr/>
          </p:nvSpPr>
          <p:spPr>
            <a:xfrm>
              <a:off x="0" y="-66675"/>
              <a:ext cx="2705283" cy="2113526"/>
            </a:xfrm>
            <a:prstGeom prst="rect">
              <a:avLst/>
            </a:prstGeom>
          </p:spPr>
          <p:txBody>
            <a:bodyPr lIns="50800" tIns="50800" rIns="50800" bIns="50800" rtlCol="0" anchor="ctr"/>
            <a:lstStyle/>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Optimized SVM and Neural Network</a:t>
              </a:r>
              <a:r>
                <a:rPr lang="en-US" sz="3100">
                  <a:solidFill>
                    <a:srgbClr val="242323"/>
                  </a:solidFill>
                  <a:latin typeface="Nunito"/>
                  <a:ea typeface="Nunito"/>
                  <a:cs typeface="Nunito"/>
                  <a:sym typeface="Nunito"/>
                </a:rPr>
                <a:t> show the highest accuracy overall, with all metrics close to or at 100% in optimized SVM.</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Boosted Trees and Logistic Regression</a:t>
              </a:r>
              <a:r>
                <a:rPr lang="en-US" sz="3100">
                  <a:solidFill>
                    <a:srgbClr val="242323"/>
                  </a:solidFill>
                  <a:latin typeface="Nunito"/>
                  <a:ea typeface="Nunito"/>
                  <a:cs typeface="Nunito"/>
                  <a:sym typeface="Nunito"/>
                </a:rPr>
                <a:t> have good precision , but slightly lower recall.</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Optimized Tree</a:t>
              </a:r>
              <a:r>
                <a:rPr lang="en-US" sz="3100">
                  <a:solidFill>
                    <a:srgbClr val="242323"/>
                  </a:solidFill>
                  <a:latin typeface="Nunito"/>
                  <a:ea typeface="Nunito"/>
                  <a:cs typeface="Nunito"/>
                  <a:sym typeface="Nunito"/>
                </a:rPr>
                <a:t> has better accuracy,precision, recall compared to other techniques except optimized SVM and neural network.</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a:ea typeface="Nunito"/>
                  <a:cs typeface="Nunito"/>
                  <a:sym typeface="Nunito"/>
                </a:rPr>
                <a:t> Overall, the </a:t>
              </a:r>
              <a:r>
                <a:rPr lang="en-US" sz="3100">
                  <a:solidFill>
                    <a:srgbClr val="242323"/>
                  </a:solidFill>
                  <a:latin typeface="Nunito Bold"/>
                  <a:ea typeface="Nunito Bold"/>
                  <a:cs typeface="Nunito Bold"/>
                  <a:sym typeface="Nunito Bold"/>
                </a:rPr>
                <a:t>Optimized SVM</a:t>
              </a:r>
              <a:r>
                <a:rPr lang="en-US" sz="3100">
                  <a:solidFill>
                    <a:srgbClr val="242323"/>
                  </a:solidFill>
                  <a:latin typeface="Nunito"/>
                  <a:ea typeface="Nunito"/>
                  <a:cs typeface="Nunito"/>
                  <a:sym typeface="Nunito"/>
                </a:rPr>
                <a:t> is the best-performing technique for detecting.</a:t>
              </a:r>
            </a:p>
            <a:p>
              <a:pPr algn="ctr">
                <a:lnSpc>
                  <a:spcPts val="4340"/>
                </a:lnSpc>
              </a:pPr>
              <a:endParaRPr lang="en-US" sz="3100">
                <a:solidFill>
                  <a:srgbClr val="242323"/>
                </a:solidFill>
                <a:latin typeface="Nunito"/>
                <a:ea typeface="Nunito"/>
                <a:cs typeface="Nunito"/>
                <a:sym typeface="Nunito"/>
              </a:endParaRPr>
            </a:p>
          </p:txBody>
        </p:sp>
      </p:grpSp>
      <p:sp>
        <p:nvSpPr>
          <p:cNvPr id="5" name="Freeform 5"/>
          <p:cNvSpPr/>
          <p:nvPr/>
        </p:nvSpPr>
        <p:spPr>
          <a:xfrm>
            <a:off x="10550276" y="2215263"/>
            <a:ext cx="7441042" cy="5856474"/>
          </a:xfrm>
          <a:custGeom>
            <a:avLst/>
            <a:gdLst/>
            <a:ahLst/>
            <a:cxnLst/>
            <a:rect l="l" t="t" r="r" b="b"/>
            <a:pathLst>
              <a:path w="7441042" h="5856474">
                <a:moveTo>
                  <a:pt x="0" y="0"/>
                </a:moveTo>
                <a:lnTo>
                  <a:pt x="7441042" y="0"/>
                </a:lnTo>
                <a:lnTo>
                  <a:pt x="7441042" y="5856474"/>
                </a:lnTo>
                <a:lnTo>
                  <a:pt x="0" y="5856474"/>
                </a:lnTo>
                <a:lnTo>
                  <a:pt x="0" y="0"/>
                </a:lnTo>
                <a:close/>
              </a:path>
            </a:pathLst>
          </a:custGeom>
          <a:blipFill>
            <a:blip r:embed="rId2"/>
            <a:stretch>
              <a:fillRect/>
            </a:stretch>
          </a:blipFill>
        </p:spPr>
      </p:sp>
      <p:sp>
        <p:nvSpPr>
          <p:cNvPr id="6" name="Freeform 6"/>
          <p:cNvSpPr/>
          <p:nvPr/>
        </p:nvSpPr>
        <p:spPr>
          <a:xfrm>
            <a:off x="10550276" y="2215263"/>
            <a:ext cx="7441042" cy="5856474"/>
          </a:xfrm>
          <a:custGeom>
            <a:avLst/>
            <a:gdLst/>
            <a:ahLst/>
            <a:cxnLst/>
            <a:rect l="l" t="t" r="r" b="b"/>
            <a:pathLst>
              <a:path w="7441042" h="5856474">
                <a:moveTo>
                  <a:pt x="0" y="0"/>
                </a:moveTo>
                <a:lnTo>
                  <a:pt x="7441042" y="0"/>
                </a:lnTo>
                <a:lnTo>
                  <a:pt x="7441042" y="5856474"/>
                </a:lnTo>
                <a:lnTo>
                  <a:pt x="0" y="5856474"/>
                </a:lnTo>
                <a:lnTo>
                  <a:pt x="0" y="0"/>
                </a:lnTo>
                <a:close/>
              </a:path>
            </a:pathLst>
          </a:custGeom>
          <a:blipFill>
            <a:blip r:embed="rId2"/>
            <a:stretch>
              <a:fillRect/>
            </a:stretch>
          </a:blipFill>
        </p:spPr>
      </p:sp>
      <p:sp>
        <p:nvSpPr>
          <p:cNvPr id="7" name="Freeform 7"/>
          <p:cNvSpPr/>
          <p:nvPr/>
        </p:nvSpPr>
        <p:spPr>
          <a:xfrm>
            <a:off x="0" y="0"/>
            <a:ext cx="1268422" cy="1516592"/>
          </a:xfrm>
          <a:custGeom>
            <a:avLst/>
            <a:gdLst/>
            <a:ahLst/>
            <a:cxnLst/>
            <a:rect l="l" t="t" r="r" b="b"/>
            <a:pathLst>
              <a:path w="1268422" h="1516592">
                <a:moveTo>
                  <a:pt x="0" y="0"/>
                </a:moveTo>
                <a:lnTo>
                  <a:pt x="1268422" y="0"/>
                </a:lnTo>
                <a:lnTo>
                  <a:pt x="1268422" y="1516592"/>
                </a:lnTo>
                <a:lnTo>
                  <a:pt x="0" y="1516592"/>
                </a:lnTo>
                <a:lnTo>
                  <a:pt x="0" y="0"/>
                </a:lnTo>
                <a:close/>
              </a:path>
            </a:pathLst>
          </a:custGeom>
          <a:blipFill>
            <a:blip r:embed="rId3"/>
            <a:stretch>
              <a:fillRect/>
            </a:stretch>
          </a:blipFill>
        </p:spPr>
      </p:sp>
      <p:sp>
        <p:nvSpPr>
          <p:cNvPr id="8" name="TextBox 8"/>
          <p:cNvSpPr txBox="1"/>
          <p:nvPr/>
        </p:nvSpPr>
        <p:spPr>
          <a:xfrm>
            <a:off x="257630" y="1646407"/>
            <a:ext cx="10013990" cy="662940"/>
          </a:xfrm>
          <a:prstGeom prst="rect">
            <a:avLst/>
          </a:prstGeom>
        </p:spPr>
        <p:txBody>
          <a:bodyPr lIns="0" tIns="0" rIns="0" bIns="0" rtlCol="0" anchor="t">
            <a:spAutoFit/>
          </a:bodyPr>
          <a:lstStyle/>
          <a:p>
            <a:pPr algn="ctr">
              <a:lnSpc>
                <a:spcPts val="5459"/>
              </a:lnSpc>
              <a:spcBef>
                <a:spcPct val="0"/>
              </a:spcBef>
            </a:pPr>
            <a:r>
              <a:rPr lang="en-US" sz="3899">
                <a:solidFill>
                  <a:srgbClr val="000000"/>
                </a:solidFill>
                <a:latin typeface="Nunito Bold"/>
                <a:ea typeface="Nunito Bold"/>
                <a:cs typeface="Nunito Bold"/>
                <a:sym typeface="Nunito Bold"/>
              </a:rPr>
              <a:t>Performance Comparison Of Over Weight 1</a:t>
            </a:r>
          </a:p>
        </p:txBody>
      </p:sp>
      <p:sp>
        <p:nvSpPr>
          <p:cNvPr id="9" name="TextBox 9"/>
          <p:cNvSpPr txBox="1"/>
          <p:nvPr/>
        </p:nvSpPr>
        <p:spPr>
          <a:xfrm>
            <a:off x="3341308" y="300143"/>
            <a:ext cx="10784443" cy="821056"/>
          </a:xfrm>
          <a:prstGeom prst="rect">
            <a:avLst/>
          </a:prstGeom>
        </p:spPr>
        <p:txBody>
          <a:bodyPr lIns="0" tIns="0" rIns="0" bIns="0" rtlCol="0" anchor="t">
            <a:spAutoFit/>
          </a:bodyPr>
          <a:lstStyle/>
          <a:p>
            <a:pPr algn="ctr">
              <a:lnSpc>
                <a:spcPts val="6719"/>
              </a:lnSpc>
              <a:spcBef>
                <a:spcPct val="0"/>
              </a:spcBef>
            </a:pPr>
            <a:r>
              <a:rPr lang="en-US" sz="4799">
                <a:solidFill>
                  <a:srgbClr val="000000"/>
                </a:solidFill>
                <a:latin typeface="Nunito Bold"/>
                <a:ea typeface="Nunito Bold"/>
                <a:cs typeface="Nunito Bold"/>
                <a:sym typeface="Nunito Bold"/>
              </a:rPr>
              <a:t>Experimental Result and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grpSp>
        <p:nvGrpSpPr>
          <p:cNvPr id="2" name="Group 2"/>
          <p:cNvGrpSpPr/>
          <p:nvPr/>
        </p:nvGrpSpPr>
        <p:grpSpPr>
          <a:xfrm>
            <a:off x="0" y="1429512"/>
            <a:ext cx="10271620" cy="8857488"/>
            <a:chOff x="0" y="0"/>
            <a:chExt cx="2705283" cy="2332836"/>
          </a:xfrm>
        </p:grpSpPr>
        <p:sp>
          <p:nvSpPr>
            <p:cNvPr id="3" name="Freeform 3"/>
            <p:cNvSpPr/>
            <p:nvPr/>
          </p:nvSpPr>
          <p:spPr>
            <a:xfrm>
              <a:off x="0" y="0"/>
              <a:ext cx="2705283" cy="2332836"/>
            </a:xfrm>
            <a:custGeom>
              <a:avLst/>
              <a:gdLst/>
              <a:ahLst/>
              <a:cxnLst/>
              <a:rect l="l" t="t" r="r" b="b"/>
              <a:pathLst>
                <a:path w="2705283" h="2332836">
                  <a:moveTo>
                    <a:pt x="9045" y="0"/>
                  </a:moveTo>
                  <a:lnTo>
                    <a:pt x="2696238" y="0"/>
                  </a:lnTo>
                  <a:cubicBezTo>
                    <a:pt x="2701233" y="0"/>
                    <a:pt x="2705283" y="4049"/>
                    <a:pt x="2705283" y="9045"/>
                  </a:cubicBezTo>
                  <a:lnTo>
                    <a:pt x="2705283" y="2323792"/>
                  </a:lnTo>
                  <a:cubicBezTo>
                    <a:pt x="2705283" y="2326191"/>
                    <a:pt x="2704330" y="2328491"/>
                    <a:pt x="2702633" y="2330187"/>
                  </a:cubicBezTo>
                  <a:cubicBezTo>
                    <a:pt x="2700937" y="2331884"/>
                    <a:pt x="2698637" y="2332836"/>
                    <a:pt x="2696238" y="2332836"/>
                  </a:cubicBezTo>
                  <a:lnTo>
                    <a:pt x="9045" y="2332836"/>
                  </a:lnTo>
                  <a:cubicBezTo>
                    <a:pt x="4049" y="2332836"/>
                    <a:pt x="0" y="2328787"/>
                    <a:pt x="0" y="2323792"/>
                  </a:cubicBezTo>
                  <a:lnTo>
                    <a:pt x="0" y="9045"/>
                  </a:lnTo>
                  <a:cubicBezTo>
                    <a:pt x="0" y="4049"/>
                    <a:pt x="4049" y="0"/>
                    <a:pt x="9045" y="0"/>
                  </a:cubicBezTo>
                  <a:close/>
                </a:path>
              </a:pathLst>
            </a:custGeom>
            <a:solidFill>
              <a:srgbClr val="FCEDE9"/>
            </a:solidFill>
          </p:spPr>
        </p:sp>
        <p:sp>
          <p:nvSpPr>
            <p:cNvPr id="4" name="TextBox 4"/>
            <p:cNvSpPr txBox="1"/>
            <p:nvPr/>
          </p:nvSpPr>
          <p:spPr>
            <a:xfrm>
              <a:off x="0" y="-66675"/>
              <a:ext cx="2705283" cy="2399511"/>
            </a:xfrm>
            <a:prstGeom prst="rect">
              <a:avLst/>
            </a:prstGeom>
          </p:spPr>
          <p:txBody>
            <a:bodyPr lIns="50800" tIns="50800" rIns="50800" bIns="50800" rtlCol="0" anchor="ctr"/>
            <a:lstStyle/>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Optimized SVM </a:t>
              </a:r>
              <a:r>
                <a:rPr lang="en-US" sz="3100">
                  <a:solidFill>
                    <a:srgbClr val="242323"/>
                  </a:solidFill>
                  <a:latin typeface="Nunito"/>
                  <a:ea typeface="Nunito"/>
                  <a:cs typeface="Nunito"/>
                  <a:sym typeface="Nunito"/>
                </a:rPr>
                <a:t>out performs all other techniques across all metrics, achieving perfect scores in precision, recall, F1 score, and accuracy.</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a:ea typeface="Nunito"/>
                  <a:cs typeface="Nunito"/>
                  <a:sym typeface="Nunito"/>
                </a:rPr>
                <a:t> </a:t>
              </a:r>
              <a:r>
                <a:rPr lang="en-US" sz="3100">
                  <a:solidFill>
                    <a:srgbClr val="242323"/>
                  </a:solidFill>
                  <a:latin typeface="Nunito Bold"/>
                  <a:ea typeface="Nunito Bold"/>
                  <a:cs typeface="Nunito Bold"/>
                  <a:sym typeface="Nunito Bold"/>
                </a:rPr>
                <a:t>Boosted Trees and Neural Network </a:t>
              </a:r>
              <a:r>
                <a:rPr lang="en-US" sz="3100">
                  <a:solidFill>
                    <a:srgbClr val="242323"/>
                  </a:solidFill>
                  <a:latin typeface="Nunito"/>
                  <a:ea typeface="Nunito"/>
                  <a:cs typeface="Nunito"/>
                  <a:sym typeface="Nunito"/>
                </a:rPr>
                <a:t>also show  better performance, with high scores in all metrics</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 Logistic Regression</a:t>
              </a:r>
              <a:r>
                <a:rPr lang="en-US" sz="3100">
                  <a:solidFill>
                    <a:srgbClr val="242323"/>
                  </a:solidFill>
                  <a:latin typeface="Nunito"/>
                  <a:ea typeface="Nunito"/>
                  <a:cs typeface="Nunito"/>
                  <a:sym typeface="Nunito"/>
                </a:rPr>
                <a:t> shows relatively lower scores in  F1 score and accuracy compared to other techniques.</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a:ea typeface="Nunito"/>
                  <a:cs typeface="Nunito"/>
                  <a:sym typeface="Nunito"/>
                </a:rPr>
                <a:t> </a:t>
              </a:r>
              <a:r>
                <a:rPr lang="en-US" sz="3100">
                  <a:solidFill>
                    <a:srgbClr val="242323"/>
                  </a:solidFill>
                  <a:latin typeface="Nunito Bold"/>
                  <a:ea typeface="Nunito Bold"/>
                  <a:cs typeface="Nunito Bold"/>
                  <a:sym typeface="Nunito Bold"/>
                </a:rPr>
                <a:t>Optimized Tree</a:t>
              </a:r>
              <a:r>
                <a:rPr lang="en-US" sz="3100">
                  <a:solidFill>
                    <a:srgbClr val="242323"/>
                  </a:solidFill>
                  <a:latin typeface="Nunito"/>
                  <a:ea typeface="Nunito"/>
                  <a:cs typeface="Nunito"/>
                  <a:sym typeface="Nunito"/>
                </a:rPr>
                <a:t> has balanced performance but    slightly lower precision compared to recall.</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a:ea typeface="Nunito"/>
                  <a:cs typeface="Nunito"/>
                  <a:sym typeface="Nunito"/>
                </a:rPr>
                <a:t> Overall, the </a:t>
              </a:r>
              <a:r>
                <a:rPr lang="en-US" sz="3100">
                  <a:solidFill>
                    <a:srgbClr val="242323"/>
                  </a:solidFill>
                  <a:latin typeface="Nunito Bold"/>
                  <a:ea typeface="Nunito Bold"/>
                  <a:cs typeface="Nunito Bold"/>
                  <a:sym typeface="Nunito Bold"/>
                </a:rPr>
                <a:t>Optimized SVM</a:t>
              </a:r>
              <a:r>
                <a:rPr lang="en-US" sz="3100">
                  <a:solidFill>
                    <a:srgbClr val="242323"/>
                  </a:solidFill>
                  <a:latin typeface="Nunito"/>
                  <a:ea typeface="Nunito"/>
                  <a:cs typeface="Nunito"/>
                  <a:sym typeface="Nunito"/>
                </a:rPr>
                <a:t> is the best-performing technique for detecting.</a:t>
              </a:r>
            </a:p>
            <a:p>
              <a:pPr algn="ctr">
                <a:lnSpc>
                  <a:spcPts val="4340"/>
                </a:lnSpc>
              </a:pPr>
              <a:endParaRPr lang="en-US" sz="3100">
                <a:solidFill>
                  <a:srgbClr val="242323"/>
                </a:solidFill>
                <a:latin typeface="Nunito"/>
                <a:ea typeface="Nunito"/>
                <a:cs typeface="Nunito"/>
                <a:sym typeface="Nunito"/>
              </a:endParaRPr>
            </a:p>
          </p:txBody>
        </p:sp>
      </p:grpSp>
      <p:sp>
        <p:nvSpPr>
          <p:cNvPr id="5" name="Freeform 5"/>
          <p:cNvSpPr/>
          <p:nvPr/>
        </p:nvSpPr>
        <p:spPr>
          <a:xfrm>
            <a:off x="10439056" y="2145307"/>
            <a:ext cx="7618809" cy="5996386"/>
          </a:xfrm>
          <a:custGeom>
            <a:avLst/>
            <a:gdLst/>
            <a:ahLst/>
            <a:cxnLst/>
            <a:rect l="l" t="t" r="r" b="b"/>
            <a:pathLst>
              <a:path w="7618809" h="5996386">
                <a:moveTo>
                  <a:pt x="0" y="0"/>
                </a:moveTo>
                <a:lnTo>
                  <a:pt x="7618809" y="0"/>
                </a:lnTo>
                <a:lnTo>
                  <a:pt x="7618809" y="5996386"/>
                </a:lnTo>
                <a:lnTo>
                  <a:pt x="0" y="5996386"/>
                </a:lnTo>
                <a:lnTo>
                  <a:pt x="0" y="0"/>
                </a:lnTo>
                <a:close/>
              </a:path>
            </a:pathLst>
          </a:custGeom>
          <a:blipFill>
            <a:blip r:embed="rId2"/>
            <a:stretch>
              <a:fillRect/>
            </a:stretch>
          </a:blipFill>
        </p:spPr>
      </p:sp>
      <p:sp>
        <p:nvSpPr>
          <p:cNvPr id="6" name="Freeform 6"/>
          <p:cNvSpPr/>
          <p:nvPr/>
        </p:nvSpPr>
        <p:spPr>
          <a:xfrm>
            <a:off x="0" y="0"/>
            <a:ext cx="1268422" cy="1516592"/>
          </a:xfrm>
          <a:custGeom>
            <a:avLst/>
            <a:gdLst/>
            <a:ahLst/>
            <a:cxnLst/>
            <a:rect l="l" t="t" r="r" b="b"/>
            <a:pathLst>
              <a:path w="1268422" h="1516592">
                <a:moveTo>
                  <a:pt x="0" y="0"/>
                </a:moveTo>
                <a:lnTo>
                  <a:pt x="1268422" y="0"/>
                </a:lnTo>
                <a:lnTo>
                  <a:pt x="1268422" y="1516592"/>
                </a:lnTo>
                <a:lnTo>
                  <a:pt x="0" y="1516592"/>
                </a:lnTo>
                <a:lnTo>
                  <a:pt x="0" y="0"/>
                </a:lnTo>
                <a:close/>
              </a:path>
            </a:pathLst>
          </a:custGeom>
          <a:blipFill>
            <a:blip r:embed="rId3"/>
            <a:stretch>
              <a:fillRect/>
            </a:stretch>
          </a:blipFill>
        </p:spPr>
      </p:sp>
      <p:sp>
        <p:nvSpPr>
          <p:cNvPr id="7" name="TextBox 7"/>
          <p:cNvSpPr txBox="1"/>
          <p:nvPr/>
        </p:nvSpPr>
        <p:spPr>
          <a:xfrm>
            <a:off x="3751540" y="363961"/>
            <a:ext cx="10784920" cy="712470"/>
          </a:xfrm>
          <a:prstGeom prst="rect">
            <a:avLst/>
          </a:prstGeom>
        </p:spPr>
        <p:txBody>
          <a:bodyPr lIns="0" tIns="0" rIns="0" bIns="0" rtlCol="0" anchor="t">
            <a:spAutoFit/>
          </a:bodyPr>
          <a:lstStyle/>
          <a:p>
            <a:pPr algn="ctr">
              <a:lnSpc>
                <a:spcPts val="5879"/>
              </a:lnSpc>
              <a:spcBef>
                <a:spcPct val="0"/>
              </a:spcBef>
            </a:pPr>
            <a:r>
              <a:rPr lang="en-US" sz="4199">
                <a:solidFill>
                  <a:srgbClr val="000000"/>
                </a:solidFill>
                <a:latin typeface="Nunito Bold"/>
                <a:ea typeface="Nunito Bold"/>
                <a:cs typeface="Nunito Bold"/>
                <a:sym typeface="Nunito Bold"/>
              </a:rPr>
              <a:t>Performance Comparison Of Over Weight 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grpSp>
        <p:nvGrpSpPr>
          <p:cNvPr id="2" name="Group 2"/>
          <p:cNvGrpSpPr/>
          <p:nvPr/>
        </p:nvGrpSpPr>
        <p:grpSpPr>
          <a:xfrm>
            <a:off x="0" y="1315128"/>
            <a:ext cx="10207255" cy="9670161"/>
            <a:chOff x="0" y="0"/>
            <a:chExt cx="2688331" cy="2546874"/>
          </a:xfrm>
        </p:grpSpPr>
        <p:sp>
          <p:nvSpPr>
            <p:cNvPr id="3" name="Freeform 3"/>
            <p:cNvSpPr/>
            <p:nvPr/>
          </p:nvSpPr>
          <p:spPr>
            <a:xfrm>
              <a:off x="0" y="0"/>
              <a:ext cx="2688331" cy="2546874"/>
            </a:xfrm>
            <a:custGeom>
              <a:avLst/>
              <a:gdLst/>
              <a:ahLst/>
              <a:cxnLst/>
              <a:rect l="l" t="t" r="r" b="b"/>
              <a:pathLst>
                <a:path w="2688331" h="2546874">
                  <a:moveTo>
                    <a:pt x="9102" y="0"/>
                  </a:moveTo>
                  <a:lnTo>
                    <a:pt x="2679229" y="0"/>
                  </a:lnTo>
                  <a:cubicBezTo>
                    <a:pt x="2684256" y="0"/>
                    <a:pt x="2688331" y="4075"/>
                    <a:pt x="2688331" y="9102"/>
                  </a:cubicBezTo>
                  <a:lnTo>
                    <a:pt x="2688331" y="2537772"/>
                  </a:lnTo>
                  <a:cubicBezTo>
                    <a:pt x="2688331" y="2542799"/>
                    <a:pt x="2684256" y="2546874"/>
                    <a:pt x="2679229" y="2546874"/>
                  </a:cubicBezTo>
                  <a:lnTo>
                    <a:pt x="9102" y="2546874"/>
                  </a:lnTo>
                  <a:cubicBezTo>
                    <a:pt x="4075" y="2546874"/>
                    <a:pt x="0" y="2542799"/>
                    <a:pt x="0" y="2537772"/>
                  </a:cubicBezTo>
                  <a:lnTo>
                    <a:pt x="0" y="9102"/>
                  </a:lnTo>
                  <a:cubicBezTo>
                    <a:pt x="0" y="4075"/>
                    <a:pt x="4075" y="0"/>
                    <a:pt x="9102" y="0"/>
                  </a:cubicBezTo>
                  <a:close/>
                </a:path>
              </a:pathLst>
            </a:custGeom>
            <a:solidFill>
              <a:srgbClr val="FCEDE9"/>
            </a:solidFill>
          </p:spPr>
        </p:sp>
        <p:sp>
          <p:nvSpPr>
            <p:cNvPr id="4" name="TextBox 4"/>
            <p:cNvSpPr txBox="1"/>
            <p:nvPr/>
          </p:nvSpPr>
          <p:spPr>
            <a:xfrm>
              <a:off x="0" y="-66675"/>
              <a:ext cx="2688331" cy="2613549"/>
            </a:xfrm>
            <a:prstGeom prst="rect">
              <a:avLst/>
            </a:prstGeom>
          </p:spPr>
          <p:txBody>
            <a:bodyPr lIns="50800" tIns="50800" rIns="50800" bIns="50800" rtlCol="0" anchor="ctr"/>
            <a:lstStyle/>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Optimized SVM</a:t>
              </a:r>
              <a:r>
                <a:rPr lang="en-US" sz="3100">
                  <a:solidFill>
                    <a:srgbClr val="242323"/>
                  </a:solidFill>
                  <a:latin typeface="Nunito"/>
                  <a:ea typeface="Nunito"/>
                  <a:cs typeface="Nunito"/>
                  <a:sym typeface="Nunito"/>
                </a:rPr>
                <a:t> out performs all other techniques across all metrics, achieving perfect scores (100) in precision, recall, F1 score, and accuracy.</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Boosted Trees and Neural Network</a:t>
              </a:r>
              <a:r>
                <a:rPr lang="en-US" sz="3100">
                  <a:solidFill>
                    <a:srgbClr val="242323"/>
                  </a:solidFill>
                  <a:latin typeface="Nunito"/>
                  <a:ea typeface="Nunito"/>
                  <a:cs typeface="Nunito"/>
                  <a:sym typeface="Nunito"/>
                </a:rPr>
                <a:t> also show strong performance, with high scores in all metrics,but slightly low compare to optimized SVM.</a:t>
              </a:r>
            </a:p>
            <a:p>
              <a:pPr algn="l">
                <a:lnSpc>
                  <a:spcPts val="182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Logistic Regression </a:t>
              </a:r>
              <a:r>
                <a:rPr lang="en-US" sz="3100">
                  <a:solidFill>
                    <a:srgbClr val="242323"/>
                  </a:solidFill>
                  <a:latin typeface="Nunito"/>
                  <a:ea typeface="Nunito"/>
                  <a:cs typeface="Nunito"/>
                  <a:sym typeface="Nunito"/>
                </a:rPr>
                <a:t>shows relatively lower scores in all compared to other techniques.</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Optimized Tree</a:t>
              </a:r>
              <a:r>
                <a:rPr lang="en-US" sz="3100">
                  <a:solidFill>
                    <a:srgbClr val="242323"/>
                  </a:solidFill>
                  <a:latin typeface="Nunito"/>
                  <a:ea typeface="Nunito"/>
                  <a:cs typeface="Nunito"/>
                  <a:sym typeface="Nunito"/>
                </a:rPr>
                <a:t> has maintained equal performance (precision, recall and F1 score) .</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a:ea typeface="Nunito"/>
                  <a:cs typeface="Nunito"/>
                  <a:sym typeface="Nunito"/>
                </a:rPr>
                <a:t>Overall, the </a:t>
              </a:r>
              <a:r>
                <a:rPr lang="en-US" sz="3100">
                  <a:solidFill>
                    <a:srgbClr val="242323"/>
                  </a:solidFill>
                  <a:latin typeface="Nunito Bold"/>
                  <a:ea typeface="Nunito Bold"/>
                  <a:cs typeface="Nunito Bold"/>
                  <a:sym typeface="Nunito Bold"/>
                </a:rPr>
                <a:t>Optimized SVM </a:t>
              </a:r>
              <a:r>
                <a:rPr lang="en-US" sz="3100">
                  <a:solidFill>
                    <a:srgbClr val="242323"/>
                  </a:solidFill>
                  <a:latin typeface="Nunito"/>
                  <a:ea typeface="Nunito"/>
                  <a:cs typeface="Nunito"/>
                  <a:sym typeface="Nunito"/>
                </a:rPr>
                <a:t>is the best-performing technique for detecting  and maintaining a balanced performance.</a:t>
              </a:r>
            </a:p>
            <a:p>
              <a:pPr algn="l">
                <a:lnSpc>
                  <a:spcPts val="4620"/>
                </a:lnSpc>
              </a:pPr>
              <a:endParaRPr lang="en-US" sz="3100">
                <a:solidFill>
                  <a:srgbClr val="242323"/>
                </a:solidFill>
                <a:latin typeface="Nunito"/>
                <a:ea typeface="Nunito"/>
                <a:cs typeface="Nunito"/>
                <a:sym typeface="Nunito"/>
              </a:endParaRPr>
            </a:p>
          </p:txBody>
        </p:sp>
      </p:grpSp>
      <p:sp>
        <p:nvSpPr>
          <p:cNvPr id="5" name="Freeform 5"/>
          <p:cNvSpPr/>
          <p:nvPr/>
        </p:nvSpPr>
        <p:spPr>
          <a:xfrm>
            <a:off x="10428236" y="2077489"/>
            <a:ext cx="7498571" cy="6040592"/>
          </a:xfrm>
          <a:custGeom>
            <a:avLst/>
            <a:gdLst/>
            <a:ahLst/>
            <a:cxnLst/>
            <a:rect l="l" t="t" r="r" b="b"/>
            <a:pathLst>
              <a:path w="7498571" h="6040592">
                <a:moveTo>
                  <a:pt x="0" y="0"/>
                </a:moveTo>
                <a:lnTo>
                  <a:pt x="7498571" y="0"/>
                </a:lnTo>
                <a:lnTo>
                  <a:pt x="7498571" y="6040592"/>
                </a:lnTo>
                <a:lnTo>
                  <a:pt x="0" y="6040592"/>
                </a:lnTo>
                <a:lnTo>
                  <a:pt x="0" y="0"/>
                </a:lnTo>
                <a:close/>
              </a:path>
            </a:pathLst>
          </a:custGeom>
          <a:blipFill>
            <a:blip r:embed="rId2"/>
            <a:stretch>
              <a:fillRect l="-1176" r="-1176"/>
            </a:stretch>
          </a:blipFill>
        </p:spPr>
      </p:sp>
      <p:sp>
        <p:nvSpPr>
          <p:cNvPr id="6" name="Freeform 6"/>
          <p:cNvSpPr/>
          <p:nvPr/>
        </p:nvSpPr>
        <p:spPr>
          <a:xfrm>
            <a:off x="0" y="0"/>
            <a:ext cx="1099925" cy="1315128"/>
          </a:xfrm>
          <a:custGeom>
            <a:avLst/>
            <a:gdLst/>
            <a:ahLst/>
            <a:cxnLst/>
            <a:rect l="l" t="t" r="r" b="b"/>
            <a:pathLst>
              <a:path w="1099925" h="1315128">
                <a:moveTo>
                  <a:pt x="0" y="0"/>
                </a:moveTo>
                <a:lnTo>
                  <a:pt x="1099925" y="0"/>
                </a:lnTo>
                <a:lnTo>
                  <a:pt x="1099925" y="1315128"/>
                </a:lnTo>
                <a:lnTo>
                  <a:pt x="0" y="1315128"/>
                </a:lnTo>
                <a:lnTo>
                  <a:pt x="0" y="0"/>
                </a:lnTo>
                <a:close/>
              </a:path>
            </a:pathLst>
          </a:custGeom>
          <a:blipFill>
            <a:blip r:embed="rId3"/>
            <a:stretch>
              <a:fillRect/>
            </a:stretch>
          </a:blipFill>
        </p:spPr>
      </p:sp>
      <p:sp>
        <p:nvSpPr>
          <p:cNvPr id="7" name="TextBox 7"/>
          <p:cNvSpPr txBox="1"/>
          <p:nvPr/>
        </p:nvSpPr>
        <p:spPr>
          <a:xfrm>
            <a:off x="3295694" y="316230"/>
            <a:ext cx="10860643" cy="712470"/>
          </a:xfrm>
          <a:prstGeom prst="rect">
            <a:avLst/>
          </a:prstGeom>
        </p:spPr>
        <p:txBody>
          <a:bodyPr lIns="0" tIns="0" rIns="0" bIns="0" rtlCol="0" anchor="t">
            <a:spAutoFit/>
          </a:bodyPr>
          <a:lstStyle/>
          <a:p>
            <a:pPr algn="ctr">
              <a:lnSpc>
                <a:spcPts val="5879"/>
              </a:lnSpc>
              <a:spcBef>
                <a:spcPct val="0"/>
              </a:spcBef>
            </a:pPr>
            <a:r>
              <a:rPr lang="en-US" sz="4199">
                <a:solidFill>
                  <a:srgbClr val="000000"/>
                </a:solidFill>
                <a:latin typeface="Nunito Bold"/>
                <a:ea typeface="Nunito Bold"/>
                <a:cs typeface="Nunito Bold"/>
                <a:sym typeface="Nunito Bold"/>
              </a:rPr>
              <a:t>Performance Comparison Of Obesity Type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grpSp>
        <p:nvGrpSpPr>
          <p:cNvPr id="2" name="Group 2"/>
          <p:cNvGrpSpPr/>
          <p:nvPr/>
        </p:nvGrpSpPr>
        <p:grpSpPr>
          <a:xfrm>
            <a:off x="190643" y="1750983"/>
            <a:ext cx="10271620" cy="7771638"/>
            <a:chOff x="0" y="0"/>
            <a:chExt cx="2705283" cy="2046851"/>
          </a:xfrm>
        </p:grpSpPr>
        <p:sp>
          <p:nvSpPr>
            <p:cNvPr id="3" name="Freeform 3"/>
            <p:cNvSpPr/>
            <p:nvPr/>
          </p:nvSpPr>
          <p:spPr>
            <a:xfrm>
              <a:off x="0" y="0"/>
              <a:ext cx="2705283" cy="2046851"/>
            </a:xfrm>
            <a:custGeom>
              <a:avLst/>
              <a:gdLst/>
              <a:ahLst/>
              <a:cxnLst/>
              <a:rect l="l" t="t" r="r" b="b"/>
              <a:pathLst>
                <a:path w="2705283" h="2046851">
                  <a:moveTo>
                    <a:pt x="9045" y="0"/>
                  </a:moveTo>
                  <a:lnTo>
                    <a:pt x="2696238" y="0"/>
                  </a:lnTo>
                  <a:cubicBezTo>
                    <a:pt x="2701233" y="0"/>
                    <a:pt x="2705283" y="4049"/>
                    <a:pt x="2705283" y="9045"/>
                  </a:cubicBezTo>
                  <a:lnTo>
                    <a:pt x="2705283" y="2037807"/>
                  </a:lnTo>
                  <a:cubicBezTo>
                    <a:pt x="2705283" y="2040205"/>
                    <a:pt x="2704330" y="2042506"/>
                    <a:pt x="2702633" y="2044202"/>
                  </a:cubicBezTo>
                  <a:cubicBezTo>
                    <a:pt x="2700937" y="2045898"/>
                    <a:pt x="2698637" y="2046851"/>
                    <a:pt x="2696238" y="2046851"/>
                  </a:cubicBezTo>
                  <a:lnTo>
                    <a:pt x="9045" y="2046851"/>
                  </a:lnTo>
                  <a:cubicBezTo>
                    <a:pt x="4049" y="2046851"/>
                    <a:pt x="0" y="2042802"/>
                    <a:pt x="0" y="2037807"/>
                  </a:cubicBezTo>
                  <a:lnTo>
                    <a:pt x="0" y="9045"/>
                  </a:lnTo>
                  <a:cubicBezTo>
                    <a:pt x="0" y="4049"/>
                    <a:pt x="4049" y="0"/>
                    <a:pt x="9045" y="0"/>
                  </a:cubicBezTo>
                  <a:close/>
                </a:path>
              </a:pathLst>
            </a:custGeom>
            <a:solidFill>
              <a:srgbClr val="FCEDE9"/>
            </a:solidFill>
          </p:spPr>
        </p:sp>
        <p:sp>
          <p:nvSpPr>
            <p:cNvPr id="4" name="TextBox 4"/>
            <p:cNvSpPr txBox="1"/>
            <p:nvPr/>
          </p:nvSpPr>
          <p:spPr>
            <a:xfrm>
              <a:off x="0" y="-66675"/>
              <a:ext cx="2705283" cy="2113526"/>
            </a:xfrm>
            <a:prstGeom prst="rect">
              <a:avLst/>
            </a:prstGeom>
          </p:spPr>
          <p:txBody>
            <a:bodyPr lIns="50800" tIns="50800" rIns="50800" bIns="50800" rtlCol="0" anchor="ctr"/>
            <a:lstStyle/>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Optimized SVM  and Neural Network </a:t>
              </a:r>
              <a:r>
                <a:rPr lang="en-US" sz="3100">
                  <a:solidFill>
                    <a:srgbClr val="242323"/>
                  </a:solidFill>
                  <a:latin typeface="Nunito"/>
                  <a:ea typeface="Nunito"/>
                  <a:cs typeface="Nunito"/>
                  <a:sym typeface="Nunito"/>
                </a:rPr>
                <a:t>outperforms all other techniques across all metrics, achieving excellent recall and F1 score, highlighting its ability to capture true positives effectively.</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Bold"/>
                  <a:ea typeface="Nunito Bold"/>
                  <a:cs typeface="Nunito Bold"/>
                  <a:sym typeface="Nunito Bold"/>
                </a:rPr>
                <a:t> Logistic Regression</a:t>
              </a:r>
              <a:r>
                <a:rPr lang="en-US" sz="3100">
                  <a:solidFill>
                    <a:srgbClr val="242323"/>
                  </a:solidFill>
                  <a:latin typeface="Nunito"/>
                  <a:ea typeface="Nunito"/>
                  <a:cs typeface="Nunito"/>
                  <a:sym typeface="Nunito"/>
                </a:rPr>
                <a:t> shows relatively lower scores in  F1 score and accuracy compared to other techniques.</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a:ea typeface="Nunito"/>
                  <a:cs typeface="Nunito"/>
                  <a:sym typeface="Nunito"/>
                </a:rPr>
                <a:t> </a:t>
              </a:r>
              <a:r>
                <a:rPr lang="en-US" sz="3100">
                  <a:solidFill>
                    <a:srgbClr val="242323"/>
                  </a:solidFill>
                  <a:latin typeface="Nunito Bold"/>
                  <a:ea typeface="Nunito Bold"/>
                  <a:cs typeface="Nunito Bold"/>
                  <a:sym typeface="Nunito Bold"/>
                </a:rPr>
                <a:t>Boosted Trees and Optimized Tree</a:t>
              </a:r>
              <a:r>
                <a:rPr lang="en-US" sz="3100">
                  <a:solidFill>
                    <a:srgbClr val="242323"/>
                  </a:solidFill>
                  <a:latin typeface="Nunito"/>
                  <a:ea typeface="Nunito"/>
                  <a:cs typeface="Nunito"/>
                  <a:sym typeface="Nunito"/>
                </a:rPr>
                <a:t> has balanced performance but    slightly lower recall and F1 score compared to precision.</a:t>
              </a:r>
            </a:p>
            <a:p>
              <a:pPr algn="l">
                <a:lnSpc>
                  <a:spcPts val="4340"/>
                </a:lnSpc>
              </a:pPr>
              <a:endParaRPr lang="en-US" sz="3100">
                <a:solidFill>
                  <a:srgbClr val="242323"/>
                </a:solidFill>
                <a:latin typeface="Nunito"/>
                <a:ea typeface="Nunito"/>
                <a:cs typeface="Nunito"/>
                <a:sym typeface="Nunito"/>
              </a:endParaRPr>
            </a:p>
            <a:p>
              <a:pPr marL="669293" lvl="1" indent="-334646" algn="l">
                <a:lnSpc>
                  <a:spcPts val="4340"/>
                </a:lnSpc>
                <a:buFont typeface="Arial"/>
                <a:buChar char="•"/>
              </a:pPr>
              <a:r>
                <a:rPr lang="en-US" sz="3100">
                  <a:solidFill>
                    <a:srgbClr val="242323"/>
                  </a:solidFill>
                  <a:latin typeface="Nunito"/>
                  <a:ea typeface="Nunito"/>
                  <a:cs typeface="Nunito"/>
                  <a:sym typeface="Nunito"/>
                </a:rPr>
                <a:t> Overall, the </a:t>
              </a:r>
              <a:r>
                <a:rPr lang="en-US" sz="3100">
                  <a:solidFill>
                    <a:srgbClr val="242323"/>
                  </a:solidFill>
                  <a:latin typeface="Nunito Bold"/>
                  <a:ea typeface="Nunito Bold"/>
                  <a:cs typeface="Nunito Bold"/>
                  <a:sym typeface="Nunito Bold"/>
                </a:rPr>
                <a:t>Optimized SVM</a:t>
              </a:r>
              <a:r>
                <a:rPr lang="en-US" sz="3100">
                  <a:solidFill>
                    <a:srgbClr val="242323"/>
                  </a:solidFill>
                  <a:latin typeface="Nunito"/>
                  <a:ea typeface="Nunito"/>
                  <a:cs typeface="Nunito"/>
                  <a:sym typeface="Nunito"/>
                </a:rPr>
                <a:t> is the best-performing technique for detecting.</a:t>
              </a:r>
            </a:p>
          </p:txBody>
        </p:sp>
      </p:grpSp>
      <p:sp>
        <p:nvSpPr>
          <p:cNvPr id="5" name="Freeform 5"/>
          <p:cNvSpPr/>
          <p:nvPr/>
        </p:nvSpPr>
        <p:spPr>
          <a:xfrm>
            <a:off x="10462263" y="2215263"/>
            <a:ext cx="7441042" cy="5856474"/>
          </a:xfrm>
          <a:custGeom>
            <a:avLst/>
            <a:gdLst/>
            <a:ahLst/>
            <a:cxnLst/>
            <a:rect l="l" t="t" r="r" b="b"/>
            <a:pathLst>
              <a:path w="7441042" h="5856474">
                <a:moveTo>
                  <a:pt x="0" y="0"/>
                </a:moveTo>
                <a:lnTo>
                  <a:pt x="7441041" y="0"/>
                </a:lnTo>
                <a:lnTo>
                  <a:pt x="7441041" y="5856474"/>
                </a:lnTo>
                <a:lnTo>
                  <a:pt x="0" y="5856474"/>
                </a:lnTo>
                <a:lnTo>
                  <a:pt x="0" y="0"/>
                </a:lnTo>
                <a:close/>
              </a:path>
            </a:pathLst>
          </a:custGeom>
          <a:blipFill>
            <a:blip r:embed="rId2"/>
            <a:stretch>
              <a:fillRect/>
            </a:stretch>
          </a:blipFill>
        </p:spPr>
      </p:sp>
      <p:sp>
        <p:nvSpPr>
          <p:cNvPr id="6" name="Freeform 6"/>
          <p:cNvSpPr/>
          <p:nvPr/>
        </p:nvSpPr>
        <p:spPr>
          <a:xfrm>
            <a:off x="0" y="0"/>
            <a:ext cx="1268422" cy="1516592"/>
          </a:xfrm>
          <a:custGeom>
            <a:avLst/>
            <a:gdLst/>
            <a:ahLst/>
            <a:cxnLst/>
            <a:rect l="l" t="t" r="r" b="b"/>
            <a:pathLst>
              <a:path w="1268422" h="1516592">
                <a:moveTo>
                  <a:pt x="0" y="0"/>
                </a:moveTo>
                <a:lnTo>
                  <a:pt x="1268422" y="0"/>
                </a:lnTo>
                <a:lnTo>
                  <a:pt x="1268422" y="1516592"/>
                </a:lnTo>
                <a:lnTo>
                  <a:pt x="0" y="1516592"/>
                </a:lnTo>
                <a:lnTo>
                  <a:pt x="0" y="0"/>
                </a:lnTo>
                <a:close/>
              </a:path>
            </a:pathLst>
          </a:custGeom>
          <a:blipFill>
            <a:blip r:embed="rId3"/>
            <a:stretch>
              <a:fillRect/>
            </a:stretch>
          </a:blipFill>
        </p:spPr>
      </p:sp>
      <p:sp>
        <p:nvSpPr>
          <p:cNvPr id="7" name="TextBox 7"/>
          <p:cNvSpPr txBox="1"/>
          <p:nvPr/>
        </p:nvSpPr>
        <p:spPr>
          <a:xfrm>
            <a:off x="3922373" y="316230"/>
            <a:ext cx="10861238" cy="712470"/>
          </a:xfrm>
          <a:prstGeom prst="rect">
            <a:avLst/>
          </a:prstGeom>
        </p:spPr>
        <p:txBody>
          <a:bodyPr lIns="0" tIns="0" rIns="0" bIns="0" rtlCol="0" anchor="t">
            <a:spAutoFit/>
          </a:bodyPr>
          <a:lstStyle/>
          <a:p>
            <a:pPr algn="ctr">
              <a:lnSpc>
                <a:spcPts val="5879"/>
              </a:lnSpc>
              <a:spcBef>
                <a:spcPct val="0"/>
              </a:spcBef>
            </a:pPr>
            <a:r>
              <a:rPr lang="en-US" sz="4199">
                <a:solidFill>
                  <a:srgbClr val="000000"/>
                </a:solidFill>
                <a:latin typeface="Nunito Bold"/>
                <a:ea typeface="Nunito Bold"/>
                <a:cs typeface="Nunito Bold"/>
                <a:sym typeface="Nunito Bold"/>
              </a:rPr>
              <a:t>Performance Comparison Of Obesity Type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FC5D4"/>
        </a:solidFill>
        <a:effectLst/>
      </p:bgPr>
    </p:bg>
    <p:spTree>
      <p:nvGrpSpPr>
        <p:cNvPr id="1" name=""/>
        <p:cNvGrpSpPr/>
        <p:nvPr/>
      </p:nvGrpSpPr>
      <p:grpSpPr>
        <a:xfrm>
          <a:off x="0" y="0"/>
          <a:ext cx="0" cy="0"/>
          <a:chOff x="0" y="0"/>
          <a:chExt cx="0" cy="0"/>
        </a:xfrm>
      </p:grpSpPr>
      <p:sp>
        <p:nvSpPr>
          <p:cNvPr id="2" name="Freeform 2"/>
          <p:cNvSpPr/>
          <p:nvPr/>
        </p:nvSpPr>
        <p:spPr>
          <a:xfrm>
            <a:off x="10558980" y="3378782"/>
            <a:ext cx="6700320" cy="5273489"/>
          </a:xfrm>
          <a:custGeom>
            <a:avLst/>
            <a:gdLst/>
            <a:ahLst/>
            <a:cxnLst/>
            <a:rect l="l" t="t" r="r" b="b"/>
            <a:pathLst>
              <a:path w="6700320" h="5273489">
                <a:moveTo>
                  <a:pt x="0" y="0"/>
                </a:moveTo>
                <a:lnTo>
                  <a:pt x="6700320" y="0"/>
                </a:lnTo>
                <a:lnTo>
                  <a:pt x="6700320" y="5273490"/>
                </a:lnTo>
                <a:lnTo>
                  <a:pt x="0" y="5273490"/>
                </a:lnTo>
                <a:lnTo>
                  <a:pt x="0" y="0"/>
                </a:lnTo>
                <a:close/>
              </a:path>
            </a:pathLst>
          </a:custGeom>
          <a:blipFill>
            <a:blip r:embed="rId2"/>
            <a:stretch>
              <a:fillRect/>
            </a:stretch>
          </a:blipFill>
        </p:spPr>
      </p:sp>
      <p:sp>
        <p:nvSpPr>
          <p:cNvPr id="3" name="TextBox 3"/>
          <p:cNvSpPr txBox="1"/>
          <p:nvPr/>
        </p:nvSpPr>
        <p:spPr>
          <a:xfrm>
            <a:off x="6715652" y="933450"/>
            <a:ext cx="4167253" cy="846821"/>
          </a:xfrm>
          <a:prstGeom prst="rect">
            <a:avLst/>
          </a:prstGeom>
        </p:spPr>
        <p:txBody>
          <a:bodyPr lIns="0" tIns="0" rIns="0" bIns="0" rtlCol="0" anchor="t">
            <a:spAutoFit/>
          </a:bodyPr>
          <a:lstStyle/>
          <a:p>
            <a:pPr algn="ctr">
              <a:lnSpc>
                <a:spcPts val="6945"/>
              </a:lnSpc>
              <a:spcBef>
                <a:spcPct val="0"/>
              </a:spcBef>
            </a:pPr>
            <a:r>
              <a:rPr lang="en-US" sz="4961">
                <a:solidFill>
                  <a:srgbClr val="000000"/>
                </a:solidFill>
                <a:latin typeface="Nunito Bold"/>
                <a:ea typeface="Nunito Bold"/>
                <a:cs typeface="Nunito Bold"/>
                <a:sym typeface="Nunito Bold"/>
              </a:rPr>
              <a:t>CONCLUSION</a:t>
            </a:r>
          </a:p>
        </p:txBody>
      </p:sp>
      <p:sp>
        <p:nvSpPr>
          <p:cNvPr id="4" name="TextBox 4"/>
          <p:cNvSpPr txBox="1"/>
          <p:nvPr/>
        </p:nvSpPr>
        <p:spPr>
          <a:xfrm>
            <a:off x="843187" y="3007819"/>
            <a:ext cx="9175317" cy="6877459"/>
          </a:xfrm>
          <a:prstGeom prst="rect">
            <a:avLst/>
          </a:prstGeom>
        </p:spPr>
        <p:txBody>
          <a:bodyPr lIns="0" tIns="0" rIns="0" bIns="0" rtlCol="0" anchor="t">
            <a:spAutoFit/>
          </a:bodyPr>
          <a:lstStyle/>
          <a:p>
            <a:pPr marL="622314" lvl="1" indent="-311157" algn="l">
              <a:lnSpc>
                <a:spcPts val="4035"/>
              </a:lnSpc>
              <a:buFont typeface="Arial"/>
              <a:buChar char="•"/>
            </a:pPr>
            <a:r>
              <a:rPr lang="en-US" sz="2882">
                <a:solidFill>
                  <a:srgbClr val="000000"/>
                </a:solidFill>
                <a:latin typeface="Nunito"/>
                <a:ea typeface="Nunito"/>
                <a:cs typeface="Nunito"/>
                <a:sym typeface="Nunito"/>
              </a:rPr>
              <a:t>In this project, we evaluated multiple machine learning models for obesity prediction, including an optimized decision tree, logistic regression, boosted tree, optimized SVM, and neural network. </a:t>
            </a:r>
          </a:p>
          <a:p>
            <a:pPr algn="l">
              <a:lnSpc>
                <a:spcPts val="4035"/>
              </a:lnSpc>
            </a:pPr>
            <a:endParaRPr lang="en-US" sz="2882">
              <a:solidFill>
                <a:srgbClr val="000000"/>
              </a:solidFill>
              <a:latin typeface="Nunito"/>
              <a:ea typeface="Nunito"/>
              <a:cs typeface="Nunito"/>
              <a:sym typeface="Nunito"/>
            </a:endParaRPr>
          </a:p>
          <a:p>
            <a:pPr marL="622314" lvl="1" indent="-311157" algn="l">
              <a:lnSpc>
                <a:spcPts val="4035"/>
              </a:lnSpc>
              <a:buFont typeface="Arial"/>
              <a:buChar char="•"/>
            </a:pPr>
            <a:r>
              <a:rPr lang="en-US" sz="2882">
                <a:solidFill>
                  <a:srgbClr val="000000"/>
                </a:solidFill>
                <a:latin typeface="Nunito"/>
                <a:ea typeface="Nunito"/>
                <a:cs typeface="Nunito"/>
                <a:sym typeface="Nunito"/>
              </a:rPr>
              <a:t>The optimized SVM model emerged as the best performer, achieving the highest accuracy (97%) in both training and testing phases. </a:t>
            </a:r>
          </a:p>
          <a:p>
            <a:pPr algn="l">
              <a:lnSpc>
                <a:spcPts val="4035"/>
              </a:lnSpc>
            </a:pPr>
            <a:endParaRPr lang="en-US" sz="2882">
              <a:solidFill>
                <a:srgbClr val="000000"/>
              </a:solidFill>
              <a:latin typeface="Nunito"/>
              <a:ea typeface="Nunito"/>
              <a:cs typeface="Nunito"/>
              <a:sym typeface="Nunito"/>
            </a:endParaRPr>
          </a:p>
          <a:p>
            <a:pPr marL="622314" lvl="1" indent="-311157" algn="l">
              <a:lnSpc>
                <a:spcPts val="4035"/>
              </a:lnSpc>
              <a:buFont typeface="Arial"/>
              <a:buChar char="•"/>
            </a:pPr>
            <a:r>
              <a:rPr lang="en-US" sz="2882">
                <a:solidFill>
                  <a:srgbClr val="000000"/>
                </a:solidFill>
                <a:latin typeface="Nunito"/>
                <a:ea typeface="Nunito"/>
                <a:cs typeface="Nunito"/>
                <a:sym typeface="Nunito"/>
              </a:rPr>
              <a:t>This highlights the SVM's effectiveness and reliability in handling the complexities of obesity prediction, making it a strong candidate for future predictive healthcare applications.</a:t>
            </a:r>
          </a:p>
          <a:p>
            <a:pPr algn="l">
              <a:lnSpc>
                <a:spcPts val="2025"/>
              </a:lnSpc>
            </a:pPr>
            <a:endParaRPr lang="en-US" sz="2882">
              <a:solidFill>
                <a:srgbClr val="000000"/>
              </a:solidFill>
              <a:latin typeface="Nunito"/>
              <a:ea typeface="Nunito"/>
              <a:cs typeface="Nunito"/>
              <a:sym typeface="Nunito"/>
            </a:endParaRPr>
          </a:p>
        </p:txBody>
      </p:sp>
      <p:sp>
        <p:nvSpPr>
          <p:cNvPr id="5" name="Freeform 5"/>
          <p:cNvSpPr/>
          <p:nvPr/>
        </p:nvSpPr>
        <p:spPr>
          <a:xfrm>
            <a:off x="0" y="0"/>
            <a:ext cx="1268422" cy="1516592"/>
          </a:xfrm>
          <a:custGeom>
            <a:avLst/>
            <a:gdLst/>
            <a:ahLst/>
            <a:cxnLst/>
            <a:rect l="l" t="t" r="r" b="b"/>
            <a:pathLst>
              <a:path w="1268422" h="1516592">
                <a:moveTo>
                  <a:pt x="0" y="0"/>
                </a:moveTo>
                <a:lnTo>
                  <a:pt x="1268422" y="0"/>
                </a:lnTo>
                <a:lnTo>
                  <a:pt x="1268422" y="1516592"/>
                </a:lnTo>
                <a:lnTo>
                  <a:pt x="0" y="1516592"/>
                </a:lnTo>
                <a:lnTo>
                  <a:pt x="0" y="0"/>
                </a:lnTo>
                <a:close/>
              </a:path>
            </a:pathLst>
          </a:custGeom>
          <a:blipFill>
            <a:blip r:embed="rId3"/>
            <a:stretch>
              <a:fillRect/>
            </a:stretch>
          </a:blipFill>
        </p:spPr>
      </p:sp>
      <p:sp>
        <p:nvSpPr>
          <p:cNvPr id="6" name="TextBox 6"/>
          <p:cNvSpPr txBox="1"/>
          <p:nvPr/>
        </p:nvSpPr>
        <p:spPr>
          <a:xfrm>
            <a:off x="1028700" y="2021014"/>
            <a:ext cx="15541158" cy="472858"/>
          </a:xfrm>
          <a:prstGeom prst="rect">
            <a:avLst/>
          </a:prstGeom>
        </p:spPr>
        <p:txBody>
          <a:bodyPr lIns="0" tIns="0" rIns="0" bIns="0" rtlCol="0" anchor="t">
            <a:spAutoFit/>
          </a:bodyPr>
          <a:lstStyle/>
          <a:p>
            <a:pPr algn="l">
              <a:lnSpc>
                <a:spcPts val="3861"/>
              </a:lnSpc>
              <a:spcBef>
                <a:spcPct val="0"/>
              </a:spcBef>
            </a:pPr>
            <a:r>
              <a:rPr lang="en-US" sz="2758">
                <a:solidFill>
                  <a:srgbClr val="000000"/>
                </a:solidFill>
                <a:latin typeface="Nunito Bold"/>
                <a:ea typeface="Nunito Bold"/>
                <a:cs typeface="Nunito Bold"/>
                <a:sym typeface="Nunito Bold"/>
              </a:rPr>
              <a:t>Comparison Of Training and Testing Accuracy over Different ML Techniques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FC5D4"/>
        </a:solidFill>
        <a:effectLst/>
      </p:bgPr>
    </p:bg>
    <p:spTree>
      <p:nvGrpSpPr>
        <p:cNvPr id="1" name=""/>
        <p:cNvGrpSpPr/>
        <p:nvPr/>
      </p:nvGrpSpPr>
      <p:grpSpPr>
        <a:xfrm>
          <a:off x="0" y="0"/>
          <a:ext cx="0" cy="0"/>
          <a:chOff x="0" y="0"/>
          <a:chExt cx="0" cy="0"/>
        </a:xfrm>
      </p:grpSpPr>
      <p:sp>
        <p:nvSpPr>
          <p:cNvPr id="2" name="TextBox 2"/>
          <p:cNvSpPr txBox="1"/>
          <p:nvPr/>
        </p:nvSpPr>
        <p:spPr>
          <a:xfrm>
            <a:off x="6933155" y="952500"/>
            <a:ext cx="3399949" cy="712470"/>
          </a:xfrm>
          <a:prstGeom prst="rect">
            <a:avLst/>
          </a:prstGeom>
        </p:spPr>
        <p:txBody>
          <a:bodyPr lIns="0" tIns="0" rIns="0" bIns="0" rtlCol="0" anchor="t">
            <a:spAutoFit/>
          </a:bodyPr>
          <a:lstStyle/>
          <a:p>
            <a:pPr algn="ctr">
              <a:lnSpc>
                <a:spcPts val="5879"/>
              </a:lnSpc>
              <a:spcBef>
                <a:spcPct val="0"/>
              </a:spcBef>
            </a:pPr>
            <a:r>
              <a:rPr lang="en-US" sz="4199">
                <a:solidFill>
                  <a:srgbClr val="000000"/>
                </a:solidFill>
                <a:latin typeface="Nunito Bold"/>
                <a:ea typeface="Nunito Bold"/>
                <a:cs typeface="Nunito Bold"/>
                <a:sym typeface="Nunito Bold"/>
              </a:rPr>
              <a:t>REFERENCES</a:t>
            </a:r>
          </a:p>
        </p:txBody>
      </p:sp>
      <p:sp>
        <p:nvSpPr>
          <p:cNvPr id="3" name="TextBox 3"/>
          <p:cNvSpPr txBox="1"/>
          <p:nvPr/>
        </p:nvSpPr>
        <p:spPr>
          <a:xfrm>
            <a:off x="1293928" y="2886432"/>
            <a:ext cx="15965372" cy="4115386"/>
          </a:xfrm>
          <a:prstGeom prst="rect">
            <a:avLst/>
          </a:prstGeom>
        </p:spPr>
        <p:txBody>
          <a:bodyPr lIns="0" tIns="0" rIns="0" bIns="0" rtlCol="0" anchor="t">
            <a:spAutoFit/>
          </a:bodyPr>
          <a:lstStyle/>
          <a:p>
            <a:pPr marL="723682" lvl="1" indent="-361841" algn="l">
              <a:lnSpc>
                <a:spcPts val="4692"/>
              </a:lnSpc>
              <a:buFont typeface="Arial"/>
              <a:buChar char="•"/>
            </a:pPr>
            <a:r>
              <a:rPr lang="en-US" sz="3351">
                <a:solidFill>
                  <a:srgbClr val="000000"/>
                </a:solidFill>
                <a:latin typeface="Nunito"/>
                <a:ea typeface="Nunito"/>
                <a:cs typeface="Nunito"/>
                <a:sym typeface="Nunito"/>
              </a:rPr>
              <a:t>Dataset- </a:t>
            </a:r>
            <a:r>
              <a:rPr lang="en-US" sz="3351">
                <a:solidFill>
                  <a:srgbClr val="000000"/>
                </a:solidFill>
                <a:latin typeface="Nunito Bold"/>
                <a:ea typeface="Nunito Bold"/>
                <a:cs typeface="Nunito Bold"/>
                <a:sym typeface="Nunito Bold"/>
              </a:rPr>
              <a:t>Kaggle</a:t>
            </a:r>
          </a:p>
          <a:p>
            <a:pPr algn="l">
              <a:lnSpc>
                <a:spcPts val="4692"/>
              </a:lnSpc>
            </a:pPr>
            <a:endParaRPr lang="en-US" sz="3351">
              <a:solidFill>
                <a:srgbClr val="000000"/>
              </a:solidFill>
              <a:latin typeface="Nunito Bold"/>
              <a:ea typeface="Nunito Bold"/>
              <a:cs typeface="Nunito Bold"/>
              <a:sym typeface="Nunito Bold"/>
            </a:endParaRPr>
          </a:p>
          <a:p>
            <a:pPr marL="723682" lvl="1" indent="-361841" algn="l">
              <a:lnSpc>
                <a:spcPts val="4692"/>
              </a:lnSpc>
              <a:buFont typeface="Arial"/>
              <a:buChar char="•"/>
            </a:pPr>
            <a:r>
              <a:rPr lang="en-US" sz="3351">
                <a:solidFill>
                  <a:srgbClr val="000000"/>
                </a:solidFill>
                <a:latin typeface="Nunito"/>
                <a:ea typeface="Nunito"/>
                <a:cs typeface="Nunito"/>
                <a:sym typeface="Nunito"/>
              </a:rPr>
              <a:t> https://www.sciencedirect.com/science/article/pii/S2666518221000401</a:t>
            </a:r>
          </a:p>
          <a:p>
            <a:pPr algn="l">
              <a:lnSpc>
                <a:spcPts val="4692"/>
              </a:lnSpc>
            </a:pPr>
            <a:endParaRPr lang="en-US" sz="3351">
              <a:solidFill>
                <a:srgbClr val="000000"/>
              </a:solidFill>
              <a:latin typeface="Nunito"/>
              <a:ea typeface="Nunito"/>
              <a:cs typeface="Nunito"/>
              <a:sym typeface="Nunito"/>
            </a:endParaRPr>
          </a:p>
          <a:p>
            <a:pPr marL="723682" lvl="1" indent="-361841" algn="l">
              <a:lnSpc>
                <a:spcPts val="4692"/>
              </a:lnSpc>
              <a:buFont typeface="Arial"/>
              <a:buChar char="•"/>
            </a:pPr>
            <a:r>
              <a:rPr lang="en-US" sz="3351">
                <a:solidFill>
                  <a:srgbClr val="000000"/>
                </a:solidFill>
                <a:latin typeface="Nunito"/>
                <a:ea typeface="Nunito"/>
                <a:cs typeface="Nunito"/>
                <a:sym typeface="Nunito"/>
              </a:rPr>
              <a:t>Referred paper from NIH(National Institute of Health) </a:t>
            </a:r>
          </a:p>
          <a:p>
            <a:pPr algn="l">
              <a:lnSpc>
                <a:spcPts val="4692"/>
              </a:lnSpc>
            </a:pPr>
            <a:endParaRPr lang="en-US" sz="3351">
              <a:solidFill>
                <a:srgbClr val="000000"/>
              </a:solidFill>
              <a:latin typeface="Nunito"/>
              <a:ea typeface="Nunito"/>
              <a:cs typeface="Nunito"/>
              <a:sym typeface="Nunito"/>
            </a:endParaRPr>
          </a:p>
          <a:p>
            <a:pPr marL="723682" lvl="1" indent="-361841" algn="l">
              <a:lnSpc>
                <a:spcPts val="4692"/>
              </a:lnSpc>
              <a:buFont typeface="Arial"/>
              <a:buChar char="•"/>
            </a:pPr>
            <a:r>
              <a:rPr lang="en-US" sz="3351">
                <a:solidFill>
                  <a:srgbClr val="000000"/>
                </a:solidFill>
                <a:latin typeface="Nunito"/>
                <a:ea typeface="Nunito"/>
                <a:cs typeface="Nunito"/>
                <a:sym typeface="Nunito"/>
              </a:rPr>
              <a:t>https://www.sciencedirect.com/science/article/pii/S1386505621000800</a:t>
            </a:r>
          </a:p>
        </p:txBody>
      </p:sp>
      <p:sp>
        <p:nvSpPr>
          <p:cNvPr id="4" name="Freeform 4"/>
          <p:cNvSpPr/>
          <p:nvPr/>
        </p:nvSpPr>
        <p:spPr>
          <a:xfrm>
            <a:off x="0" y="0"/>
            <a:ext cx="1268422" cy="1516592"/>
          </a:xfrm>
          <a:custGeom>
            <a:avLst/>
            <a:gdLst/>
            <a:ahLst/>
            <a:cxnLst/>
            <a:rect l="l" t="t" r="r" b="b"/>
            <a:pathLst>
              <a:path w="1268422" h="1516592">
                <a:moveTo>
                  <a:pt x="0" y="0"/>
                </a:moveTo>
                <a:lnTo>
                  <a:pt x="1268422" y="0"/>
                </a:lnTo>
                <a:lnTo>
                  <a:pt x="1268422" y="1516592"/>
                </a:lnTo>
                <a:lnTo>
                  <a:pt x="0" y="1516592"/>
                </a:lnTo>
                <a:lnTo>
                  <a:pt x="0" y="0"/>
                </a:lnTo>
                <a:close/>
              </a:path>
            </a:pathLst>
          </a:custGeom>
          <a:blipFill>
            <a:blip r:embed="rId2"/>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2357265" y="2229557"/>
            <a:ext cx="9285360" cy="668020"/>
          </a:xfrm>
          <a:prstGeom prst="rect">
            <a:avLst/>
          </a:prstGeom>
        </p:spPr>
        <p:txBody>
          <a:bodyPr lIns="0" tIns="0" rIns="0" bIns="0" rtlCol="0" anchor="t">
            <a:spAutoFit/>
          </a:bodyPr>
          <a:lstStyle/>
          <a:p>
            <a:pPr algn="l">
              <a:lnSpc>
                <a:spcPts val="5375"/>
              </a:lnSpc>
            </a:pPr>
            <a:r>
              <a:rPr lang="en-US" sz="4300">
                <a:solidFill>
                  <a:srgbClr val="242323"/>
                </a:solidFill>
                <a:latin typeface="Nunito Bold Bold"/>
                <a:ea typeface="Nunito Bold Bold"/>
                <a:cs typeface="Nunito Bold Bold"/>
                <a:sym typeface="Nunito Bold Bold"/>
              </a:rPr>
              <a:t>PRESENTATION INCLUDES</a:t>
            </a:r>
          </a:p>
        </p:txBody>
      </p:sp>
      <p:sp>
        <p:nvSpPr>
          <p:cNvPr id="3" name="TextBox 3"/>
          <p:cNvSpPr txBox="1"/>
          <p:nvPr/>
        </p:nvSpPr>
        <p:spPr>
          <a:xfrm>
            <a:off x="2721754" y="3401407"/>
            <a:ext cx="9285360" cy="5170170"/>
          </a:xfrm>
          <a:prstGeom prst="rect">
            <a:avLst/>
          </a:prstGeom>
        </p:spPr>
        <p:txBody>
          <a:bodyPr lIns="0" tIns="0" rIns="0" bIns="0" rtlCol="0" anchor="t">
            <a:spAutoFit/>
          </a:bodyPr>
          <a:lstStyle/>
          <a:p>
            <a:pPr marL="906777" lvl="1" indent="-453388" algn="l">
              <a:lnSpc>
                <a:spcPts val="5879"/>
              </a:lnSpc>
              <a:buFont typeface="Arial"/>
              <a:buChar char="•"/>
            </a:pPr>
            <a:r>
              <a:rPr lang="en-US" sz="4199">
                <a:solidFill>
                  <a:srgbClr val="242323"/>
                </a:solidFill>
                <a:latin typeface="Nunito"/>
                <a:ea typeface="Nunito"/>
                <a:cs typeface="Nunito"/>
                <a:sym typeface="Nunito"/>
              </a:rPr>
              <a:t>Introduction</a:t>
            </a:r>
          </a:p>
          <a:p>
            <a:pPr marL="906777" lvl="1" indent="-453388" algn="l">
              <a:lnSpc>
                <a:spcPts val="5879"/>
              </a:lnSpc>
              <a:buFont typeface="Arial"/>
              <a:buChar char="•"/>
            </a:pPr>
            <a:r>
              <a:rPr lang="en-US" sz="4199">
                <a:solidFill>
                  <a:srgbClr val="242323"/>
                </a:solidFill>
                <a:latin typeface="Nunito"/>
                <a:ea typeface="Nunito"/>
                <a:cs typeface="Nunito"/>
                <a:sym typeface="Nunito"/>
              </a:rPr>
              <a:t>Literature Survey</a:t>
            </a:r>
          </a:p>
          <a:p>
            <a:pPr marL="906777" lvl="1" indent="-453388" algn="l">
              <a:lnSpc>
                <a:spcPts val="5879"/>
              </a:lnSpc>
              <a:buFont typeface="Arial"/>
              <a:buChar char="•"/>
            </a:pPr>
            <a:r>
              <a:rPr lang="en-US" sz="4199">
                <a:solidFill>
                  <a:srgbClr val="242323"/>
                </a:solidFill>
                <a:latin typeface="Nunito"/>
                <a:ea typeface="Nunito"/>
                <a:cs typeface="Nunito"/>
                <a:sym typeface="Nunito"/>
              </a:rPr>
              <a:t>Proposed work</a:t>
            </a:r>
          </a:p>
          <a:p>
            <a:pPr marL="906777" lvl="1" indent="-453388" algn="l">
              <a:lnSpc>
                <a:spcPts val="5879"/>
              </a:lnSpc>
              <a:buFont typeface="Arial"/>
              <a:buChar char="•"/>
            </a:pPr>
            <a:r>
              <a:rPr lang="en-US" sz="4199">
                <a:solidFill>
                  <a:srgbClr val="242323"/>
                </a:solidFill>
                <a:latin typeface="Nunito"/>
                <a:ea typeface="Nunito"/>
                <a:cs typeface="Nunito"/>
                <a:sym typeface="Nunito"/>
              </a:rPr>
              <a:t>Implementation</a:t>
            </a:r>
          </a:p>
          <a:p>
            <a:pPr marL="906777" lvl="1" indent="-453388" algn="l">
              <a:lnSpc>
                <a:spcPts val="5879"/>
              </a:lnSpc>
              <a:buFont typeface="Arial"/>
              <a:buChar char="•"/>
            </a:pPr>
            <a:r>
              <a:rPr lang="en-US" sz="4199">
                <a:solidFill>
                  <a:srgbClr val="242323"/>
                </a:solidFill>
                <a:latin typeface="Nunito"/>
                <a:ea typeface="Nunito"/>
                <a:cs typeface="Nunito"/>
                <a:sym typeface="Nunito"/>
              </a:rPr>
              <a:t>Results</a:t>
            </a:r>
          </a:p>
          <a:p>
            <a:pPr marL="906777" lvl="1" indent="-453388" algn="l">
              <a:lnSpc>
                <a:spcPts val="5879"/>
              </a:lnSpc>
              <a:buFont typeface="Arial"/>
              <a:buChar char="•"/>
            </a:pPr>
            <a:r>
              <a:rPr lang="en-US" sz="4199">
                <a:solidFill>
                  <a:srgbClr val="242323"/>
                </a:solidFill>
                <a:latin typeface="Nunito"/>
                <a:ea typeface="Nunito"/>
                <a:cs typeface="Nunito"/>
                <a:sym typeface="Nunito"/>
              </a:rPr>
              <a:t>Conclusion</a:t>
            </a:r>
          </a:p>
          <a:p>
            <a:pPr marL="906777" lvl="1" indent="-453388" algn="l">
              <a:lnSpc>
                <a:spcPts val="5879"/>
              </a:lnSpc>
              <a:buFont typeface="Arial"/>
              <a:buChar char="•"/>
            </a:pPr>
            <a:r>
              <a:rPr lang="en-US" sz="4199">
                <a:solidFill>
                  <a:srgbClr val="242323"/>
                </a:solidFill>
                <a:latin typeface="Nunito"/>
                <a:ea typeface="Nunito"/>
                <a:cs typeface="Nunito"/>
                <a:sym typeface="Nunito"/>
              </a:rPr>
              <a:t>References</a:t>
            </a:r>
          </a:p>
        </p:txBody>
      </p:sp>
      <p:sp>
        <p:nvSpPr>
          <p:cNvPr id="4" name="Freeform 4"/>
          <p:cNvSpPr/>
          <p:nvPr/>
        </p:nvSpPr>
        <p:spPr>
          <a:xfrm rot="-4816066">
            <a:off x="7720133" y="-2011109"/>
            <a:ext cx="16888561" cy="14309217"/>
          </a:xfrm>
          <a:custGeom>
            <a:avLst/>
            <a:gdLst/>
            <a:ahLst/>
            <a:cxnLst/>
            <a:rect l="l" t="t" r="r" b="b"/>
            <a:pathLst>
              <a:path w="16888561" h="14309217">
                <a:moveTo>
                  <a:pt x="0" y="0"/>
                </a:moveTo>
                <a:lnTo>
                  <a:pt x="16888561" y="0"/>
                </a:lnTo>
                <a:lnTo>
                  <a:pt x="16888561" y="14309218"/>
                </a:lnTo>
                <a:lnTo>
                  <a:pt x="0" y="143092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047205">
            <a:off x="12453930" y="5728976"/>
            <a:ext cx="9043410" cy="9791094"/>
          </a:xfrm>
          <a:custGeom>
            <a:avLst/>
            <a:gdLst/>
            <a:ahLst/>
            <a:cxnLst/>
            <a:rect l="l" t="t" r="r" b="b"/>
            <a:pathLst>
              <a:path w="9043410" h="9791094">
                <a:moveTo>
                  <a:pt x="0" y="0"/>
                </a:moveTo>
                <a:lnTo>
                  <a:pt x="9043410" y="0"/>
                </a:lnTo>
                <a:lnTo>
                  <a:pt x="9043410" y="9791094"/>
                </a:lnTo>
                <a:lnTo>
                  <a:pt x="0" y="97910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4672712">
            <a:off x="-3310288" y="-6129893"/>
            <a:ext cx="9572748" cy="10364196"/>
          </a:xfrm>
          <a:custGeom>
            <a:avLst/>
            <a:gdLst/>
            <a:ahLst/>
            <a:cxnLst/>
            <a:rect l="l" t="t" r="r" b="b"/>
            <a:pathLst>
              <a:path w="9572748" h="10364196">
                <a:moveTo>
                  <a:pt x="0" y="0"/>
                </a:moveTo>
                <a:lnTo>
                  <a:pt x="9572748" y="0"/>
                </a:lnTo>
                <a:lnTo>
                  <a:pt x="9572748" y="10364196"/>
                </a:lnTo>
                <a:lnTo>
                  <a:pt x="0" y="103641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0" y="0"/>
            <a:ext cx="2357265" cy="1930786"/>
          </a:xfrm>
          <a:custGeom>
            <a:avLst/>
            <a:gdLst/>
            <a:ahLst/>
            <a:cxnLst/>
            <a:rect l="l" t="t" r="r" b="b"/>
            <a:pathLst>
              <a:path w="2357265" h="1930786">
                <a:moveTo>
                  <a:pt x="0" y="0"/>
                </a:moveTo>
                <a:lnTo>
                  <a:pt x="2357265" y="0"/>
                </a:lnTo>
                <a:lnTo>
                  <a:pt x="2357265" y="1930786"/>
                </a:lnTo>
                <a:lnTo>
                  <a:pt x="0" y="1930786"/>
                </a:lnTo>
                <a:lnTo>
                  <a:pt x="0" y="0"/>
                </a:lnTo>
                <a:close/>
              </a:path>
            </a:pathLst>
          </a:custGeom>
          <a:blipFill>
            <a:blip r:embed="rId6">
              <a:alphaModFix amt="67000"/>
            </a:blip>
            <a:stretch>
              <a:fillRect l="-10872" r="-10872"/>
            </a:stretch>
          </a:blipFill>
        </p:spPr>
      </p:sp>
      <p:sp>
        <p:nvSpPr>
          <p:cNvPr id="8" name="Freeform 8"/>
          <p:cNvSpPr/>
          <p:nvPr/>
        </p:nvSpPr>
        <p:spPr>
          <a:xfrm>
            <a:off x="8726015" y="3587297"/>
            <a:ext cx="8249620" cy="5224759"/>
          </a:xfrm>
          <a:custGeom>
            <a:avLst/>
            <a:gdLst/>
            <a:ahLst/>
            <a:cxnLst/>
            <a:rect l="l" t="t" r="r" b="b"/>
            <a:pathLst>
              <a:path w="8249620" h="5224759">
                <a:moveTo>
                  <a:pt x="0" y="0"/>
                </a:moveTo>
                <a:lnTo>
                  <a:pt x="8249620" y="0"/>
                </a:lnTo>
                <a:lnTo>
                  <a:pt x="8249620" y="5224759"/>
                </a:lnTo>
                <a:lnTo>
                  <a:pt x="0" y="5224759"/>
                </a:lnTo>
                <a:lnTo>
                  <a:pt x="0" y="0"/>
                </a:lnTo>
                <a:close/>
              </a:path>
            </a:pathLst>
          </a:custGeom>
          <a:blipFill>
            <a:blip r:embed="rId7"/>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TextBox 2"/>
          <p:cNvSpPr txBox="1"/>
          <p:nvPr/>
        </p:nvSpPr>
        <p:spPr>
          <a:xfrm>
            <a:off x="4301030" y="4329881"/>
            <a:ext cx="9685940" cy="1098550"/>
          </a:xfrm>
          <a:prstGeom prst="rect">
            <a:avLst/>
          </a:prstGeom>
        </p:spPr>
        <p:txBody>
          <a:bodyPr lIns="0" tIns="0" rIns="0" bIns="0" rtlCol="0" anchor="t">
            <a:spAutoFit/>
          </a:bodyPr>
          <a:lstStyle/>
          <a:p>
            <a:pPr algn="ctr">
              <a:lnSpc>
                <a:spcPts val="8749"/>
              </a:lnSpc>
            </a:pPr>
            <a:r>
              <a:rPr lang="en-US" sz="6999">
                <a:solidFill>
                  <a:srgbClr val="242323"/>
                </a:solidFill>
                <a:latin typeface="Nunito Bold Bold"/>
                <a:ea typeface="Nunito Bold Bold"/>
                <a:cs typeface="Nunito Bold Bold"/>
                <a:sym typeface="Nunito Bold Bold"/>
              </a:rPr>
              <a:t>THANK YOU!</a:t>
            </a:r>
          </a:p>
        </p:txBody>
      </p:sp>
      <p:sp>
        <p:nvSpPr>
          <p:cNvPr id="3" name="Freeform 3"/>
          <p:cNvSpPr/>
          <p:nvPr/>
        </p:nvSpPr>
        <p:spPr>
          <a:xfrm rot="6737149" flipH="1" flipV="1">
            <a:off x="-7476913" y="-9145504"/>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585351">
            <a:off x="-3415423" y="-5153869"/>
            <a:ext cx="8238809" cy="8919970"/>
          </a:xfrm>
          <a:custGeom>
            <a:avLst/>
            <a:gdLst/>
            <a:ahLst/>
            <a:cxnLst/>
            <a:rect l="l" t="t" r="r" b="b"/>
            <a:pathLst>
              <a:path w="8238809" h="8919970">
                <a:moveTo>
                  <a:pt x="0" y="0"/>
                </a:moveTo>
                <a:lnTo>
                  <a:pt x="8238808" y="0"/>
                </a:lnTo>
                <a:lnTo>
                  <a:pt x="8238808" y="8919970"/>
                </a:lnTo>
                <a:lnTo>
                  <a:pt x="0" y="89199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6590698">
            <a:off x="10415723" y="5944493"/>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6793149">
            <a:off x="13648912" y="6418903"/>
            <a:ext cx="7527211" cy="8149539"/>
          </a:xfrm>
          <a:custGeom>
            <a:avLst/>
            <a:gdLst/>
            <a:ahLst/>
            <a:cxnLst/>
            <a:rect l="l" t="t" r="r" b="b"/>
            <a:pathLst>
              <a:path w="7527211" h="8149539">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47625" y="0"/>
            <a:ext cx="1268422" cy="1516592"/>
          </a:xfrm>
          <a:custGeom>
            <a:avLst/>
            <a:gdLst/>
            <a:ahLst/>
            <a:cxnLst/>
            <a:rect l="l" t="t" r="r" b="b"/>
            <a:pathLst>
              <a:path w="1268422" h="1516592">
                <a:moveTo>
                  <a:pt x="0" y="0"/>
                </a:moveTo>
                <a:lnTo>
                  <a:pt x="1268422" y="0"/>
                </a:lnTo>
                <a:lnTo>
                  <a:pt x="1268422" y="1516592"/>
                </a:lnTo>
                <a:lnTo>
                  <a:pt x="0" y="1516592"/>
                </a:lnTo>
                <a:lnTo>
                  <a:pt x="0" y="0"/>
                </a:lnTo>
                <a:close/>
              </a:path>
            </a:pathLst>
          </a:custGeom>
          <a:blipFill>
            <a:blip r:embed="rId6"/>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2878804" y="248563"/>
            <a:ext cx="12221988" cy="1025525"/>
          </a:xfrm>
          <a:prstGeom prst="rect">
            <a:avLst/>
          </a:prstGeom>
        </p:spPr>
        <p:txBody>
          <a:bodyPr lIns="0" tIns="0" rIns="0" bIns="0" rtlCol="0" anchor="t">
            <a:spAutoFit/>
          </a:bodyPr>
          <a:lstStyle/>
          <a:p>
            <a:pPr algn="ctr">
              <a:lnSpc>
                <a:spcPts val="8125"/>
              </a:lnSpc>
            </a:pPr>
            <a:r>
              <a:rPr lang="en-US" sz="6500">
                <a:solidFill>
                  <a:srgbClr val="FFC9B3"/>
                </a:solidFill>
                <a:latin typeface="Nunito Bold Bold"/>
                <a:ea typeface="Nunito Bold Bold"/>
                <a:cs typeface="Nunito Bold Bold"/>
                <a:sym typeface="Nunito Bold Bold"/>
              </a:rPr>
              <a:t>INTRODUCTION</a:t>
            </a:r>
          </a:p>
        </p:txBody>
      </p:sp>
      <p:sp>
        <p:nvSpPr>
          <p:cNvPr id="3" name="TextBox 3"/>
          <p:cNvSpPr txBox="1"/>
          <p:nvPr/>
        </p:nvSpPr>
        <p:spPr>
          <a:xfrm>
            <a:off x="1239962" y="2392093"/>
            <a:ext cx="15808077" cy="7045960"/>
          </a:xfrm>
          <a:prstGeom prst="rect">
            <a:avLst/>
          </a:prstGeom>
        </p:spPr>
        <p:txBody>
          <a:bodyPr lIns="0" tIns="0" rIns="0" bIns="0" rtlCol="0" anchor="t">
            <a:spAutoFit/>
          </a:bodyPr>
          <a:lstStyle/>
          <a:p>
            <a:pPr marL="669289" lvl="1" indent="-334645" algn="l">
              <a:lnSpc>
                <a:spcPts val="4339"/>
              </a:lnSpc>
              <a:buFont typeface="Arial"/>
              <a:buChar char="•"/>
            </a:pPr>
            <a:r>
              <a:rPr lang="en-US" sz="3099" dirty="0">
                <a:solidFill>
                  <a:srgbClr val="D2EDF9"/>
                </a:solidFill>
                <a:latin typeface="Nunito"/>
                <a:ea typeface="Nunito"/>
                <a:cs typeface="Nunito"/>
                <a:sym typeface="Nunito"/>
              </a:rPr>
              <a:t>In modern times, obesity has become a significant threat all over the world. Obesity means an unnatural or excessive amount of fat that is present in our bodies.</a:t>
            </a:r>
          </a:p>
          <a:p>
            <a:pPr algn="l">
              <a:lnSpc>
                <a:spcPts val="4339"/>
              </a:lnSpc>
            </a:pPr>
            <a:endParaRPr lang="en-US" sz="3099" dirty="0">
              <a:solidFill>
                <a:srgbClr val="D2EDF9"/>
              </a:solidFill>
              <a:latin typeface="Nunito"/>
              <a:ea typeface="Nunito"/>
              <a:cs typeface="Nunito"/>
              <a:sym typeface="Nunito"/>
            </a:endParaRPr>
          </a:p>
          <a:p>
            <a:pPr marL="669289" lvl="1" indent="-334645" algn="l">
              <a:lnSpc>
                <a:spcPts val="4339"/>
              </a:lnSpc>
              <a:buFont typeface="Arial"/>
              <a:buChar char="•"/>
            </a:pPr>
            <a:r>
              <a:rPr lang="en-US" sz="3099" dirty="0">
                <a:solidFill>
                  <a:srgbClr val="D2EDF9"/>
                </a:solidFill>
                <a:latin typeface="Nunito"/>
                <a:ea typeface="Nunito"/>
                <a:cs typeface="Nunito"/>
                <a:sym typeface="Nunito"/>
              </a:rPr>
              <a:t> People are constantly moving towards an unhealthy lifestyle, eating excessive junk food, late-night sleep, spend a long time sitting down. Especially, adolescents are being affected because of their unconscious attitudes.</a:t>
            </a:r>
          </a:p>
          <a:p>
            <a:pPr algn="l">
              <a:lnSpc>
                <a:spcPts val="4339"/>
              </a:lnSpc>
            </a:pPr>
            <a:endParaRPr lang="en-US" sz="3099" dirty="0">
              <a:solidFill>
                <a:srgbClr val="D2EDF9"/>
              </a:solidFill>
              <a:latin typeface="Nunito"/>
              <a:ea typeface="Nunito"/>
              <a:cs typeface="Nunito"/>
              <a:sym typeface="Nunito"/>
            </a:endParaRPr>
          </a:p>
          <a:p>
            <a:pPr marL="669289" lvl="1" indent="-334645" algn="l">
              <a:lnSpc>
                <a:spcPts val="4339"/>
              </a:lnSpc>
              <a:buFont typeface="Arial"/>
              <a:buChar char="•"/>
            </a:pPr>
            <a:r>
              <a:rPr lang="en-US" sz="3099" dirty="0">
                <a:solidFill>
                  <a:srgbClr val="D2EDF9"/>
                </a:solidFill>
                <a:latin typeface="Nunito"/>
                <a:ea typeface="Nunito"/>
                <a:cs typeface="Nunito"/>
                <a:sym typeface="Nunito"/>
              </a:rPr>
              <a:t>Obesity is considered a principal public health concern and ranked as the</a:t>
            </a:r>
            <a:r>
              <a:rPr lang="en-US" sz="3099" dirty="0">
                <a:solidFill>
                  <a:srgbClr val="D2EDF9"/>
                </a:solidFill>
                <a:latin typeface="Nunito Bold"/>
                <a:ea typeface="Nunito Bold"/>
                <a:cs typeface="Nunito Bold"/>
                <a:sym typeface="Nunito Bold"/>
              </a:rPr>
              <a:t> </a:t>
            </a:r>
            <a:r>
              <a:rPr lang="en-US" sz="3099" dirty="0">
                <a:solidFill>
                  <a:srgbClr val="242323"/>
                </a:solidFill>
                <a:latin typeface="Nunito Bold"/>
                <a:ea typeface="Nunito Bold"/>
                <a:cs typeface="Nunito Bold"/>
                <a:sym typeface="Nunito Bold"/>
              </a:rPr>
              <a:t>fifth foremost reason for death globally </a:t>
            </a:r>
            <a:r>
              <a:rPr lang="en-US" sz="3099" dirty="0">
                <a:solidFill>
                  <a:srgbClr val="D2EDF9"/>
                </a:solidFill>
                <a:latin typeface="Nunito"/>
                <a:ea typeface="Nunito"/>
                <a:cs typeface="Nunito"/>
                <a:sym typeface="Nunito"/>
              </a:rPr>
              <a:t>.  Overweight and obesity are one of the main lifestyle illnesses that leads to further health concerns and contributes to numerous chronic diseases, including cancers, diabetes, metabolic syndrome, and cardiovascular diseases. The World Health Organization also predicted that 30% of death in the world will be initiated with the lifestyles </a:t>
            </a:r>
            <a:r>
              <a:rPr lang="en-US" sz="3099" dirty="0" err="1">
                <a:solidFill>
                  <a:srgbClr val="D2EDF9"/>
                </a:solidFill>
                <a:latin typeface="Nunito"/>
                <a:ea typeface="Nunito"/>
                <a:cs typeface="Nunito"/>
                <a:sym typeface="Nunito"/>
              </a:rPr>
              <a:t>disesses</a:t>
            </a:r>
            <a:r>
              <a:rPr lang="en-US" sz="3099" dirty="0">
                <a:solidFill>
                  <a:srgbClr val="D2EDF9"/>
                </a:solidFill>
                <a:latin typeface="Nunito"/>
                <a:ea typeface="Nunito"/>
                <a:cs typeface="Nunito"/>
                <a:sym typeface="Nunito"/>
              </a:rPr>
              <a:t> in 2030.</a:t>
            </a:r>
          </a:p>
        </p:txBody>
      </p:sp>
      <p:sp>
        <p:nvSpPr>
          <p:cNvPr id="4" name="Freeform 4"/>
          <p:cNvSpPr/>
          <p:nvPr/>
        </p:nvSpPr>
        <p:spPr>
          <a:xfrm>
            <a:off x="0" y="0"/>
            <a:ext cx="2103713" cy="1415342"/>
          </a:xfrm>
          <a:custGeom>
            <a:avLst/>
            <a:gdLst/>
            <a:ahLst/>
            <a:cxnLst/>
            <a:rect l="l" t="t" r="r" b="b"/>
            <a:pathLst>
              <a:path w="2103713" h="1415342">
                <a:moveTo>
                  <a:pt x="0" y="0"/>
                </a:moveTo>
                <a:lnTo>
                  <a:pt x="2103713" y="0"/>
                </a:lnTo>
                <a:lnTo>
                  <a:pt x="2103713" y="1415342"/>
                </a:lnTo>
                <a:lnTo>
                  <a:pt x="0" y="1415342"/>
                </a:lnTo>
                <a:lnTo>
                  <a:pt x="0" y="0"/>
                </a:lnTo>
                <a:close/>
              </a:path>
            </a:pathLst>
          </a:custGeom>
          <a:blipFill>
            <a:blip r:embed="rId2">
              <a:alphaModFix amt="78000"/>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5664512">
            <a:off x="-6482015" y="-1201226"/>
            <a:ext cx="16333616" cy="13839027"/>
          </a:xfrm>
          <a:custGeom>
            <a:avLst/>
            <a:gdLst/>
            <a:ahLst/>
            <a:cxnLst/>
            <a:rect l="l" t="t" r="r" b="b"/>
            <a:pathLst>
              <a:path w="16333616" h="13839027">
                <a:moveTo>
                  <a:pt x="0" y="0"/>
                </a:moveTo>
                <a:lnTo>
                  <a:pt x="16333616" y="0"/>
                </a:lnTo>
                <a:lnTo>
                  <a:pt x="16333616" y="13839027"/>
                </a:lnTo>
                <a:lnTo>
                  <a:pt x="0" y="138390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832879" y="248563"/>
            <a:ext cx="12221988" cy="1025525"/>
          </a:xfrm>
          <a:prstGeom prst="rect">
            <a:avLst/>
          </a:prstGeom>
        </p:spPr>
        <p:txBody>
          <a:bodyPr lIns="0" tIns="0" rIns="0" bIns="0" rtlCol="0" anchor="t">
            <a:spAutoFit/>
          </a:bodyPr>
          <a:lstStyle/>
          <a:p>
            <a:pPr algn="ctr">
              <a:lnSpc>
                <a:spcPts val="8125"/>
              </a:lnSpc>
            </a:pPr>
            <a:r>
              <a:rPr lang="en-US" sz="6500">
                <a:solidFill>
                  <a:srgbClr val="FFC9B3"/>
                </a:solidFill>
                <a:latin typeface="Nunito Bold Bold"/>
                <a:ea typeface="Nunito Bold Bold"/>
                <a:cs typeface="Nunito Bold Bold"/>
                <a:sym typeface="Nunito Bold Bold"/>
              </a:rPr>
              <a:t>INTRODUCTION</a:t>
            </a:r>
          </a:p>
        </p:txBody>
      </p:sp>
      <p:sp>
        <p:nvSpPr>
          <p:cNvPr id="4" name="Freeform 4"/>
          <p:cNvSpPr/>
          <p:nvPr/>
        </p:nvSpPr>
        <p:spPr>
          <a:xfrm>
            <a:off x="0" y="0"/>
            <a:ext cx="2319843" cy="1560751"/>
          </a:xfrm>
          <a:custGeom>
            <a:avLst/>
            <a:gdLst/>
            <a:ahLst/>
            <a:cxnLst/>
            <a:rect l="l" t="t" r="r" b="b"/>
            <a:pathLst>
              <a:path w="2319843" h="1560751">
                <a:moveTo>
                  <a:pt x="0" y="0"/>
                </a:moveTo>
                <a:lnTo>
                  <a:pt x="2319843" y="0"/>
                </a:lnTo>
                <a:lnTo>
                  <a:pt x="2319843" y="1560751"/>
                </a:lnTo>
                <a:lnTo>
                  <a:pt x="0" y="1560751"/>
                </a:lnTo>
                <a:lnTo>
                  <a:pt x="0" y="0"/>
                </a:lnTo>
                <a:close/>
              </a:path>
            </a:pathLst>
          </a:custGeom>
          <a:blipFill>
            <a:blip r:embed="rId4"/>
            <a:stretch>
              <a:fillRect/>
            </a:stretch>
          </a:blipFill>
        </p:spPr>
      </p:sp>
      <p:sp>
        <p:nvSpPr>
          <p:cNvPr id="5" name="TextBox 5"/>
          <p:cNvSpPr txBox="1"/>
          <p:nvPr/>
        </p:nvSpPr>
        <p:spPr>
          <a:xfrm>
            <a:off x="1904301" y="1612265"/>
            <a:ext cx="15140959" cy="8674735"/>
          </a:xfrm>
          <a:prstGeom prst="rect">
            <a:avLst/>
          </a:prstGeom>
        </p:spPr>
        <p:txBody>
          <a:bodyPr lIns="0" tIns="0" rIns="0" bIns="0" rtlCol="0" anchor="t">
            <a:spAutoFit/>
          </a:bodyPr>
          <a:lstStyle/>
          <a:p>
            <a:pPr algn="l">
              <a:lnSpc>
                <a:spcPts val="4339"/>
              </a:lnSpc>
            </a:pPr>
            <a:endParaRPr/>
          </a:p>
          <a:p>
            <a:pPr marL="669289" lvl="1" indent="-334645" algn="l">
              <a:lnSpc>
                <a:spcPts val="4339"/>
              </a:lnSpc>
              <a:buFont typeface="Arial"/>
              <a:buChar char="•"/>
            </a:pPr>
            <a:r>
              <a:rPr lang="en-US" sz="3099">
                <a:solidFill>
                  <a:srgbClr val="D2EDF9"/>
                </a:solidFill>
                <a:latin typeface="Nunito"/>
                <a:ea typeface="Nunito"/>
                <a:cs typeface="Nunito"/>
                <a:sym typeface="Nunito"/>
              </a:rPr>
              <a:t>This project is regarding to move towards machine learning pathways for predicting the risk of obesity using machine-learning algorithms.In this project we apply five prominent machine learning algorithms.Those are </a:t>
            </a:r>
          </a:p>
          <a:p>
            <a:pPr algn="l">
              <a:lnSpc>
                <a:spcPts val="4339"/>
              </a:lnSpc>
            </a:pPr>
            <a:r>
              <a:rPr lang="en-US" sz="3099">
                <a:solidFill>
                  <a:srgbClr val="D2EDF9"/>
                </a:solidFill>
                <a:latin typeface="Nunito"/>
                <a:ea typeface="Nunito"/>
                <a:cs typeface="Nunito"/>
                <a:sym typeface="Nunito"/>
              </a:rPr>
              <a:t>                                  1.Optimized tree</a:t>
            </a:r>
          </a:p>
          <a:p>
            <a:pPr algn="l">
              <a:lnSpc>
                <a:spcPts val="4339"/>
              </a:lnSpc>
            </a:pPr>
            <a:r>
              <a:rPr lang="en-US" sz="3099">
                <a:solidFill>
                  <a:srgbClr val="D2EDF9"/>
                </a:solidFill>
                <a:latin typeface="Nunito"/>
                <a:ea typeface="Nunito"/>
                <a:cs typeface="Nunito"/>
                <a:sym typeface="Nunito"/>
              </a:rPr>
              <a:t>                                  2.Logistic Regression</a:t>
            </a:r>
          </a:p>
          <a:p>
            <a:pPr algn="l">
              <a:lnSpc>
                <a:spcPts val="4339"/>
              </a:lnSpc>
            </a:pPr>
            <a:r>
              <a:rPr lang="en-US" sz="3099">
                <a:solidFill>
                  <a:srgbClr val="D2EDF9"/>
                </a:solidFill>
                <a:latin typeface="Nunito"/>
                <a:ea typeface="Nunito"/>
                <a:cs typeface="Nunito"/>
                <a:sym typeface="Nunito"/>
              </a:rPr>
              <a:t>                                  3.Optimized SVM </a:t>
            </a:r>
          </a:p>
          <a:p>
            <a:pPr algn="l">
              <a:lnSpc>
                <a:spcPts val="4339"/>
              </a:lnSpc>
            </a:pPr>
            <a:r>
              <a:rPr lang="en-US" sz="3099">
                <a:solidFill>
                  <a:srgbClr val="D2EDF9"/>
                </a:solidFill>
                <a:latin typeface="Nunito"/>
                <a:ea typeface="Nunito"/>
                <a:cs typeface="Nunito"/>
                <a:sym typeface="Nunito"/>
              </a:rPr>
              <a:t>                                  4.Boosted trees</a:t>
            </a:r>
          </a:p>
          <a:p>
            <a:pPr algn="l">
              <a:lnSpc>
                <a:spcPts val="4339"/>
              </a:lnSpc>
            </a:pPr>
            <a:r>
              <a:rPr lang="en-US" sz="3099">
                <a:solidFill>
                  <a:srgbClr val="D2EDF9"/>
                </a:solidFill>
                <a:latin typeface="Nunito"/>
                <a:ea typeface="Nunito"/>
                <a:cs typeface="Nunito"/>
                <a:sym typeface="Nunito"/>
              </a:rPr>
              <a:t>                                  5.Neural network </a:t>
            </a:r>
          </a:p>
          <a:p>
            <a:pPr algn="l">
              <a:lnSpc>
                <a:spcPts val="4339"/>
              </a:lnSpc>
            </a:pPr>
            <a:endParaRPr lang="en-US" sz="3099">
              <a:solidFill>
                <a:srgbClr val="D2EDF9"/>
              </a:solidFill>
              <a:latin typeface="Nunito"/>
              <a:ea typeface="Nunito"/>
              <a:cs typeface="Nunito"/>
              <a:sym typeface="Nunito"/>
            </a:endParaRPr>
          </a:p>
          <a:p>
            <a:pPr algn="l">
              <a:lnSpc>
                <a:spcPts val="4339"/>
              </a:lnSpc>
            </a:pPr>
            <a:r>
              <a:rPr lang="en-US" sz="3099">
                <a:solidFill>
                  <a:srgbClr val="D2EDF9"/>
                </a:solidFill>
                <a:latin typeface="Nunito"/>
                <a:ea typeface="Nunito"/>
                <a:cs typeface="Nunito"/>
                <a:sym typeface="Nunito"/>
              </a:rPr>
              <a:t> we evaluated the performance of each classification model using some key performance metrics.                                                            </a:t>
            </a:r>
          </a:p>
          <a:p>
            <a:pPr algn="l">
              <a:lnSpc>
                <a:spcPts val="4339"/>
              </a:lnSpc>
            </a:pPr>
            <a:endParaRPr lang="en-US" sz="3099">
              <a:solidFill>
                <a:srgbClr val="D2EDF9"/>
              </a:solidFill>
              <a:latin typeface="Nunito"/>
              <a:ea typeface="Nunito"/>
              <a:cs typeface="Nunito"/>
              <a:sym typeface="Nunito"/>
            </a:endParaRPr>
          </a:p>
          <a:p>
            <a:pPr marL="669289" lvl="1" indent="-334645" algn="l">
              <a:lnSpc>
                <a:spcPts val="4339"/>
              </a:lnSpc>
              <a:buFont typeface="Arial"/>
              <a:buChar char="•"/>
            </a:pPr>
            <a:r>
              <a:rPr lang="en-US" sz="3099">
                <a:solidFill>
                  <a:srgbClr val="D2EDF9"/>
                </a:solidFill>
                <a:latin typeface="Nunito"/>
                <a:ea typeface="Nunito"/>
                <a:cs typeface="Nunito"/>
                <a:sym typeface="Nunito"/>
              </a:rPr>
              <a:t>From the experimental results, we determine that </a:t>
            </a:r>
            <a:r>
              <a:rPr lang="en-US" sz="3099">
                <a:solidFill>
                  <a:srgbClr val="242323"/>
                </a:solidFill>
                <a:latin typeface="Nunito Bold"/>
                <a:ea typeface="Nunito Bold"/>
                <a:cs typeface="Nunito Bold"/>
                <a:sym typeface="Nunito Bold"/>
              </a:rPr>
              <a:t>optimized SVM </a:t>
            </a:r>
            <a:r>
              <a:rPr lang="en-US" sz="3099">
                <a:solidFill>
                  <a:srgbClr val="D2EDF9"/>
                </a:solidFill>
                <a:latin typeface="Nunito"/>
                <a:ea typeface="Nunito"/>
                <a:cs typeface="Nunito"/>
                <a:sym typeface="Nunito"/>
              </a:rPr>
              <a:t>receives highest accuracy compared to all classifiers</a:t>
            </a:r>
          </a:p>
          <a:p>
            <a:pPr algn="ctr">
              <a:lnSpc>
                <a:spcPts val="4339"/>
              </a:lnSpc>
            </a:pPr>
            <a:endParaRPr lang="en-US" sz="3099">
              <a:solidFill>
                <a:srgbClr val="D2EDF9"/>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a:off x="0" y="0"/>
            <a:ext cx="2461819" cy="1656269"/>
          </a:xfrm>
          <a:custGeom>
            <a:avLst/>
            <a:gdLst/>
            <a:ahLst/>
            <a:cxnLst/>
            <a:rect l="l" t="t" r="r" b="b"/>
            <a:pathLst>
              <a:path w="2461819" h="1656269">
                <a:moveTo>
                  <a:pt x="0" y="0"/>
                </a:moveTo>
                <a:lnTo>
                  <a:pt x="2461819" y="0"/>
                </a:lnTo>
                <a:lnTo>
                  <a:pt x="2461819" y="1656269"/>
                </a:lnTo>
                <a:lnTo>
                  <a:pt x="0" y="1656269"/>
                </a:lnTo>
                <a:lnTo>
                  <a:pt x="0" y="0"/>
                </a:lnTo>
                <a:close/>
              </a:path>
            </a:pathLst>
          </a:custGeom>
          <a:blipFill>
            <a:blip r:embed="rId2"/>
            <a:stretch>
              <a:fillRect/>
            </a:stretch>
          </a:blipFill>
        </p:spPr>
      </p:sp>
      <p:sp>
        <p:nvSpPr>
          <p:cNvPr id="3" name="TextBox 3"/>
          <p:cNvSpPr txBox="1"/>
          <p:nvPr/>
        </p:nvSpPr>
        <p:spPr>
          <a:xfrm>
            <a:off x="3921814" y="543560"/>
            <a:ext cx="9685940" cy="485140"/>
          </a:xfrm>
          <a:prstGeom prst="rect">
            <a:avLst/>
          </a:prstGeom>
        </p:spPr>
        <p:txBody>
          <a:bodyPr lIns="0" tIns="0" rIns="0" bIns="0" rtlCol="0" anchor="t">
            <a:spAutoFit/>
          </a:bodyPr>
          <a:lstStyle/>
          <a:p>
            <a:pPr algn="ctr">
              <a:lnSpc>
                <a:spcPts val="3874"/>
              </a:lnSpc>
            </a:pPr>
            <a:r>
              <a:rPr lang="en-US" sz="3099">
                <a:solidFill>
                  <a:srgbClr val="242323"/>
                </a:solidFill>
                <a:latin typeface="Nunito Bold Bold"/>
                <a:ea typeface="Nunito Bold Bold"/>
                <a:cs typeface="Nunito Bold Bold"/>
                <a:sym typeface="Nunito Bold Bold"/>
              </a:rPr>
              <a:t>LITERATURE SURVEY</a:t>
            </a:r>
          </a:p>
        </p:txBody>
      </p:sp>
      <p:grpSp>
        <p:nvGrpSpPr>
          <p:cNvPr id="4" name="Group 4"/>
          <p:cNvGrpSpPr/>
          <p:nvPr/>
        </p:nvGrpSpPr>
        <p:grpSpPr>
          <a:xfrm>
            <a:off x="676354" y="3869101"/>
            <a:ext cx="14179822" cy="1799463"/>
            <a:chOff x="0" y="0"/>
            <a:chExt cx="3734603" cy="473933"/>
          </a:xfrm>
        </p:grpSpPr>
        <p:sp>
          <p:nvSpPr>
            <p:cNvPr id="5" name="Freeform 5"/>
            <p:cNvSpPr/>
            <p:nvPr/>
          </p:nvSpPr>
          <p:spPr>
            <a:xfrm>
              <a:off x="0" y="0"/>
              <a:ext cx="3734603" cy="473933"/>
            </a:xfrm>
            <a:custGeom>
              <a:avLst/>
              <a:gdLst/>
              <a:ahLst/>
              <a:cxnLst/>
              <a:rect l="l" t="t" r="r" b="b"/>
              <a:pathLst>
                <a:path w="3734603" h="473933">
                  <a:moveTo>
                    <a:pt x="6552" y="0"/>
                  </a:moveTo>
                  <a:lnTo>
                    <a:pt x="3728052" y="0"/>
                  </a:lnTo>
                  <a:cubicBezTo>
                    <a:pt x="3731670" y="0"/>
                    <a:pt x="3734603" y="2933"/>
                    <a:pt x="3734603" y="6552"/>
                  </a:cubicBezTo>
                  <a:lnTo>
                    <a:pt x="3734603" y="467381"/>
                  </a:lnTo>
                  <a:cubicBezTo>
                    <a:pt x="3734603" y="470999"/>
                    <a:pt x="3731670" y="473933"/>
                    <a:pt x="3728052" y="473933"/>
                  </a:cubicBezTo>
                  <a:lnTo>
                    <a:pt x="6552" y="473933"/>
                  </a:lnTo>
                  <a:cubicBezTo>
                    <a:pt x="2933" y="473933"/>
                    <a:pt x="0" y="470999"/>
                    <a:pt x="0" y="467381"/>
                  </a:cubicBezTo>
                  <a:lnTo>
                    <a:pt x="0" y="6552"/>
                  </a:lnTo>
                  <a:cubicBezTo>
                    <a:pt x="0" y="2933"/>
                    <a:pt x="2933" y="0"/>
                    <a:pt x="6552" y="0"/>
                  </a:cubicBezTo>
                  <a:close/>
                </a:path>
              </a:pathLst>
            </a:custGeom>
            <a:solidFill>
              <a:srgbClr val="D2EDF9"/>
            </a:solidFill>
          </p:spPr>
        </p:sp>
        <p:sp>
          <p:nvSpPr>
            <p:cNvPr id="6" name="TextBox 6"/>
            <p:cNvSpPr txBox="1"/>
            <p:nvPr/>
          </p:nvSpPr>
          <p:spPr>
            <a:xfrm>
              <a:off x="0" y="-66675"/>
              <a:ext cx="3734603" cy="540608"/>
            </a:xfrm>
            <a:prstGeom prst="rect">
              <a:avLst/>
            </a:prstGeom>
          </p:spPr>
          <p:txBody>
            <a:bodyPr lIns="50800" tIns="50800" rIns="50800" bIns="50800" rtlCol="0" anchor="ctr"/>
            <a:lstStyle/>
            <a:p>
              <a:pPr marL="669289" lvl="1" indent="-334645" algn="l">
                <a:lnSpc>
                  <a:spcPts val="4339"/>
                </a:lnSpc>
                <a:buFont typeface="Arial"/>
                <a:buChar char="•"/>
              </a:pPr>
              <a:r>
                <a:rPr lang="en-US" sz="3099">
                  <a:solidFill>
                    <a:srgbClr val="242323"/>
                  </a:solidFill>
                  <a:latin typeface="Nunito"/>
                  <a:ea typeface="Nunito"/>
                  <a:cs typeface="Nunito"/>
                  <a:sym typeface="Nunito"/>
                </a:rPr>
                <a:t>Dugan et al predict obesity in children after age two. They used six models to test for their study. They got the best performance from the model ID3, with accurate  85% and sensitive at nearly 90%.</a:t>
              </a:r>
            </a:p>
          </p:txBody>
        </p:sp>
      </p:grpSp>
      <p:grpSp>
        <p:nvGrpSpPr>
          <p:cNvPr id="7" name="Group 7"/>
          <p:cNvGrpSpPr/>
          <p:nvPr/>
        </p:nvGrpSpPr>
        <p:grpSpPr>
          <a:xfrm>
            <a:off x="381204" y="1656269"/>
            <a:ext cx="18127264" cy="1799463"/>
            <a:chOff x="0" y="0"/>
            <a:chExt cx="4774259" cy="473933"/>
          </a:xfrm>
        </p:grpSpPr>
        <p:sp>
          <p:nvSpPr>
            <p:cNvPr id="8" name="Freeform 8"/>
            <p:cNvSpPr/>
            <p:nvPr/>
          </p:nvSpPr>
          <p:spPr>
            <a:xfrm>
              <a:off x="0" y="0"/>
              <a:ext cx="4774259" cy="473933"/>
            </a:xfrm>
            <a:custGeom>
              <a:avLst/>
              <a:gdLst/>
              <a:ahLst/>
              <a:cxnLst/>
              <a:rect l="l" t="t" r="r" b="b"/>
              <a:pathLst>
                <a:path w="4774259" h="473933">
                  <a:moveTo>
                    <a:pt x="5125" y="0"/>
                  </a:moveTo>
                  <a:lnTo>
                    <a:pt x="4769134" y="0"/>
                  </a:lnTo>
                  <a:cubicBezTo>
                    <a:pt x="4771965" y="0"/>
                    <a:pt x="4774259" y="2295"/>
                    <a:pt x="4774259" y="5125"/>
                  </a:cubicBezTo>
                  <a:lnTo>
                    <a:pt x="4774259" y="468808"/>
                  </a:lnTo>
                  <a:cubicBezTo>
                    <a:pt x="4774259" y="471638"/>
                    <a:pt x="4771965" y="473933"/>
                    <a:pt x="4769134" y="473933"/>
                  </a:cubicBezTo>
                  <a:lnTo>
                    <a:pt x="5125" y="473933"/>
                  </a:lnTo>
                  <a:cubicBezTo>
                    <a:pt x="3766" y="473933"/>
                    <a:pt x="2462" y="473393"/>
                    <a:pt x="1501" y="472432"/>
                  </a:cubicBezTo>
                  <a:cubicBezTo>
                    <a:pt x="540" y="471470"/>
                    <a:pt x="0" y="470167"/>
                    <a:pt x="0" y="468808"/>
                  </a:cubicBezTo>
                  <a:lnTo>
                    <a:pt x="0" y="5125"/>
                  </a:lnTo>
                  <a:cubicBezTo>
                    <a:pt x="0" y="2295"/>
                    <a:pt x="2295" y="0"/>
                    <a:pt x="5125" y="0"/>
                  </a:cubicBezTo>
                  <a:close/>
                </a:path>
              </a:pathLst>
            </a:custGeom>
            <a:solidFill>
              <a:srgbClr val="FCEDE9"/>
            </a:solidFill>
          </p:spPr>
        </p:sp>
        <p:sp>
          <p:nvSpPr>
            <p:cNvPr id="9" name="TextBox 9"/>
            <p:cNvSpPr txBox="1"/>
            <p:nvPr/>
          </p:nvSpPr>
          <p:spPr>
            <a:xfrm>
              <a:off x="0" y="-66675"/>
              <a:ext cx="4774259" cy="540608"/>
            </a:xfrm>
            <a:prstGeom prst="rect">
              <a:avLst/>
            </a:prstGeom>
          </p:spPr>
          <p:txBody>
            <a:bodyPr lIns="50800" tIns="50800" rIns="50800" bIns="50800" rtlCol="0" anchor="ctr"/>
            <a:lstStyle/>
            <a:p>
              <a:pPr algn="l">
                <a:lnSpc>
                  <a:spcPts val="4339"/>
                </a:lnSpc>
              </a:pPr>
              <a:r>
                <a:rPr lang="en-US" sz="3099">
                  <a:solidFill>
                    <a:srgbClr val="5B1229"/>
                  </a:solidFill>
                  <a:latin typeface="Nunito"/>
                  <a:ea typeface="Nunito"/>
                  <a:cs typeface="Nunito"/>
                  <a:sym typeface="Nunito"/>
                </a:rPr>
                <a:t> we read some researcher's work. This section of the paper deals with all of the past and present work that predicted the risk of obesity. We followed their work and tried to understand their demonstrated method, which was applying by them. Some of them are:</a:t>
              </a:r>
            </a:p>
          </p:txBody>
        </p:sp>
      </p:grpSp>
      <p:grpSp>
        <p:nvGrpSpPr>
          <p:cNvPr id="10" name="Group 10"/>
          <p:cNvGrpSpPr/>
          <p:nvPr/>
        </p:nvGrpSpPr>
        <p:grpSpPr>
          <a:xfrm>
            <a:off x="676354" y="5878114"/>
            <a:ext cx="14179822" cy="1799463"/>
            <a:chOff x="0" y="0"/>
            <a:chExt cx="3734603" cy="473933"/>
          </a:xfrm>
        </p:grpSpPr>
        <p:sp>
          <p:nvSpPr>
            <p:cNvPr id="11" name="Freeform 11"/>
            <p:cNvSpPr/>
            <p:nvPr/>
          </p:nvSpPr>
          <p:spPr>
            <a:xfrm>
              <a:off x="0" y="0"/>
              <a:ext cx="3734603" cy="473933"/>
            </a:xfrm>
            <a:custGeom>
              <a:avLst/>
              <a:gdLst/>
              <a:ahLst/>
              <a:cxnLst/>
              <a:rect l="l" t="t" r="r" b="b"/>
              <a:pathLst>
                <a:path w="3734603" h="473933">
                  <a:moveTo>
                    <a:pt x="6552" y="0"/>
                  </a:moveTo>
                  <a:lnTo>
                    <a:pt x="3728052" y="0"/>
                  </a:lnTo>
                  <a:cubicBezTo>
                    <a:pt x="3731670" y="0"/>
                    <a:pt x="3734603" y="2933"/>
                    <a:pt x="3734603" y="6552"/>
                  </a:cubicBezTo>
                  <a:lnTo>
                    <a:pt x="3734603" y="467381"/>
                  </a:lnTo>
                  <a:cubicBezTo>
                    <a:pt x="3734603" y="469119"/>
                    <a:pt x="3733913" y="470785"/>
                    <a:pt x="3732685" y="472014"/>
                  </a:cubicBezTo>
                  <a:cubicBezTo>
                    <a:pt x="3731456" y="473242"/>
                    <a:pt x="3729789" y="473933"/>
                    <a:pt x="3728052" y="473933"/>
                  </a:cubicBezTo>
                  <a:lnTo>
                    <a:pt x="6552" y="473933"/>
                  </a:lnTo>
                  <a:cubicBezTo>
                    <a:pt x="2933" y="473933"/>
                    <a:pt x="0" y="470999"/>
                    <a:pt x="0" y="467381"/>
                  </a:cubicBezTo>
                  <a:lnTo>
                    <a:pt x="0" y="6552"/>
                  </a:lnTo>
                  <a:cubicBezTo>
                    <a:pt x="0" y="2933"/>
                    <a:pt x="2933" y="0"/>
                    <a:pt x="6552" y="0"/>
                  </a:cubicBezTo>
                  <a:close/>
                </a:path>
              </a:pathLst>
            </a:custGeom>
            <a:solidFill>
              <a:srgbClr val="D2EDF9"/>
            </a:solidFill>
          </p:spPr>
        </p:sp>
        <p:sp>
          <p:nvSpPr>
            <p:cNvPr id="12" name="TextBox 12"/>
            <p:cNvSpPr txBox="1"/>
            <p:nvPr/>
          </p:nvSpPr>
          <p:spPr>
            <a:xfrm>
              <a:off x="0" y="-66675"/>
              <a:ext cx="3734603" cy="540608"/>
            </a:xfrm>
            <a:prstGeom prst="rect">
              <a:avLst/>
            </a:prstGeom>
          </p:spPr>
          <p:txBody>
            <a:bodyPr lIns="50800" tIns="50800" rIns="50800" bIns="50800" rtlCol="0" anchor="ctr"/>
            <a:lstStyle/>
            <a:p>
              <a:pPr marL="669289" lvl="1" indent="-334645" algn="l">
                <a:lnSpc>
                  <a:spcPts val="4339"/>
                </a:lnSpc>
                <a:buFont typeface="Arial"/>
                <a:buChar char="•"/>
              </a:pPr>
              <a:r>
                <a:rPr lang="en-US" sz="3099">
                  <a:solidFill>
                    <a:srgbClr val="242323"/>
                  </a:solidFill>
                  <a:latin typeface="Nunito"/>
                  <a:ea typeface="Nunito"/>
                  <a:cs typeface="Nunito"/>
                  <a:sym typeface="Nunito"/>
                </a:rPr>
                <a:t>Jindal et al works on predicting obesity using ensemble machine learning approaches. Their predicted value of obesity was 89.68% accurate to propose an ensemble machine learning approach to the prediction of obesity </a:t>
              </a:r>
            </a:p>
          </p:txBody>
        </p:sp>
      </p:grpSp>
      <p:grpSp>
        <p:nvGrpSpPr>
          <p:cNvPr id="13" name="Group 13"/>
          <p:cNvGrpSpPr/>
          <p:nvPr/>
        </p:nvGrpSpPr>
        <p:grpSpPr>
          <a:xfrm>
            <a:off x="676354" y="7887128"/>
            <a:ext cx="14179822" cy="2342388"/>
            <a:chOff x="0" y="0"/>
            <a:chExt cx="3734603" cy="616925"/>
          </a:xfrm>
        </p:grpSpPr>
        <p:sp>
          <p:nvSpPr>
            <p:cNvPr id="14" name="Freeform 14"/>
            <p:cNvSpPr/>
            <p:nvPr/>
          </p:nvSpPr>
          <p:spPr>
            <a:xfrm>
              <a:off x="0" y="0"/>
              <a:ext cx="3734603" cy="616925"/>
            </a:xfrm>
            <a:custGeom>
              <a:avLst/>
              <a:gdLst/>
              <a:ahLst/>
              <a:cxnLst/>
              <a:rect l="l" t="t" r="r" b="b"/>
              <a:pathLst>
                <a:path w="3734603" h="616925">
                  <a:moveTo>
                    <a:pt x="6552" y="0"/>
                  </a:moveTo>
                  <a:lnTo>
                    <a:pt x="3728052" y="0"/>
                  </a:lnTo>
                  <a:cubicBezTo>
                    <a:pt x="3731670" y="0"/>
                    <a:pt x="3734603" y="2933"/>
                    <a:pt x="3734603" y="6552"/>
                  </a:cubicBezTo>
                  <a:lnTo>
                    <a:pt x="3734603" y="610373"/>
                  </a:lnTo>
                  <a:cubicBezTo>
                    <a:pt x="3734603" y="612111"/>
                    <a:pt x="3733913" y="613778"/>
                    <a:pt x="3732685" y="615006"/>
                  </a:cubicBezTo>
                  <a:cubicBezTo>
                    <a:pt x="3731456" y="616235"/>
                    <a:pt x="3729789" y="616925"/>
                    <a:pt x="3728052" y="616925"/>
                  </a:cubicBezTo>
                  <a:lnTo>
                    <a:pt x="6552" y="616925"/>
                  </a:lnTo>
                  <a:cubicBezTo>
                    <a:pt x="2933" y="616925"/>
                    <a:pt x="0" y="613992"/>
                    <a:pt x="0" y="610373"/>
                  </a:cubicBezTo>
                  <a:lnTo>
                    <a:pt x="0" y="6552"/>
                  </a:lnTo>
                  <a:cubicBezTo>
                    <a:pt x="0" y="2933"/>
                    <a:pt x="2933" y="0"/>
                    <a:pt x="6552" y="0"/>
                  </a:cubicBezTo>
                  <a:close/>
                </a:path>
              </a:pathLst>
            </a:custGeom>
            <a:solidFill>
              <a:srgbClr val="D2EDF9"/>
            </a:solidFill>
          </p:spPr>
        </p:sp>
        <p:sp>
          <p:nvSpPr>
            <p:cNvPr id="15" name="TextBox 15"/>
            <p:cNvSpPr txBox="1"/>
            <p:nvPr/>
          </p:nvSpPr>
          <p:spPr>
            <a:xfrm>
              <a:off x="0" y="-66675"/>
              <a:ext cx="3734603" cy="683600"/>
            </a:xfrm>
            <a:prstGeom prst="rect">
              <a:avLst/>
            </a:prstGeom>
          </p:spPr>
          <p:txBody>
            <a:bodyPr lIns="50800" tIns="50800" rIns="50800" bIns="50800" rtlCol="0" anchor="ctr"/>
            <a:lstStyle/>
            <a:p>
              <a:pPr marL="669289" lvl="1" indent="-334645" algn="just">
                <a:lnSpc>
                  <a:spcPts val="4339"/>
                </a:lnSpc>
                <a:buFont typeface="Arial"/>
                <a:buChar char="•"/>
              </a:pPr>
              <a:r>
                <a:rPr lang="en-US" sz="3099">
                  <a:solidFill>
                    <a:srgbClr val="242323"/>
                  </a:solidFill>
                  <a:latin typeface="Nunito"/>
                  <a:ea typeface="Nunito"/>
                  <a:cs typeface="Nunito"/>
                  <a:sym typeface="Nunito"/>
                </a:rPr>
                <a:t>Hammond et al(2019) used electronic health records and public data to predict childhood obesity by age five using various machine learning algorithms. They applied logistic regression achieving reasonable accuracy by analyzing data from the first two years.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a:off x="0" y="0"/>
            <a:ext cx="2012238" cy="1353799"/>
          </a:xfrm>
          <a:custGeom>
            <a:avLst/>
            <a:gdLst/>
            <a:ahLst/>
            <a:cxnLst/>
            <a:rect l="l" t="t" r="r" b="b"/>
            <a:pathLst>
              <a:path w="2012238" h="1353799">
                <a:moveTo>
                  <a:pt x="0" y="0"/>
                </a:moveTo>
                <a:lnTo>
                  <a:pt x="2012238" y="0"/>
                </a:lnTo>
                <a:lnTo>
                  <a:pt x="2012238" y="1353799"/>
                </a:lnTo>
                <a:lnTo>
                  <a:pt x="0" y="1353799"/>
                </a:lnTo>
                <a:lnTo>
                  <a:pt x="0" y="0"/>
                </a:lnTo>
                <a:close/>
              </a:path>
            </a:pathLst>
          </a:custGeom>
          <a:blipFill>
            <a:blip r:embed="rId2"/>
            <a:stretch>
              <a:fillRect/>
            </a:stretch>
          </a:blipFill>
        </p:spPr>
      </p:sp>
      <p:sp>
        <p:nvSpPr>
          <p:cNvPr id="3" name="Freeform 3"/>
          <p:cNvSpPr/>
          <p:nvPr/>
        </p:nvSpPr>
        <p:spPr>
          <a:xfrm>
            <a:off x="2012238" y="3091273"/>
            <a:ext cx="14845050" cy="5531559"/>
          </a:xfrm>
          <a:custGeom>
            <a:avLst/>
            <a:gdLst/>
            <a:ahLst/>
            <a:cxnLst/>
            <a:rect l="l" t="t" r="r" b="b"/>
            <a:pathLst>
              <a:path w="14845050" h="5531559">
                <a:moveTo>
                  <a:pt x="0" y="0"/>
                </a:moveTo>
                <a:lnTo>
                  <a:pt x="14845050" y="0"/>
                </a:lnTo>
                <a:lnTo>
                  <a:pt x="14845050" y="5531560"/>
                </a:lnTo>
                <a:lnTo>
                  <a:pt x="0" y="5531560"/>
                </a:lnTo>
                <a:lnTo>
                  <a:pt x="0" y="0"/>
                </a:lnTo>
                <a:close/>
              </a:path>
            </a:pathLst>
          </a:custGeom>
          <a:blipFill>
            <a:blip r:embed="rId3"/>
            <a:stretch>
              <a:fillRect t="-5688" b="-5688"/>
            </a:stretch>
          </a:blipFill>
        </p:spPr>
      </p:sp>
      <p:sp>
        <p:nvSpPr>
          <p:cNvPr id="4" name="TextBox 4"/>
          <p:cNvSpPr txBox="1"/>
          <p:nvPr/>
        </p:nvSpPr>
        <p:spPr>
          <a:xfrm>
            <a:off x="6247269" y="1268074"/>
            <a:ext cx="5793462" cy="755016"/>
          </a:xfrm>
          <a:prstGeom prst="rect">
            <a:avLst/>
          </a:prstGeom>
        </p:spPr>
        <p:txBody>
          <a:bodyPr lIns="0" tIns="0" rIns="0" bIns="0" rtlCol="0" anchor="t">
            <a:spAutoFit/>
          </a:bodyPr>
          <a:lstStyle/>
          <a:p>
            <a:pPr algn="ctr">
              <a:lnSpc>
                <a:spcPts val="6159"/>
              </a:lnSpc>
              <a:spcBef>
                <a:spcPct val="0"/>
              </a:spcBef>
            </a:pPr>
            <a:r>
              <a:rPr lang="en-US" sz="4399">
                <a:solidFill>
                  <a:srgbClr val="000000"/>
                </a:solidFill>
                <a:latin typeface="Nunito Bold"/>
                <a:ea typeface="Nunito Bold"/>
                <a:cs typeface="Nunito Bold"/>
                <a:sym typeface="Nunito Bold"/>
              </a:rPr>
              <a:t>LITERATURE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3339417">
            <a:off x="-4376440" y="4903567"/>
            <a:ext cx="13483298" cy="14598059"/>
          </a:xfrm>
          <a:custGeom>
            <a:avLst/>
            <a:gdLst/>
            <a:ahLst/>
            <a:cxnLst/>
            <a:rect l="l" t="t" r="r" b="b"/>
            <a:pathLst>
              <a:path w="13483298" h="14598059">
                <a:moveTo>
                  <a:pt x="0" y="0"/>
                </a:moveTo>
                <a:lnTo>
                  <a:pt x="13483298" y="0"/>
                </a:lnTo>
                <a:lnTo>
                  <a:pt x="13483298" y="14598059"/>
                </a:lnTo>
                <a:lnTo>
                  <a:pt x="0" y="145980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784412">
            <a:off x="10517651" y="-8747965"/>
            <a:ext cx="13483298" cy="14598059"/>
          </a:xfrm>
          <a:custGeom>
            <a:avLst/>
            <a:gdLst/>
            <a:ahLst/>
            <a:cxnLst/>
            <a:rect l="l" t="t" r="r" b="b"/>
            <a:pathLst>
              <a:path w="13483298" h="14598059">
                <a:moveTo>
                  <a:pt x="0" y="0"/>
                </a:moveTo>
                <a:lnTo>
                  <a:pt x="13483298" y="0"/>
                </a:lnTo>
                <a:lnTo>
                  <a:pt x="13483298" y="14598059"/>
                </a:lnTo>
                <a:lnTo>
                  <a:pt x="0" y="145980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876931" y="0"/>
            <a:ext cx="4411069" cy="10287000"/>
          </a:xfrm>
          <a:custGeom>
            <a:avLst/>
            <a:gdLst/>
            <a:ahLst/>
            <a:cxnLst/>
            <a:rect l="l" t="t" r="r" b="b"/>
            <a:pathLst>
              <a:path w="4411069" h="10287000">
                <a:moveTo>
                  <a:pt x="0" y="0"/>
                </a:moveTo>
                <a:lnTo>
                  <a:pt x="4411069" y="0"/>
                </a:lnTo>
                <a:lnTo>
                  <a:pt x="4411069" y="10287000"/>
                </a:lnTo>
                <a:lnTo>
                  <a:pt x="0" y="10287000"/>
                </a:lnTo>
                <a:lnTo>
                  <a:pt x="0" y="0"/>
                </a:lnTo>
                <a:close/>
              </a:path>
            </a:pathLst>
          </a:custGeom>
          <a:blipFill>
            <a:blip r:embed="rId6"/>
            <a:stretch>
              <a:fillRect l="-2411" r="-35" b="-1731"/>
            </a:stretch>
          </a:blipFill>
        </p:spPr>
      </p:sp>
      <p:sp>
        <p:nvSpPr>
          <p:cNvPr id="5" name="Freeform 5"/>
          <p:cNvSpPr/>
          <p:nvPr/>
        </p:nvSpPr>
        <p:spPr>
          <a:xfrm>
            <a:off x="-95182" y="1028700"/>
            <a:ext cx="2319843" cy="1560751"/>
          </a:xfrm>
          <a:custGeom>
            <a:avLst/>
            <a:gdLst/>
            <a:ahLst/>
            <a:cxnLst/>
            <a:rect l="l" t="t" r="r" b="b"/>
            <a:pathLst>
              <a:path w="2319843" h="1560751">
                <a:moveTo>
                  <a:pt x="0" y="0"/>
                </a:moveTo>
                <a:lnTo>
                  <a:pt x="2319843" y="0"/>
                </a:lnTo>
                <a:lnTo>
                  <a:pt x="2319843" y="1560751"/>
                </a:lnTo>
                <a:lnTo>
                  <a:pt x="0" y="1560751"/>
                </a:lnTo>
                <a:lnTo>
                  <a:pt x="0" y="0"/>
                </a:lnTo>
                <a:close/>
              </a:path>
            </a:pathLst>
          </a:custGeom>
          <a:blipFill>
            <a:blip r:embed="rId7"/>
            <a:stretch>
              <a:fillRect/>
            </a:stretch>
          </a:blipFill>
        </p:spPr>
      </p:sp>
      <p:sp>
        <p:nvSpPr>
          <p:cNvPr id="6" name="TextBox 6"/>
          <p:cNvSpPr txBox="1"/>
          <p:nvPr/>
        </p:nvSpPr>
        <p:spPr>
          <a:xfrm>
            <a:off x="1352208" y="157135"/>
            <a:ext cx="12524723" cy="1437695"/>
          </a:xfrm>
          <a:prstGeom prst="rect">
            <a:avLst/>
          </a:prstGeom>
        </p:spPr>
        <p:txBody>
          <a:bodyPr lIns="0" tIns="0" rIns="0" bIns="0" rtlCol="0" anchor="t">
            <a:spAutoFit/>
          </a:bodyPr>
          <a:lstStyle/>
          <a:p>
            <a:pPr algn="ctr">
              <a:lnSpc>
                <a:spcPts val="5739"/>
              </a:lnSpc>
            </a:pPr>
            <a:r>
              <a:rPr lang="en-US" sz="4591">
                <a:solidFill>
                  <a:srgbClr val="242323"/>
                </a:solidFill>
                <a:latin typeface="Nunito Bold"/>
                <a:ea typeface="Nunito Bold"/>
                <a:cs typeface="Nunito Bold"/>
                <a:sym typeface="Nunito Bold"/>
              </a:rPr>
              <a:t>Proposed  Machine learning based Intelligent Youth Obesity Classifer (ML-IYOC)</a:t>
            </a:r>
          </a:p>
        </p:txBody>
      </p:sp>
      <p:sp>
        <p:nvSpPr>
          <p:cNvPr id="7" name="TextBox 7"/>
          <p:cNvSpPr txBox="1"/>
          <p:nvPr/>
        </p:nvSpPr>
        <p:spPr>
          <a:xfrm>
            <a:off x="2365209" y="2451790"/>
            <a:ext cx="10969263" cy="7588750"/>
          </a:xfrm>
          <a:prstGeom prst="rect">
            <a:avLst/>
          </a:prstGeom>
        </p:spPr>
        <p:txBody>
          <a:bodyPr lIns="0" tIns="0" rIns="0" bIns="0" rtlCol="0" anchor="t">
            <a:spAutoFit/>
          </a:bodyPr>
          <a:lstStyle/>
          <a:p>
            <a:pPr marL="670438" lvl="1" indent="-335219" algn="l">
              <a:lnSpc>
                <a:spcPts val="4347"/>
              </a:lnSpc>
              <a:buFont typeface="Arial"/>
              <a:buChar char="•"/>
            </a:pPr>
            <a:r>
              <a:rPr lang="en-US" sz="3105">
                <a:solidFill>
                  <a:srgbClr val="242323"/>
                </a:solidFill>
                <a:latin typeface="Nunito"/>
                <a:ea typeface="Nunito"/>
                <a:cs typeface="Nunito"/>
                <a:sym typeface="Nunito"/>
              </a:rPr>
              <a:t>The research introduces the Machine learning based intelligent Youth Obesity Classifer (ML-IYOC)  as presented.</a:t>
            </a:r>
          </a:p>
          <a:p>
            <a:pPr algn="l">
              <a:lnSpc>
                <a:spcPts val="4347"/>
              </a:lnSpc>
            </a:pPr>
            <a:endParaRPr lang="en-US" sz="3105">
              <a:solidFill>
                <a:srgbClr val="242323"/>
              </a:solidFill>
              <a:latin typeface="Nunito"/>
              <a:ea typeface="Nunito"/>
              <a:cs typeface="Nunito"/>
              <a:sym typeface="Nunito"/>
            </a:endParaRPr>
          </a:p>
          <a:p>
            <a:pPr marL="670438" lvl="1" indent="-335219" algn="l">
              <a:lnSpc>
                <a:spcPts val="4347"/>
              </a:lnSpc>
              <a:buFont typeface="Arial"/>
              <a:buChar char="•"/>
            </a:pPr>
            <a:r>
              <a:rPr lang="en-US" sz="3105">
                <a:solidFill>
                  <a:srgbClr val="242323"/>
                </a:solidFill>
                <a:latin typeface="Nunito"/>
                <a:ea typeface="Nunito"/>
                <a:cs typeface="Nunito"/>
                <a:sym typeface="Nunito"/>
              </a:rPr>
              <a:t>In this by using multi level classification we classify the obesity levels.We categorize them into </a:t>
            </a:r>
          </a:p>
          <a:p>
            <a:pPr algn="l">
              <a:lnSpc>
                <a:spcPts val="4347"/>
              </a:lnSpc>
            </a:pPr>
            <a:r>
              <a:rPr lang="en-US" sz="3105">
                <a:solidFill>
                  <a:srgbClr val="242323"/>
                </a:solidFill>
                <a:latin typeface="Nunito"/>
                <a:ea typeface="Nunito"/>
                <a:cs typeface="Nunito"/>
                <a:sym typeface="Nunito"/>
              </a:rPr>
              <a:t>            1.Insufficient weight</a:t>
            </a:r>
          </a:p>
          <a:p>
            <a:pPr algn="l">
              <a:lnSpc>
                <a:spcPts val="4347"/>
              </a:lnSpc>
            </a:pPr>
            <a:r>
              <a:rPr lang="en-US" sz="3105">
                <a:solidFill>
                  <a:srgbClr val="242323"/>
                </a:solidFill>
                <a:latin typeface="Nunito"/>
                <a:ea typeface="Nunito"/>
                <a:cs typeface="Nunito"/>
                <a:sym typeface="Nunito"/>
              </a:rPr>
              <a:t>            2.Normal weight</a:t>
            </a:r>
          </a:p>
          <a:p>
            <a:pPr algn="l">
              <a:lnSpc>
                <a:spcPts val="4347"/>
              </a:lnSpc>
            </a:pPr>
            <a:r>
              <a:rPr lang="en-US" sz="3105">
                <a:solidFill>
                  <a:srgbClr val="242323"/>
                </a:solidFill>
                <a:latin typeface="Nunito"/>
                <a:ea typeface="Nunito"/>
                <a:cs typeface="Nunito"/>
                <a:sym typeface="Nunito"/>
              </a:rPr>
              <a:t>            3.Obesity type 1</a:t>
            </a:r>
          </a:p>
          <a:p>
            <a:pPr algn="l">
              <a:lnSpc>
                <a:spcPts val="4347"/>
              </a:lnSpc>
            </a:pPr>
            <a:r>
              <a:rPr lang="en-US" sz="3105">
                <a:solidFill>
                  <a:srgbClr val="242323"/>
                </a:solidFill>
                <a:latin typeface="Nunito"/>
                <a:ea typeface="Nunito"/>
                <a:cs typeface="Nunito"/>
                <a:sym typeface="Nunito"/>
              </a:rPr>
              <a:t>            4.Obesity type 2</a:t>
            </a:r>
          </a:p>
          <a:p>
            <a:pPr algn="l">
              <a:lnSpc>
                <a:spcPts val="4347"/>
              </a:lnSpc>
            </a:pPr>
            <a:r>
              <a:rPr lang="en-US" sz="3105">
                <a:solidFill>
                  <a:srgbClr val="242323"/>
                </a:solidFill>
                <a:latin typeface="Nunito"/>
                <a:ea typeface="Nunito"/>
                <a:cs typeface="Nunito"/>
                <a:sym typeface="Nunito"/>
              </a:rPr>
              <a:t>            5.Obesity type 3</a:t>
            </a:r>
          </a:p>
          <a:p>
            <a:pPr algn="l">
              <a:lnSpc>
                <a:spcPts val="4347"/>
              </a:lnSpc>
            </a:pPr>
            <a:r>
              <a:rPr lang="en-US" sz="3105">
                <a:solidFill>
                  <a:srgbClr val="242323"/>
                </a:solidFill>
                <a:latin typeface="Nunito"/>
                <a:ea typeface="Nunito"/>
                <a:cs typeface="Nunito"/>
                <a:sym typeface="Nunito"/>
              </a:rPr>
              <a:t>            6.Overweight type 1</a:t>
            </a:r>
          </a:p>
          <a:p>
            <a:pPr algn="l">
              <a:lnSpc>
                <a:spcPts val="4347"/>
              </a:lnSpc>
            </a:pPr>
            <a:r>
              <a:rPr lang="en-US" sz="3105">
                <a:solidFill>
                  <a:srgbClr val="242323"/>
                </a:solidFill>
                <a:latin typeface="Nunito"/>
                <a:ea typeface="Nunito"/>
                <a:cs typeface="Nunito"/>
                <a:sym typeface="Nunito"/>
              </a:rPr>
              <a:t>            7.Overweight type 2</a:t>
            </a:r>
          </a:p>
          <a:p>
            <a:pPr algn="l">
              <a:lnSpc>
                <a:spcPts val="4347"/>
              </a:lnSpc>
            </a:pPr>
            <a:endParaRPr lang="en-US" sz="3105">
              <a:solidFill>
                <a:srgbClr val="242323"/>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6097147">
            <a:off x="-4977984" y="-3197881"/>
            <a:ext cx="17288011" cy="14647660"/>
          </a:xfrm>
          <a:custGeom>
            <a:avLst/>
            <a:gdLst/>
            <a:ahLst/>
            <a:cxnLst/>
            <a:rect l="l" t="t" r="r" b="b"/>
            <a:pathLst>
              <a:path w="17288011" h="14647660">
                <a:moveTo>
                  <a:pt x="0" y="0"/>
                </a:moveTo>
                <a:lnTo>
                  <a:pt x="17288011" y="0"/>
                </a:lnTo>
                <a:lnTo>
                  <a:pt x="17288011" y="14647660"/>
                </a:lnTo>
                <a:lnTo>
                  <a:pt x="0" y="146476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784412">
            <a:off x="10517651" y="-8747965"/>
            <a:ext cx="13483298" cy="14598059"/>
          </a:xfrm>
          <a:custGeom>
            <a:avLst/>
            <a:gdLst/>
            <a:ahLst/>
            <a:cxnLst/>
            <a:rect l="l" t="t" r="r" b="b"/>
            <a:pathLst>
              <a:path w="13483298" h="14598059">
                <a:moveTo>
                  <a:pt x="0" y="0"/>
                </a:moveTo>
                <a:lnTo>
                  <a:pt x="13483298" y="0"/>
                </a:lnTo>
                <a:lnTo>
                  <a:pt x="13483298" y="14598059"/>
                </a:lnTo>
                <a:lnTo>
                  <a:pt x="0" y="145980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339417">
            <a:off x="-4376440" y="4903567"/>
            <a:ext cx="13483298" cy="14598059"/>
          </a:xfrm>
          <a:custGeom>
            <a:avLst/>
            <a:gdLst/>
            <a:ahLst/>
            <a:cxnLst/>
            <a:rect l="l" t="t" r="r" b="b"/>
            <a:pathLst>
              <a:path w="13483298" h="14598059">
                <a:moveTo>
                  <a:pt x="0" y="0"/>
                </a:moveTo>
                <a:lnTo>
                  <a:pt x="13483298" y="0"/>
                </a:lnTo>
                <a:lnTo>
                  <a:pt x="13483298" y="14598059"/>
                </a:lnTo>
                <a:lnTo>
                  <a:pt x="0" y="145980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45366" y="0"/>
            <a:ext cx="2319843" cy="1560751"/>
          </a:xfrm>
          <a:custGeom>
            <a:avLst/>
            <a:gdLst/>
            <a:ahLst/>
            <a:cxnLst/>
            <a:rect l="l" t="t" r="r" b="b"/>
            <a:pathLst>
              <a:path w="2319843" h="1560751">
                <a:moveTo>
                  <a:pt x="0" y="0"/>
                </a:moveTo>
                <a:lnTo>
                  <a:pt x="2319843" y="0"/>
                </a:lnTo>
                <a:lnTo>
                  <a:pt x="2319843" y="1560751"/>
                </a:lnTo>
                <a:lnTo>
                  <a:pt x="0" y="1560751"/>
                </a:lnTo>
                <a:lnTo>
                  <a:pt x="0" y="0"/>
                </a:lnTo>
                <a:close/>
              </a:path>
            </a:pathLst>
          </a:custGeom>
          <a:blipFill>
            <a:blip r:embed="rId8"/>
            <a:stretch>
              <a:fillRect/>
            </a:stretch>
          </a:blipFill>
        </p:spPr>
      </p:sp>
      <p:sp>
        <p:nvSpPr>
          <p:cNvPr id="6" name="TextBox 6"/>
          <p:cNvSpPr txBox="1"/>
          <p:nvPr/>
        </p:nvSpPr>
        <p:spPr>
          <a:xfrm>
            <a:off x="3189838" y="52003"/>
            <a:ext cx="12524723" cy="1437695"/>
          </a:xfrm>
          <a:prstGeom prst="rect">
            <a:avLst/>
          </a:prstGeom>
        </p:spPr>
        <p:txBody>
          <a:bodyPr lIns="0" tIns="0" rIns="0" bIns="0" rtlCol="0" anchor="t">
            <a:spAutoFit/>
          </a:bodyPr>
          <a:lstStyle/>
          <a:p>
            <a:pPr algn="ctr">
              <a:lnSpc>
                <a:spcPts val="5739"/>
              </a:lnSpc>
            </a:pPr>
            <a:r>
              <a:rPr lang="en-US" sz="4591">
                <a:solidFill>
                  <a:srgbClr val="242323"/>
                </a:solidFill>
                <a:latin typeface="Nunito Bold"/>
                <a:ea typeface="Nunito Bold"/>
                <a:cs typeface="Nunito Bold"/>
                <a:sym typeface="Nunito Bold"/>
              </a:rPr>
              <a:t>Proposed  Machine learning based Intelligent Youth Obesity Classifer (ML-IYOC)</a:t>
            </a:r>
          </a:p>
        </p:txBody>
      </p:sp>
      <p:sp>
        <p:nvSpPr>
          <p:cNvPr id="7" name="TextBox 7"/>
          <p:cNvSpPr txBox="1"/>
          <p:nvPr/>
        </p:nvSpPr>
        <p:spPr>
          <a:xfrm>
            <a:off x="2654975" y="1494076"/>
            <a:ext cx="13594449" cy="8131810"/>
          </a:xfrm>
          <a:prstGeom prst="rect">
            <a:avLst/>
          </a:prstGeom>
        </p:spPr>
        <p:txBody>
          <a:bodyPr lIns="0" tIns="0" rIns="0" bIns="0" rtlCol="0" anchor="t">
            <a:spAutoFit/>
          </a:bodyPr>
          <a:lstStyle/>
          <a:p>
            <a:pPr algn="l">
              <a:lnSpc>
                <a:spcPts val="4339"/>
              </a:lnSpc>
            </a:pPr>
            <a:endParaRPr/>
          </a:p>
          <a:p>
            <a:pPr marL="669289" lvl="1" indent="-334645" algn="l">
              <a:lnSpc>
                <a:spcPts val="4339"/>
              </a:lnSpc>
              <a:buFont typeface="Arial"/>
              <a:buChar char="•"/>
            </a:pPr>
            <a:r>
              <a:rPr lang="en-US" sz="3099">
                <a:solidFill>
                  <a:srgbClr val="242323"/>
                </a:solidFill>
                <a:latin typeface="Nunito"/>
                <a:ea typeface="Nunito"/>
                <a:cs typeface="Nunito"/>
                <a:sym typeface="Nunito"/>
              </a:rPr>
              <a:t>The working of the system starts with the collection of data and selecting the important attributes. Then the required data is processed into the required format. The data is then divided into two parts training and testing data. The algorithms are applied and the model is trained using the training data. The accuracy of the system is obtained by testing the system using the testing data. This system is implemented using the following modules. </a:t>
            </a:r>
          </a:p>
          <a:p>
            <a:pPr algn="l">
              <a:lnSpc>
                <a:spcPts val="4339"/>
              </a:lnSpc>
            </a:pPr>
            <a:r>
              <a:rPr lang="en-US" sz="3099">
                <a:solidFill>
                  <a:srgbClr val="242323"/>
                </a:solidFill>
                <a:latin typeface="Nunito"/>
                <a:ea typeface="Nunito"/>
                <a:cs typeface="Nunito"/>
                <a:sym typeface="Nunito"/>
              </a:rPr>
              <a:t>               1. Collection of Dataset. </a:t>
            </a:r>
          </a:p>
          <a:p>
            <a:pPr algn="l">
              <a:lnSpc>
                <a:spcPts val="4339"/>
              </a:lnSpc>
            </a:pPr>
            <a:r>
              <a:rPr lang="en-US" sz="3099">
                <a:solidFill>
                  <a:srgbClr val="242323"/>
                </a:solidFill>
                <a:latin typeface="Nunito"/>
                <a:ea typeface="Nunito"/>
                <a:cs typeface="Nunito"/>
                <a:sym typeface="Nunito"/>
              </a:rPr>
              <a:t>               2. Data Processing</a:t>
            </a:r>
          </a:p>
          <a:p>
            <a:pPr algn="l">
              <a:lnSpc>
                <a:spcPts val="4339"/>
              </a:lnSpc>
            </a:pPr>
            <a:r>
              <a:rPr lang="en-US" sz="3099">
                <a:solidFill>
                  <a:srgbClr val="242323"/>
                </a:solidFill>
                <a:latin typeface="Nunito"/>
                <a:ea typeface="Nunito"/>
                <a:cs typeface="Nunito"/>
                <a:sym typeface="Nunito"/>
              </a:rPr>
              <a:t>               3. Splitting of dataset</a:t>
            </a:r>
          </a:p>
          <a:p>
            <a:pPr algn="l">
              <a:lnSpc>
                <a:spcPts val="4339"/>
              </a:lnSpc>
            </a:pPr>
            <a:r>
              <a:rPr lang="en-US" sz="3099">
                <a:solidFill>
                  <a:srgbClr val="242323"/>
                </a:solidFill>
                <a:latin typeface="Nunito"/>
                <a:ea typeface="Nunito"/>
                <a:cs typeface="Nunito"/>
                <a:sym typeface="Nunito"/>
              </a:rPr>
              <a:t>               4. Applying different algorithms </a:t>
            </a:r>
          </a:p>
          <a:p>
            <a:pPr algn="l">
              <a:lnSpc>
                <a:spcPts val="4339"/>
              </a:lnSpc>
            </a:pPr>
            <a:r>
              <a:rPr lang="en-US" sz="3099">
                <a:solidFill>
                  <a:srgbClr val="242323"/>
                </a:solidFill>
                <a:latin typeface="Nunito"/>
                <a:ea typeface="Nunito"/>
                <a:cs typeface="Nunito"/>
                <a:sym typeface="Nunito"/>
              </a:rPr>
              <a:t>               5. checking accuracy scores of algorithms</a:t>
            </a:r>
          </a:p>
          <a:p>
            <a:pPr algn="l">
              <a:lnSpc>
                <a:spcPts val="4339"/>
              </a:lnSpc>
            </a:pPr>
            <a:r>
              <a:rPr lang="en-US" sz="3099">
                <a:solidFill>
                  <a:srgbClr val="242323"/>
                </a:solidFill>
                <a:latin typeface="Nunito"/>
                <a:ea typeface="Nunito"/>
                <a:cs typeface="Nunito"/>
                <a:sym typeface="Nunito"/>
              </a:rPr>
              <a:t>               6. Applying different model evaluation techniques</a:t>
            </a:r>
          </a:p>
          <a:p>
            <a:pPr algn="l">
              <a:lnSpc>
                <a:spcPts val="4339"/>
              </a:lnSpc>
            </a:pPr>
            <a:r>
              <a:rPr lang="en-US" sz="3099">
                <a:solidFill>
                  <a:srgbClr val="242323"/>
                </a:solidFill>
                <a:latin typeface="Nunito"/>
                <a:ea typeface="Nunito"/>
                <a:cs typeface="Nunito"/>
                <a:sym typeface="Nunito"/>
              </a:rPr>
              <a:t>               7.Making decision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3012735">
            <a:off x="8331452" y="-10675299"/>
            <a:ext cx="13483298" cy="14598059"/>
          </a:xfrm>
          <a:custGeom>
            <a:avLst/>
            <a:gdLst/>
            <a:ahLst/>
            <a:cxnLst/>
            <a:rect l="l" t="t" r="r" b="b"/>
            <a:pathLst>
              <a:path w="13483298" h="14598059">
                <a:moveTo>
                  <a:pt x="0" y="0"/>
                </a:moveTo>
                <a:lnTo>
                  <a:pt x="13483299" y="0"/>
                </a:lnTo>
                <a:lnTo>
                  <a:pt x="13483299" y="14598059"/>
                </a:lnTo>
                <a:lnTo>
                  <a:pt x="0" y="145980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100000">
            <a:off x="-3762117" y="5970932"/>
            <a:ext cx="13483298" cy="14598059"/>
          </a:xfrm>
          <a:custGeom>
            <a:avLst/>
            <a:gdLst/>
            <a:ahLst/>
            <a:cxnLst/>
            <a:rect l="l" t="t" r="r" b="b"/>
            <a:pathLst>
              <a:path w="13483298" h="14598059">
                <a:moveTo>
                  <a:pt x="0" y="0"/>
                </a:moveTo>
                <a:lnTo>
                  <a:pt x="13483298" y="0"/>
                </a:lnTo>
                <a:lnTo>
                  <a:pt x="13483298" y="14598059"/>
                </a:lnTo>
                <a:lnTo>
                  <a:pt x="0" y="145980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0"/>
            <a:ext cx="2319843" cy="1560751"/>
          </a:xfrm>
          <a:custGeom>
            <a:avLst/>
            <a:gdLst/>
            <a:ahLst/>
            <a:cxnLst/>
            <a:rect l="l" t="t" r="r" b="b"/>
            <a:pathLst>
              <a:path w="2319843" h="1560751">
                <a:moveTo>
                  <a:pt x="0" y="0"/>
                </a:moveTo>
                <a:lnTo>
                  <a:pt x="2319843" y="0"/>
                </a:lnTo>
                <a:lnTo>
                  <a:pt x="2319843" y="1560751"/>
                </a:lnTo>
                <a:lnTo>
                  <a:pt x="0" y="1560751"/>
                </a:lnTo>
                <a:lnTo>
                  <a:pt x="0" y="0"/>
                </a:lnTo>
                <a:close/>
              </a:path>
            </a:pathLst>
          </a:custGeom>
          <a:blipFill>
            <a:blip r:embed="rId6"/>
            <a:stretch>
              <a:fillRect/>
            </a:stretch>
          </a:blipFill>
        </p:spPr>
      </p:sp>
      <p:sp>
        <p:nvSpPr>
          <p:cNvPr id="5" name="Freeform 5"/>
          <p:cNvSpPr/>
          <p:nvPr/>
        </p:nvSpPr>
        <p:spPr>
          <a:xfrm>
            <a:off x="9428335" y="2433744"/>
            <a:ext cx="7525499" cy="6016530"/>
          </a:xfrm>
          <a:custGeom>
            <a:avLst/>
            <a:gdLst/>
            <a:ahLst/>
            <a:cxnLst/>
            <a:rect l="l" t="t" r="r" b="b"/>
            <a:pathLst>
              <a:path w="7525499" h="6016530">
                <a:moveTo>
                  <a:pt x="0" y="0"/>
                </a:moveTo>
                <a:lnTo>
                  <a:pt x="7525498" y="0"/>
                </a:lnTo>
                <a:lnTo>
                  <a:pt x="7525498" y="6016530"/>
                </a:lnTo>
                <a:lnTo>
                  <a:pt x="0" y="6016530"/>
                </a:lnTo>
                <a:lnTo>
                  <a:pt x="0" y="0"/>
                </a:lnTo>
                <a:close/>
              </a:path>
            </a:pathLst>
          </a:custGeom>
          <a:blipFill>
            <a:blip r:embed="rId7"/>
            <a:stretch>
              <a:fillRect/>
            </a:stretch>
          </a:blipFill>
        </p:spPr>
      </p:sp>
      <p:sp>
        <p:nvSpPr>
          <p:cNvPr id="6" name="Freeform 6"/>
          <p:cNvSpPr/>
          <p:nvPr/>
        </p:nvSpPr>
        <p:spPr>
          <a:xfrm>
            <a:off x="1493202" y="2433744"/>
            <a:ext cx="6957678" cy="6114867"/>
          </a:xfrm>
          <a:custGeom>
            <a:avLst/>
            <a:gdLst/>
            <a:ahLst/>
            <a:cxnLst/>
            <a:rect l="l" t="t" r="r" b="b"/>
            <a:pathLst>
              <a:path w="6957678" h="6114867">
                <a:moveTo>
                  <a:pt x="0" y="0"/>
                </a:moveTo>
                <a:lnTo>
                  <a:pt x="6957678" y="0"/>
                </a:lnTo>
                <a:lnTo>
                  <a:pt x="6957678" y="6114867"/>
                </a:lnTo>
                <a:lnTo>
                  <a:pt x="0" y="6114867"/>
                </a:lnTo>
                <a:lnTo>
                  <a:pt x="0" y="0"/>
                </a:lnTo>
                <a:close/>
              </a:path>
            </a:pathLst>
          </a:custGeom>
          <a:blipFill>
            <a:blip r:embed="rId8"/>
            <a:stretch>
              <a:fillRect/>
            </a:stretch>
          </a:blipFill>
        </p:spPr>
      </p:sp>
      <p:sp>
        <p:nvSpPr>
          <p:cNvPr id="7" name="TextBox 7"/>
          <p:cNvSpPr txBox="1"/>
          <p:nvPr/>
        </p:nvSpPr>
        <p:spPr>
          <a:xfrm>
            <a:off x="3165973" y="300327"/>
            <a:ext cx="12524723" cy="1437695"/>
          </a:xfrm>
          <a:prstGeom prst="rect">
            <a:avLst/>
          </a:prstGeom>
        </p:spPr>
        <p:txBody>
          <a:bodyPr lIns="0" tIns="0" rIns="0" bIns="0" rtlCol="0" anchor="t">
            <a:spAutoFit/>
          </a:bodyPr>
          <a:lstStyle/>
          <a:p>
            <a:pPr algn="ctr">
              <a:lnSpc>
                <a:spcPts val="5739"/>
              </a:lnSpc>
            </a:pPr>
            <a:r>
              <a:rPr lang="en-US" sz="4591">
                <a:solidFill>
                  <a:srgbClr val="242323"/>
                </a:solidFill>
                <a:latin typeface="Nunito Bold"/>
                <a:ea typeface="Nunito Bold"/>
                <a:cs typeface="Nunito Bold"/>
                <a:sym typeface="Nunito Bold"/>
              </a:rPr>
              <a:t>Proposed  Machine learning based Intelligent Youth Obesity Classifer (ML-IYOC)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1601</Words>
  <Application>Microsoft Office PowerPoint</Application>
  <PresentationFormat>Custom</PresentationFormat>
  <Paragraphs>152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Nunito Bold</vt:lpstr>
      <vt:lpstr>Arial</vt:lpstr>
      <vt:lpstr>Nunito</vt:lpstr>
      <vt:lpstr>Nunito 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cp:lastModifiedBy>HP</cp:lastModifiedBy>
  <cp:revision>2</cp:revision>
  <dcterms:created xsi:type="dcterms:W3CDTF">2006-08-16T00:00:00Z</dcterms:created>
  <dcterms:modified xsi:type="dcterms:W3CDTF">2024-07-30T02:40:55Z</dcterms:modified>
  <dc:identifier>DAGMO9uO6QA</dc:identifier>
</cp:coreProperties>
</file>