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956" r:id="rId1"/>
  </p:sldMasterIdLst>
  <p:sldIdLst>
    <p:sldId id="256" r:id="rId2"/>
    <p:sldId id="257" r:id="rId3"/>
    <p:sldId id="275" r:id="rId4"/>
    <p:sldId id="276" r:id="rId5"/>
    <p:sldId id="27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snapToObjects="1">
      <p:cViewPr>
        <p:scale>
          <a:sx n="107" d="100"/>
          <a:sy n="107" d="100"/>
        </p:scale>
        <p:origin x="736"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1/20/19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1775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167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526151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10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464350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42636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582244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825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966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98449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98667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1/20/19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1266466"/>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0"/>
            <a:ext cx="8791575" cy="2387600"/>
          </a:xfrm>
        </p:spPr>
        <p:txBody>
          <a:bodyPr>
            <a:normAutofit/>
          </a:bodyPr>
          <a:lstStyle/>
          <a:p>
            <a:r>
              <a:rPr lang="en-US" dirty="0" smtClean="0"/>
              <a:t>SMART INDIA HACKATHON 2k19</a:t>
            </a:r>
            <a:endParaRPr lang="en-US" dirty="0"/>
          </a:p>
        </p:txBody>
      </p:sp>
      <p:sp>
        <p:nvSpPr>
          <p:cNvPr id="3" name="Subtitle 2"/>
          <p:cNvSpPr>
            <a:spLocks noGrp="1"/>
          </p:cNvSpPr>
          <p:nvPr>
            <p:ph type="subTitle" idx="1"/>
          </p:nvPr>
        </p:nvSpPr>
        <p:spPr>
          <a:xfrm>
            <a:off x="2004014" y="2485619"/>
            <a:ext cx="8791575" cy="3725175"/>
          </a:xfrm>
        </p:spPr>
        <p:txBody>
          <a:bodyPr>
            <a:normAutofit fontScale="92500" lnSpcReduction="10000"/>
          </a:bodyPr>
          <a:lstStyle/>
          <a:p>
            <a:pPr algn="just"/>
            <a:r>
              <a:rPr lang="en-US" b="1" dirty="0" smtClean="0">
                <a:solidFill>
                  <a:schemeClr val="tx1"/>
                </a:solidFill>
              </a:rPr>
              <a:t>Problem statement		</a:t>
            </a:r>
            <a:r>
              <a:rPr lang="en-US" b="1" dirty="0" smtClean="0">
                <a:solidFill>
                  <a:schemeClr val="tx1"/>
                </a:solidFill>
              </a:rPr>
              <a:t>:</a:t>
            </a:r>
            <a:r>
              <a:rPr lang="en-US" b="1" dirty="0" smtClean="0">
                <a:solidFill>
                  <a:schemeClr val="tx1"/>
                </a:solidFill>
              </a:rPr>
              <a:t>	Drone based medical </a:t>
            </a:r>
            <a:r>
              <a:rPr lang="en-US" b="1" dirty="0" smtClean="0">
                <a:solidFill>
                  <a:schemeClr val="tx1"/>
                </a:solidFill>
              </a:rPr>
              <a:t>facility</a:t>
            </a:r>
          </a:p>
          <a:p>
            <a:pPr algn="just"/>
            <a:r>
              <a:rPr lang="en-US" b="1" dirty="0" smtClean="0">
                <a:solidFill>
                  <a:schemeClr val="tx1"/>
                </a:solidFill>
              </a:rPr>
              <a:t>Category			:	Hardware</a:t>
            </a:r>
          </a:p>
          <a:p>
            <a:pPr algn="just"/>
            <a:r>
              <a:rPr lang="en-US" b="1" dirty="0">
                <a:solidFill>
                  <a:schemeClr val="tx1"/>
                </a:solidFill>
              </a:rPr>
              <a:t>Technology bucket		</a:t>
            </a:r>
            <a:r>
              <a:rPr lang="en-US" b="1" dirty="0" smtClean="0">
                <a:solidFill>
                  <a:schemeClr val="tx1"/>
                </a:solidFill>
              </a:rPr>
              <a:t>:</a:t>
            </a:r>
            <a:r>
              <a:rPr lang="en-US" b="1" dirty="0">
                <a:solidFill>
                  <a:schemeClr val="tx1"/>
                </a:solidFill>
              </a:rPr>
              <a:t>	robotics and </a:t>
            </a:r>
            <a:r>
              <a:rPr lang="en-US" b="1" dirty="0" smtClean="0">
                <a:solidFill>
                  <a:schemeClr val="tx1"/>
                </a:solidFill>
              </a:rPr>
              <a:t>drones</a:t>
            </a:r>
            <a:endParaRPr lang="en-US" b="1" dirty="0" smtClean="0">
              <a:solidFill>
                <a:schemeClr val="tx1"/>
              </a:solidFill>
            </a:endParaRPr>
          </a:p>
          <a:p>
            <a:pPr algn="just"/>
            <a:r>
              <a:rPr lang="en-US" b="1" dirty="0" smtClean="0">
                <a:solidFill>
                  <a:schemeClr val="tx1"/>
                </a:solidFill>
              </a:rPr>
              <a:t>Organization			</a:t>
            </a:r>
            <a:r>
              <a:rPr lang="en-US" b="1" dirty="0" smtClean="0">
                <a:solidFill>
                  <a:schemeClr val="tx1"/>
                </a:solidFill>
              </a:rPr>
              <a:t>: </a:t>
            </a:r>
            <a:r>
              <a:rPr lang="en-US" b="1" dirty="0" smtClean="0">
                <a:solidFill>
                  <a:schemeClr val="tx1"/>
                </a:solidFill>
              </a:rPr>
              <a:t>	</a:t>
            </a:r>
            <a:r>
              <a:rPr lang="en-US" b="1" dirty="0" err="1" smtClean="0">
                <a:solidFill>
                  <a:schemeClr val="tx1"/>
                </a:solidFill>
              </a:rPr>
              <a:t>mindtree</a:t>
            </a:r>
            <a:endParaRPr lang="en-US" b="1" dirty="0" smtClean="0">
              <a:solidFill>
                <a:schemeClr val="tx1"/>
              </a:solidFill>
            </a:endParaRPr>
          </a:p>
          <a:p>
            <a:pPr algn="just"/>
            <a:r>
              <a:rPr lang="en-US" b="1" dirty="0" smtClean="0">
                <a:solidFill>
                  <a:schemeClr val="tx1"/>
                </a:solidFill>
              </a:rPr>
              <a:t>Team </a:t>
            </a:r>
            <a:r>
              <a:rPr lang="en-US" b="1" dirty="0" smtClean="0">
                <a:solidFill>
                  <a:schemeClr val="tx1"/>
                </a:solidFill>
              </a:rPr>
              <a:t>name 			</a:t>
            </a:r>
            <a:r>
              <a:rPr lang="en-US" b="1" dirty="0" smtClean="0">
                <a:solidFill>
                  <a:schemeClr val="tx1"/>
                </a:solidFill>
              </a:rPr>
              <a:t>:</a:t>
            </a:r>
            <a:r>
              <a:rPr lang="en-US" b="1" dirty="0" smtClean="0">
                <a:solidFill>
                  <a:schemeClr val="tx1"/>
                </a:solidFill>
              </a:rPr>
              <a:t>	Hyderabad </a:t>
            </a:r>
            <a:r>
              <a:rPr lang="en-US" b="1" dirty="0" smtClean="0">
                <a:solidFill>
                  <a:schemeClr val="tx1"/>
                </a:solidFill>
              </a:rPr>
              <a:t>Hawks</a:t>
            </a:r>
            <a:endParaRPr lang="en-US" b="1" dirty="0">
              <a:solidFill>
                <a:schemeClr val="tx1"/>
              </a:solidFill>
            </a:endParaRPr>
          </a:p>
          <a:p>
            <a:pPr algn="just"/>
            <a:r>
              <a:rPr lang="en-US" b="1" dirty="0" smtClean="0">
                <a:solidFill>
                  <a:schemeClr val="tx1"/>
                </a:solidFill>
              </a:rPr>
              <a:t>Team leader name		</a:t>
            </a:r>
            <a:r>
              <a:rPr lang="en-US" b="1" dirty="0" smtClean="0">
                <a:solidFill>
                  <a:schemeClr val="tx1"/>
                </a:solidFill>
              </a:rPr>
              <a:t>:</a:t>
            </a:r>
            <a:r>
              <a:rPr lang="en-US" b="1" dirty="0" smtClean="0">
                <a:solidFill>
                  <a:schemeClr val="tx1"/>
                </a:solidFill>
              </a:rPr>
              <a:t>	</a:t>
            </a:r>
            <a:r>
              <a:rPr lang="en-US" b="1" dirty="0" err="1" smtClean="0">
                <a:solidFill>
                  <a:schemeClr val="tx1"/>
                </a:solidFill>
              </a:rPr>
              <a:t>Bobde</a:t>
            </a:r>
            <a:r>
              <a:rPr lang="en-US" b="1" dirty="0" smtClean="0">
                <a:solidFill>
                  <a:schemeClr val="tx1"/>
                </a:solidFill>
              </a:rPr>
              <a:t> </a:t>
            </a:r>
            <a:r>
              <a:rPr lang="en-US" b="1" dirty="0" err="1" smtClean="0">
                <a:solidFill>
                  <a:schemeClr val="tx1"/>
                </a:solidFill>
              </a:rPr>
              <a:t>Preethi</a:t>
            </a:r>
            <a:r>
              <a:rPr lang="en-US" b="1" dirty="0">
                <a:solidFill>
                  <a:schemeClr val="tx1"/>
                </a:solidFill>
              </a:rPr>
              <a:t>	</a:t>
            </a:r>
            <a:r>
              <a:rPr lang="en-US" b="1" dirty="0" smtClean="0">
                <a:solidFill>
                  <a:schemeClr val="tx1"/>
                </a:solidFill>
              </a:rPr>
              <a:t>	</a:t>
            </a:r>
          </a:p>
          <a:p>
            <a:pPr algn="just"/>
            <a:r>
              <a:rPr lang="en-US" b="1" dirty="0" smtClean="0">
                <a:solidFill>
                  <a:schemeClr val="tx1"/>
                </a:solidFill>
              </a:rPr>
              <a:t>college code			</a:t>
            </a:r>
            <a:r>
              <a:rPr lang="en-US" b="1" dirty="0" smtClean="0">
                <a:solidFill>
                  <a:schemeClr val="tx1"/>
                </a:solidFill>
              </a:rPr>
              <a:t>:	</a:t>
            </a:r>
            <a:r>
              <a:rPr lang="en-US" b="1" dirty="0" smtClean="0">
                <a:solidFill>
                  <a:schemeClr val="tx1"/>
                </a:solidFill>
              </a:rPr>
              <a:t>1-3513469386</a:t>
            </a:r>
          </a:p>
          <a:p>
            <a:pPr algn="just"/>
            <a:r>
              <a:rPr lang="en-US" b="1" dirty="0" smtClean="0">
                <a:solidFill>
                  <a:schemeClr val="tx1"/>
                </a:solidFill>
              </a:rPr>
              <a:t>Problem statement id	:	LB6</a:t>
            </a:r>
          </a:p>
          <a:p>
            <a:pPr algn="just"/>
            <a:endParaRPr lang="en-US" b="1" dirty="0" smtClean="0">
              <a:solidFill>
                <a:schemeClr val="tx1"/>
              </a:solidFill>
            </a:endParaRPr>
          </a:p>
          <a:p>
            <a:endParaRPr lang="en-US" b="1" dirty="0" smtClean="0">
              <a:solidFill>
                <a:schemeClr val="tx1"/>
              </a:solidFill>
            </a:endParaRPr>
          </a:p>
        </p:txBody>
      </p:sp>
    </p:spTree>
    <p:extLst>
      <p:ext uri="{BB962C8B-B14F-4D97-AF65-F5344CB8AC3E}">
        <p14:creationId xmlns:p14="http://schemas.microsoft.com/office/powerpoint/2010/main" val="107891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123" y="1319998"/>
            <a:ext cx="5791015" cy="441090"/>
          </a:xfrm>
        </p:spPr>
        <p:txBody>
          <a:bodyPr>
            <a:normAutofit/>
          </a:bodyPr>
          <a:lstStyle/>
          <a:p>
            <a:r>
              <a:rPr lang="en-US" sz="1600" b="1" dirty="0" smtClean="0"/>
              <a:t>Why</a:t>
            </a:r>
            <a:r>
              <a:rPr lang="en-US" sz="2000" b="1" dirty="0" smtClean="0"/>
              <a:t> the medical drone?</a:t>
            </a:r>
            <a:endParaRPr lang="en-US" sz="2000" b="1" dirty="0"/>
          </a:p>
        </p:txBody>
      </p:sp>
      <p:sp>
        <p:nvSpPr>
          <p:cNvPr id="3" name="Content Placeholder 2"/>
          <p:cNvSpPr>
            <a:spLocks noGrp="1"/>
          </p:cNvSpPr>
          <p:nvPr>
            <p:ph idx="1"/>
          </p:nvPr>
        </p:nvSpPr>
        <p:spPr>
          <a:xfrm>
            <a:off x="759123" y="1797585"/>
            <a:ext cx="9780089" cy="5246846"/>
          </a:xfrm>
        </p:spPr>
        <p:txBody>
          <a:bodyPr>
            <a:normAutofit/>
          </a:bodyPr>
          <a:lstStyle/>
          <a:p>
            <a:r>
              <a:rPr lang="en-IN" sz="1600" dirty="0" smtClean="0">
                <a:solidFill>
                  <a:schemeClr val="tx1"/>
                </a:solidFill>
              </a:rPr>
              <a:t>Drones </a:t>
            </a:r>
            <a:r>
              <a:rPr lang="en-IN" sz="1600" dirty="0">
                <a:solidFill>
                  <a:schemeClr val="tx1"/>
                </a:solidFill>
              </a:rPr>
              <a:t>help in transporting the medical supplies to remote hospitals located at inaccessible areas</a:t>
            </a:r>
            <a:r>
              <a:rPr lang="en-IN" sz="1600" dirty="0" smtClean="0">
                <a:solidFill>
                  <a:schemeClr val="tx1"/>
                </a:solidFill>
              </a:rPr>
              <a:t>. </a:t>
            </a:r>
            <a:r>
              <a:rPr lang="en-IN" sz="1600" dirty="0">
                <a:solidFill>
                  <a:schemeClr val="tx1"/>
                </a:solidFill>
              </a:rPr>
              <a:t>For example, in situations where a hospital needs a specific category of blood for emergency treatment, delivery of such treatment material using drone facility for transportation avoids time delays. However, </a:t>
            </a:r>
            <a:r>
              <a:rPr lang="en-IN" sz="1600" dirty="0"/>
              <a:t>while designing such drones the following factors should be considered. </a:t>
            </a:r>
            <a:endParaRPr lang="en-US" sz="1600" dirty="0"/>
          </a:p>
          <a:p>
            <a:pPr marL="0" indent="0">
              <a:buNone/>
            </a:pPr>
            <a:r>
              <a:rPr lang="en-IN" sz="1600" dirty="0" smtClean="0"/>
              <a:t>	</a:t>
            </a:r>
            <a:r>
              <a:rPr lang="en-IN" sz="1600" dirty="0" smtClean="0">
                <a:solidFill>
                  <a:schemeClr val="tx1"/>
                </a:solidFill>
              </a:rPr>
              <a:t>a</a:t>
            </a:r>
            <a:r>
              <a:rPr lang="en-IN" sz="1600" dirty="0">
                <a:solidFill>
                  <a:schemeClr val="tx1"/>
                </a:solidFill>
              </a:rPr>
              <a:t>) Payload of the copter.</a:t>
            </a:r>
            <a:endParaRPr lang="en-US" sz="1600" dirty="0">
              <a:solidFill>
                <a:schemeClr val="tx1"/>
              </a:solidFill>
            </a:endParaRPr>
          </a:p>
          <a:p>
            <a:pPr marL="0" indent="0">
              <a:buNone/>
            </a:pPr>
            <a:r>
              <a:rPr lang="en-IN" sz="1600" dirty="0" smtClean="0">
                <a:solidFill>
                  <a:schemeClr val="tx1"/>
                </a:solidFill>
              </a:rPr>
              <a:t>	b</a:t>
            </a:r>
            <a:r>
              <a:rPr lang="en-IN" sz="1600" dirty="0">
                <a:solidFill>
                  <a:schemeClr val="tx1"/>
                </a:solidFill>
              </a:rPr>
              <a:t>) Safe packing (mechanical or thermal) of the material should be ensured while the </a:t>
            </a:r>
            <a:r>
              <a:rPr lang="en-IN" sz="1600" dirty="0" smtClean="0">
                <a:solidFill>
                  <a:schemeClr val="tx1"/>
                </a:solidFill>
              </a:rPr>
              <a:t>		treatment </a:t>
            </a:r>
            <a:r>
              <a:rPr lang="en-IN" sz="1600" dirty="0">
                <a:solidFill>
                  <a:schemeClr val="tx1"/>
                </a:solidFill>
              </a:rPr>
              <a:t>material is loaded at the source.   It implies that medicines or blood should be </a:t>
            </a:r>
            <a:r>
              <a:rPr lang="en-IN" sz="1600" dirty="0" smtClean="0">
                <a:solidFill>
                  <a:schemeClr val="tx1"/>
                </a:solidFill>
              </a:rPr>
              <a:t>	securely </a:t>
            </a:r>
            <a:r>
              <a:rPr lang="en-IN" sz="1600" dirty="0">
                <a:solidFill>
                  <a:schemeClr val="tx1"/>
                </a:solidFill>
              </a:rPr>
              <a:t>placed during transport   or during delivery time.  Enough shock protection </a:t>
            </a:r>
            <a:r>
              <a:rPr lang="en-IN" sz="1600" dirty="0" smtClean="0">
                <a:solidFill>
                  <a:schemeClr val="tx1"/>
                </a:solidFill>
              </a:rPr>
              <a:t>	should </a:t>
            </a:r>
            <a:r>
              <a:rPr lang="en-IN" sz="1600" dirty="0">
                <a:solidFill>
                  <a:schemeClr val="tx1"/>
                </a:solidFill>
              </a:rPr>
              <a:t>be provided   if the material contains glass items (for example, injection vials)</a:t>
            </a:r>
            <a:endParaRPr lang="en-US" sz="1600" dirty="0">
              <a:solidFill>
                <a:schemeClr val="tx1"/>
              </a:solidFill>
            </a:endParaRPr>
          </a:p>
          <a:p>
            <a:pPr marL="0" indent="0">
              <a:buNone/>
            </a:pPr>
            <a:r>
              <a:rPr lang="en-IN" sz="1600" dirty="0" smtClean="0">
                <a:solidFill>
                  <a:schemeClr val="tx1"/>
                </a:solidFill>
              </a:rPr>
              <a:t>	c</a:t>
            </a:r>
            <a:r>
              <a:rPr lang="en-IN" sz="1600" dirty="0">
                <a:solidFill>
                  <a:schemeClr val="tx1"/>
                </a:solidFill>
              </a:rPr>
              <a:t>) Shock free delivery of the material at the destinations </a:t>
            </a:r>
            <a:r>
              <a:rPr lang="en-IN" sz="1600" dirty="0" smtClean="0">
                <a:solidFill>
                  <a:schemeClr val="tx1"/>
                </a:solidFill>
              </a:rPr>
              <a:t>is a </a:t>
            </a:r>
            <a:r>
              <a:rPr lang="en-IN" sz="1600" dirty="0">
                <a:solidFill>
                  <a:schemeClr val="tx1"/>
                </a:solidFill>
              </a:rPr>
              <a:t>must.</a:t>
            </a:r>
            <a:endParaRPr lang="en-US" sz="1600" dirty="0">
              <a:solidFill>
                <a:schemeClr val="tx1"/>
              </a:solidFill>
            </a:endParaRPr>
          </a:p>
          <a:p>
            <a:pPr marL="0" indent="0">
              <a:buNone/>
            </a:pPr>
            <a:r>
              <a:rPr lang="en-IN" sz="1600" dirty="0" smtClean="0">
                <a:solidFill>
                  <a:schemeClr val="tx1"/>
                </a:solidFill>
              </a:rPr>
              <a:t>	d</a:t>
            </a:r>
            <a:r>
              <a:rPr lang="en-IN" sz="1600" dirty="0">
                <a:solidFill>
                  <a:schemeClr val="tx1"/>
                </a:solidFill>
              </a:rPr>
              <a:t>) Avoidance of collisions during transit.</a:t>
            </a:r>
            <a:endParaRPr lang="en-US" sz="1600" dirty="0">
              <a:solidFill>
                <a:schemeClr val="tx1"/>
              </a:solidFill>
            </a:endParaRPr>
          </a:p>
          <a:p>
            <a:pPr marL="0" indent="0">
              <a:buNone/>
            </a:pPr>
            <a:r>
              <a:rPr lang="en-IN" sz="1600" dirty="0" smtClean="0">
                <a:solidFill>
                  <a:schemeClr val="tx1"/>
                </a:solidFill>
              </a:rPr>
              <a:t>	e</a:t>
            </a:r>
            <a:r>
              <a:rPr lang="en-IN" sz="1600" dirty="0">
                <a:solidFill>
                  <a:schemeClr val="tx1"/>
                </a:solidFill>
              </a:rPr>
              <a:t>) Endurance of the copter. After delivering the material, drone has to return back to </a:t>
            </a:r>
            <a:r>
              <a:rPr lang="en-IN" sz="1600" dirty="0" smtClean="0">
                <a:solidFill>
                  <a:schemeClr val="tx1"/>
                </a:solidFill>
              </a:rPr>
              <a:t>the 	launching place</a:t>
            </a:r>
            <a:r>
              <a:rPr lang="en-IN" sz="1600" dirty="0">
                <a:solidFill>
                  <a:schemeClr val="tx1"/>
                </a:solidFill>
              </a:rPr>
              <a:t>. </a:t>
            </a:r>
            <a:endParaRPr lang="en-US" sz="1600" dirty="0">
              <a:solidFill>
                <a:schemeClr val="tx1"/>
              </a:solidFill>
            </a:endParaRPr>
          </a:p>
          <a:p>
            <a:pPr marL="0" indent="0">
              <a:buNone/>
            </a:pPr>
            <a:r>
              <a:rPr lang="en-IN" sz="1600" dirty="0" smtClean="0">
                <a:solidFill>
                  <a:schemeClr val="tx1"/>
                </a:solidFill>
              </a:rPr>
              <a:t>	f</a:t>
            </a:r>
            <a:r>
              <a:rPr lang="en-IN" sz="1600" dirty="0">
                <a:solidFill>
                  <a:schemeClr val="tx1"/>
                </a:solidFill>
              </a:rPr>
              <a:t>) Balancing </a:t>
            </a:r>
            <a:r>
              <a:rPr lang="en-IN" sz="1600" dirty="0" smtClean="0">
                <a:solidFill>
                  <a:schemeClr val="tx1"/>
                </a:solidFill>
              </a:rPr>
              <a:t>of the </a:t>
            </a:r>
            <a:r>
              <a:rPr lang="en-IN" sz="1600" dirty="0">
                <a:solidFill>
                  <a:schemeClr val="tx1"/>
                </a:solidFill>
              </a:rPr>
              <a:t>copter for vertical take-off and landing.</a:t>
            </a:r>
            <a:endParaRPr lang="en-US" sz="1600" dirty="0">
              <a:solidFill>
                <a:schemeClr val="tx1"/>
              </a:solidFill>
            </a:endParaRPr>
          </a:p>
          <a:p>
            <a:pPr marL="0" indent="0">
              <a:buNone/>
            </a:pPr>
            <a:endParaRPr lang="en-US" sz="1600" dirty="0">
              <a:solidFill>
                <a:schemeClr val="tx1"/>
              </a:solidFill>
            </a:endParaRPr>
          </a:p>
        </p:txBody>
      </p:sp>
      <p:sp>
        <p:nvSpPr>
          <p:cNvPr id="6" name="TextBox 5"/>
          <p:cNvSpPr txBox="1"/>
          <p:nvPr/>
        </p:nvSpPr>
        <p:spPr>
          <a:xfrm>
            <a:off x="759123" y="452504"/>
            <a:ext cx="10118674" cy="830997"/>
          </a:xfrm>
          <a:prstGeom prst="rect">
            <a:avLst/>
          </a:prstGeom>
          <a:noFill/>
        </p:spPr>
        <p:txBody>
          <a:bodyPr wrap="square" rtlCol="0">
            <a:spAutoFit/>
          </a:bodyPr>
          <a:lstStyle/>
          <a:p>
            <a:r>
              <a:rPr lang="en-IN" sz="1600" b="1" dirty="0"/>
              <a:t>PROBLEM </a:t>
            </a:r>
            <a:r>
              <a:rPr lang="en-IN" sz="1600" b="1" dirty="0" smtClean="0"/>
              <a:t>STATEMENT: </a:t>
            </a:r>
          </a:p>
          <a:p>
            <a:r>
              <a:rPr lang="en-IN" sz="1600" dirty="0" smtClean="0"/>
              <a:t>A </a:t>
            </a:r>
            <a:r>
              <a:rPr lang="en-IN" sz="1600" dirty="0"/>
              <a:t>Drone based medical facility for the rural areas as many rural areas in India are not able to access the medical help(includes blood and its derivatives) easily.</a:t>
            </a:r>
            <a:endParaRPr lang="en-US" sz="1600" dirty="0"/>
          </a:p>
        </p:txBody>
      </p:sp>
    </p:spTree>
    <p:extLst>
      <p:ext uri="{BB962C8B-B14F-4D97-AF65-F5344CB8AC3E}">
        <p14:creationId xmlns:p14="http://schemas.microsoft.com/office/powerpoint/2010/main" val="102037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1681" y="3277299"/>
            <a:ext cx="10020496" cy="1569660"/>
          </a:xfrm>
          <a:prstGeom prst="rect">
            <a:avLst/>
          </a:prstGeom>
          <a:noFill/>
        </p:spPr>
        <p:txBody>
          <a:bodyPr wrap="square" rtlCol="0">
            <a:spAutoFit/>
          </a:bodyPr>
          <a:lstStyle/>
          <a:p>
            <a:r>
              <a:rPr lang="en-US" sz="1600" b="1" dirty="0" smtClean="0"/>
              <a:t>WORKING</a:t>
            </a:r>
            <a:r>
              <a:rPr lang="en-US" sz="1600" b="1" dirty="0" smtClean="0">
                <a:solidFill>
                  <a:schemeClr val="bg1"/>
                </a:solidFill>
              </a:rPr>
              <a:t>:</a:t>
            </a:r>
          </a:p>
          <a:p>
            <a:pPr marL="742950" lvl="1" indent="-285750">
              <a:buFont typeface="Arial" charset="0"/>
              <a:buChar char="•"/>
            </a:pPr>
            <a:r>
              <a:rPr lang="en-US" sz="1600" dirty="0"/>
              <a:t>Hospitals in need of medications request the nearest </a:t>
            </a:r>
            <a:r>
              <a:rPr lang="en-US" sz="1600" dirty="0" smtClean="0"/>
              <a:t>central </a:t>
            </a:r>
            <a:r>
              <a:rPr lang="en-US" sz="1600" dirty="0"/>
              <a:t>drone station</a:t>
            </a:r>
          </a:p>
          <a:p>
            <a:pPr marL="742950" lvl="1" indent="-285750">
              <a:buFont typeface="Arial" charset="0"/>
              <a:buChar char="•"/>
            </a:pPr>
            <a:r>
              <a:rPr lang="en-US" sz="1600" dirty="0"/>
              <a:t>The medication is placed inside a cold container  </a:t>
            </a:r>
          </a:p>
          <a:p>
            <a:pPr marL="742950" lvl="1" indent="-285750">
              <a:buFont typeface="Arial" charset="0"/>
              <a:buChar char="•"/>
            </a:pPr>
            <a:r>
              <a:rPr lang="en-US" sz="1600" dirty="0"/>
              <a:t>The drone then flies to the rural area .</a:t>
            </a:r>
          </a:p>
          <a:p>
            <a:pPr marL="742950" lvl="1" indent="-285750">
              <a:buFont typeface="Arial" charset="0"/>
              <a:buChar char="•"/>
            </a:pPr>
            <a:r>
              <a:rPr lang="en-US" sz="1600" dirty="0"/>
              <a:t>The hospital workers are notified to grab </a:t>
            </a:r>
            <a:r>
              <a:rPr lang="en-US" sz="1600" dirty="0" smtClean="0"/>
              <a:t>the delivery</a:t>
            </a:r>
            <a:r>
              <a:rPr lang="en-US" sz="1600" dirty="0"/>
              <a:t>.</a:t>
            </a:r>
          </a:p>
          <a:p>
            <a:pPr marL="742950" lvl="1" indent="-285750">
              <a:buFont typeface="Arial" charset="0"/>
              <a:buChar char="•"/>
            </a:pPr>
            <a:r>
              <a:rPr lang="en-US" sz="1600" dirty="0"/>
              <a:t>T</a:t>
            </a:r>
            <a:r>
              <a:rPr lang="en-IN" sz="1600" dirty="0"/>
              <a:t>hey type the digital passcode, open the container and collect the medications</a:t>
            </a:r>
            <a:endParaRPr lang="en-US" sz="1600" dirty="0"/>
          </a:p>
        </p:txBody>
      </p:sp>
      <p:sp>
        <p:nvSpPr>
          <p:cNvPr id="6" name="TextBox 5"/>
          <p:cNvSpPr txBox="1"/>
          <p:nvPr/>
        </p:nvSpPr>
        <p:spPr>
          <a:xfrm>
            <a:off x="1011681" y="476532"/>
            <a:ext cx="10020496" cy="2800767"/>
          </a:xfrm>
          <a:prstGeom prst="rect">
            <a:avLst/>
          </a:prstGeom>
          <a:noFill/>
        </p:spPr>
        <p:txBody>
          <a:bodyPr wrap="square" rtlCol="0">
            <a:spAutoFit/>
          </a:bodyPr>
          <a:lstStyle/>
          <a:p>
            <a:r>
              <a:rPr lang="en-IN" sz="1600" b="1" dirty="0"/>
              <a:t>SOLUTION</a:t>
            </a:r>
            <a:r>
              <a:rPr lang="en-IN" sz="1600" b="1" dirty="0">
                <a:solidFill>
                  <a:schemeClr val="bg1"/>
                </a:solidFill>
              </a:rPr>
              <a:t>:</a:t>
            </a:r>
            <a:endParaRPr lang="en-US" sz="1600" b="1" dirty="0">
              <a:solidFill>
                <a:schemeClr val="bg1"/>
              </a:solidFill>
            </a:endParaRPr>
          </a:p>
          <a:p>
            <a:pPr marL="742950" lvl="1" indent="-285750">
              <a:buFont typeface="Arial" charset="0"/>
              <a:buChar char="•"/>
            </a:pPr>
            <a:r>
              <a:rPr lang="en-IN" sz="1600" dirty="0"/>
              <a:t>While Considering the payload, the motor and propeller characteristics (Number of motors used) should be identified along with the operating voltage and currents for given payload. </a:t>
            </a:r>
            <a:endParaRPr lang="en-US" sz="1600" dirty="0"/>
          </a:p>
          <a:p>
            <a:pPr marL="742950" lvl="1" indent="-285750">
              <a:buFont typeface="Arial" charset="0"/>
              <a:buChar char="•"/>
            </a:pPr>
            <a:r>
              <a:rPr lang="en-IN" sz="1600" dirty="0"/>
              <a:t>Drones are aerial units hence there is no time delay and the path are very clear.</a:t>
            </a:r>
            <a:endParaRPr lang="en-US" sz="1600" dirty="0"/>
          </a:p>
          <a:p>
            <a:pPr marL="742950" lvl="1" indent="-285750">
              <a:buFont typeface="Arial" charset="0"/>
              <a:buChar char="•"/>
            </a:pPr>
            <a:r>
              <a:rPr lang="en-IN" sz="1600" dirty="0"/>
              <a:t>The container is a thermoelectric module and is provided with a digital lock system.</a:t>
            </a:r>
            <a:endParaRPr lang="en-US" sz="1600" dirty="0"/>
          </a:p>
          <a:p>
            <a:pPr marL="742950" lvl="1" indent="-285750">
              <a:buFont typeface="Arial" charset="0"/>
              <a:buChar char="•"/>
            </a:pPr>
            <a:r>
              <a:rPr lang="en-IN" sz="1600" dirty="0"/>
              <a:t>Due to some extraneous factors the copter may land at an unfriendly location with in the hospital compound. In such situations the landing speed of the copter should be drastically reduced for smooth and safe landing.</a:t>
            </a:r>
            <a:endParaRPr lang="en-US" sz="1600" dirty="0"/>
          </a:p>
          <a:p>
            <a:pPr marL="742950" lvl="1" indent="-285750">
              <a:buFont typeface="Arial" charset="0"/>
              <a:buChar char="•"/>
            </a:pPr>
            <a:r>
              <a:rPr lang="en-IN" sz="1600" dirty="0"/>
              <a:t>The capacity of the battery should be so chosen that it can meet all power requirements till it is returns back to launching place. A safe thumb rule is that the copter should still have 30 percent charge after executing the RTL mode.</a:t>
            </a:r>
            <a:endParaRPr lang="en-US" sz="1600" dirty="0"/>
          </a:p>
        </p:txBody>
      </p:sp>
      <p:sp>
        <p:nvSpPr>
          <p:cNvPr id="5" name="TextBox 4"/>
          <p:cNvSpPr txBox="1"/>
          <p:nvPr/>
        </p:nvSpPr>
        <p:spPr>
          <a:xfrm>
            <a:off x="1011681" y="4846959"/>
            <a:ext cx="9654363" cy="1354217"/>
          </a:xfrm>
          <a:prstGeom prst="rect">
            <a:avLst/>
          </a:prstGeom>
          <a:noFill/>
        </p:spPr>
        <p:txBody>
          <a:bodyPr wrap="square" rtlCol="0">
            <a:spAutoFit/>
          </a:bodyPr>
          <a:lstStyle/>
          <a:p>
            <a:r>
              <a:rPr lang="en-US" sz="1600" b="1" dirty="0" smtClean="0"/>
              <a:t>TECHNOLOGY:</a:t>
            </a:r>
            <a:endParaRPr lang="en-US" sz="1600" b="1" dirty="0" smtClean="0"/>
          </a:p>
          <a:p>
            <a:pPr marL="742950" lvl="1" indent="-285750">
              <a:buFont typeface="Arial" charset="0"/>
              <a:buChar char="•"/>
            </a:pPr>
            <a:r>
              <a:rPr lang="en-IN" sz="1600" dirty="0"/>
              <a:t>It uses DRONE WAYPOINT GPS NAVIGATION.</a:t>
            </a:r>
            <a:endParaRPr lang="en-US" sz="1600" dirty="0"/>
          </a:p>
          <a:p>
            <a:pPr marL="742950" lvl="1" indent="-285750">
              <a:buFont typeface="Arial" charset="0"/>
              <a:buChar char="•"/>
            </a:pPr>
            <a:r>
              <a:rPr lang="en-IN" sz="1600" dirty="0"/>
              <a:t>Raspberry pie (digital lock)</a:t>
            </a:r>
            <a:endParaRPr lang="en-US" sz="1600" dirty="0"/>
          </a:p>
          <a:p>
            <a:pPr marL="742950" lvl="1" indent="-285750">
              <a:buFont typeface="Arial" charset="0"/>
              <a:buChar char="•"/>
            </a:pPr>
            <a:r>
              <a:rPr lang="en-IN" sz="1600" dirty="0"/>
              <a:t>Mission planner software</a:t>
            </a:r>
            <a:endParaRPr lang="en-US" sz="1600" dirty="0"/>
          </a:p>
          <a:p>
            <a:endParaRPr lang="en-US" dirty="0"/>
          </a:p>
        </p:txBody>
      </p:sp>
    </p:spTree>
    <p:extLst>
      <p:ext uri="{BB962C8B-B14F-4D97-AF65-F5344CB8AC3E}">
        <p14:creationId xmlns:p14="http://schemas.microsoft.com/office/powerpoint/2010/main" val="140389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50414983"/>
              </p:ext>
            </p:extLst>
          </p:nvPr>
        </p:nvGraphicFramePr>
        <p:xfrm>
          <a:off x="2145879" y="2558075"/>
          <a:ext cx="4834890" cy="2088518"/>
        </p:xfrm>
        <a:graphic>
          <a:graphicData uri="http://schemas.openxmlformats.org/drawingml/2006/table">
            <a:tbl>
              <a:tblPr firstRow="1" firstCol="1" bandRow="1">
                <a:tableStyleId>{5C22544A-7EE6-4342-B048-85BDC9FD1C3A}</a:tableStyleId>
              </a:tblPr>
              <a:tblGrid>
                <a:gridCol w="727950"/>
                <a:gridCol w="2105420"/>
                <a:gridCol w="2001520"/>
              </a:tblGrid>
              <a:tr h="262255">
                <a:tc>
                  <a:txBody>
                    <a:bodyPr/>
                    <a:lstStyle/>
                    <a:p>
                      <a:pPr marL="0" marR="0" algn="just">
                        <a:lnSpc>
                          <a:spcPct val="107000"/>
                        </a:lnSpc>
                        <a:spcBef>
                          <a:spcPts val="0"/>
                        </a:spcBef>
                        <a:spcAft>
                          <a:spcPts val="0"/>
                        </a:spcAft>
                      </a:pPr>
                      <a:r>
                        <a:rPr lang="en-US" sz="1400" dirty="0">
                          <a:effectLst/>
                        </a:rPr>
                        <a:t>S.NO</a:t>
                      </a:r>
                      <a:endParaRPr lang="en-US" sz="1100" dirty="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a:effectLst/>
                        </a:rPr>
                        <a:t>COMPONENT </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a:effectLst/>
                        </a:rPr>
                        <a:t>TYPE</a:t>
                      </a:r>
                      <a:endParaRPr lang="en-US" sz="1100">
                        <a:effectLst/>
                        <a:latin typeface="Calibri" charset="0"/>
                        <a:ea typeface="Times New Roman" charset="0"/>
                        <a:cs typeface="Times New Roman" charset="0"/>
                      </a:endParaRPr>
                    </a:p>
                  </a:txBody>
                  <a:tcPr marL="68580" marR="68580" marT="0" marB="0"/>
                </a:tc>
              </a:tr>
              <a:tr h="0">
                <a:tc>
                  <a:txBody>
                    <a:bodyPr/>
                    <a:lstStyle/>
                    <a:p>
                      <a:pPr marL="0" marR="0" algn="just">
                        <a:lnSpc>
                          <a:spcPct val="107000"/>
                        </a:lnSpc>
                        <a:spcBef>
                          <a:spcPts val="0"/>
                        </a:spcBef>
                        <a:spcAft>
                          <a:spcPts val="0"/>
                        </a:spcAft>
                      </a:pPr>
                      <a:r>
                        <a:rPr lang="en-US" sz="1400" dirty="0">
                          <a:effectLst/>
                        </a:rPr>
                        <a:t>1</a:t>
                      </a:r>
                      <a:endParaRPr lang="en-US" sz="1100" dirty="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a:effectLst/>
                        </a:rPr>
                        <a:t>Type of the copter</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a:effectLst/>
                        </a:rPr>
                        <a:t>Hexa copter</a:t>
                      </a:r>
                      <a:endParaRPr lang="en-US" sz="1100">
                        <a:effectLst/>
                        <a:latin typeface="Calibri" charset="0"/>
                        <a:ea typeface="Times New Roman" charset="0"/>
                        <a:cs typeface="Times New Roman" charset="0"/>
                      </a:endParaRPr>
                    </a:p>
                  </a:txBody>
                  <a:tcPr marL="68580" marR="68580" marT="0" marB="0"/>
                </a:tc>
              </a:tr>
              <a:tr h="0">
                <a:tc>
                  <a:txBody>
                    <a:bodyPr/>
                    <a:lstStyle/>
                    <a:p>
                      <a:pPr marL="0" marR="0" algn="just">
                        <a:lnSpc>
                          <a:spcPct val="107000"/>
                        </a:lnSpc>
                        <a:spcBef>
                          <a:spcPts val="0"/>
                        </a:spcBef>
                        <a:spcAft>
                          <a:spcPts val="0"/>
                        </a:spcAft>
                      </a:pPr>
                      <a:r>
                        <a:rPr lang="en-US" sz="1400">
                          <a:effectLst/>
                        </a:rPr>
                        <a:t>2</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a:effectLst/>
                        </a:rPr>
                        <a:t>Controller</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a:effectLst/>
                        </a:rPr>
                        <a:t>Pixhawk-2.4.8</a:t>
                      </a:r>
                      <a:endParaRPr lang="en-US" sz="1100">
                        <a:effectLst/>
                        <a:latin typeface="Calibri" charset="0"/>
                        <a:ea typeface="Times New Roman" charset="0"/>
                        <a:cs typeface="Times New Roman" charset="0"/>
                      </a:endParaRPr>
                    </a:p>
                  </a:txBody>
                  <a:tcPr marL="68580" marR="68580" marT="0" marB="0"/>
                </a:tc>
              </a:tr>
              <a:tr h="0">
                <a:tc>
                  <a:txBody>
                    <a:bodyPr/>
                    <a:lstStyle/>
                    <a:p>
                      <a:pPr marL="0" marR="0" algn="just">
                        <a:lnSpc>
                          <a:spcPct val="107000"/>
                        </a:lnSpc>
                        <a:spcBef>
                          <a:spcPts val="0"/>
                        </a:spcBef>
                        <a:spcAft>
                          <a:spcPts val="0"/>
                        </a:spcAft>
                      </a:pPr>
                      <a:r>
                        <a:rPr lang="en-US" sz="1400">
                          <a:effectLst/>
                        </a:rPr>
                        <a:t>3</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a:effectLst/>
                        </a:rPr>
                        <a:t>Navigator</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dirty="0" err="1" smtClean="0">
                          <a:effectLst/>
                        </a:rPr>
                        <a:t>U</a:t>
                      </a:r>
                      <a:r>
                        <a:rPr lang="en-US" sz="1400" baseline="0" dirty="0" err="1" smtClean="0">
                          <a:effectLst/>
                        </a:rPr>
                        <a:t>blox</a:t>
                      </a:r>
                      <a:r>
                        <a:rPr lang="en-US" sz="1400" baseline="0" dirty="0" smtClean="0">
                          <a:effectLst/>
                        </a:rPr>
                        <a:t> Neo M8N</a:t>
                      </a:r>
                      <a:r>
                        <a:rPr lang="en-US" sz="1400" dirty="0" smtClean="0">
                          <a:effectLst/>
                        </a:rPr>
                        <a:t> </a:t>
                      </a:r>
                      <a:r>
                        <a:rPr lang="en-US" sz="1400" dirty="0">
                          <a:effectLst/>
                        </a:rPr>
                        <a:t>GPS</a:t>
                      </a:r>
                      <a:endParaRPr lang="en-US" sz="1100" dirty="0">
                        <a:effectLst/>
                        <a:latin typeface="Calibri" charset="0"/>
                        <a:ea typeface="Times New Roman" charset="0"/>
                        <a:cs typeface="Times New Roman" charset="0"/>
                      </a:endParaRPr>
                    </a:p>
                  </a:txBody>
                  <a:tcPr marL="68580" marR="68580" marT="0" marB="0"/>
                </a:tc>
              </a:tr>
              <a:tr h="0">
                <a:tc>
                  <a:txBody>
                    <a:bodyPr/>
                    <a:lstStyle/>
                    <a:p>
                      <a:pPr marL="0" marR="0" algn="just">
                        <a:lnSpc>
                          <a:spcPct val="107000"/>
                        </a:lnSpc>
                        <a:spcBef>
                          <a:spcPts val="0"/>
                        </a:spcBef>
                        <a:spcAft>
                          <a:spcPts val="0"/>
                        </a:spcAft>
                      </a:pPr>
                      <a:r>
                        <a:rPr lang="en-US" sz="1400">
                          <a:effectLst/>
                        </a:rPr>
                        <a:t>4</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a:effectLst/>
                        </a:rPr>
                        <a:t>Firmware </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a:effectLst/>
                        </a:rPr>
                        <a:t>Mission planner</a:t>
                      </a:r>
                      <a:endParaRPr lang="en-US" sz="1100">
                        <a:effectLst/>
                        <a:latin typeface="Calibri" charset="0"/>
                        <a:ea typeface="Times New Roman" charset="0"/>
                        <a:cs typeface="Times New Roman" charset="0"/>
                      </a:endParaRPr>
                    </a:p>
                  </a:txBody>
                  <a:tcPr marL="68580" marR="68580" marT="0" marB="0"/>
                </a:tc>
              </a:tr>
              <a:tr h="0">
                <a:tc>
                  <a:txBody>
                    <a:bodyPr/>
                    <a:lstStyle/>
                    <a:p>
                      <a:pPr marL="0" marR="0" algn="just">
                        <a:lnSpc>
                          <a:spcPct val="107000"/>
                        </a:lnSpc>
                        <a:spcBef>
                          <a:spcPts val="0"/>
                        </a:spcBef>
                        <a:spcAft>
                          <a:spcPts val="0"/>
                        </a:spcAft>
                      </a:pPr>
                      <a:r>
                        <a:rPr lang="en-US" sz="1400">
                          <a:effectLst/>
                        </a:rPr>
                        <a:t>5</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a:effectLst/>
                        </a:rPr>
                        <a:t>Motors</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a:effectLst/>
                        </a:rPr>
                        <a:t>935kV</a:t>
                      </a:r>
                      <a:endParaRPr lang="en-US" sz="1100">
                        <a:effectLst/>
                        <a:latin typeface="Calibri" charset="0"/>
                        <a:ea typeface="Times New Roman" charset="0"/>
                        <a:cs typeface="Times New Roman" charset="0"/>
                      </a:endParaRPr>
                    </a:p>
                  </a:txBody>
                  <a:tcPr marL="68580" marR="68580" marT="0" marB="0"/>
                </a:tc>
              </a:tr>
              <a:tr h="176530">
                <a:tc>
                  <a:txBody>
                    <a:bodyPr/>
                    <a:lstStyle/>
                    <a:p>
                      <a:pPr marL="0" marR="0" algn="just">
                        <a:lnSpc>
                          <a:spcPct val="107000"/>
                        </a:lnSpc>
                        <a:spcBef>
                          <a:spcPts val="0"/>
                        </a:spcBef>
                        <a:spcAft>
                          <a:spcPts val="0"/>
                        </a:spcAft>
                      </a:pPr>
                      <a:r>
                        <a:rPr lang="en-US" sz="1400">
                          <a:effectLst/>
                        </a:rPr>
                        <a:t>6</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a:effectLst/>
                        </a:rPr>
                        <a:t>Battery</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a:effectLst/>
                        </a:rPr>
                        <a:t>12V</a:t>
                      </a:r>
                      <a:endParaRPr lang="en-US" sz="1100">
                        <a:effectLst/>
                        <a:latin typeface="Calibri" charset="0"/>
                        <a:ea typeface="Times New Roman" charset="0"/>
                        <a:cs typeface="Times New Roman" charset="0"/>
                      </a:endParaRPr>
                    </a:p>
                  </a:txBody>
                  <a:tcPr marL="68580" marR="68580" marT="0" marB="0"/>
                </a:tc>
              </a:tr>
              <a:tr h="165100">
                <a:tc>
                  <a:txBody>
                    <a:bodyPr/>
                    <a:lstStyle/>
                    <a:p>
                      <a:pPr marL="0" marR="0" algn="just">
                        <a:lnSpc>
                          <a:spcPct val="107000"/>
                        </a:lnSpc>
                        <a:spcBef>
                          <a:spcPts val="0"/>
                        </a:spcBef>
                        <a:spcAft>
                          <a:spcPts val="0"/>
                        </a:spcAft>
                      </a:pPr>
                      <a:r>
                        <a:rPr lang="en-US" sz="1400">
                          <a:effectLst/>
                        </a:rPr>
                        <a:t>7</a:t>
                      </a:r>
                      <a:endParaRPr lang="en-US" sz="1100">
                        <a:effectLst/>
                        <a:latin typeface="Calibri"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1400" dirty="0">
                          <a:effectLst/>
                        </a:rPr>
                        <a:t>Electronic Speed controllers(ESC)</a:t>
                      </a:r>
                      <a:endParaRPr lang="en-US" sz="1100" dirty="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1400" dirty="0">
                          <a:effectLst/>
                        </a:rPr>
                        <a:t>30A</a:t>
                      </a:r>
                      <a:endParaRPr lang="en-US" sz="1100" dirty="0">
                        <a:effectLst/>
                        <a:latin typeface="Calibri" charset="0"/>
                        <a:ea typeface="Times New Roman" charset="0"/>
                        <a:cs typeface="Times New Roman"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97509369"/>
              </p:ext>
            </p:extLst>
          </p:nvPr>
        </p:nvGraphicFramePr>
        <p:xfrm>
          <a:off x="2145879" y="5143738"/>
          <a:ext cx="3912235" cy="1298448"/>
        </p:xfrm>
        <a:graphic>
          <a:graphicData uri="http://schemas.openxmlformats.org/drawingml/2006/table">
            <a:tbl>
              <a:tblPr firstRow="1" firstCol="1" bandRow="1">
                <a:tableStyleId>{5C22544A-7EE6-4342-B048-85BDC9FD1C3A}</a:tableStyleId>
              </a:tblPr>
              <a:tblGrid>
                <a:gridCol w="754380"/>
                <a:gridCol w="3157855"/>
              </a:tblGrid>
              <a:tr h="0">
                <a:tc>
                  <a:txBody>
                    <a:bodyPr/>
                    <a:lstStyle/>
                    <a:p>
                      <a:pPr marL="0" marR="0" algn="just">
                        <a:lnSpc>
                          <a:spcPct val="107000"/>
                        </a:lnSpc>
                        <a:spcBef>
                          <a:spcPts val="1200"/>
                        </a:spcBef>
                        <a:spcAft>
                          <a:spcPts val="0"/>
                        </a:spcAft>
                      </a:pPr>
                      <a:r>
                        <a:rPr lang="en-US" sz="1400">
                          <a:effectLst/>
                        </a:rPr>
                        <a:t>S.NO</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1200"/>
                        </a:spcBef>
                        <a:spcAft>
                          <a:spcPts val="0"/>
                        </a:spcAft>
                      </a:pPr>
                      <a:r>
                        <a:rPr lang="en-US" sz="1400">
                          <a:effectLst/>
                        </a:rPr>
                        <a:t>COMPONENT</a:t>
                      </a:r>
                      <a:endParaRPr lang="en-US" sz="1100">
                        <a:effectLst/>
                        <a:latin typeface="Calibri" charset="0"/>
                        <a:ea typeface="Times New Roman" charset="0"/>
                        <a:cs typeface="Times New Roman" charset="0"/>
                      </a:endParaRPr>
                    </a:p>
                  </a:txBody>
                  <a:tcPr marL="68580" marR="68580" marT="0" marB="0"/>
                </a:tc>
              </a:tr>
              <a:tr h="0">
                <a:tc>
                  <a:txBody>
                    <a:bodyPr/>
                    <a:lstStyle/>
                    <a:p>
                      <a:pPr marL="0" marR="0" algn="just">
                        <a:lnSpc>
                          <a:spcPct val="107000"/>
                        </a:lnSpc>
                        <a:spcBef>
                          <a:spcPts val="1200"/>
                        </a:spcBef>
                        <a:spcAft>
                          <a:spcPts val="0"/>
                        </a:spcAft>
                      </a:pPr>
                      <a:r>
                        <a:rPr lang="en-US" sz="1400">
                          <a:effectLst/>
                        </a:rPr>
                        <a:t>1</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1200"/>
                        </a:spcBef>
                        <a:spcAft>
                          <a:spcPts val="0"/>
                        </a:spcAft>
                      </a:pPr>
                      <a:r>
                        <a:rPr lang="en-US" sz="1400" dirty="0">
                          <a:effectLst/>
                        </a:rPr>
                        <a:t>Heat sink with a fan</a:t>
                      </a:r>
                      <a:endParaRPr lang="en-US" sz="1100" dirty="0">
                        <a:effectLst/>
                        <a:latin typeface="Calibri" charset="0"/>
                        <a:ea typeface="Times New Roman" charset="0"/>
                        <a:cs typeface="Times New Roman" charset="0"/>
                      </a:endParaRPr>
                    </a:p>
                  </a:txBody>
                  <a:tcPr marL="68580" marR="68580" marT="0" marB="0"/>
                </a:tc>
              </a:tr>
              <a:tr h="0">
                <a:tc>
                  <a:txBody>
                    <a:bodyPr/>
                    <a:lstStyle/>
                    <a:p>
                      <a:pPr marL="0" marR="0" algn="just">
                        <a:lnSpc>
                          <a:spcPct val="107000"/>
                        </a:lnSpc>
                        <a:spcBef>
                          <a:spcPts val="1200"/>
                        </a:spcBef>
                        <a:spcAft>
                          <a:spcPts val="0"/>
                        </a:spcAft>
                      </a:pPr>
                      <a:r>
                        <a:rPr lang="en-US" sz="1400">
                          <a:effectLst/>
                        </a:rPr>
                        <a:t>2</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1200"/>
                        </a:spcBef>
                        <a:spcAft>
                          <a:spcPts val="0"/>
                        </a:spcAft>
                      </a:pPr>
                      <a:r>
                        <a:rPr lang="en-US" sz="1400">
                          <a:effectLst/>
                        </a:rPr>
                        <a:t>Peltier Module</a:t>
                      </a:r>
                      <a:endParaRPr lang="en-US" sz="1100">
                        <a:effectLst/>
                        <a:latin typeface="Calibri" charset="0"/>
                        <a:ea typeface="Times New Roman" charset="0"/>
                        <a:cs typeface="Times New Roman" charset="0"/>
                      </a:endParaRPr>
                    </a:p>
                  </a:txBody>
                  <a:tcPr marL="68580" marR="68580" marT="0" marB="0"/>
                </a:tc>
              </a:tr>
              <a:tr h="0">
                <a:tc>
                  <a:txBody>
                    <a:bodyPr/>
                    <a:lstStyle/>
                    <a:p>
                      <a:pPr marL="0" marR="0" algn="just">
                        <a:lnSpc>
                          <a:spcPct val="107000"/>
                        </a:lnSpc>
                        <a:spcBef>
                          <a:spcPts val="1200"/>
                        </a:spcBef>
                        <a:spcAft>
                          <a:spcPts val="0"/>
                        </a:spcAft>
                      </a:pPr>
                      <a:r>
                        <a:rPr lang="en-US" sz="1400">
                          <a:effectLst/>
                        </a:rPr>
                        <a:t>3</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1200"/>
                        </a:spcBef>
                        <a:spcAft>
                          <a:spcPts val="0"/>
                        </a:spcAft>
                      </a:pPr>
                      <a:r>
                        <a:rPr lang="en-US" sz="1400" dirty="0">
                          <a:effectLst/>
                        </a:rPr>
                        <a:t>Simple heat sink</a:t>
                      </a:r>
                      <a:endParaRPr lang="en-US" sz="1100" dirty="0">
                        <a:effectLst/>
                        <a:latin typeface="Calibri" charset="0"/>
                        <a:ea typeface="Times New Roman" charset="0"/>
                        <a:cs typeface="Times New Roman" charset="0"/>
                      </a:endParaRPr>
                    </a:p>
                  </a:txBody>
                  <a:tcPr marL="68580" marR="68580" marT="0" marB="0"/>
                </a:tc>
              </a:tr>
              <a:tr h="0">
                <a:tc>
                  <a:txBody>
                    <a:bodyPr/>
                    <a:lstStyle/>
                    <a:p>
                      <a:pPr marL="0" marR="0" algn="just">
                        <a:lnSpc>
                          <a:spcPct val="107000"/>
                        </a:lnSpc>
                        <a:spcBef>
                          <a:spcPts val="1200"/>
                        </a:spcBef>
                        <a:spcAft>
                          <a:spcPts val="0"/>
                        </a:spcAft>
                      </a:pPr>
                      <a:r>
                        <a:rPr lang="en-US" sz="1400">
                          <a:effectLst/>
                        </a:rPr>
                        <a:t>4</a:t>
                      </a:r>
                      <a:endParaRPr lang="en-US" sz="110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1200"/>
                        </a:spcBef>
                        <a:spcAft>
                          <a:spcPts val="0"/>
                        </a:spcAft>
                      </a:pPr>
                      <a:r>
                        <a:rPr lang="en-US" sz="1400" dirty="0">
                          <a:effectLst/>
                        </a:rPr>
                        <a:t>Small CPU fan</a:t>
                      </a:r>
                      <a:endParaRPr lang="en-US" sz="1100" dirty="0">
                        <a:effectLst/>
                        <a:latin typeface="Calibri" charset="0"/>
                        <a:ea typeface="Times New Roman" charset="0"/>
                        <a:cs typeface="Times New Roman" charset="0"/>
                      </a:endParaRPr>
                    </a:p>
                  </a:txBody>
                  <a:tcPr marL="68580" marR="68580" marT="0" marB="0"/>
                </a:tc>
              </a:tr>
              <a:tr h="0">
                <a:tc>
                  <a:txBody>
                    <a:bodyPr/>
                    <a:lstStyle/>
                    <a:p>
                      <a:pPr marL="0" marR="0" algn="just">
                        <a:lnSpc>
                          <a:spcPct val="107000"/>
                        </a:lnSpc>
                        <a:spcBef>
                          <a:spcPts val="1200"/>
                        </a:spcBef>
                        <a:spcAft>
                          <a:spcPts val="0"/>
                        </a:spcAft>
                      </a:pPr>
                      <a:r>
                        <a:rPr lang="en-US" sz="1400" dirty="0">
                          <a:effectLst/>
                        </a:rPr>
                        <a:t>5</a:t>
                      </a:r>
                      <a:endParaRPr lang="en-US" sz="1100" dirty="0">
                        <a:effectLst/>
                        <a:latin typeface="Calibri" charset="0"/>
                        <a:ea typeface="Times New Roman" charset="0"/>
                        <a:cs typeface="Times New Roman" charset="0"/>
                      </a:endParaRPr>
                    </a:p>
                  </a:txBody>
                  <a:tcPr marL="68580" marR="68580" marT="0" marB="0"/>
                </a:tc>
                <a:tc>
                  <a:txBody>
                    <a:bodyPr/>
                    <a:lstStyle/>
                    <a:p>
                      <a:pPr marL="0" marR="0" algn="just">
                        <a:lnSpc>
                          <a:spcPct val="107000"/>
                        </a:lnSpc>
                        <a:spcBef>
                          <a:spcPts val="1200"/>
                        </a:spcBef>
                        <a:spcAft>
                          <a:spcPts val="0"/>
                        </a:spcAft>
                      </a:pPr>
                      <a:r>
                        <a:rPr lang="en-US" sz="1400" dirty="0">
                          <a:effectLst/>
                        </a:rPr>
                        <a:t>Digital lock</a:t>
                      </a:r>
                      <a:endParaRPr lang="en-US" sz="1100" dirty="0">
                        <a:effectLst/>
                        <a:latin typeface="Calibri" charset="0"/>
                        <a:ea typeface="Times New Roman" charset="0"/>
                        <a:cs typeface="Times New Roman" charset="0"/>
                      </a:endParaRPr>
                    </a:p>
                  </a:txBody>
                  <a:tcPr marL="68580" marR="68580" marT="0" marB="0"/>
                </a:tc>
              </a:tr>
            </a:tbl>
          </a:graphicData>
        </a:graphic>
      </p:graphicFrame>
      <p:sp>
        <p:nvSpPr>
          <p:cNvPr id="6" name="Rectangle 1"/>
          <p:cNvSpPr>
            <a:spLocks noChangeArrowheads="1"/>
          </p:cNvSpPr>
          <p:nvPr/>
        </p:nvSpPr>
        <p:spPr bwMode="auto">
          <a:xfrm>
            <a:off x="2065264" y="1906367"/>
            <a:ext cx="76422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This is the prototype for the practical Drone. The following components are used in the prototype Drone </a:t>
            </a:r>
            <a:r>
              <a:rPr kumimoji="0" lang="en-US" altLang="en-US" sz="1600" b="0" i="0" u="none" strike="noStrike" cap="none" normalizeH="0" baseline="0" dirty="0" smtClean="0">
                <a:ln>
                  <a:noFill/>
                </a:ln>
                <a:solidFill>
                  <a:schemeClr val="tx1"/>
                </a:solidFill>
                <a:effectLst/>
              </a:rPr>
              <a:t>construction</a:t>
            </a:r>
            <a:endParaRPr kumimoji="0" lang="en-US" altLang="en-US" sz="1600" b="0" i="0" u="none" strike="noStrike" cap="none" normalizeH="0" baseline="0" dirty="0">
              <a:ln>
                <a:noFill/>
              </a:ln>
              <a:solidFill>
                <a:schemeClr val="tx1"/>
              </a:solidFill>
              <a:effectLst/>
            </a:endParaRPr>
          </a:p>
        </p:txBody>
      </p:sp>
      <p:sp>
        <p:nvSpPr>
          <p:cNvPr id="8" name="TextBox 7"/>
          <p:cNvSpPr txBox="1"/>
          <p:nvPr/>
        </p:nvSpPr>
        <p:spPr>
          <a:xfrm>
            <a:off x="1791761" y="1655911"/>
            <a:ext cx="2310235" cy="338554"/>
          </a:xfrm>
          <a:prstGeom prst="rect">
            <a:avLst/>
          </a:prstGeom>
          <a:noFill/>
        </p:spPr>
        <p:txBody>
          <a:bodyPr wrap="square" rtlCol="0">
            <a:spAutoFit/>
          </a:bodyPr>
          <a:lstStyle/>
          <a:p>
            <a:r>
              <a:rPr lang="en-US" sz="1600" b="1" dirty="0" smtClean="0"/>
              <a:t>PROTOTYPE:</a:t>
            </a:r>
            <a:r>
              <a:rPr lang="en-US" sz="1600" b="1" dirty="0" smtClean="0">
                <a:solidFill>
                  <a:schemeClr val="bg1"/>
                </a:solidFill>
              </a:rPr>
              <a:t>:</a:t>
            </a:r>
            <a:endParaRPr lang="en-US" sz="1600" b="1" dirty="0">
              <a:solidFill>
                <a:schemeClr val="bg1"/>
              </a:solidFill>
            </a:endParaRPr>
          </a:p>
        </p:txBody>
      </p:sp>
      <p:sp>
        <p:nvSpPr>
          <p:cNvPr id="9" name="TextBox 8"/>
          <p:cNvSpPr txBox="1"/>
          <p:nvPr/>
        </p:nvSpPr>
        <p:spPr>
          <a:xfrm>
            <a:off x="2065264" y="4774406"/>
            <a:ext cx="9619917" cy="338554"/>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600" dirty="0" smtClean="0"/>
              <a:t>The container is THERMOELECTRIC MODULE. It consists of following components.</a:t>
            </a:r>
            <a:endParaRPr lang="en-US" altLang="en-US" sz="1600" dirty="0"/>
          </a:p>
        </p:txBody>
      </p:sp>
      <p:sp>
        <p:nvSpPr>
          <p:cNvPr id="11" name="TextBox 10"/>
          <p:cNvSpPr txBox="1"/>
          <p:nvPr/>
        </p:nvSpPr>
        <p:spPr>
          <a:xfrm>
            <a:off x="2065264" y="429039"/>
            <a:ext cx="8704613" cy="1077218"/>
          </a:xfrm>
          <a:prstGeom prst="rect">
            <a:avLst/>
          </a:prstGeom>
          <a:noFill/>
        </p:spPr>
        <p:txBody>
          <a:bodyPr wrap="square" rtlCol="0">
            <a:spAutoFit/>
          </a:bodyPr>
          <a:lstStyle/>
          <a:p>
            <a:r>
              <a:rPr lang="en-IN" sz="1600" dirty="0"/>
              <a:t>Drones help in transporting the medical supplies to remote hospitals located at inaccessible areas. For example, in situations where a hospital needs a specific category of blood for emergency treatment, delivery of such treatment material using drone facility for transportation avoids time delays.</a:t>
            </a:r>
            <a:endParaRPr lang="en-US" sz="1600" dirty="0"/>
          </a:p>
        </p:txBody>
      </p:sp>
    </p:spTree>
    <p:extLst>
      <p:ext uri="{BB962C8B-B14F-4D97-AF65-F5344CB8AC3E}">
        <p14:creationId xmlns:p14="http://schemas.microsoft.com/office/powerpoint/2010/main" val="11740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50" y="278542"/>
            <a:ext cx="2994651" cy="466002"/>
          </a:xfrm>
        </p:spPr>
        <p:txBody>
          <a:bodyPr>
            <a:normAutofit/>
          </a:bodyPr>
          <a:lstStyle/>
          <a:p>
            <a:r>
              <a:rPr lang="en-US" sz="2000" b="1" dirty="0" smtClean="0"/>
              <a:t>FRAMEWORK:</a:t>
            </a:r>
            <a:endParaRPr lang="en-US" sz="2000" b="1" dirty="0">
              <a:solidFill>
                <a:schemeClr val="bg1"/>
              </a:solidFill>
            </a:endParaRPr>
          </a:p>
        </p:txBody>
      </p:sp>
      <p:sp>
        <p:nvSpPr>
          <p:cNvPr id="4" name="TextBox 3"/>
          <p:cNvSpPr txBox="1"/>
          <p:nvPr/>
        </p:nvSpPr>
        <p:spPr>
          <a:xfrm>
            <a:off x="1545450" y="4703595"/>
            <a:ext cx="8038214" cy="1815882"/>
          </a:xfrm>
          <a:prstGeom prst="rect">
            <a:avLst/>
          </a:prstGeom>
          <a:noFill/>
        </p:spPr>
        <p:txBody>
          <a:bodyPr wrap="square" rtlCol="0">
            <a:spAutoFit/>
          </a:bodyPr>
          <a:lstStyle/>
          <a:p>
            <a:pPr marL="285750" indent="-285750">
              <a:buFont typeface="Arial" charset="0"/>
              <a:buChar char="•"/>
            </a:pPr>
            <a:r>
              <a:rPr lang="en-IN" sz="1600" dirty="0"/>
              <a:t>The usage of Drone in transport of medical supplies to the rural area hospital has many advantages over the present problems faced by the regular procedure of transport of medical supplies to the hospitals. </a:t>
            </a:r>
          </a:p>
          <a:p>
            <a:pPr marL="285750" indent="-285750">
              <a:buFont typeface="Arial" charset="0"/>
              <a:buChar char="•"/>
            </a:pPr>
            <a:r>
              <a:rPr lang="en-IN" sz="1600" dirty="0"/>
              <a:t>It is way faster and efficient than the regular method. It is safe and secured as it provided with the digital lock system. </a:t>
            </a:r>
          </a:p>
          <a:p>
            <a:pPr marL="285750" indent="-285750">
              <a:buFont typeface="Arial" charset="0"/>
              <a:buChar char="•"/>
            </a:pPr>
            <a:r>
              <a:rPr lang="en-IN" sz="1600" b="1" dirty="0"/>
              <a:t>Upgrading the components used in the drone improves the efficiency and working of the Drone</a:t>
            </a:r>
            <a:r>
              <a:rPr lang="en-IN" sz="1600" dirty="0"/>
              <a:t>.</a:t>
            </a:r>
            <a:endParaRPr lang="en-US" sz="1600" dirty="0"/>
          </a:p>
        </p:txBody>
      </p:sp>
      <p:sp>
        <p:nvSpPr>
          <p:cNvPr id="5" name="TextBox 4"/>
          <p:cNvSpPr txBox="1"/>
          <p:nvPr/>
        </p:nvSpPr>
        <p:spPr>
          <a:xfrm>
            <a:off x="1545450" y="4317309"/>
            <a:ext cx="2030264" cy="338554"/>
          </a:xfrm>
          <a:prstGeom prst="rect">
            <a:avLst/>
          </a:prstGeom>
          <a:noFill/>
        </p:spPr>
        <p:txBody>
          <a:bodyPr wrap="square" rtlCol="0">
            <a:spAutoFit/>
          </a:bodyPr>
          <a:lstStyle/>
          <a:p>
            <a:r>
              <a:rPr lang="en-US" sz="1600" dirty="0" smtClean="0"/>
              <a:t>CONCLUSION</a:t>
            </a:r>
            <a:r>
              <a:rPr lang="en-US" sz="1600" b="1" dirty="0"/>
              <a:t>:</a:t>
            </a:r>
            <a:endParaRPr lang="en-US" sz="1600" b="1" dirty="0"/>
          </a:p>
        </p:txBody>
      </p:sp>
      <p:sp>
        <p:nvSpPr>
          <p:cNvPr id="6" name="Rectangle 1082"/>
          <p:cNvSpPr>
            <a:spLocks noChangeArrowheads="1"/>
          </p:cNvSpPr>
          <p:nvPr/>
        </p:nvSpPr>
        <p:spPr bwMode="auto">
          <a:xfrm>
            <a:off x="2668771" y="820202"/>
            <a:ext cx="829712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561" y="744543"/>
            <a:ext cx="5213268" cy="2967797"/>
          </a:xfrm>
          <a:prstGeom prst="rect">
            <a:avLst/>
          </a:prstGeom>
        </p:spPr>
      </p:pic>
    </p:spTree>
    <p:extLst>
      <p:ext uri="{BB962C8B-B14F-4D97-AF65-F5344CB8AC3E}">
        <p14:creationId xmlns:p14="http://schemas.microsoft.com/office/powerpoint/2010/main" val="98664182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4930</TotalTime>
  <Words>540</Words>
  <Application>Microsoft Macintosh PowerPoint</Application>
  <PresentationFormat>Widescreen</PresentationFormat>
  <Paragraphs>80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Century Schoolbook</vt:lpstr>
      <vt:lpstr>Times New Roman</vt:lpstr>
      <vt:lpstr>Wingdings 2</vt:lpstr>
      <vt:lpstr>Arial</vt:lpstr>
      <vt:lpstr>View</vt:lpstr>
      <vt:lpstr>SMART INDIA HACKATHON 2k19</vt:lpstr>
      <vt:lpstr>Why the medical drone?</vt:lpstr>
      <vt:lpstr>PowerPoint Presentation</vt:lpstr>
      <vt:lpstr>PowerPoint Presentation</vt:lpstr>
      <vt:lpstr>FRAMEWORK:</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2k19</dc:title>
  <dc:creator>Microsoft Office User</dc:creator>
  <cp:lastModifiedBy>Microsoft Office User</cp:lastModifiedBy>
  <cp:revision>44</cp:revision>
  <dcterms:created xsi:type="dcterms:W3CDTF">2019-01-07T17:34:19Z</dcterms:created>
  <dcterms:modified xsi:type="dcterms:W3CDTF">2019-01-21T09:44:43Z</dcterms:modified>
</cp:coreProperties>
</file>