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6" r:id="rId7"/>
    <p:sldId id="272" r:id="rId8"/>
    <p:sldId id="275" r:id="rId9"/>
    <p:sldId id="273" r:id="rId10"/>
    <p:sldId id="267" r:id="rId11"/>
    <p:sldId id="276" r:id="rId12"/>
    <p:sldId id="277" r:id="rId13"/>
    <p:sldId id="278" r:id="rId14"/>
    <p:sldId id="268" r:id="rId15"/>
    <p:sldId id="281" r:id="rId16"/>
    <p:sldId id="280" r:id="rId17"/>
    <p:sldId id="279" r:id="rId18"/>
    <p:sldId id="269" r:id="rId19"/>
    <p:sldId id="284" r:id="rId20"/>
    <p:sldId id="283" r:id="rId21"/>
    <p:sldId id="285" r:id="rId22"/>
    <p:sldId id="270" r:id="rId23"/>
    <p:sldId id="286" r:id="rId24"/>
    <p:sldId id="261" r:id="rId25"/>
    <p:sldId id="265" r:id="rId26"/>
    <p:sldId id="274" r:id="rId27"/>
    <p:sldId id="288" r:id="rId28"/>
    <p:sldId id="263" r:id="rId29"/>
    <p:sldId id="262" r:id="rId30"/>
    <p:sldId id="264" r:id="rId31"/>
    <p:sldId id="271" r:id="rId32"/>
    <p:sldId id="287"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timberjack/Project1_SPEC"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1781-1DB5-D681-A852-BDA0FFADABFE}"/>
              </a:ext>
            </a:extLst>
          </p:cNvPr>
          <p:cNvSpPr>
            <a:spLocks noGrp="1"/>
          </p:cNvSpPr>
          <p:nvPr>
            <p:ph type="ctrTitle"/>
          </p:nvPr>
        </p:nvSpPr>
        <p:spPr>
          <a:xfrm>
            <a:off x="1952623" y="959500"/>
            <a:ext cx="8791575" cy="2387600"/>
          </a:xfrm>
        </p:spPr>
        <p:txBody>
          <a:bodyPr>
            <a:normAutofit fontScale="90000"/>
          </a:bodyPr>
          <a:lstStyle/>
          <a:p>
            <a:pPr algn="ctr"/>
            <a:r>
              <a:rPr lang="en-US" dirty="0"/>
              <a:t>                </a:t>
            </a:r>
            <a:br>
              <a:rPr lang="en-US" dirty="0"/>
            </a:br>
            <a:br>
              <a:rPr lang="en-US" dirty="0"/>
            </a:br>
            <a:br>
              <a:rPr lang="en-US" dirty="0"/>
            </a:br>
            <a:br>
              <a:rPr lang="en-US" dirty="0"/>
            </a:br>
            <a:br>
              <a:rPr lang="en-US" dirty="0"/>
            </a:br>
            <a:br>
              <a:rPr lang="en-US" dirty="0"/>
            </a:br>
            <a:r>
              <a:rPr lang="en-US" dirty="0"/>
              <a:t>Project#1</a:t>
            </a:r>
            <a:br>
              <a:rPr lang="en-US" dirty="0"/>
            </a:br>
            <a:r>
              <a:rPr lang="en-US" dirty="0"/>
              <a:t>Evaluating how Cache design </a:t>
            </a:r>
            <a:r>
              <a:rPr lang="en-US" sz="4000" dirty="0"/>
              <a:t>choices  affect the performance of X86 architecture based </a:t>
            </a:r>
            <a:r>
              <a:rPr lang="en-US" sz="3100" dirty="0"/>
              <a:t>Microprocessor</a:t>
            </a:r>
            <a:r>
              <a:rPr lang="en-US" sz="4000" dirty="0"/>
              <a:t> using Gem5 simulator</a:t>
            </a:r>
            <a:endParaRPr lang="en-US" dirty="0"/>
          </a:p>
        </p:txBody>
      </p:sp>
      <p:sp>
        <p:nvSpPr>
          <p:cNvPr id="3" name="Subtitle 2">
            <a:extLst>
              <a:ext uri="{FF2B5EF4-FFF2-40B4-BE49-F238E27FC236}">
                <a16:creationId xmlns:a16="http://schemas.microsoft.com/office/drawing/2014/main" id="{9CFB7A40-A086-32A0-46E3-5BE0CBF96C37}"/>
              </a:ext>
            </a:extLst>
          </p:cNvPr>
          <p:cNvSpPr>
            <a:spLocks noGrp="1"/>
          </p:cNvSpPr>
          <p:nvPr>
            <p:ph type="subTitle" idx="1"/>
          </p:nvPr>
        </p:nvSpPr>
        <p:spPr>
          <a:xfrm>
            <a:off x="2231447" y="3510901"/>
            <a:ext cx="8791575" cy="2311543"/>
          </a:xfrm>
        </p:spPr>
        <p:txBody>
          <a:bodyPr>
            <a:normAutofit fontScale="32500" lnSpcReduction="20000"/>
          </a:bodyPr>
          <a:lstStyle/>
          <a:p>
            <a:r>
              <a:rPr lang="en-US" sz="7200" b="1" dirty="0"/>
              <a:t>Under: </a:t>
            </a:r>
            <a:r>
              <a:rPr lang="en-US" sz="7200" dirty="0"/>
              <a:t>Prof DR. Kanad Basu</a:t>
            </a:r>
          </a:p>
          <a:p>
            <a:r>
              <a:rPr lang="en-US" sz="7200" b="1" dirty="0"/>
              <a:t>Team: (100/100)</a:t>
            </a:r>
            <a:br>
              <a:rPr lang="en-US" sz="7200" dirty="0"/>
            </a:br>
            <a:r>
              <a:rPr lang="en-US" sz="7200" dirty="0"/>
              <a:t>Abhinay Dwadasi (AXD220054)</a:t>
            </a:r>
          </a:p>
          <a:p>
            <a:r>
              <a:rPr lang="en-US" sz="7200" dirty="0"/>
              <a:t>Yagna Srinivasa Harsha Annadata (yxa210024) </a:t>
            </a:r>
          </a:p>
          <a:p>
            <a:r>
              <a:rPr lang="en-US" sz="7200" dirty="0"/>
              <a:t>(CE6304) Class of 2023-24 (Spring Semester)</a:t>
            </a:r>
          </a:p>
        </p:txBody>
      </p:sp>
      <p:pic>
        <p:nvPicPr>
          <p:cNvPr id="5" name="Picture 4">
            <a:extLst>
              <a:ext uri="{FF2B5EF4-FFF2-40B4-BE49-F238E27FC236}">
                <a16:creationId xmlns:a16="http://schemas.microsoft.com/office/drawing/2014/main" id="{097BAD61-CD17-9CAA-0662-3D51A2F37765}"/>
              </a:ext>
            </a:extLst>
          </p:cNvPr>
          <p:cNvPicPr>
            <a:picLocks noChangeAspect="1"/>
          </p:cNvPicPr>
          <p:nvPr/>
        </p:nvPicPr>
        <p:blipFill>
          <a:blip r:embed="rId2"/>
          <a:stretch>
            <a:fillRect/>
          </a:stretch>
        </p:blipFill>
        <p:spPr>
          <a:xfrm>
            <a:off x="9525884" y="5830744"/>
            <a:ext cx="2666116" cy="1027256"/>
          </a:xfrm>
          <a:prstGeom prst="rect">
            <a:avLst/>
          </a:prstGeom>
        </p:spPr>
      </p:pic>
    </p:spTree>
    <p:extLst>
      <p:ext uri="{BB962C8B-B14F-4D97-AF65-F5344CB8AC3E}">
        <p14:creationId xmlns:p14="http://schemas.microsoft.com/office/powerpoint/2010/main" val="3034408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36E4D-E1AA-95E6-7C74-C1179B35175A}"/>
              </a:ext>
            </a:extLst>
          </p:cNvPr>
          <p:cNvSpPr>
            <a:spLocks noGrp="1"/>
          </p:cNvSpPr>
          <p:nvPr>
            <p:ph type="title"/>
          </p:nvPr>
        </p:nvSpPr>
        <p:spPr/>
        <p:txBody>
          <a:bodyPr/>
          <a:lstStyle/>
          <a:p>
            <a:r>
              <a:rPr lang="en-US" dirty="0"/>
              <a:t>Optimum CPI for 429.mcf</a:t>
            </a:r>
          </a:p>
        </p:txBody>
      </p:sp>
      <p:sp>
        <p:nvSpPr>
          <p:cNvPr id="3" name="Content Placeholder 2">
            <a:extLst>
              <a:ext uri="{FF2B5EF4-FFF2-40B4-BE49-F238E27FC236}">
                <a16:creationId xmlns:a16="http://schemas.microsoft.com/office/drawing/2014/main" id="{62803A16-B629-5873-06C4-F6010FDA58A0}"/>
              </a:ext>
            </a:extLst>
          </p:cNvPr>
          <p:cNvSpPr>
            <a:spLocks noGrp="1"/>
          </p:cNvSpPr>
          <p:nvPr>
            <p:ph idx="1"/>
          </p:nvPr>
        </p:nvSpPr>
        <p:spPr>
          <a:xfrm>
            <a:off x="1141413" y="1925637"/>
            <a:ext cx="9905999" cy="4484688"/>
          </a:xfrm>
        </p:spPr>
        <p:txBody>
          <a:bodyPr>
            <a:normAutofit fontScale="92500" lnSpcReduction="20000"/>
          </a:bodyPr>
          <a:lstStyle/>
          <a:p>
            <a:r>
              <a:rPr lang="en-US" dirty="0"/>
              <a:t>The minimum CPI obtained was : 1.3821154086666667</a:t>
            </a:r>
          </a:p>
          <a:p>
            <a:r>
              <a:rPr lang="en-US" dirty="0"/>
              <a:t>There are two configurations which had the similar CPI the only difference was the L1 Instruction cache size.</a:t>
            </a:r>
          </a:p>
          <a:p>
            <a:r>
              <a:rPr lang="en-US" dirty="0"/>
              <a:t>The memory configuration is as follows:</a:t>
            </a:r>
          </a:p>
          <a:p>
            <a:pPr lvl="1"/>
            <a:r>
              <a:rPr lang="en-US" dirty="0"/>
              <a:t>Block size : 64</a:t>
            </a:r>
          </a:p>
          <a:p>
            <a:pPr lvl="1"/>
            <a:r>
              <a:rPr lang="en-US" dirty="0"/>
              <a:t>L1 Data Cache Associativity: 4</a:t>
            </a:r>
          </a:p>
          <a:p>
            <a:pPr lvl="1"/>
            <a:r>
              <a:rPr lang="en-US" dirty="0"/>
              <a:t>L1 Instruction Cache Associativity: 4</a:t>
            </a:r>
          </a:p>
          <a:p>
            <a:pPr lvl="1"/>
            <a:r>
              <a:rPr lang="en-US" dirty="0"/>
              <a:t>L2 Cache Associativity: 8</a:t>
            </a:r>
          </a:p>
          <a:p>
            <a:pPr lvl="1"/>
            <a:r>
              <a:rPr lang="en-US" dirty="0"/>
              <a:t>L1 Data Cache Size: 256kB</a:t>
            </a:r>
          </a:p>
          <a:p>
            <a:pPr lvl="1"/>
            <a:r>
              <a:rPr lang="en-US" dirty="0"/>
              <a:t>L1 Instruction Cache Size: 256kB,64kB</a:t>
            </a:r>
          </a:p>
          <a:p>
            <a:pPr lvl="1"/>
            <a:r>
              <a:rPr lang="en-US" dirty="0"/>
              <a:t>L2 Cache Size: 1mB</a:t>
            </a:r>
          </a:p>
          <a:p>
            <a:endParaRPr lang="en-US" dirty="0"/>
          </a:p>
          <a:p>
            <a:endParaRPr lang="en-US" dirty="0"/>
          </a:p>
        </p:txBody>
      </p:sp>
    </p:spTree>
    <p:extLst>
      <p:ext uri="{BB962C8B-B14F-4D97-AF65-F5344CB8AC3E}">
        <p14:creationId xmlns:p14="http://schemas.microsoft.com/office/powerpoint/2010/main" val="1672655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3DEF-CA88-2E6B-3E65-60A0D2FF547F}"/>
              </a:ext>
            </a:extLst>
          </p:cNvPr>
          <p:cNvSpPr>
            <a:spLocks noGrp="1"/>
          </p:cNvSpPr>
          <p:nvPr>
            <p:ph type="title"/>
          </p:nvPr>
        </p:nvSpPr>
        <p:spPr>
          <a:xfrm>
            <a:off x="6569957" y="618518"/>
            <a:ext cx="4747088" cy="1478570"/>
          </a:xfrm>
        </p:spPr>
        <p:txBody>
          <a:bodyPr>
            <a:normAutofit/>
          </a:bodyPr>
          <a:lstStyle/>
          <a:p>
            <a:r>
              <a:rPr lang="en-US" sz="3300"/>
              <a:t>Graphical Analysis of L1 Associativity for 429.mcf</a:t>
            </a:r>
          </a:p>
        </p:txBody>
      </p:sp>
      <p:sp>
        <p:nvSpPr>
          <p:cNvPr id="83"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792562F6-0A48-9633-4F38-5AD8F73F8254}"/>
              </a:ext>
            </a:extLst>
          </p:cNvPr>
          <p:cNvPicPr>
            <a:picLocks noChangeAspect="1"/>
          </p:cNvPicPr>
          <p:nvPr/>
        </p:nvPicPr>
        <p:blipFill>
          <a:blip r:embed="rId3"/>
          <a:stretch>
            <a:fillRect/>
          </a:stretch>
        </p:blipFill>
        <p:spPr>
          <a:xfrm>
            <a:off x="1340027" y="1004066"/>
            <a:ext cx="4193504" cy="2344670"/>
          </a:xfrm>
          <a:prstGeom prst="rect">
            <a:avLst/>
          </a:prstGeom>
        </p:spPr>
      </p:pic>
      <p:pic>
        <p:nvPicPr>
          <p:cNvPr id="8" name="Picture 7" descr="Chart, bar chart&#10;&#10;Description automatically generated">
            <a:extLst>
              <a:ext uri="{FF2B5EF4-FFF2-40B4-BE49-F238E27FC236}">
                <a16:creationId xmlns:a16="http://schemas.microsoft.com/office/drawing/2014/main" id="{63BDA712-8383-2038-0E3C-2DAAA8EA7885}"/>
              </a:ext>
            </a:extLst>
          </p:cNvPr>
          <p:cNvPicPr>
            <a:picLocks noChangeAspect="1"/>
          </p:cNvPicPr>
          <p:nvPr/>
        </p:nvPicPr>
        <p:blipFill>
          <a:blip r:embed="rId4"/>
          <a:stretch>
            <a:fillRect/>
          </a:stretch>
        </p:blipFill>
        <p:spPr>
          <a:xfrm>
            <a:off x="1118988" y="3429000"/>
            <a:ext cx="4635583" cy="2233923"/>
          </a:xfrm>
          <a:prstGeom prst="rect">
            <a:avLst/>
          </a:prstGeom>
        </p:spPr>
      </p:pic>
      <p:sp>
        <p:nvSpPr>
          <p:cNvPr id="11" name="Content Placeholder 10">
            <a:extLst>
              <a:ext uri="{FF2B5EF4-FFF2-40B4-BE49-F238E27FC236}">
                <a16:creationId xmlns:a16="http://schemas.microsoft.com/office/drawing/2014/main" id="{31DAFFD7-35FB-600F-0FC1-66E0752E0660}"/>
              </a:ext>
            </a:extLst>
          </p:cNvPr>
          <p:cNvSpPr>
            <a:spLocks noGrp="1"/>
          </p:cNvSpPr>
          <p:nvPr>
            <p:ph idx="1"/>
          </p:nvPr>
        </p:nvSpPr>
        <p:spPr>
          <a:xfrm>
            <a:off x="6569957" y="2249487"/>
            <a:ext cx="4747087" cy="3541714"/>
          </a:xfrm>
        </p:spPr>
        <p:txBody>
          <a:bodyPr>
            <a:normAutofit/>
          </a:bodyPr>
          <a:lstStyle/>
          <a:p>
            <a:pPr>
              <a:lnSpc>
                <a:spcPct val="110000"/>
              </a:lnSpc>
            </a:pPr>
            <a:r>
              <a:rPr lang="en-US" sz="1700" dirty="0"/>
              <a:t>As seen in graphs, from the derived values using 401.bzip2 benchmark and the average CPI calculated, following conclusions can be made regarding the associativity:</a:t>
            </a:r>
          </a:p>
          <a:p>
            <a:pPr>
              <a:lnSpc>
                <a:spcPct val="110000"/>
              </a:lnSpc>
            </a:pPr>
            <a:r>
              <a:rPr lang="en-US" sz="1700" dirty="0"/>
              <a:t>For both L1I and L1D caches the performance of the processor is directly affected by the associativity.</a:t>
            </a:r>
          </a:p>
          <a:p>
            <a:pPr>
              <a:lnSpc>
                <a:spcPct val="110000"/>
              </a:lnSpc>
            </a:pPr>
            <a:r>
              <a:rPr lang="en-US" sz="1700" b="1" dirty="0"/>
              <a:t>Conclusion: </a:t>
            </a:r>
            <a:r>
              <a:rPr lang="en-US" sz="1700" dirty="0"/>
              <a:t>As the associativity increases the performance of the processor also increase which means the CPI Decreases as we increase the associativity of caches at multiple levels..</a:t>
            </a:r>
          </a:p>
          <a:p>
            <a:pPr>
              <a:lnSpc>
                <a:spcPct val="110000"/>
              </a:lnSpc>
            </a:pPr>
            <a:endParaRPr lang="en-US" sz="1700" dirty="0"/>
          </a:p>
        </p:txBody>
      </p:sp>
    </p:spTree>
    <p:extLst>
      <p:ext uri="{BB962C8B-B14F-4D97-AF65-F5344CB8AC3E}">
        <p14:creationId xmlns:p14="http://schemas.microsoft.com/office/powerpoint/2010/main" val="43791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CBA50DB-DBC7-4B6E-B3C1-8FF1EA519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DED8FB6-AF8D-4D98-913D-E6486FEC1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7" name="Group 16">
              <a:extLst>
                <a:ext uri="{FF2B5EF4-FFF2-40B4-BE49-F238E27FC236}">
                  <a16:creationId xmlns:a16="http://schemas.microsoft.com/office/drawing/2014/main" id="{0A805ED2-113B-4584-8827-567B5792F1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9" name="Rectangle 5">
                <a:extLst>
                  <a:ext uri="{FF2B5EF4-FFF2-40B4-BE49-F238E27FC236}">
                    <a16:creationId xmlns:a16="http://schemas.microsoft.com/office/drawing/2014/main" id="{C6CF21D8-CC72-4F35-A29E-3AF9E6DA130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6">
                <a:extLst>
                  <a:ext uri="{FF2B5EF4-FFF2-40B4-BE49-F238E27FC236}">
                    <a16:creationId xmlns:a16="http://schemas.microsoft.com/office/drawing/2014/main" id="{8E60A7C3-087D-47B4-AB5A-C8B1042FD2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7">
                <a:extLst>
                  <a:ext uri="{FF2B5EF4-FFF2-40B4-BE49-F238E27FC236}">
                    <a16:creationId xmlns:a16="http://schemas.microsoft.com/office/drawing/2014/main" id="{1885EECE-F6D9-4128-BC90-01583BF269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8">
                <a:extLst>
                  <a:ext uri="{FF2B5EF4-FFF2-40B4-BE49-F238E27FC236}">
                    <a16:creationId xmlns:a16="http://schemas.microsoft.com/office/drawing/2014/main" id="{F44AA128-AA96-4FF2-A1C3-F9D2E7FD3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9">
                <a:extLst>
                  <a:ext uri="{FF2B5EF4-FFF2-40B4-BE49-F238E27FC236}">
                    <a16:creationId xmlns:a16="http://schemas.microsoft.com/office/drawing/2014/main" id="{7E52DC12-230B-4892-B284-F2FE9DE16A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0">
                <a:extLst>
                  <a:ext uri="{FF2B5EF4-FFF2-40B4-BE49-F238E27FC236}">
                    <a16:creationId xmlns:a16="http://schemas.microsoft.com/office/drawing/2014/main" id="{A68FBF9E-B81A-41D0-8A03-6CFC30811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1">
                <a:extLst>
                  <a:ext uri="{FF2B5EF4-FFF2-40B4-BE49-F238E27FC236}">
                    <a16:creationId xmlns:a16="http://schemas.microsoft.com/office/drawing/2014/main" id="{B0047F84-8480-494F-9241-39FF17CFF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2">
                <a:extLst>
                  <a:ext uri="{FF2B5EF4-FFF2-40B4-BE49-F238E27FC236}">
                    <a16:creationId xmlns:a16="http://schemas.microsoft.com/office/drawing/2014/main" id="{8CAF76D8-4B95-4A8E-9EE5-8CCC0A7AD2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3">
                <a:extLst>
                  <a:ext uri="{FF2B5EF4-FFF2-40B4-BE49-F238E27FC236}">
                    <a16:creationId xmlns:a16="http://schemas.microsoft.com/office/drawing/2014/main" id="{792F82F3-05A8-4A55-8C5B-81F6678B59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4">
                <a:extLst>
                  <a:ext uri="{FF2B5EF4-FFF2-40B4-BE49-F238E27FC236}">
                    <a16:creationId xmlns:a16="http://schemas.microsoft.com/office/drawing/2014/main" id="{B8472536-021A-4E59-BD59-DDC090A18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5">
                <a:extLst>
                  <a:ext uri="{FF2B5EF4-FFF2-40B4-BE49-F238E27FC236}">
                    <a16:creationId xmlns:a16="http://schemas.microsoft.com/office/drawing/2014/main" id="{AEBEF646-3C12-469F-B194-A161A7A95D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Line 16">
                <a:extLst>
                  <a:ext uri="{FF2B5EF4-FFF2-40B4-BE49-F238E27FC236}">
                    <a16:creationId xmlns:a16="http://schemas.microsoft.com/office/drawing/2014/main" id="{D4501159-D7AC-4307-9DFC-C8F3A94341D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1" name="Freeform 17">
                <a:extLst>
                  <a:ext uri="{FF2B5EF4-FFF2-40B4-BE49-F238E27FC236}">
                    <a16:creationId xmlns:a16="http://schemas.microsoft.com/office/drawing/2014/main" id="{B5244C41-454C-47D8-A6A9-C17EC2A36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18">
                <a:extLst>
                  <a:ext uri="{FF2B5EF4-FFF2-40B4-BE49-F238E27FC236}">
                    <a16:creationId xmlns:a16="http://schemas.microsoft.com/office/drawing/2014/main" id="{8FA883B8-99FB-4540-B573-F0674BFB1C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19">
                <a:extLst>
                  <a:ext uri="{FF2B5EF4-FFF2-40B4-BE49-F238E27FC236}">
                    <a16:creationId xmlns:a16="http://schemas.microsoft.com/office/drawing/2014/main" id="{F1178B7C-5A00-4E5B-9010-B1477621E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0">
                <a:extLst>
                  <a:ext uri="{FF2B5EF4-FFF2-40B4-BE49-F238E27FC236}">
                    <a16:creationId xmlns:a16="http://schemas.microsoft.com/office/drawing/2014/main" id="{E359D5D8-EE2E-4714-A40A-C3A6D91F98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Rectangle 21">
                <a:extLst>
                  <a:ext uri="{FF2B5EF4-FFF2-40B4-BE49-F238E27FC236}">
                    <a16:creationId xmlns:a16="http://schemas.microsoft.com/office/drawing/2014/main" id="{8A89C2E5-F892-4666-85FB-995578FBC73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6" name="Freeform 22">
                <a:extLst>
                  <a:ext uri="{FF2B5EF4-FFF2-40B4-BE49-F238E27FC236}">
                    <a16:creationId xmlns:a16="http://schemas.microsoft.com/office/drawing/2014/main" id="{6DC6174B-0EC3-4A81-A0D1-D10DBB869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3">
                <a:extLst>
                  <a:ext uri="{FF2B5EF4-FFF2-40B4-BE49-F238E27FC236}">
                    <a16:creationId xmlns:a16="http://schemas.microsoft.com/office/drawing/2014/main" id="{2CB96070-0553-4F79-984C-8DABB1CD5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4">
                <a:extLst>
                  <a:ext uri="{FF2B5EF4-FFF2-40B4-BE49-F238E27FC236}">
                    <a16:creationId xmlns:a16="http://schemas.microsoft.com/office/drawing/2014/main" id="{BA23B6E2-3718-4009-B80E-9279154B19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5">
                <a:extLst>
                  <a:ext uri="{FF2B5EF4-FFF2-40B4-BE49-F238E27FC236}">
                    <a16:creationId xmlns:a16="http://schemas.microsoft.com/office/drawing/2014/main" id="{CAFB32D5-E528-419B-80EE-1475633970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6">
                <a:extLst>
                  <a:ext uri="{FF2B5EF4-FFF2-40B4-BE49-F238E27FC236}">
                    <a16:creationId xmlns:a16="http://schemas.microsoft.com/office/drawing/2014/main" id="{A68ADD35-4FEA-404D-B2F3-23556E6E8F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7">
                <a:extLst>
                  <a:ext uri="{FF2B5EF4-FFF2-40B4-BE49-F238E27FC236}">
                    <a16:creationId xmlns:a16="http://schemas.microsoft.com/office/drawing/2014/main" id="{89CF17CA-49E3-4B4A-836A-4FD55C67BE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28">
                <a:extLst>
                  <a:ext uri="{FF2B5EF4-FFF2-40B4-BE49-F238E27FC236}">
                    <a16:creationId xmlns:a16="http://schemas.microsoft.com/office/drawing/2014/main" id="{AB394F2E-F3E7-4CED-84A9-35C47AB287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29">
                <a:extLst>
                  <a:ext uri="{FF2B5EF4-FFF2-40B4-BE49-F238E27FC236}">
                    <a16:creationId xmlns:a16="http://schemas.microsoft.com/office/drawing/2014/main" id="{FF816C2F-3999-4A9F-8395-5D68ED33A4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0">
                <a:extLst>
                  <a:ext uri="{FF2B5EF4-FFF2-40B4-BE49-F238E27FC236}">
                    <a16:creationId xmlns:a16="http://schemas.microsoft.com/office/drawing/2014/main" id="{82AD6AC6-71D5-4BD8-9185-D3062968B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31">
                <a:extLst>
                  <a:ext uri="{FF2B5EF4-FFF2-40B4-BE49-F238E27FC236}">
                    <a16:creationId xmlns:a16="http://schemas.microsoft.com/office/drawing/2014/main" id="{743A50C2-65CF-4F4C-B412-6149A93ACF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8" name="Group 17">
              <a:extLst>
                <a:ext uri="{FF2B5EF4-FFF2-40B4-BE49-F238E27FC236}">
                  <a16:creationId xmlns:a16="http://schemas.microsoft.com/office/drawing/2014/main" id="{6C0E7A88-FEDF-4C4F-A6B4-F7DDE9DE926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9" name="Freeform 32">
                <a:extLst>
                  <a:ext uri="{FF2B5EF4-FFF2-40B4-BE49-F238E27FC236}">
                    <a16:creationId xmlns:a16="http://schemas.microsoft.com/office/drawing/2014/main" id="{AE94B3EE-D5C0-4BDE-B6AA-7599F048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3">
                <a:extLst>
                  <a:ext uri="{FF2B5EF4-FFF2-40B4-BE49-F238E27FC236}">
                    <a16:creationId xmlns:a16="http://schemas.microsoft.com/office/drawing/2014/main" id="{5EF110E8-C00D-454E-8F3A-ECF2D356676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4">
                <a:extLst>
                  <a:ext uri="{FF2B5EF4-FFF2-40B4-BE49-F238E27FC236}">
                    <a16:creationId xmlns:a16="http://schemas.microsoft.com/office/drawing/2014/main" id="{BFC5F327-6927-4F35-9AF6-C45527BB45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5">
                <a:extLst>
                  <a:ext uri="{FF2B5EF4-FFF2-40B4-BE49-F238E27FC236}">
                    <a16:creationId xmlns:a16="http://schemas.microsoft.com/office/drawing/2014/main" id="{BF2D314D-AEDE-418D-9702-D3CDB98C3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6">
                <a:extLst>
                  <a:ext uri="{FF2B5EF4-FFF2-40B4-BE49-F238E27FC236}">
                    <a16:creationId xmlns:a16="http://schemas.microsoft.com/office/drawing/2014/main" id="{64FD07F8-3CA6-4209-9A9E-30609FE9A3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7">
                <a:extLst>
                  <a:ext uri="{FF2B5EF4-FFF2-40B4-BE49-F238E27FC236}">
                    <a16:creationId xmlns:a16="http://schemas.microsoft.com/office/drawing/2014/main" id="{AB0AE24D-CD49-4B57-82E0-780F62AE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38">
                <a:extLst>
                  <a:ext uri="{FF2B5EF4-FFF2-40B4-BE49-F238E27FC236}">
                    <a16:creationId xmlns:a16="http://schemas.microsoft.com/office/drawing/2014/main" id="{66803AF8-6368-45E6-A0B7-C0C4CFFEEB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39">
                <a:extLst>
                  <a:ext uri="{FF2B5EF4-FFF2-40B4-BE49-F238E27FC236}">
                    <a16:creationId xmlns:a16="http://schemas.microsoft.com/office/drawing/2014/main" id="{B4761E05-2792-472B-A814-9616151CF3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40">
                <a:extLst>
                  <a:ext uri="{FF2B5EF4-FFF2-40B4-BE49-F238E27FC236}">
                    <a16:creationId xmlns:a16="http://schemas.microsoft.com/office/drawing/2014/main" id="{40B6A261-9427-4E70-9564-048AD009B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Rectangle 41">
                <a:extLst>
                  <a:ext uri="{FF2B5EF4-FFF2-40B4-BE49-F238E27FC236}">
                    <a16:creationId xmlns:a16="http://schemas.microsoft.com/office/drawing/2014/main" id="{68BFDFBE-2286-4123-9436-E1DF84AF494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pic>
        <p:nvPicPr>
          <p:cNvPr id="57" name="Picture 2">
            <a:extLst>
              <a:ext uri="{FF2B5EF4-FFF2-40B4-BE49-F238E27FC236}">
                <a16:creationId xmlns:a16="http://schemas.microsoft.com/office/drawing/2014/main" id="{5B3DE270-418F-47A7-B311-C4D876041D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2DE9A11D-F357-4BCB-5415-14D25514C0B8}"/>
              </a:ext>
            </a:extLst>
          </p:cNvPr>
          <p:cNvSpPr>
            <a:spLocks noGrp="1"/>
          </p:cNvSpPr>
          <p:nvPr>
            <p:ph type="title"/>
          </p:nvPr>
        </p:nvSpPr>
        <p:spPr>
          <a:xfrm>
            <a:off x="8036041" y="618518"/>
            <a:ext cx="3281003" cy="1478570"/>
          </a:xfrm>
        </p:spPr>
        <p:txBody>
          <a:bodyPr anchor="b">
            <a:normAutofit/>
          </a:bodyPr>
          <a:lstStyle/>
          <a:p>
            <a:r>
              <a:rPr lang="en-US" sz="2600">
                <a:solidFill>
                  <a:srgbClr val="FFFFFF"/>
                </a:solidFill>
              </a:rPr>
              <a:t>Graphical Analysis of L2 Associativity for 429.mcf</a:t>
            </a:r>
          </a:p>
        </p:txBody>
      </p:sp>
      <p:sp useBgFill="1">
        <p:nvSpPr>
          <p:cNvPr id="59" name="Round Diagonal Corner Rectangle 11">
            <a:extLst>
              <a:ext uri="{FF2B5EF4-FFF2-40B4-BE49-F238E27FC236}">
                <a16:creationId xmlns:a16="http://schemas.microsoft.com/office/drawing/2014/main" id="{A1351C6B-7343-451F-AB4A-1CE294A4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C7814BA-3864-E99B-8FE1-1B5E6F6331BF}"/>
              </a:ext>
            </a:extLst>
          </p:cNvPr>
          <p:cNvPicPr>
            <a:picLocks noChangeAspect="1"/>
          </p:cNvPicPr>
          <p:nvPr/>
        </p:nvPicPr>
        <p:blipFill>
          <a:blip r:embed="rId3"/>
          <a:srcRect l="2147" r="2147"/>
          <a:stretch/>
        </p:blipFill>
        <p:spPr>
          <a:xfrm>
            <a:off x="1118988" y="1805664"/>
            <a:ext cx="6112382" cy="3241210"/>
          </a:xfrm>
          <a:prstGeom prst="rect">
            <a:avLst/>
          </a:prstGeom>
        </p:spPr>
      </p:pic>
      <p:sp>
        <p:nvSpPr>
          <p:cNvPr id="9" name="Content Placeholder 8">
            <a:extLst>
              <a:ext uri="{FF2B5EF4-FFF2-40B4-BE49-F238E27FC236}">
                <a16:creationId xmlns:a16="http://schemas.microsoft.com/office/drawing/2014/main" id="{4FDD3651-AD85-5FC8-3F0F-860AF69B6957}"/>
              </a:ext>
            </a:extLst>
          </p:cNvPr>
          <p:cNvSpPr>
            <a:spLocks noGrp="1"/>
          </p:cNvSpPr>
          <p:nvPr>
            <p:ph idx="1"/>
          </p:nvPr>
        </p:nvSpPr>
        <p:spPr>
          <a:xfrm>
            <a:off x="8036041" y="2249487"/>
            <a:ext cx="3281004" cy="3541714"/>
          </a:xfrm>
        </p:spPr>
        <p:txBody>
          <a:bodyPr>
            <a:normAutofit/>
          </a:bodyPr>
          <a:lstStyle/>
          <a:p>
            <a:pPr>
              <a:lnSpc>
                <a:spcPct val="110000"/>
              </a:lnSpc>
            </a:pPr>
            <a:r>
              <a:rPr lang="en-US" sz="1500">
                <a:solidFill>
                  <a:srgbClr val="FFFFFF"/>
                </a:solidFill>
              </a:rPr>
              <a:t>The simulation values obtained by running the 429.mcf benchmark the following observations about the L2 associativity can be made:</a:t>
            </a:r>
          </a:p>
          <a:p>
            <a:pPr>
              <a:lnSpc>
                <a:spcPct val="110000"/>
              </a:lnSpc>
            </a:pPr>
            <a:r>
              <a:rPr lang="en-US" sz="1500">
                <a:solidFill>
                  <a:srgbClr val="FFFFFF"/>
                </a:solidFill>
              </a:rPr>
              <a:t>The direct mapped L2 cache displays considerably less performance.</a:t>
            </a:r>
          </a:p>
          <a:p>
            <a:pPr>
              <a:lnSpc>
                <a:spcPct val="110000"/>
              </a:lnSpc>
            </a:pPr>
            <a:r>
              <a:rPr lang="en-US" sz="1500">
                <a:solidFill>
                  <a:srgbClr val="FFFFFF"/>
                </a:solidFill>
              </a:rPr>
              <a:t>The 8-way set associativity of the L2 cache has better performance and less number of misses.</a:t>
            </a:r>
          </a:p>
          <a:p>
            <a:pPr>
              <a:lnSpc>
                <a:spcPct val="110000"/>
              </a:lnSpc>
            </a:pPr>
            <a:r>
              <a:rPr lang="en-US" sz="1500" b="1">
                <a:solidFill>
                  <a:srgbClr val="FFFFFF"/>
                </a:solidFill>
              </a:rPr>
              <a:t>Conclusion:</a:t>
            </a:r>
            <a:r>
              <a:rPr lang="en-US" sz="1500">
                <a:solidFill>
                  <a:srgbClr val="FFFFFF"/>
                </a:solidFill>
              </a:rPr>
              <a:t> The more the associativity of L2 cache the better the performance.</a:t>
            </a:r>
          </a:p>
          <a:p>
            <a:pPr>
              <a:lnSpc>
                <a:spcPct val="110000"/>
              </a:lnSpc>
            </a:pPr>
            <a:endParaRPr lang="en-US" sz="1500">
              <a:solidFill>
                <a:srgbClr val="FFFFFF"/>
              </a:solidFill>
            </a:endParaRPr>
          </a:p>
        </p:txBody>
      </p:sp>
    </p:spTree>
    <p:extLst>
      <p:ext uri="{BB962C8B-B14F-4D97-AF65-F5344CB8AC3E}">
        <p14:creationId xmlns:p14="http://schemas.microsoft.com/office/powerpoint/2010/main" val="360695819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C113195-43EA-4B6A-B281-C0458D9263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7" name="Rectangle 16">
              <a:extLst>
                <a:ext uri="{FF2B5EF4-FFF2-40B4-BE49-F238E27FC236}">
                  <a16:creationId xmlns:a16="http://schemas.microsoft.com/office/drawing/2014/main" id="{27DEAF6E-67FE-4877-B38B-0F2BF7857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a:extLst>
                <a:ext uri="{FF2B5EF4-FFF2-40B4-BE49-F238E27FC236}">
                  <a16:creationId xmlns:a16="http://schemas.microsoft.com/office/drawing/2014/main" id="{F60C980E-E723-46CF-9296-C7BBA4DB83C8}"/>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grpSp>
        <p:nvGrpSpPr>
          <p:cNvPr id="20" name="Group 19">
            <a:extLst>
              <a:ext uri="{FF2B5EF4-FFF2-40B4-BE49-F238E27FC236}">
                <a16:creationId xmlns:a16="http://schemas.microsoft.com/office/drawing/2014/main" id="{98D36904-1712-4C81-B063-66E1D4777F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40302"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1" name="Rectangle 5">
              <a:extLst>
                <a:ext uri="{FF2B5EF4-FFF2-40B4-BE49-F238E27FC236}">
                  <a16:creationId xmlns:a16="http://schemas.microsoft.com/office/drawing/2014/main" id="{BEA28722-E2AF-4D8D-9E59-65B94630A3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2" name="Freeform 6">
              <a:extLst>
                <a:ext uri="{FF2B5EF4-FFF2-40B4-BE49-F238E27FC236}">
                  <a16:creationId xmlns:a16="http://schemas.microsoft.com/office/drawing/2014/main" id="{A279E077-7DAF-4B93-BE2C-98F6B13A11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7">
              <a:extLst>
                <a:ext uri="{FF2B5EF4-FFF2-40B4-BE49-F238E27FC236}">
                  <a16:creationId xmlns:a16="http://schemas.microsoft.com/office/drawing/2014/main" id="{E78603D6-020D-4269-95E5-2E17499DA5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Rectangle 8">
              <a:extLst>
                <a:ext uri="{FF2B5EF4-FFF2-40B4-BE49-F238E27FC236}">
                  <a16:creationId xmlns:a16="http://schemas.microsoft.com/office/drawing/2014/main" id="{CE9500AA-AB8C-4023-967A-11555F0F48C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5" name="Freeform 9">
              <a:extLst>
                <a:ext uri="{FF2B5EF4-FFF2-40B4-BE49-F238E27FC236}">
                  <a16:creationId xmlns:a16="http://schemas.microsoft.com/office/drawing/2014/main" id="{1B716630-BD94-436E-9E9C-5D534092DF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0">
              <a:extLst>
                <a:ext uri="{FF2B5EF4-FFF2-40B4-BE49-F238E27FC236}">
                  <a16:creationId xmlns:a16="http://schemas.microsoft.com/office/drawing/2014/main" id="{4CE6FCD2-8177-4A45-88ED-A2B986102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1">
              <a:extLst>
                <a:ext uri="{FF2B5EF4-FFF2-40B4-BE49-F238E27FC236}">
                  <a16:creationId xmlns:a16="http://schemas.microsoft.com/office/drawing/2014/main" id="{E32BEED2-100A-48B2-B552-07B54EEC4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2">
              <a:extLst>
                <a:ext uri="{FF2B5EF4-FFF2-40B4-BE49-F238E27FC236}">
                  <a16:creationId xmlns:a16="http://schemas.microsoft.com/office/drawing/2014/main" id="{839DB29D-A8C6-484A-A747-14733D5B3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3">
              <a:extLst>
                <a:ext uri="{FF2B5EF4-FFF2-40B4-BE49-F238E27FC236}">
                  <a16:creationId xmlns:a16="http://schemas.microsoft.com/office/drawing/2014/main" id="{B1A468B2-ABD1-447D-89DC-7A9CFBBCB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4">
              <a:extLst>
                <a:ext uri="{FF2B5EF4-FFF2-40B4-BE49-F238E27FC236}">
                  <a16:creationId xmlns:a16="http://schemas.microsoft.com/office/drawing/2014/main" id="{219C1A45-C8B0-48AE-B5A9-A1B40B43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5">
              <a:extLst>
                <a:ext uri="{FF2B5EF4-FFF2-40B4-BE49-F238E27FC236}">
                  <a16:creationId xmlns:a16="http://schemas.microsoft.com/office/drawing/2014/main" id="{F2910D68-E982-47F7-A53C-ABA0CB34F7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6">
              <a:extLst>
                <a:ext uri="{FF2B5EF4-FFF2-40B4-BE49-F238E27FC236}">
                  <a16:creationId xmlns:a16="http://schemas.microsoft.com/office/drawing/2014/main" id="{C4B84BAD-BCB3-4BF2-8A3C-3391BF4AB6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7">
              <a:extLst>
                <a:ext uri="{FF2B5EF4-FFF2-40B4-BE49-F238E27FC236}">
                  <a16:creationId xmlns:a16="http://schemas.microsoft.com/office/drawing/2014/main" id="{522D8CE7-E27B-4BAE-962D-AAC0D66E4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8">
              <a:extLst>
                <a:ext uri="{FF2B5EF4-FFF2-40B4-BE49-F238E27FC236}">
                  <a16:creationId xmlns:a16="http://schemas.microsoft.com/office/drawing/2014/main" id="{1042B4B5-2D6F-405A-A112-D5F96027E9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9">
              <a:extLst>
                <a:ext uri="{FF2B5EF4-FFF2-40B4-BE49-F238E27FC236}">
                  <a16:creationId xmlns:a16="http://schemas.microsoft.com/office/drawing/2014/main" id="{199F606E-DC72-4CAF-AFF2-58FA0121E6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0">
              <a:extLst>
                <a:ext uri="{FF2B5EF4-FFF2-40B4-BE49-F238E27FC236}">
                  <a16:creationId xmlns:a16="http://schemas.microsoft.com/office/drawing/2014/main" id="{C949CB30-1690-4B14-954A-4FA9637CEF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1">
              <a:extLst>
                <a:ext uri="{FF2B5EF4-FFF2-40B4-BE49-F238E27FC236}">
                  <a16:creationId xmlns:a16="http://schemas.microsoft.com/office/drawing/2014/main" id="{84EE3B4E-AE37-4F27-B6AC-FF20B9BE3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2">
              <a:extLst>
                <a:ext uri="{FF2B5EF4-FFF2-40B4-BE49-F238E27FC236}">
                  <a16:creationId xmlns:a16="http://schemas.microsoft.com/office/drawing/2014/main" id="{798942D8-2074-4A7F-AD65-7564D8C3B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3">
              <a:extLst>
                <a:ext uri="{FF2B5EF4-FFF2-40B4-BE49-F238E27FC236}">
                  <a16:creationId xmlns:a16="http://schemas.microsoft.com/office/drawing/2014/main" id="{D4324684-C1DE-4AF8-B17D-917AD23FE6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4">
              <a:extLst>
                <a:ext uri="{FF2B5EF4-FFF2-40B4-BE49-F238E27FC236}">
                  <a16:creationId xmlns:a16="http://schemas.microsoft.com/office/drawing/2014/main" id="{A4C18B6C-86CE-40F9-919C-9490AD3E30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5">
              <a:extLst>
                <a:ext uri="{FF2B5EF4-FFF2-40B4-BE49-F238E27FC236}">
                  <a16:creationId xmlns:a16="http://schemas.microsoft.com/office/drawing/2014/main" id="{72DB2464-DEE2-4EB2-9FB2-46768EE68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6">
              <a:extLst>
                <a:ext uri="{FF2B5EF4-FFF2-40B4-BE49-F238E27FC236}">
                  <a16:creationId xmlns:a16="http://schemas.microsoft.com/office/drawing/2014/main" id="{56E24DAD-4831-4565-ACE0-E7FDBC6542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7">
              <a:extLst>
                <a:ext uri="{FF2B5EF4-FFF2-40B4-BE49-F238E27FC236}">
                  <a16:creationId xmlns:a16="http://schemas.microsoft.com/office/drawing/2014/main" id="{ADB70D91-E74C-433F-9BCD-587B93561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8">
              <a:extLst>
                <a:ext uri="{FF2B5EF4-FFF2-40B4-BE49-F238E27FC236}">
                  <a16:creationId xmlns:a16="http://schemas.microsoft.com/office/drawing/2014/main" id="{E982042F-EEF5-49A7-87B3-43F929699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9">
              <a:extLst>
                <a:ext uri="{FF2B5EF4-FFF2-40B4-BE49-F238E27FC236}">
                  <a16:creationId xmlns:a16="http://schemas.microsoft.com/office/drawing/2014/main" id="{54806968-8087-4915-B489-2BE793DD2A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30">
              <a:extLst>
                <a:ext uri="{FF2B5EF4-FFF2-40B4-BE49-F238E27FC236}">
                  <a16:creationId xmlns:a16="http://schemas.microsoft.com/office/drawing/2014/main" id="{A937487D-58AA-4E9D-966F-85938FA8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1">
              <a:extLst>
                <a:ext uri="{FF2B5EF4-FFF2-40B4-BE49-F238E27FC236}">
                  <a16:creationId xmlns:a16="http://schemas.microsoft.com/office/drawing/2014/main" id="{FDA6755A-0790-476D-86D7-F95215FAD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2">
              <a:extLst>
                <a:ext uri="{FF2B5EF4-FFF2-40B4-BE49-F238E27FC236}">
                  <a16:creationId xmlns:a16="http://schemas.microsoft.com/office/drawing/2014/main" id="{A951E2B3-F005-4EDC-B890-F93D63F120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Rectangle 33">
              <a:extLst>
                <a:ext uri="{FF2B5EF4-FFF2-40B4-BE49-F238E27FC236}">
                  <a16:creationId xmlns:a16="http://schemas.microsoft.com/office/drawing/2014/main" id="{466F4EF3-7ED2-4EC7-8F76-4AD87CD1E5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0" name="Freeform 34">
              <a:extLst>
                <a:ext uri="{FF2B5EF4-FFF2-40B4-BE49-F238E27FC236}">
                  <a16:creationId xmlns:a16="http://schemas.microsoft.com/office/drawing/2014/main" id="{521BF1A3-D416-49F9-A1D2-4C7B3218B5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5">
              <a:extLst>
                <a:ext uri="{FF2B5EF4-FFF2-40B4-BE49-F238E27FC236}">
                  <a16:creationId xmlns:a16="http://schemas.microsoft.com/office/drawing/2014/main" id="{F6C16CF8-3F09-4C17-94A6-42BCABB669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36">
              <a:extLst>
                <a:ext uri="{FF2B5EF4-FFF2-40B4-BE49-F238E27FC236}">
                  <a16:creationId xmlns:a16="http://schemas.microsoft.com/office/drawing/2014/main" id="{B667C1A8-CDB1-4FD0-A3F6-0E035C7CAA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7">
              <a:extLst>
                <a:ext uri="{FF2B5EF4-FFF2-40B4-BE49-F238E27FC236}">
                  <a16:creationId xmlns:a16="http://schemas.microsoft.com/office/drawing/2014/main" id="{0B2B73AB-248E-49DB-8ED2-3FCB0A0D89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8">
              <a:extLst>
                <a:ext uri="{FF2B5EF4-FFF2-40B4-BE49-F238E27FC236}">
                  <a16:creationId xmlns:a16="http://schemas.microsoft.com/office/drawing/2014/main" id="{8411F083-5CD4-4569-BA08-059B5CA9A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39">
              <a:extLst>
                <a:ext uri="{FF2B5EF4-FFF2-40B4-BE49-F238E27FC236}">
                  <a16:creationId xmlns:a16="http://schemas.microsoft.com/office/drawing/2014/main" id="{AF78C2C2-8584-4B3B-9AF8-E7FF368FA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0">
              <a:extLst>
                <a:ext uri="{FF2B5EF4-FFF2-40B4-BE49-F238E27FC236}">
                  <a16:creationId xmlns:a16="http://schemas.microsoft.com/office/drawing/2014/main" id="{40934674-5C07-4146-B556-4A271D9968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41">
              <a:extLst>
                <a:ext uri="{FF2B5EF4-FFF2-40B4-BE49-F238E27FC236}">
                  <a16:creationId xmlns:a16="http://schemas.microsoft.com/office/drawing/2014/main" id="{D970276A-A310-41DB-B917-D7D346566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42">
              <a:extLst>
                <a:ext uri="{FF2B5EF4-FFF2-40B4-BE49-F238E27FC236}">
                  <a16:creationId xmlns:a16="http://schemas.microsoft.com/office/drawing/2014/main" id="{EEEC747F-78C5-4212-8ACE-BB4B7D248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43">
              <a:extLst>
                <a:ext uri="{FF2B5EF4-FFF2-40B4-BE49-F238E27FC236}">
                  <a16:creationId xmlns:a16="http://schemas.microsoft.com/office/drawing/2014/main" id="{821AE83F-022D-41AF-A219-992ACE1E00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44">
              <a:extLst>
                <a:ext uri="{FF2B5EF4-FFF2-40B4-BE49-F238E27FC236}">
                  <a16:creationId xmlns:a16="http://schemas.microsoft.com/office/drawing/2014/main" id="{EF049934-C636-4279-91F0-ED3121923E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Rectangle 45">
              <a:extLst>
                <a:ext uri="{FF2B5EF4-FFF2-40B4-BE49-F238E27FC236}">
                  <a16:creationId xmlns:a16="http://schemas.microsoft.com/office/drawing/2014/main" id="{8588DF1D-2DD2-499F-9384-29C92277FA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2" name="Freeform 46">
              <a:extLst>
                <a:ext uri="{FF2B5EF4-FFF2-40B4-BE49-F238E27FC236}">
                  <a16:creationId xmlns:a16="http://schemas.microsoft.com/office/drawing/2014/main" id="{DF555F2B-5E3D-438F-89A8-EABA91A72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47">
              <a:extLst>
                <a:ext uri="{FF2B5EF4-FFF2-40B4-BE49-F238E27FC236}">
                  <a16:creationId xmlns:a16="http://schemas.microsoft.com/office/drawing/2014/main" id="{006B22A5-B971-42EE-9141-E65B4EF26B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48">
              <a:extLst>
                <a:ext uri="{FF2B5EF4-FFF2-40B4-BE49-F238E27FC236}">
                  <a16:creationId xmlns:a16="http://schemas.microsoft.com/office/drawing/2014/main" id="{3AA529FD-59E0-4B70-94C1-D0541A63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49">
              <a:extLst>
                <a:ext uri="{FF2B5EF4-FFF2-40B4-BE49-F238E27FC236}">
                  <a16:creationId xmlns:a16="http://schemas.microsoft.com/office/drawing/2014/main" id="{ABAFA9C1-3649-4F7F-81D0-69DF7919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0">
              <a:extLst>
                <a:ext uri="{FF2B5EF4-FFF2-40B4-BE49-F238E27FC236}">
                  <a16:creationId xmlns:a16="http://schemas.microsoft.com/office/drawing/2014/main" id="{D3CCFACE-F8B9-45E4-8F31-797E1C677E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51">
              <a:extLst>
                <a:ext uri="{FF2B5EF4-FFF2-40B4-BE49-F238E27FC236}">
                  <a16:creationId xmlns:a16="http://schemas.microsoft.com/office/drawing/2014/main" id="{D9F7B9DB-1C45-4CD5-A025-F49F84F12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52">
              <a:extLst>
                <a:ext uri="{FF2B5EF4-FFF2-40B4-BE49-F238E27FC236}">
                  <a16:creationId xmlns:a16="http://schemas.microsoft.com/office/drawing/2014/main" id="{3E76F16C-AE46-486F-B365-837F8E2AD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53">
              <a:extLst>
                <a:ext uri="{FF2B5EF4-FFF2-40B4-BE49-F238E27FC236}">
                  <a16:creationId xmlns:a16="http://schemas.microsoft.com/office/drawing/2014/main" id="{1B26D62F-5620-4D58-B99D-D4149B7D2D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54">
              <a:extLst>
                <a:ext uri="{FF2B5EF4-FFF2-40B4-BE49-F238E27FC236}">
                  <a16:creationId xmlns:a16="http://schemas.microsoft.com/office/drawing/2014/main" id="{D7E1F06E-43A3-4960-A8A9-5B5FF2D1E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55">
              <a:extLst>
                <a:ext uri="{FF2B5EF4-FFF2-40B4-BE49-F238E27FC236}">
                  <a16:creationId xmlns:a16="http://schemas.microsoft.com/office/drawing/2014/main" id="{67976099-4433-463C-A8CB-2B2E9522B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56">
              <a:extLst>
                <a:ext uri="{FF2B5EF4-FFF2-40B4-BE49-F238E27FC236}">
                  <a16:creationId xmlns:a16="http://schemas.microsoft.com/office/drawing/2014/main" id="{48D4F79B-7C11-4960-8519-A1987A346D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57">
              <a:extLst>
                <a:ext uri="{FF2B5EF4-FFF2-40B4-BE49-F238E27FC236}">
                  <a16:creationId xmlns:a16="http://schemas.microsoft.com/office/drawing/2014/main" id="{701CA4FF-5ECD-40A8-8795-F72A2EF6F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58">
              <a:extLst>
                <a:ext uri="{FF2B5EF4-FFF2-40B4-BE49-F238E27FC236}">
                  <a16:creationId xmlns:a16="http://schemas.microsoft.com/office/drawing/2014/main" id="{7593ABCC-9855-4EB5-9344-0FA5E1F20F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0E50A1E2-2258-C1FC-26CB-CDAFAFD36373}"/>
              </a:ext>
            </a:extLst>
          </p:cNvPr>
          <p:cNvSpPr>
            <a:spLocks noGrp="1"/>
          </p:cNvSpPr>
          <p:nvPr>
            <p:ph type="title"/>
          </p:nvPr>
        </p:nvSpPr>
        <p:spPr>
          <a:xfrm>
            <a:off x="6945353" y="618518"/>
            <a:ext cx="4413736" cy="1478570"/>
          </a:xfrm>
        </p:spPr>
        <p:txBody>
          <a:bodyPr>
            <a:normAutofit/>
          </a:bodyPr>
          <a:lstStyle/>
          <a:p>
            <a:r>
              <a:rPr lang="en-US" sz="3300"/>
              <a:t>Graphical Analysis for 429.mcf for Cache and Block Size</a:t>
            </a:r>
          </a:p>
        </p:txBody>
      </p:sp>
      <p:pic>
        <p:nvPicPr>
          <p:cNvPr id="7" name="Picture 6">
            <a:extLst>
              <a:ext uri="{FF2B5EF4-FFF2-40B4-BE49-F238E27FC236}">
                <a16:creationId xmlns:a16="http://schemas.microsoft.com/office/drawing/2014/main" id="{CB1370DE-9C4E-2AA9-BA08-8CDCDC457644}"/>
              </a:ext>
            </a:extLst>
          </p:cNvPr>
          <p:cNvPicPr>
            <a:picLocks noChangeAspect="1"/>
          </p:cNvPicPr>
          <p:nvPr/>
        </p:nvPicPr>
        <p:blipFill rotWithShape="1">
          <a:blip r:embed="rId4"/>
          <a:srcRect r="9654" b="1"/>
          <a:stretch/>
        </p:blipFill>
        <p:spPr>
          <a:xfrm>
            <a:off x="-5597" y="1"/>
            <a:ext cx="6101597" cy="3427413"/>
          </a:xfrm>
          <a:custGeom>
            <a:avLst/>
            <a:gdLst/>
            <a:ahLst/>
            <a:cxnLst/>
            <a:rect l="l" t="t" r="r" b="b"/>
            <a:pathLst>
              <a:path w="6101597" h="3427413">
                <a:moveTo>
                  <a:pt x="0" y="0"/>
                </a:moveTo>
                <a:lnTo>
                  <a:pt x="6101597" y="0"/>
                </a:lnTo>
                <a:lnTo>
                  <a:pt x="6101597" y="3427413"/>
                </a:lnTo>
                <a:lnTo>
                  <a:pt x="0" y="3427413"/>
                </a:lnTo>
                <a:close/>
              </a:path>
            </a:pathLst>
          </a:custGeom>
        </p:spPr>
      </p:pic>
      <p:pic>
        <p:nvPicPr>
          <p:cNvPr id="5" name="Content Placeholder 4">
            <a:extLst>
              <a:ext uri="{FF2B5EF4-FFF2-40B4-BE49-F238E27FC236}">
                <a16:creationId xmlns:a16="http://schemas.microsoft.com/office/drawing/2014/main" id="{0906495F-F101-1F2B-36CB-F0BBCB3D3D8C}"/>
              </a:ext>
            </a:extLst>
          </p:cNvPr>
          <p:cNvPicPr>
            <a:picLocks noChangeAspect="1"/>
          </p:cNvPicPr>
          <p:nvPr/>
        </p:nvPicPr>
        <p:blipFill rotWithShape="1">
          <a:blip r:embed="rId5"/>
          <a:srcRect b="46"/>
          <a:stretch/>
        </p:blipFill>
        <p:spPr>
          <a:xfrm>
            <a:off x="-5597" y="3427414"/>
            <a:ext cx="6101597" cy="3430587"/>
          </a:xfrm>
          <a:custGeom>
            <a:avLst/>
            <a:gdLst/>
            <a:ahLst/>
            <a:cxnLst/>
            <a:rect l="l" t="t" r="r" b="b"/>
            <a:pathLst>
              <a:path w="6101597" h="3430587">
                <a:moveTo>
                  <a:pt x="0" y="0"/>
                </a:moveTo>
                <a:lnTo>
                  <a:pt x="6101597" y="0"/>
                </a:lnTo>
                <a:lnTo>
                  <a:pt x="6101597" y="3430587"/>
                </a:lnTo>
                <a:lnTo>
                  <a:pt x="0" y="3430587"/>
                </a:lnTo>
                <a:close/>
              </a:path>
            </a:pathLst>
          </a:custGeom>
        </p:spPr>
      </p:pic>
      <p:sp>
        <p:nvSpPr>
          <p:cNvPr id="11" name="Content Placeholder 10">
            <a:extLst>
              <a:ext uri="{FF2B5EF4-FFF2-40B4-BE49-F238E27FC236}">
                <a16:creationId xmlns:a16="http://schemas.microsoft.com/office/drawing/2014/main" id="{25F2037A-ECF5-7DBD-34B2-E271A2A26AE3}"/>
              </a:ext>
            </a:extLst>
          </p:cNvPr>
          <p:cNvSpPr>
            <a:spLocks noGrp="1"/>
          </p:cNvSpPr>
          <p:nvPr>
            <p:ph idx="1"/>
          </p:nvPr>
        </p:nvSpPr>
        <p:spPr>
          <a:xfrm>
            <a:off x="6945352" y="2249487"/>
            <a:ext cx="4413737" cy="3541714"/>
          </a:xfrm>
        </p:spPr>
        <p:txBody>
          <a:bodyPr>
            <a:normAutofit/>
          </a:bodyPr>
          <a:lstStyle/>
          <a:p>
            <a:pPr>
              <a:lnSpc>
                <a:spcPct val="110000"/>
              </a:lnSpc>
            </a:pPr>
            <a:r>
              <a:rPr lang="en-US" sz="2200"/>
              <a:t>Using 429.mcf benchmark it is observed the block size has considerably more affect on the performance the than the cache size.</a:t>
            </a:r>
          </a:p>
          <a:p>
            <a:pPr>
              <a:lnSpc>
                <a:spcPct val="110000"/>
              </a:lnSpc>
            </a:pPr>
            <a:r>
              <a:rPr lang="en-US" sz="2200" b="1"/>
              <a:t>Conclusion:</a:t>
            </a:r>
            <a:r>
              <a:rPr lang="en-US" sz="2200"/>
              <a:t> When it comes to size of multiple levels of Cache and the block, the performance is directly proportional to the Size.</a:t>
            </a:r>
          </a:p>
          <a:p>
            <a:pPr>
              <a:lnSpc>
                <a:spcPct val="110000"/>
              </a:lnSpc>
            </a:pPr>
            <a:endParaRPr lang="en-US" sz="2200"/>
          </a:p>
        </p:txBody>
      </p:sp>
      <p:cxnSp>
        <p:nvCxnSpPr>
          <p:cNvPr id="76" name="Straight Connector 75">
            <a:extLst>
              <a:ext uri="{FF2B5EF4-FFF2-40B4-BE49-F238E27FC236}">
                <a16:creationId xmlns:a16="http://schemas.microsoft.com/office/drawing/2014/main" id="{2B1ACDB1-A7EB-4159-B316-A230683B71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3354"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78" name="Straight Connector 77">
            <a:extLst>
              <a:ext uri="{FF2B5EF4-FFF2-40B4-BE49-F238E27FC236}">
                <a16:creationId xmlns:a16="http://schemas.microsoft.com/office/drawing/2014/main" id="{AA825E81-DC4F-4A95-86BA-8FD9D63881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6101597"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Tree>
    <p:extLst>
      <p:ext uri="{BB962C8B-B14F-4D97-AF65-F5344CB8AC3E}">
        <p14:creationId xmlns:p14="http://schemas.microsoft.com/office/powerpoint/2010/main" val="1302834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36E4D-E1AA-95E6-7C74-C1179B35175A}"/>
              </a:ext>
            </a:extLst>
          </p:cNvPr>
          <p:cNvSpPr>
            <a:spLocks noGrp="1"/>
          </p:cNvSpPr>
          <p:nvPr>
            <p:ph type="title"/>
          </p:nvPr>
        </p:nvSpPr>
        <p:spPr/>
        <p:txBody>
          <a:bodyPr/>
          <a:lstStyle/>
          <a:p>
            <a:r>
              <a:rPr lang="en-US" dirty="0"/>
              <a:t>Optimum CPI for 456.hmmer</a:t>
            </a:r>
          </a:p>
        </p:txBody>
      </p:sp>
      <p:sp>
        <p:nvSpPr>
          <p:cNvPr id="3" name="Content Placeholder 2">
            <a:extLst>
              <a:ext uri="{FF2B5EF4-FFF2-40B4-BE49-F238E27FC236}">
                <a16:creationId xmlns:a16="http://schemas.microsoft.com/office/drawing/2014/main" id="{62803A16-B629-5873-06C4-F6010FDA58A0}"/>
              </a:ext>
            </a:extLst>
          </p:cNvPr>
          <p:cNvSpPr>
            <a:spLocks noGrp="1"/>
          </p:cNvSpPr>
          <p:nvPr>
            <p:ph idx="1"/>
          </p:nvPr>
        </p:nvSpPr>
        <p:spPr>
          <a:xfrm>
            <a:off x="1141413" y="1828800"/>
            <a:ext cx="9905999" cy="4905375"/>
          </a:xfrm>
        </p:spPr>
        <p:txBody>
          <a:bodyPr>
            <a:normAutofit fontScale="92500" lnSpcReduction="20000"/>
          </a:bodyPr>
          <a:lstStyle/>
          <a:p>
            <a:r>
              <a:rPr lang="en-US" dirty="0"/>
              <a:t>The minimum CPI obtained was : 1.0180928533333333</a:t>
            </a:r>
          </a:p>
          <a:p>
            <a:r>
              <a:rPr lang="en-US" dirty="0"/>
              <a:t>The memory configuration is as follows:</a:t>
            </a:r>
          </a:p>
          <a:p>
            <a:pPr lvl="1"/>
            <a:r>
              <a:rPr lang="en-US" dirty="0"/>
              <a:t>Block size : 64</a:t>
            </a:r>
          </a:p>
          <a:p>
            <a:pPr lvl="1"/>
            <a:r>
              <a:rPr lang="en-US" dirty="0"/>
              <a:t>L1 Data Cache Associativity: 4</a:t>
            </a:r>
          </a:p>
          <a:p>
            <a:pPr lvl="1"/>
            <a:r>
              <a:rPr lang="en-US" dirty="0"/>
              <a:t>L1 Instruction Cache Associativity: 4</a:t>
            </a:r>
          </a:p>
          <a:p>
            <a:pPr lvl="1"/>
            <a:r>
              <a:rPr lang="en-US" dirty="0"/>
              <a:t>L2 Cache Associativity: 8</a:t>
            </a:r>
          </a:p>
          <a:p>
            <a:pPr lvl="1"/>
            <a:r>
              <a:rPr lang="en-US" dirty="0"/>
              <a:t>L1 Data Cache Size: 256kB</a:t>
            </a:r>
          </a:p>
          <a:p>
            <a:pPr lvl="1"/>
            <a:r>
              <a:rPr lang="en-US" dirty="0"/>
              <a:t>L1 Instruction Cache Size: 256kB</a:t>
            </a:r>
          </a:p>
          <a:p>
            <a:pPr lvl="1"/>
            <a:r>
              <a:rPr lang="en-US" dirty="0"/>
              <a:t>L2 Cache Size:1mB</a:t>
            </a:r>
          </a:p>
          <a:p>
            <a:r>
              <a:rPr lang="en-US" dirty="0"/>
              <a:t>There are three configurations which had the similar CPI the other 2 are, L2 cache size at 512kB and rest of the configurations being the same.</a:t>
            </a:r>
          </a:p>
          <a:p>
            <a:r>
              <a:rPr lang="en-US" dirty="0"/>
              <a:t>L2 cache associativity at 1 with having all the other configurations same.</a:t>
            </a:r>
          </a:p>
          <a:p>
            <a:endParaRPr lang="en-US" dirty="0"/>
          </a:p>
          <a:p>
            <a:endParaRPr lang="en-US" dirty="0"/>
          </a:p>
          <a:p>
            <a:endParaRPr lang="en-US" dirty="0"/>
          </a:p>
        </p:txBody>
      </p:sp>
    </p:spTree>
    <p:extLst>
      <p:ext uri="{BB962C8B-B14F-4D97-AF65-F5344CB8AC3E}">
        <p14:creationId xmlns:p14="http://schemas.microsoft.com/office/powerpoint/2010/main" val="3549290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3FA3F-7BD1-3D65-0693-F71045D70ADE}"/>
              </a:ext>
            </a:extLst>
          </p:cNvPr>
          <p:cNvSpPr>
            <a:spLocks noGrp="1"/>
          </p:cNvSpPr>
          <p:nvPr>
            <p:ph type="title"/>
          </p:nvPr>
        </p:nvSpPr>
        <p:spPr>
          <a:xfrm>
            <a:off x="6569957" y="618518"/>
            <a:ext cx="4747088" cy="1478570"/>
          </a:xfrm>
        </p:spPr>
        <p:txBody>
          <a:bodyPr>
            <a:normAutofit/>
          </a:bodyPr>
          <a:lstStyle/>
          <a:p>
            <a:r>
              <a:rPr lang="en-US" sz="3300"/>
              <a:t>Graphical Analysis of L1 Associativity for 456.hmmer</a:t>
            </a:r>
          </a:p>
        </p:txBody>
      </p:sp>
      <p:sp>
        <p:nvSpPr>
          <p:cNvPr id="157"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295783F6-0350-F8BA-B6E9-E4F479CC9DFB}"/>
              </a:ext>
            </a:extLst>
          </p:cNvPr>
          <p:cNvPicPr>
            <a:picLocks noChangeAspect="1"/>
          </p:cNvPicPr>
          <p:nvPr/>
        </p:nvPicPr>
        <p:blipFill>
          <a:blip r:embed="rId3"/>
          <a:stretch>
            <a:fillRect/>
          </a:stretch>
        </p:blipFill>
        <p:spPr>
          <a:xfrm>
            <a:off x="1235189" y="1147146"/>
            <a:ext cx="4403180" cy="2201590"/>
          </a:xfrm>
          <a:prstGeom prst="rect">
            <a:avLst/>
          </a:prstGeom>
        </p:spPr>
      </p:pic>
      <p:pic>
        <p:nvPicPr>
          <p:cNvPr id="8" name="Picture 7" descr="Chart, bar chart&#10;&#10;Description automatically generated">
            <a:extLst>
              <a:ext uri="{FF2B5EF4-FFF2-40B4-BE49-F238E27FC236}">
                <a16:creationId xmlns:a16="http://schemas.microsoft.com/office/drawing/2014/main" id="{12D5F943-DBD0-A526-F52A-D8D54DD7C2B4}"/>
              </a:ext>
            </a:extLst>
          </p:cNvPr>
          <p:cNvPicPr>
            <a:picLocks noChangeAspect="1"/>
          </p:cNvPicPr>
          <p:nvPr/>
        </p:nvPicPr>
        <p:blipFill>
          <a:blip r:embed="rId4"/>
          <a:stretch>
            <a:fillRect/>
          </a:stretch>
        </p:blipFill>
        <p:spPr>
          <a:xfrm>
            <a:off x="1118988" y="3594294"/>
            <a:ext cx="4635583" cy="2039656"/>
          </a:xfrm>
          <a:prstGeom prst="rect">
            <a:avLst/>
          </a:prstGeom>
        </p:spPr>
      </p:pic>
      <p:sp>
        <p:nvSpPr>
          <p:cNvPr id="11" name="Content Placeholder 10">
            <a:extLst>
              <a:ext uri="{FF2B5EF4-FFF2-40B4-BE49-F238E27FC236}">
                <a16:creationId xmlns:a16="http://schemas.microsoft.com/office/drawing/2014/main" id="{25EDF004-ED37-F19A-08D9-0A87F98E07B6}"/>
              </a:ext>
            </a:extLst>
          </p:cNvPr>
          <p:cNvSpPr>
            <a:spLocks noGrp="1"/>
          </p:cNvSpPr>
          <p:nvPr>
            <p:ph idx="1"/>
          </p:nvPr>
        </p:nvSpPr>
        <p:spPr>
          <a:xfrm>
            <a:off x="6569957" y="2249487"/>
            <a:ext cx="4747087" cy="3541714"/>
          </a:xfrm>
        </p:spPr>
        <p:txBody>
          <a:bodyPr>
            <a:normAutofit/>
          </a:bodyPr>
          <a:lstStyle/>
          <a:p>
            <a:pPr>
              <a:lnSpc>
                <a:spcPct val="110000"/>
              </a:lnSpc>
            </a:pPr>
            <a:r>
              <a:rPr lang="en-US" sz="1900"/>
              <a:t>By running 456.hmmer benchmark and the average CPI calculated, following conclusions can be made regarding the associativity:</a:t>
            </a:r>
          </a:p>
          <a:p>
            <a:pPr>
              <a:lnSpc>
                <a:spcPct val="110000"/>
              </a:lnSpc>
            </a:pPr>
            <a:r>
              <a:rPr lang="en-US" sz="1900"/>
              <a:t>Both L1I and L1D caches the performance of the processor is directly affected by the associativity.</a:t>
            </a:r>
          </a:p>
          <a:p>
            <a:pPr>
              <a:lnSpc>
                <a:spcPct val="110000"/>
              </a:lnSpc>
            </a:pPr>
            <a:r>
              <a:rPr lang="en-US" sz="1900" b="1"/>
              <a:t>Conclusion: </a:t>
            </a:r>
            <a:r>
              <a:rPr lang="en-US" sz="1900"/>
              <a:t>As the associativity increases the performance of the processor also increase which means the CPI decreases</a:t>
            </a:r>
          </a:p>
        </p:txBody>
      </p:sp>
    </p:spTree>
    <p:extLst>
      <p:ext uri="{BB962C8B-B14F-4D97-AF65-F5344CB8AC3E}">
        <p14:creationId xmlns:p14="http://schemas.microsoft.com/office/powerpoint/2010/main" val="2960782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E9F4B-6686-A0DA-614B-38354C97707E}"/>
              </a:ext>
            </a:extLst>
          </p:cNvPr>
          <p:cNvSpPr>
            <a:spLocks noGrp="1"/>
          </p:cNvSpPr>
          <p:nvPr>
            <p:ph type="title"/>
          </p:nvPr>
        </p:nvSpPr>
        <p:spPr>
          <a:xfrm>
            <a:off x="1141413" y="618518"/>
            <a:ext cx="9905998" cy="1478570"/>
          </a:xfrm>
        </p:spPr>
        <p:txBody>
          <a:bodyPr>
            <a:normAutofit/>
          </a:bodyPr>
          <a:lstStyle/>
          <a:p>
            <a:pPr algn="ctr"/>
            <a:r>
              <a:rPr lang="en-US"/>
              <a:t>Graphical Analysis of L2 Associativity for 456.hmmer</a:t>
            </a:r>
          </a:p>
        </p:txBody>
      </p:sp>
      <p:sp>
        <p:nvSpPr>
          <p:cNvPr id="9" name="Content Placeholder 8">
            <a:extLst>
              <a:ext uri="{FF2B5EF4-FFF2-40B4-BE49-F238E27FC236}">
                <a16:creationId xmlns:a16="http://schemas.microsoft.com/office/drawing/2014/main" id="{BEADE5F9-E8D9-E25E-AAA7-C67A1D2CB09A}"/>
              </a:ext>
            </a:extLst>
          </p:cNvPr>
          <p:cNvSpPr>
            <a:spLocks noGrp="1"/>
          </p:cNvSpPr>
          <p:nvPr>
            <p:ph idx="1"/>
          </p:nvPr>
        </p:nvSpPr>
        <p:spPr>
          <a:xfrm>
            <a:off x="1141412" y="2249487"/>
            <a:ext cx="4844521" cy="3541714"/>
          </a:xfrm>
        </p:spPr>
        <p:txBody>
          <a:bodyPr anchor="ctr">
            <a:normAutofit/>
          </a:bodyPr>
          <a:lstStyle/>
          <a:p>
            <a:pPr>
              <a:lnSpc>
                <a:spcPct val="110000"/>
              </a:lnSpc>
            </a:pPr>
            <a:r>
              <a:rPr lang="en-US" sz="1700"/>
              <a:t>By running the 456.hmmer benchmark the following observations about the L2 associativity were made:</a:t>
            </a:r>
          </a:p>
          <a:p>
            <a:pPr>
              <a:lnSpc>
                <a:spcPct val="110000"/>
              </a:lnSpc>
            </a:pPr>
            <a:r>
              <a:rPr lang="en-US" sz="1700"/>
              <a:t>It can be observed that direct mapped L2 cache reflects considerably less performance.</a:t>
            </a:r>
          </a:p>
          <a:p>
            <a:pPr>
              <a:lnSpc>
                <a:spcPct val="110000"/>
              </a:lnSpc>
            </a:pPr>
            <a:r>
              <a:rPr lang="en-US" sz="1700"/>
              <a:t>8-way set associativity of the L2 cache results in better performance and decreased number of misses.</a:t>
            </a:r>
          </a:p>
          <a:p>
            <a:pPr>
              <a:lnSpc>
                <a:spcPct val="110000"/>
              </a:lnSpc>
            </a:pPr>
            <a:r>
              <a:rPr lang="en-US" sz="1700" b="1"/>
              <a:t>Conclusion:</a:t>
            </a:r>
            <a:r>
              <a:rPr lang="en-US" sz="1700"/>
              <a:t> Associativity of L2 cache is proportional to the performance.</a:t>
            </a:r>
          </a:p>
          <a:p>
            <a:pPr>
              <a:lnSpc>
                <a:spcPct val="110000"/>
              </a:lnSpc>
            </a:pPr>
            <a:endParaRPr lang="en-US" sz="1700"/>
          </a:p>
        </p:txBody>
      </p:sp>
      <p:pic>
        <p:nvPicPr>
          <p:cNvPr id="5" name="Content Placeholder 4">
            <a:extLst>
              <a:ext uri="{FF2B5EF4-FFF2-40B4-BE49-F238E27FC236}">
                <a16:creationId xmlns:a16="http://schemas.microsoft.com/office/drawing/2014/main" id="{C8B0E44C-21CB-83BF-C146-63713EED532B}"/>
              </a:ext>
            </a:extLst>
          </p:cNvPr>
          <p:cNvPicPr>
            <a:picLocks noChangeAspect="1"/>
          </p:cNvPicPr>
          <p:nvPr/>
        </p:nvPicPr>
        <p:blipFill rotWithShape="1">
          <a:blip r:embed="rId3"/>
          <a:srcRect l="1397" r="6204" b="3"/>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657545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CEB41-4F45-955C-4FF8-C9AFB64FC700}"/>
              </a:ext>
            </a:extLst>
          </p:cNvPr>
          <p:cNvSpPr>
            <a:spLocks noGrp="1"/>
          </p:cNvSpPr>
          <p:nvPr>
            <p:ph type="title"/>
          </p:nvPr>
        </p:nvSpPr>
        <p:spPr>
          <a:xfrm>
            <a:off x="6569957" y="618518"/>
            <a:ext cx="4747088" cy="1478570"/>
          </a:xfrm>
        </p:spPr>
        <p:txBody>
          <a:bodyPr>
            <a:normAutofit/>
          </a:bodyPr>
          <a:lstStyle/>
          <a:p>
            <a:r>
              <a:rPr lang="en-US" sz="3300"/>
              <a:t>Graphical Analysis of cache size and block size for 456.hmmer</a:t>
            </a:r>
          </a:p>
        </p:txBody>
      </p:sp>
      <p:sp>
        <p:nvSpPr>
          <p:cNvPr id="86"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8FE67BF7-F516-9990-6CF2-0B545EBFCCBA}"/>
              </a:ext>
            </a:extLst>
          </p:cNvPr>
          <p:cNvPicPr>
            <a:picLocks noChangeAspect="1"/>
          </p:cNvPicPr>
          <p:nvPr/>
        </p:nvPicPr>
        <p:blipFill>
          <a:blip r:embed="rId3"/>
          <a:stretch>
            <a:fillRect/>
          </a:stretch>
        </p:blipFill>
        <p:spPr>
          <a:xfrm>
            <a:off x="1522353" y="1147146"/>
            <a:ext cx="3828852" cy="2201590"/>
          </a:xfrm>
          <a:prstGeom prst="rect">
            <a:avLst/>
          </a:prstGeom>
        </p:spPr>
      </p:pic>
      <p:pic>
        <p:nvPicPr>
          <p:cNvPr id="8" name="Picture 7" descr="Chart, bar chart&#10;&#10;Description automatically generated">
            <a:extLst>
              <a:ext uri="{FF2B5EF4-FFF2-40B4-BE49-F238E27FC236}">
                <a16:creationId xmlns:a16="http://schemas.microsoft.com/office/drawing/2014/main" id="{7B61AC52-66B9-2AB7-89DA-97C350F4F868}"/>
              </a:ext>
            </a:extLst>
          </p:cNvPr>
          <p:cNvPicPr>
            <a:picLocks noChangeAspect="1"/>
          </p:cNvPicPr>
          <p:nvPr/>
        </p:nvPicPr>
        <p:blipFill>
          <a:blip r:embed="rId4"/>
          <a:stretch>
            <a:fillRect/>
          </a:stretch>
        </p:blipFill>
        <p:spPr>
          <a:xfrm>
            <a:off x="1190258" y="3513327"/>
            <a:ext cx="4493042" cy="2201591"/>
          </a:xfrm>
          <a:prstGeom prst="rect">
            <a:avLst/>
          </a:prstGeom>
        </p:spPr>
      </p:pic>
      <p:sp>
        <p:nvSpPr>
          <p:cNvPr id="81" name="Content Placeholder 10">
            <a:extLst>
              <a:ext uri="{FF2B5EF4-FFF2-40B4-BE49-F238E27FC236}">
                <a16:creationId xmlns:a16="http://schemas.microsoft.com/office/drawing/2014/main" id="{9F33E49F-54B1-54EC-4B07-B843085A4FE8}"/>
              </a:ext>
            </a:extLst>
          </p:cNvPr>
          <p:cNvSpPr>
            <a:spLocks noGrp="1"/>
          </p:cNvSpPr>
          <p:nvPr>
            <p:ph idx="1"/>
          </p:nvPr>
        </p:nvSpPr>
        <p:spPr>
          <a:xfrm>
            <a:off x="6569957" y="2249487"/>
            <a:ext cx="4747087" cy="3541714"/>
          </a:xfrm>
        </p:spPr>
        <p:txBody>
          <a:bodyPr>
            <a:normAutofit/>
          </a:bodyPr>
          <a:lstStyle/>
          <a:p>
            <a:pPr>
              <a:lnSpc>
                <a:spcPct val="110000"/>
              </a:lnSpc>
            </a:pPr>
            <a:r>
              <a:rPr lang="en-US" sz="1700"/>
              <a:t>456.hmmer benchmark  when run in system emulation mode, it is deduced that the block size has considerably more affect on the performance the than the cache size. We can see that CPI decreases by 8% when block size is doubled</a:t>
            </a:r>
          </a:p>
          <a:p>
            <a:pPr>
              <a:lnSpc>
                <a:spcPct val="110000"/>
              </a:lnSpc>
            </a:pPr>
            <a:r>
              <a:rPr lang="en-US" sz="1700" b="1"/>
              <a:t>Conclusion:</a:t>
            </a:r>
            <a:r>
              <a:rPr lang="en-US" sz="1700"/>
              <a:t> When it comes to size of multiple levels of Cache and the block, the performance is directly proportional to the Size of the Cache as well as the logical blocks.</a:t>
            </a:r>
          </a:p>
          <a:p>
            <a:pPr>
              <a:lnSpc>
                <a:spcPct val="110000"/>
              </a:lnSpc>
            </a:pPr>
            <a:endParaRPr lang="en-US" sz="1700"/>
          </a:p>
        </p:txBody>
      </p:sp>
    </p:spTree>
    <p:extLst>
      <p:ext uri="{BB962C8B-B14F-4D97-AF65-F5344CB8AC3E}">
        <p14:creationId xmlns:p14="http://schemas.microsoft.com/office/powerpoint/2010/main" val="863874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36E4D-E1AA-95E6-7C74-C1179B35175A}"/>
              </a:ext>
            </a:extLst>
          </p:cNvPr>
          <p:cNvSpPr>
            <a:spLocks noGrp="1"/>
          </p:cNvSpPr>
          <p:nvPr>
            <p:ph type="title"/>
          </p:nvPr>
        </p:nvSpPr>
        <p:spPr/>
        <p:txBody>
          <a:bodyPr/>
          <a:lstStyle/>
          <a:p>
            <a:r>
              <a:rPr lang="en-US" dirty="0"/>
              <a:t>Optimum CPI for 458.sjeng</a:t>
            </a:r>
          </a:p>
        </p:txBody>
      </p:sp>
      <p:sp>
        <p:nvSpPr>
          <p:cNvPr id="3" name="Content Placeholder 2">
            <a:extLst>
              <a:ext uri="{FF2B5EF4-FFF2-40B4-BE49-F238E27FC236}">
                <a16:creationId xmlns:a16="http://schemas.microsoft.com/office/drawing/2014/main" id="{62803A16-B629-5873-06C4-F6010FDA58A0}"/>
              </a:ext>
            </a:extLst>
          </p:cNvPr>
          <p:cNvSpPr>
            <a:spLocks noGrp="1"/>
          </p:cNvSpPr>
          <p:nvPr>
            <p:ph idx="1"/>
          </p:nvPr>
        </p:nvSpPr>
        <p:spPr>
          <a:xfrm>
            <a:off x="1141413" y="1828800"/>
            <a:ext cx="9905999" cy="4905375"/>
          </a:xfrm>
        </p:spPr>
        <p:txBody>
          <a:bodyPr>
            <a:normAutofit/>
          </a:bodyPr>
          <a:lstStyle/>
          <a:p>
            <a:r>
              <a:rPr lang="en-US" dirty="0"/>
              <a:t>The minimum CPI obtained was : 1.48886607</a:t>
            </a:r>
          </a:p>
          <a:p>
            <a:r>
              <a:rPr lang="en-US" dirty="0"/>
              <a:t>The memory configuration is as follows:</a:t>
            </a:r>
          </a:p>
          <a:p>
            <a:pPr lvl="1"/>
            <a:r>
              <a:rPr lang="en-US" dirty="0"/>
              <a:t>Block size : 64</a:t>
            </a:r>
          </a:p>
          <a:p>
            <a:pPr lvl="1"/>
            <a:r>
              <a:rPr lang="en-US" dirty="0"/>
              <a:t>L1 Data Cache Associativity: 4</a:t>
            </a:r>
          </a:p>
          <a:p>
            <a:pPr lvl="1"/>
            <a:r>
              <a:rPr lang="en-US" dirty="0"/>
              <a:t>L1 Instruction Cache Associativity: 4</a:t>
            </a:r>
          </a:p>
          <a:p>
            <a:pPr lvl="1"/>
            <a:r>
              <a:rPr lang="en-US" dirty="0"/>
              <a:t>L2 Cache Associativity: 8</a:t>
            </a:r>
          </a:p>
          <a:p>
            <a:pPr lvl="1"/>
            <a:r>
              <a:rPr lang="en-US" dirty="0"/>
              <a:t>L1 Data Cache Size: 256kB</a:t>
            </a:r>
          </a:p>
          <a:p>
            <a:pPr lvl="1"/>
            <a:r>
              <a:rPr lang="en-US" dirty="0"/>
              <a:t>L1 Instruction Cache Size: 256kB</a:t>
            </a:r>
          </a:p>
          <a:p>
            <a:pPr lvl="1"/>
            <a:r>
              <a:rPr lang="en-US" dirty="0"/>
              <a:t>L2 Cache Size:1mB</a:t>
            </a:r>
          </a:p>
          <a:p>
            <a:endParaRPr lang="en-US" dirty="0"/>
          </a:p>
          <a:p>
            <a:endParaRPr lang="en-US" dirty="0"/>
          </a:p>
        </p:txBody>
      </p:sp>
    </p:spTree>
    <p:extLst>
      <p:ext uri="{BB962C8B-B14F-4D97-AF65-F5344CB8AC3E}">
        <p14:creationId xmlns:p14="http://schemas.microsoft.com/office/powerpoint/2010/main" val="181620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45" name="Group 80">
            <a:extLst>
              <a:ext uri="{FF2B5EF4-FFF2-40B4-BE49-F238E27FC236}">
                <a16:creationId xmlns:a16="http://schemas.microsoft.com/office/drawing/2014/main" id="{2C113195-43EA-4B6A-B281-C0458D9263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46" name="Rectangle 81">
              <a:extLst>
                <a:ext uri="{FF2B5EF4-FFF2-40B4-BE49-F238E27FC236}">
                  <a16:creationId xmlns:a16="http://schemas.microsoft.com/office/drawing/2014/main" id="{27DEAF6E-67FE-4877-B38B-0F2BF7857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2">
              <a:extLst>
                <a:ext uri="{FF2B5EF4-FFF2-40B4-BE49-F238E27FC236}">
                  <a16:creationId xmlns:a16="http://schemas.microsoft.com/office/drawing/2014/main" id="{F60C980E-E723-46CF-9296-C7BBA4DB83C8}"/>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grpSp>
        <p:nvGrpSpPr>
          <p:cNvPr id="147" name="Group 84">
            <a:extLst>
              <a:ext uri="{FF2B5EF4-FFF2-40B4-BE49-F238E27FC236}">
                <a16:creationId xmlns:a16="http://schemas.microsoft.com/office/drawing/2014/main" id="{98D36904-1712-4C81-B063-66E1D4777F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40302"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86" name="Rectangle 5">
              <a:extLst>
                <a:ext uri="{FF2B5EF4-FFF2-40B4-BE49-F238E27FC236}">
                  <a16:creationId xmlns:a16="http://schemas.microsoft.com/office/drawing/2014/main" id="{BEA28722-E2AF-4D8D-9E59-65B94630A3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87" name="Freeform 6">
              <a:extLst>
                <a:ext uri="{FF2B5EF4-FFF2-40B4-BE49-F238E27FC236}">
                  <a16:creationId xmlns:a16="http://schemas.microsoft.com/office/drawing/2014/main" id="{A279E077-7DAF-4B93-BE2C-98F6B13A11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7">
              <a:extLst>
                <a:ext uri="{FF2B5EF4-FFF2-40B4-BE49-F238E27FC236}">
                  <a16:creationId xmlns:a16="http://schemas.microsoft.com/office/drawing/2014/main" id="{E78603D6-020D-4269-95E5-2E17499DA5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9" name="Rectangle 8">
              <a:extLst>
                <a:ext uri="{FF2B5EF4-FFF2-40B4-BE49-F238E27FC236}">
                  <a16:creationId xmlns:a16="http://schemas.microsoft.com/office/drawing/2014/main" id="{CE9500AA-AB8C-4023-967A-11555F0F48C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90" name="Freeform 9">
              <a:extLst>
                <a:ext uri="{FF2B5EF4-FFF2-40B4-BE49-F238E27FC236}">
                  <a16:creationId xmlns:a16="http://schemas.microsoft.com/office/drawing/2014/main" id="{1B716630-BD94-436E-9E9C-5D534092DF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1" name="Freeform 10">
              <a:extLst>
                <a:ext uri="{FF2B5EF4-FFF2-40B4-BE49-F238E27FC236}">
                  <a16:creationId xmlns:a16="http://schemas.microsoft.com/office/drawing/2014/main" id="{4CE6FCD2-8177-4A45-88ED-A2B986102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2" name="Freeform 11">
              <a:extLst>
                <a:ext uri="{FF2B5EF4-FFF2-40B4-BE49-F238E27FC236}">
                  <a16:creationId xmlns:a16="http://schemas.microsoft.com/office/drawing/2014/main" id="{E32BEED2-100A-48B2-B552-07B54EEC4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3" name="Freeform 12">
              <a:extLst>
                <a:ext uri="{FF2B5EF4-FFF2-40B4-BE49-F238E27FC236}">
                  <a16:creationId xmlns:a16="http://schemas.microsoft.com/office/drawing/2014/main" id="{839DB29D-A8C6-484A-A747-14733D5B3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4" name="Freeform 13">
              <a:extLst>
                <a:ext uri="{FF2B5EF4-FFF2-40B4-BE49-F238E27FC236}">
                  <a16:creationId xmlns:a16="http://schemas.microsoft.com/office/drawing/2014/main" id="{B1A468B2-ABD1-447D-89DC-7A9CFBBCB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5" name="Freeform 14">
              <a:extLst>
                <a:ext uri="{FF2B5EF4-FFF2-40B4-BE49-F238E27FC236}">
                  <a16:creationId xmlns:a16="http://schemas.microsoft.com/office/drawing/2014/main" id="{219C1A45-C8B0-48AE-B5A9-A1B40B43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6" name="Freeform 15">
              <a:extLst>
                <a:ext uri="{FF2B5EF4-FFF2-40B4-BE49-F238E27FC236}">
                  <a16:creationId xmlns:a16="http://schemas.microsoft.com/office/drawing/2014/main" id="{F2910D68-E982-47F7-A53C-ABA0CB34F7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7" name="Freeform 16">
              <a:extLst>
                <a:ext uri="{FF2B5EF4-FFF2-40B4-BE49-F238E27FC236}">
                  <a16:creationId xmlns:a16="http://schemas.microsoft.com/office/drawing/2014/main" id="{C4B84BAD-BCB3-4BF2-8A3C-3391BF4AB6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8" name="Freeform 17">
              <a:extLst>
                <a:ext uri="{FF2B5EF4-FFF2-40B4-BE49-F238E27FC236}">
                  <a16:creationId xmlns:a16="http://schemas.microsoft.com/office/drawing/2014/main" id="{522D8CE7-E27B-4BAE-962D-AAC0D66E4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99" name="Freeform 18">
              <a:extLst>
                <a:ext uri="{FF2B5EF4-FFF2-40B4-BE49-F238E27FC236}">
                  <a16:creationId xmlns:a16="http://schemas.microsoft.com/office/drawing/2014/main" id="{1042B4B5-2D6F-405A-A112-D5F96027E9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0" name="Freeform 19">
              <a:extLst>
                <a:ext uri="{FF2B5EF4-FFF2-40B4-BE49-F238E27FC236}">
                  <a16:creationId xmlns:a16="http://schemas.microsoft.com/office/drawing/2014/main" id="{199F606E-DC72-4CAF-AFF2-58FA0121E6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1" name="Freeform 20">
              <a:extLst>
                <a:ext uri="{FF2B5EF4-FFF2-40B4-BE49-F238E27FC236}">
                  <a16:creationId xmlns:a16="http://schemas.microsoft.com/office/drawing/2014/main" id="{C949CB30-1690-4B14-954A-4FA9637CEF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2" name="Freeform 21">
              <a:extLst>
                <a:ext uri="{FF2B5EF4-FFF2-40B4-BE49-F238E27FC236}">
                  <a16:creationId xmlns:a16="http://schemas.microsoft.com/office/drawing/2014/main" id="{84EE3B4E-AE37-4F27-B6AC-FF20B9BE3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3" name="Freeform 22">
              <a:extLst>
                <a:ext uri="{FF2B5EF4-FFF2-40B4-BE49-F238E27FC236}">
                  <a16:creationId xmlns:a16="http://schemas.microsoft.com/office/drawing/2014/main" id="{798942D8-2074-4A7F-AD65-7564D8C3B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4" name="Freeform 23">
              <a:extLst>
                <a:ext uri="{FF2B5EF4-FFF2-40B4-BE49-F238E27FC236}">
                  <a16:creationId xmlns:a16="http://schemas.microsoft.com/office/drawing/2014/main" id="{D4324684-C1DE-4AF8-B17D-917AD23FE6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5" name="Freeform 24">
              <a:extLst>
                <a:ext uri="{FF2B5EF4-FFF2-40B4-BE49-F238E27FC236}">
                  <a16:creationId xmlns:a16="http://schemas.microsoft.com/office/drawing/2014/main" id="{A4C18B6C-86CE-40F9-919C-9490AD3E30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6" name="Freeform 25">
              <a:extLst>
                <a:ext uri="{FF2B5EF4-FFF2-40B4-BE49-F238E27FC236}">
                  <a16:creationId xmlns:a16="http://schemas.microsoft.com/office/drawing/2014/main" id="{72DB2464-DEE2-4EB2-9FB2-46768EE68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7" name="Freeform 26">
              <a:extLst>
                <a:ext uri="{FF2B5EF4-FFF2-40B4-BE49-F238E27FC236}">
                  <a16:creationId xmlns:a16="http://schemas.microsoft.com/office/drawing/2014/main" id="{56E24DAD-4831-4565-ACE0-E7FDBC6542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8" name="Freeform 27">
              <a:extLst>
                <a:ext uri="{FF2B5EF4-FFF2-40B4-BE49-F238E27FC236}">
                  <a16:creationId xmlns:a16="http://schemas.microsoft.com/office/drawing/2014/main" id="{ADB70D91-E74C-433F-9BCD-587B93561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09" name="Freeform 28">
              <a:extLst>
                <a:ext uri="{FF2B5EF4-FFF2-40B4-BE49-F238E27FC236}">
                  <a16:creationId xmlns:a16="http://schemas.microsoft.com/office/drawing/2014/main" id="{E982042F-EEF5-49A7-87B3-43F929699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0" name="Freeform 29">
              <a:extLst>
                <a:ext uri="{FF2B5EF4-FFF2-40B4-BE49-F238E27FC236}">
                  <a16:creationId xmlns:a16="http://schemas.microsoft.com/office/drawing/2014/main" id="{54806968-8087-4915-B489-2BE793DD2A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1" name="Freeform 30">
              <a:extLst>
                <a:ext uri="{FF2B5EF4-FFF2-40B4-BE49-F238E27FC236}">
                  <a16:creationId xmlns:a16="http://schemas.microsoft.com/office/drawing/2014/main" id="{A937487D-58AA-4E9D-966F-85938FA8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2" name="Freeform 31">
              <a:extLst>
                <a:ext uri="{FF2B5EF4-FFF2-40B4-BE49-F238E27FC236}">
                  <a16:creationId xmlns:a16="http://schemas.microsoft.com/office/drawing/2014/main" id="{FDA6755A-0790-476D-86D7-F95215FAD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3" name="Freeform 32">
              <a:extLst>
                <a:ext uri="{FF2B5EF4-FFF2-40B4-BE49-F238E27FC236}">
                  <a16:creationId xmlns:a16="http://schemas.microsoft.com/office/drawing/2014/main" id="{A951E2B3-F005-4EDC-B890-F93D63F120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4" name="Rectangle 33">
              <a:extLst>
                <a:ext uri="{FF2B5EF4-FFF2-40B4-BE49-F238E27FC236}">
                  <a16:creationId xmlns:a16="http://schemas.microsoft.com/office/drawing/2014/main" id="{466F4EF3-7ED2-4EC7-8F76-4AD87CD1E5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15" name="Freeform 34">
              <a:extLst>
                <a:ext uri="{FF2B5EF4-FFF2-40B4-BE49-F238E27FC236}">
                  <a16:creationId xmlns:a16="http://schemas.microsoft.com/office/drawing/2014/main" id="{521BF1A3-D416-49F9-A1D2-4C7B3218B5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6" name="Freeform 35">
              <a:extLst>
                <a:ext uri="{FF2B5EF4-FFF2-40B4-BE49-F238E27FC236}">
                  <a16:creationId xmlns:a16="http://schemas.microsoft.com/office/drawing/2014/main" id="{F6C16CF8-3F09-4C17-94A6-42BCABB669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7" name="Freeform 36">
              <a:extLst>
                <a:ext uri="{FF2B5EF4-FFF2-40B4-BE49-F238E27FC236}">
                  <a16:creationId xmlns:a16="http://schemas.microsoft.com/office/drawing/2014/main" id="{B667C1A8-CDB1-4FD0-A3F6-0E035C7CAA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8" name="Freeform 37">
              <a:extLst>
                <a:ext uri="{FF2B5EF4-FFF2-40B4-BE49-F238E27FC236}">
                  <a16:creationId xmlns:a16="http://schemas.microsoft.com/office/drawing/2014/main" id="{0B2B73AB-248E-49DB-8ED2-3FCB0A0D89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19" name="Freeform 38">
              <a:extLst>
                <a:ext uri="{FF2B5EF4-FFF2-40B4-BE49-F238E27FC236}">
                  <a16:creationId xmlns:a16="http://schemas.microsoft.com/office/drawing/2014/main" id="{8411F083-5CD4-4569-BA08-059B5CA9A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0" name="Freeform 39">
              <a:extLst>
                <a:ext uri="{FF2B5EF4-FFF2-40B4-BE49-F238E27FC236}">
                  <a16:creationId xmlns:a16="http://schemas.microsoft.com/office/drawing/2014/main" id="{AF78C2C2-8584-4B3B-9AF8-E7FF368FA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1" name="Freeform 40">
              <a:extLst>
                <a:ext uri="{FF2B5EF4-FFF2-40B4-BE49-F238E27FC236}">
                  <a16:creationId xmlns:a16="http://schemas.microsoft.com/office/drawing/2014/main" id="{40934674-5C07-4146-B556-4A271D9968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2" name="Freeform 41">
              <a:extLst>
                <a:ext uri="{FF2B5EF4-FFF2-40B4-BE49-F238E27FC236}">
                  <a16:creationId xmlns:a16="http://schemas.microsoft.com/office/drawing/2014/main" id="{D970276A-A310-41DB-B917-D7D346566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3" name="Freeform 42">
              <a:extLst>
                <a:ext uri="{FF2B5EF4-FFF2-40B4-BE49-F238E27FC236}">
                  <a16:creationId xmlns:a16="http://schemas.microsoft.com/office/drawing/2014/main" id="{EEEC747F-78C5-4212-8ACE-BB4B7D248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4" name="Freeform 43">
              <a:extLst>
                <a:ext uri="{FF2B5EF4-FFF2-40B4-BE49-F238E27FC236}">
                  <a16:creationId xmlns:a16="http://schemas.microsoft.com/office/drawing/2014/main" id="{821AE83F-022D-41AF-A219-992ACE1E00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5" name="Freeform 44">
              <a:extLst>
                <a:ext uri="{FF2B5EF4-FFF2-40B4-BE49-F238E27FC236}">
                  <a16:creationId xmlns:a16="http://schemas.microsoft.com/office/drawing/2014/main" id="{EF049934-C636-4279-91F0-ED3121923E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6" name="Rectangle 45">
              <a:extLst>
                <a:ext uri="{FF2B5EF4-FFF2-40B4-BE49-F238E27FC236}">
                  <a16:creationId xmlns:a16="http://schemas.microsoft.com/office/drawing/2014/main" id="{8588DF1D-2DD2-499F-9384-29C92277FA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27" name="Freeform 46">
              <a:extLst>
                <a:ext uri="{FF2B5EF4-FFF2-40B4-BE49-F238E27FC236}">
                  <a16:creationId xmlns:a16="http://schemas.microsoft.com/office/drawing/2014/main" id="{DF555F2B-5E3D-438F-89A8-EABA91A72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8" name="Freeform 47">
              <a:extLst>
                <a:ext uri="{FF2B5EF4-FFF2-40B4-BE49-F238E27FC236}">
                  <a16:creationId xmlns:a16="http://schemas.microsoft.com/office/drawing/2014/main" id="{006B22A5-B971-42EE-9141-E65B4EF26B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29" name="Freeform 48">
              <a:extLst>
                <a:ext uri="{FF2B5EF4-FFF2-40B4-BE49-F238E27FC236}">
                  <a16:creationId xmlns:a16="http://schemas.microsoft.com/office/drawing/2014/main" id="{3AA529FD-59E0-4B70-94C1-D0541A63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0" name="Freeform 49">
              <a:extLst>
                <a:ext uri="{FF2B5EF4-FFF2-40B4-BE49-F238E27FC236}">
                  <a16:creationId xmlns:a16="http://schemas.microsoft.com/office/drawing/2014/main" id="{ABAFA9C1-3649-4F7F-81D0-69DF7919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1" name="Freeform 50">
              <a:extLst>
                <a:ext uri="{FF2B5EF4-FFF2-40B4-BE49-F238E27FC236}">
                  <a16:creationId xmlns:a16="http://schemas.microsoft.com/office/drawing/2014/main" id="{D3CCFACE-F8B9-45E4-8F31-797E1C677E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2" name="Freeform 51">
              <a:extLst>
                <a:ext uri="{FF2B5EF4-FFF2-40B4-BE49-F238E27FC236}">
                  <a16:creationId xmlns:a16="http://schemas.microsoft.com/office/drawing/2014/main" id="{D9F7B9DB-1C45-4CD5-A025-F49F84F12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3" name="Freeform 52">
              <a:extLst>
                <a:ext uri="{FF2B5EF4-FFF2-40B4-BE49-F238E27FC236}">
                  <a16:creationId xmlns:a16="http://schemas.microsoft.com/office/drawing/2014/main" id="{3E76F16C-AE46-486F-B365-837F8E2AD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4" name="Freeform 53">
              <a:extLst>
                <a:ext uri="{FF2B5EF4-FFF2-40B4-BE49-F238E27FC236}">
                  <a16:creationId xmlns:a16="http://schemas.microsoft.com/office/drawing/2014/main" id="{1B26D62F-5620-4D58-B99D-D4149B7D2D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5" name="Freeform 54">
              <a:extLst>
                <a:ext uri="{FF2B5EF4-FFF2-40B4-BE49-F238E27FC236}">
                  <a16:creationId xmlns:a16="http://schemas.microsoft.com/office/drawing/2014/main" id="{D7E1F06E-43A3-4960-A8A9-5B5FF2D1E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6" name="Freeform 55">
              <a:extLst>
                <a:ext uri="{FF2B5EF4-FFF2-40B4-BE49-F238E27FC236}">
                  <a16:creationId xmlns:a16="http://schemas.microsoft.com/office/drawing/2014/main" id="{67976099-4433-463C-A8CB-2B2E9522B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7" name="Freeform 56">
              <a:extLst>
                <a:ext uri="{FF2B5EF4-FFF2-40B4-BE49-F238E27FC236}">
                  <a16:creationId xmlns:a16="http://schemas.microsoft.com/office/drawing/2014/main" id="{48D4F79B-7C11-4960-8519-A1987A346D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8" name="Freeform 57">
              <a:extLst>
                <a:ext uri="{FF2B5EF4-FFF2-40B4-BE49-F238E27FC236}">
                  <a16:creationId xmlns:a16="http://schemas.microsoft.com/office/drawing/2014/main" id="{701CA4FF-5ECD-40A8-8795-F72A2EF6F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39" name="Freeform 58">
              <a:extLst>
                <a:ext uri="{FF2B5EF4-FFF2-40B4-BE49-F238E27FC236}">
                  <a16:creationId xmlns:a16="http://schemas.microsoft.com/office/drawing/2014/main" id="{7593ABCC-9855-4EB5-9344-0FA5E1F20F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F8EE3878-0303-72A8-0DC5-CFD359140329}"/>
              </a:ext>
            </a:extLst>
          </p:cNvPr>
          <p:cNvSpPr>
            <a:spLocks noGrp="1"/>
          </p:cNvSpPr>
          <p:nvPr>
            <p:ph type="title"/>
          </p:nvPr>
        </p:nvSpPr>
        <p:spPr>
          <a:xfrm>
            <a:off x="6945353" y="618518"/>
            <a:ext cx="4413736" cy="1478570"/>
          </a:xfrm>
        </p:spPr>
        <p:txBody>
          <a:bodyPr>
            <a:normAutofit/>
          </a:bodyPr>
          <a:lstStyle/>
          <a:p>
            <a:r>
              <a:rPr lang="en-US" sz="3300"/>
              <a:t>Graphical Analysis of L1 Associativity for 458.sjeng</a:t>
            </a:r>
          </a:p>
        </p:txBody>
      </p:sp>
      <p:pic>
        <p:nvPicPr>
          <p:cNvPr id="7" name="Picture 6">
            <a:extLst>
              <a:ext uri="{FF2B5EF4-FFF2-40B4-BE49-F238E27FC236}">
                <a16:creationId xmlns:a16="http://schemas.microsoft.com/office/drawing/2014/main" id="{2519F6A9-6724-338B-FBAB-C40773D7A5ED}"/>
              </a:ext>
            </a:extLst>
          </p:cNvPr>
          <p:cNvPicPr>
            <a:picLocks noChangeAspect="1"/>
          </p:cNvPicPr>
          <p:nvPr/>
        </p:nvPicPr>
        <p:blipFill rotWithShape="1">
          <a:blip r:embed="rId4"/>
          <a:srcRect r="10988"/>
          <a:stretch/>
        </p:blipFill>
        <p:spPr>
          <a:xfrm>
            <a:off x="-5597" y="1"/>
            <a:ext cx="6101597" cy="3427413"/>
          </a:xfrm>
          <a:custGeom>
            <a:avLst/>
            <a:gdLst/>
            <a:ahLst/>
            <a:cxnLst/>
            <a:rect l="l" t="t" r="r" b="b"/>
            <a:pathLst>
              <a:path w="6101597" h="3427413">
                <a:moveTo>
                  <a:pt x="0" y="0"/>
                </a:moveTo>
                <a:lnTo>
                  <a:pt x="6101597" y="0"/>
                </a:lnTo>
                <a:lnTo>
                  <a:pt x="6101597" y="3427413"/>
                </a:lnTo>
                <a:lnTo>
                  <a:pt x="0" y="3427413"/>
                </a:lnTo>
                <a:close/>
              </a:path>
            </a:pathLst>
          </a:custGeom>
        </p:spPr>
      </p:pic>
      <p:pic>
        <p:nvPicPr>
          <p:cNvPr id="5" name="Content Placeholder 4">
            <a:extLst>
              <a:ext uri="{FF2B5EF4-FFF2-40B4-BE49-F238E27FC236}">
                <a16:creationId xmlns:a16="http://schemas.microsoft.com/office/drawing/2014/main" id="{AF04BBEF-4394-88DF-7E8A-5954F756D263}"/>
              </a:ext>
            </a:extLst>
          </p:cNvPr>
          <p:cNvPicPr>
            <a:picLocks noChangeAspect="1"/>
          </p:cNvPicPr>
          <p:nvPr/>
        </p:nvPicPr>
        <p:blipFill rotWithShape="1">
          <a:blip r:embed="rId5"/>
          <a:srcRect r="8401" b="-2"/>
          <a:stretch/>
        </p:blipFill>
        <p:spPr>
          <a:xfrm>
            <a:off x="-5597" y="3427414"/>
            <a:ext cx="6101597" cy="3430587"/>
          </a:xfrm>
          <a:custGeom>
            <a:avLst/>
            <a:gdLst/>
            <a:ahLst/>
            <a:cxnLst/>
            <a:rect l="l" t="t" r="r" b="b"/>
            <a:pathLst>
              <a:path w="6101597" h="3430587">
                <a:moveTo>
                  <a:pt x="0" y="0"/>
                </a:moveTo>
                <a:lnTo>
                  <a:pt x="6101597" y="0"/>
                </a:lnTo>
                <a:lnTo>
                  <a:pt x="6101597" y="3430587"/>
                </a:lnTo>
                <a:lnTo>
                  <a:pt x="0" y="3430587"/>
                </a:lnTo>
                <a:close/>
              </a:path>
            </a:pathLst>
          </a:custGeom>
        </p:spPr>
      </p:pic>
      <p:sp>
        <p:nvSpPr>
          <p:cNvPr id="11" name="Content Placeholder 10">
            <a:extLst>
              <a:ext uri="{FF2B5EF4-FFF2-40B4-BE49-F238E27FC236}">
                <a16:creationId xmlns:a16="http://schemas.microsoft.com/office/drawing/2014/main" id="{D75A161B-A51E-0C1A-6CA8-00E090EF7D37}"/>
              </a:ext>
            </a:extLst>
          </p:cNvPr>
          <p:cNvSpPr>
            <a:spLocks noGrp="1"/>
          </p:cNvSpPr>
          <p:nvPr>
            <p:ph idx="1"/>
          </p:nvPr>
        </p:nvSpPr>
        <p:spPr>
          <a:xfrm>
            <a:off x="6945352" y="2249487"/>
            <a:ext cx="4413737" cy="3541714"/>
          </a:xfrm>
        </p:spPr>
        <p:txBody>
          <a:bodyPr>
            <a:normAutofit/>
          </a:bodyPr>
          <a:lstStyle/>
          <a:p>
            <a:pPr>
              <a:lnSpc>
                <a:spcPct val="110000"/>
              </a:lnSpc>
            </a:pPr>
            <a:r>
              <a:rPr lang="en-US" sz="1900"/>
              <a:t>By running 458.sjeng benchmark and the average CPI calculated, following conclusions can be made regarding the associativity:</a:t>
            </a:r>
          </a:p>
          <a:p>
            <a:pPr>
              <a:lnSpc>
                <a:spcPct val="110000"/>
              </a:lnSpc>
            </a:pPr>
            <a:r>
              <a:rPr lang="en-US" sz="1900"/>
              <a:t>Both L1I and L1D caches the performance of the processor is directly affected by the associativity.</a:t>
            </a:r>
          </a:p>
          <a:p>
            <a:pPr>
              <a:lnSpc>
                <a:spcPct val="110000"/>
              </a:lnSpc>
            </a:pPr>
            <a:r>
              <a:rPr lang="en-US" sz="1900" b="1"/>
              <a:t>Conclusion: </a:t>
            </a:r>
            <a:r>
              <a:rPr lang="en-US" sz="1900"/>
              <a:t>As the associativity increases the CPI of the processor also decreases.</a:t>
            </a:r>
          </a:p>
          <a:p>
            <a:pPr>
              <a:lnSpc>
                <a:spcPct val="110000"/>
              </a:lnSpc>
            </a:pPr>
            <a:endParaRPr lang="en-US" sz="1900"/>
          </a:p>
        </p:txBody>
      </p:sp>
      <p:cxnSp>
        <p:nvCxnSpPr>
          <p:cNvPr id="148" name="Straight Connector 140">
            <a:extLst>
              <a:ext uri="{FF2B5EF4-FFF2-40B4-BE49-F238E27FC236}">
                <a16:creationId xmlns:a16="http://schemas.microsoft.com/office/drawing/2014/main" id="{2B1ACDB1-A7EB-4159-B316-A230683B71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3354"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149" name="Straight Connector 142">
            <a:extLst>
              <a:ext uri="{FF2B5EF4-FFF2-40B4-BE49-F238E27FC236}">
                <a16:creationId xmlns:a16="http://schemas.microsoft.com/office/drawing/2014/main" id="{AA825E81-DC4F-4A95-86BA-8FD9D63881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6101597"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Tree>
    <p:extLst>
      <p:ext uri="{BB962C8B-B14F-4D97-AF65-F5344CB8AC3E}">
        <p14:creationId xmlns:p14="http://schemas.microsoft.com/office/powerpoint/2010/main" val="157041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C467-CFEE-6C2A-2C54-92504AC4B8FD}"/>
              </a:ext>
            </a:extLst>
          </p:cNvPr>
          <p:cNvSpPr>
            <a:spLocks noGrp="1"/>
          </p:cNvSpPr>
          <p:nvPr>
            <p:ph type="title"/>
          </p:nvPr>
        </p:nvSpPr>
        <p:spPr>
          <a:xfrm>
            <a:off x="850167" y="272456"/>
            <a:ext cx="9905998" cy="1478570"/>
          </a:xfrm>
        </p:spPr>
        <p:txBody>
          <a:bodyPr/>
          <a:lstStyle/>
          <a:p>
            <a:pPr algn="ctr"/>
            <a:r>
              <a:rPr lang="en-US" dirty="0"/>
              <a:t>Project Description:</a:t>
            </a:r>
          </a:p>
        </p:txBody>
      </p:sp>
      <p:sp>
        <p:nvSpPr>
          <p:cNvPr id="3" name="Content Placeholder 2">
            <a:extLst>
              <a:ext uri="{FF2B5EF4-FFF2-40B4-BE49-F238E27FC236}">
                <a16:creationId xmlns:a16="http://schemas.microsoft.com/office/drawing/2014/main" id="{156B6CED-F853-D2AB-EAE6-37E33F50C086}"/>
              </a:ext>
            </a:extLst>
          </p:cNvPr>
          <p:cNvSpPr>
            <a:spLocks noGrp="1"/>
          </p:cNvSpPr>
          <p:nvPr>
            <p:ph idx="1"/>
          </p:nvPr>
        </p:nvSpPr>
        <p:spPr>
          <a:xfrm>
            <a:off x="1282147" y="1474839"/>
            <a:ext cx="9905999" cy="5110705"/>
          </a:xfrm>
        </p:spPr>
        <p:txBody>
          <a:bodyPr numCol="2">
            <a:noAutofit/>
          </a:bodyPr>
          <a:lstStyle/>
          <a:p>
            <a:r>
              <a:rPr lang="en-US" sz="2200" dirty="0"/>
              <a:t>Fine tuning the cache hierarchy of X86 architecture using GEM5 simulator.</a:t>
            </a:r>
          </a:p>
          <a:p>
            <a:r>
              <a:rPr lang="en-US" sz="2200" dirty="0"/>
              <a:t>The following Design parameters have been manipulated to evaluate the performance of the CPU as specified:</a:t>
            </a:r>
          </a:p>
          <a:p>
            <a:r>
              <a:rPr lang="en-US" sz="2200" b="1" dirty="0"/>
              <a:t>CPU type</a:t>
            </a:r>
            <a:r>
              <a:rPr lang="en-US" sz="2200" dirty="0"/>
              <a:t>: Timing</a:t>
            </a:r>
          </a:p>
          <a:p>
            <a:r>
              <a:rPr lang="en-US" sz="2200" b="1" dirty="0"/>
              <a:t>Cache levels</a:t>
            </a:r>
            <a:r>
              <a:rPr lang="en-US" sz="2200" dirty="0"/>
              <a:t>: Two levels; L1 and L2 caches.</a:t>
            </a:r>
          </a:p>
          <a:p>
            <a:r>
              <a:rPr lang="en-US" sz="2200" b="1" dirty="0"/>
              <a:t>Cache sizes considered: </a:t>
            </a:r>
          </a:p>
          <a:p>
            <a:r>
              <a:rPr lang="en-US" sz="2200" dirty="0"/>
              <a:t>128 kB and 256 kB for L1 data cache.</a:t>
            </a:r>
          </a:p>
          <a:p>
            <a:r>
              <a:rPr lang="en-US" sz="2200" dirty="0"/>
              <a:t>64 kB and 256 kB for L1 Instruction cache.</a:t>
            </a:r>
          </a:p>
          <a:p>
            <a:r>
              <a:rPr lang="en-US" sz="2200" dirty="0"/>
              <a:t>512 and 1024 kB for L2 cache.</a:t>
            </a:r>
          </a:p>
          <a:p>
            <a:r>
              <a:rPr lang="en-US" sz="2200" b="1" dirty="0"/>
              <a:t>Associativity:</a:t>
            </a:r>
          </a:p>
          <a:p>
            <a:r>
              <a:rPr lang="en-US" sz="2200" dirty="0"/>
              <a:t>For L1D and L2I: direct mapped and 4-way Set associativity</a:t>
            </a:r>
          </a:p>
          <a:p>
            <a:r>
              <a:rPr lang="en-US" sz="2200" dirty="0"/>
              <a:t>For L2: Direct mapped and 8-way set associativity.</a:t>
            </a:r>
          </a:p>
          <a:p>
            <a:r>
              <a:rPr lang="en-US" sz="2200" dirty="0"/>
              <a:t>Cache Block Size: 32 and 64 bytes</a:t>
            </a:r>
          </a:p>
        </p:txBody>
      </p:sp>
    </p:spTree>
    <p:extLst>
      <p:ext uri="{BB962C8B-B14F-4D97-AF65-F5344CB8AC3E}">
        <p14:creationId xmlns:p14="http://schemas.microsoft.com/office/powerpoint/2010/main" val="322415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73832-240E-7B3B-33BC-BF47984B61EB}"/>
              </a:ext>
            </a:extLst>
          </p:cNvPr>
          <p:cNvSpPr>
            <a:spLocks noGrp="1"/>
          </p:cNvSpPr>
          <p:nvPr>
            <p:ph type="title"/>
          </p:nvPr>
        </p:nvSpPr>
        <p:spPr>
          <a:xfrm>
            <a:off x="1141413" y="618518"/>
            <a:ext cx="9905998" cy="1478570"/>
          </a:xfrm>
        </p:spPr>
        <p:txBody>
          <a:bodyPr>
            <a:normAutofit/>
          </a:bodyPr>
          <a:lstStyle/>
          <a:p>
            <a:r>
              <a:rPr lang="en-US"/>
              <a:t>Graphical Analysis of L2 Associativity for 458.sjeng</a:t>
            </a:r>
          </a:p>
        </p:txBody>
      </p:sp>
      <p:pic>
        <p:nvPicPr>
          <p:cNvPr id="4" name="Picture 3" descr="Chart, bar chart&#10;&#10;Description automatically generated">
            <a:extLst>
              <a:ext uri="{FF2B5EF4-FFF2-40B4-BE49-F238E27FC236}">
                <a16:creationId xmlns:a16="http://schemas.microsoft.com/office/drawing/2014/main" id="{1450DF6E-2986-D730-E701-253401CFD16E}"/>
              </a:ext>
            </a:extLst>
          </p:cNvPr>
          <p:cNvPicPr>
            <a:picLocks noChangeAspect="1"/>
          </p:cNvPicPr>
          <p:nvPr/>
        </p:nvPicPr>
        <p:blipFill>
          <a:blip r:embed="rId3"/>
          <a:stretch>
            <a:fillRect/>
          </a:stretch>
        </p:blipFill>
        <p:spPr>
          <a:xfrm>
            <a:off x="1141411" y="2828557"/>
            <a:ext cx="4689234" cy="239150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9" name="Content Placeholder 8">
            <a:extLst>
              <a:ext uri="{FF2B5EF4-FFF2-40B4-BE49-F238E27FC236}">
                <a16:creationId xmlns:a16="http://schemas.microsoft.com/office/drawing/2014/main" id="{421D19BE-0A43-EF74-F001-DB78C705C16C}"/>
              </a:ext>
            </a:extLst>
          </p:cNvPr>
          <p:cNvSpPr>
            <a:spLocks noGrp="1"/>
          </p:cNvSpPr>
          <p:nvPr>
            <p:ph idx="1"/>
          </p:nvPr>
        </p:nvSpPr>
        <p:spPr>
          <a:xfrm>
            <a:off x="6336727" y="2249487"/>
            <a:ext cx="4710683" cy="3541714"/>
          </a:xfrm>
        </p:spPr>
        <p:txBody>
          <a:bodyPr>
            <a:normAutofit/>
          </a:bodyPr>
          <a:lstStyle/>
          <a:p>
            <a:pPr>
              <a:lnSpc>
                <a:spcPct val="110000"/>
              </a:lnSpc>
            </a:pPr>
            <a:r>
              <a:rPr lang="en-US" sz="2000"/>
              <a:t>By running the 458.sjeng benchmark the following observations about the L2 associativity were made:</a:t>
            </a:r>
          </a:p>
          <a:p>
            <a:pPr>
              <a:lnSpc>
                <a:spcPct val="110000"/>
              </a:lnSpc>
            </a:pPr>
            <a:r>
              <a:rPr lang="en-US" sz="2000"/>
              <a:t>L2 cache when directly mapped has the lowest performance.</a:t>
            </a:r>
          </a:p>
          <a:p>
            <a:pPr>
              <a:lnSpc>
                <a:spcPct val="110000"/>
              </a:lnSpc>
            </a:pPr>
            <a:r>
              <a:rPr lang="en-US" sz="2000"/>
              <a:t>L2 cache 8-way has the better performance then any other Associativity.</a:t>
            </a:r>
          </a:p>
          <a:p>
            <a:pPr>
              <a:lnSpc>
                <a:spcPct val="110000"/>
              </a:lnSpc>
            </a:pPr>
            <a:r>
              <a:rPr lang="en-US" sz="2000" b="1"/>
              <a:t>Conclusion:</a:t>
            </a:r>
            <a:r>
              <a:rPr lang="en-US" sz="2000"/>
              <a:t> Associativity of L2 cache is proportional to the performance.</a:t>
            </a:r>
          </a:p>
          <a:p>
            <a:pPr>
              <a:lnSpc>
                <a:spcPct val="110000"/>
              </a:lnSpc>
            </a:pPr>
            <a:endParaRPr lang="en-US" sz="2000"/>
          </a:p>
          <a:p>
            <a:pPr>
              <a:lnSpc>
                <a:spcPct val="110000"/>
              </a:lnSpc>
            </a:pPr>
            <a:endParaRPr lang="en-US" sz="2000" dirty="0"/>
          </a:p>
        </p:txBody>
      </p:sp>
    </p:spTree>
    <p:extLst>
      <p:ext uri="{BB962C8B-B14F-4D97-AF65-F5344CB8AC3E}">
        <p14:creationId xmlns:p14="http://schemas.microsoft.com/office/powerpoint/2010/main" val="877724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64C5A-F683-A76B-F961-DFC8B40B726D}"/>
              </a:ext>
            </a:extLst>
          </p:cNvPr>
          <p:cNvSpPr>
            <a:spLocks noGrp="1"/>
          </p:cNvSpPr>
          <p:nvPr>
            <p:ph type="title"/>
          </p:nvPr>
        </p:nvSpPr>
        <p:spPr>
          <a:xfrm>
            <a:off x="6569957" y="618518"/>
            <a:ext cx="4747088" cy="1478570"/>
          </a:xfrm>
        </p:spPr>
        <p:txBody>
          <a:bodyPr>
            <a:normAutofit/>
          </a:bodyPr>
          <a:lstStyle/>
          <a:p>
            <a:r>
              <a:rPr lang="en-US" sz="3300"/>
              <a:t>Graphical Analysis of Cache and block size for 458.sjeng</a:t>
            </a:r>
          </a:p>
        </p:txBody>
      </p:sp>
      <p:sp>
        <p:nvSpPr>
          <p:cNvPr id="233" name="Round Diagonal Corner Rectangle 9">
            <a:extLst>
              <a:ext uri="{FF2B5EF4-FFF2-40B4-BE49-F238E27FC236}">
                <a16:creationId xmlns:a16="http://schemas.microsoft.com/office/drawing/2014/main" id="{A3D1FEF8-5149-4AC1-8D77-B256637FB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 bar chart&#10;&#10;Description automatically generated">
            <a:extLst>
              <a:ext uri="{FF2B5EF4-FFF2-40B4-BE49-F238E27FC236}">
                <a16:creationId xmlns:a16="http://schemas.microsoft.com/office/drawing/2014/main" id="{B77460BE-7F1B-56E8-2689-89A6084FA32D}"/>
              </a:ext>
            </a:extLst>
          </p:cNvPr>
          <p:cNvPicPr>
            <a:picLocks noChangeAspect="1"/>
          </p:cNvPicPr>
          <p:nvPr/>
        </p:nvPicPr>
        <p:blipFill>
          <a:blip r:embed="rId3"/>
          <a:stretch>
            <a:fillRect/>
          </a:stretch>
        </p:blipFill>
        <p:spPr>
          <a:xfrm>
            <a:off x="1444390" y="1147146"/>
            <a:ext cx="3984778" cy="2201590"/>
          </a:xfrm>
          <a:prstGeom prst="rect">
            <a:avLst/>
          </a:prstGeom>
        </p:spPr>
      </p:pic>
      <p:pic>
        <p:nvPicPr>
          <p:cNvPr id="8" name="Picture 7" descr="Chart, bar chart&#10;&#10;Description automatically generated">
            <a:extLst>
              <a:ext uri="{FF2B5EF4-FFF2-40B4-BE49-F238E27FC236}">
                <a16:creationId xmlns:a16="http://schemas.microsoft.com/office/drawing/2014/main" id="{B5E7B6C8-C88C-BEB4-2F22-C5904C45851C}"/>
              </a:ext>
            </a:extLst>
          </p:cNvPr>
          <p:cNvPicPr>
            <a:picLocks noChangeAspect="1"/>
          </p:cNvPicPr>
          <p:nvPr/>
        </p:nvPicPr>
        <p:blipFill>
          <a:blip r:embed="rId4"/>
          <a:stretch>
            <a:fillRect/>
          </a:stretch>
        </p:blipFill>
        <p:spPr>
          <a:xfrm>
            <a:off x="1190258" y="3513327"/>
            <a:ext cx="4493042" cy="2201591"/>
          </a:xfrm>
          <a:prstGeom prst="rect">
            <a:avLst/>
          </a:prstGeom>
        </p:spPr>
      </p:pic>
      <p:sp>
        <p:nvSpPr>
          <p:cNvPr id="92" name="Content Placeholder 10">
            <a:extLst>
              <a:ext uri="{FF2B5EF4-FFF2-40B4-BE49-F238E27FC236}">
                <a16:creationId xmlns:a16="http://schemas.microsoft.com/office/drawing/2014/main" id="{76B07A37-0C72-F5C6-1EF6-D0F71990604D}"/>
              </a:ext>
            </a:extLst>
          </p:cNvPr>
          <p:cNvSpPr>
            <a:spLocks noGrp="1"/>
          </p:cNvSpPr>
          <p:nvPr>
            <p:ph idx="1"/>
          </p:nvPr>
        </p:nvSpPr>
        <p:spPr>
          <a:xfrm>
            <a:off x="6569957" y="2249487"/>
            <a:ext cx="4747087" cy="3541714"/>
          </a:xfrm>
        </p:spPr>
        <p:txBody>
          <a:bodyPr>
            <a:normAutofit/>
          </a:bodyPr>
          <a:lstStyle/>
          <a:p>
            <a:pPr>
              <a:lnSpc>
                <a:spcPct val="110000"/>
              </a:lnSpc>
            </a:pPr>
            <a:r>
              <a:rPr lang="en-US" sz="1700"/>
              <a:t>458.sjeng benchmark  when run in system emulation mode, it is deduced that the block size has considerably more affect on the performance the than the cache size. We can see that CPI decreases when block size is doubled</a:t>
            </a:r>
          </a:p>
          <a:p>
            <a:pPr>
              <a:lnSpc>
                <a:spcPct val="110000"/>
              </a:lnSpc>
            </a:pPr>
            <a:r>
              <a:rPr lang="en-US" sz="1700" b="1"/>
              <a:t>Conclusion:</a:t>
            </a:r>
            <a:r>
              <a:rPr lang="en-US" sz="1700"/>
              <a:t> When it comes to size of multiple levels of Cache and the block, the performance is directly proportional to the Size of the Cache as well as the logical blocks.</a:t>
            </a:r>
          </a:p>
          <a:p>
            <a:pPr>
              <a:lnSpc>
                <a:spcPct val="110000"/>
              </a:lnSpc>
            </a:pPr>
            <a:endParaRPr lang="en-US" sz="1700"/>
          </a:p>
          <a:p>
            <a:pPr>
              <a:lnSpc>
                <a:spcPct val="110000"/>
              </a:lnSpc>
            </a:pPr>
            <a:endParaRPr lang="en-US" sz="1700"/>
          </a:p>
        </p:txBody>
      </p:sp>
    </p:spTree>
    <p:extLst>
      <p:ext uri="{BB962C8B-B14F-4D97-AF65-F5344CB8AC3E}">
        <p14:creationId xmlns:p14="http://schemas.microsoft.com/office/powerpoint/2010/main" val="2714096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36E4D-E1AA-95E6-7C74-C1179B35175A}"/>
              </a:ext>
            </a:extLst>
          </p:cNvPr>
          <p:cNvSpPr>
            <a:spLocks noGrp="1"/>
          </p:cNvSpPr>
          <p:nvPr>
            <p:ph type="title"/>
          </p:nvPr>
        </p:nvSpPr>
        <p:spPr/>
        <p:txBody>
          <a:bodyPr/>
          <a:lstStyle/>
          <a:p>
            <a:r>
              <a:rPr lang="en-US" dirty="0"/>
              <a:t>Optimum CPI for 470.lbm</a:t>
            </a:r>
          </a:p>
        </p:txBody>
      </p:sp>
      <p:sp>
        <p:nvSpPr>
          <p:cNvPr id="3" name="Content Placeholder 2">
            <a:extLst>
              <a:ext uri="{FF2B5EF4-FFF2-40B4-BE49-F238E27FC236}">
                <a16:creationId xmlns:a16="http://schemas.microsoft.com/office/drawing/2014/main" id="{62803A16-B629-5873-06C4-F6010FDA58A0}"/>
              </a:ext>
            </a:extLst>
          </p:cNvPr>
          <p:cNvSpPr>
            <a:spLocks noGrp="1"/>
          </p:cNvSpPr>
          <p:nvPr>
            <p:ph idx="1"/>
          </p:nvPr>
        </p:nvSpPr>
        <p:spPr>
          <a:xfrm>
            <a:off x="1141413" y="1828800"/>
            <a:ext cx="9905999" cy="4905375"/>
          </a:xfrm>
        </p:spPr>
        <p:txBody>
          <a:bodyPr>
            <a:normAutofit/>
          </a:bodyPr>
          <a:lstStyle/>
          <a:p>
            <a:r>
              <a:rPr lang="en-US" dirty="0"/>
              <a:t>The minimum CPI obtained was : 1.0004313533333333: </a:t>
            </a:r>
          </a:p>
          <a:p>
            <a:r>
              <a:rPr lang="en-US" dirty="0"/>
              <a:t>The memory configuration is as follows:</a:t>
            </a:r>
          </a:p>
          <a:p>
            <a:pPr lvl="1"/>
            <a:r>
              <a:rPr lang="en-US" dirty="0"/>
              <a:t>Block size : 64</a:t>
            </a:r>
          </a:p>
          <a:p>
            <a:pPr lvl="1"/>
            <a:r>
              <a:rPr lang="en-US" dirty="0"/>
              <a:t>L1 Data Cache Associativity: 4</a:t>
            </a:r>
          </a:p>
          <a:p>
            <a:pPr lvl="1"/>
            <a:r>
              <a:rPr lang="en-US" dirty="0"/>
              <a:t>L1 Instruction Cache Associativity: 4</a:t>
            </a:r>
          </a:p>
          <a:p>
            <a:pPr lvl="1"/>
            <a:r>
              <a:rPr lang="en-US" dirty="0"/>
              <a:t>L2 Cache Associativity: 8</a:t>
            </a:r>
          </a:p>
          <a:p>
            <a:pPr lvl="1"/>
            <a:r>
              <a:rPr lang="en-US" dirty="0"/>
              <a:t>L1 Data Cache Size: 256kB</a:t>
            </a:r>
          </a:p>
          <a:p>
            <a:pPr lvl="1"/>
            <a:r>
              <a:rPr lang="en-US" dirty="0"/>
              <a:t>L1 Instruction Cache Size: 256kB</a:t>
            </a:r>
          </a:p>
          <a:p>
            <a:pPr lvl="1"/>
            <a:r>
              <a:rPr lang="en-US" dirty="0"/>
              <a:t>L2 Cache Size:1mB</a:t>
            </a:r>
          </a:p>
          <a:p>
            <a:endParaRPr lang="en-US" dirty="0"/>
          </a:p>
          <a:p>
            <a:endParaRPr lang="en-US" dirty="0"/>
          </a:p>
        </p:txBody>
      </p:sp>
    </p:spTree>
    <p:extLst>
      <p:ext uri="{BB962C8B-B14F-4D97-AF65-F5344CB8AC3E}">
        <p14:creationId xmlns:p14="http://schemas.microsoft.com/office/powerpoint/2010/main" val="3596797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46B922C-5BA7-4973-B12F-71A509E4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96D34D8D-9EE9-4659-8C22-7551A95F9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1902285" cy="6858001"/>
            <a:chOff x="0" y="0"/>
            <a:chExt cx="11902285" cy="6858001"/>
          </a:xfrm>
        </p:grpSpPr>
        <p:grpSp>
          <p:nvGrpSpPr>
            <p:cNvPr id="13" name="Group 12">
              <a:extLst>
                <a:ext uri="{FF2B5EF4-FFF2-40B4-BE49-F238E27FC236}">
                  <a16:creationId xmlns:a16="http://schemas.microsoft.com/office/drawing/2014/main" id="{3CA93C16-1147-4EB3-B4E7-3C43102494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25" name="Rectangle 5">
                <a:extLst>
                  <a:ext uri="{FF2B5EF4-FFF2-40B4-BE49-F238E27FC236}">
                    <a16:creationId xmlns:a16="http://schemas.microsoft.com/office/drawing/2014/main" id="{C4779968-92AF-4B85-8C27-EBBFE1D6990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2C43E18D-7024-4F17-A664-E23BFBC12B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CA2ACEBA-081B-4B0B-AFB1-C596B834F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2AFBB163-514B-493A-983F-8BE96848F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7720326C-7DB1-4745-9015-3FA6990855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01D5FBDC-A284-440B-8D5F-84287B0A2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517CE611-1CB0-442B-8998-98487209B0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EF0F0E46-9222-4FCF-A79E-9B4953C6F0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371A87C3-0804-4AB9-8EAD-FBFF597ED8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89F39433-8BC3-48D6-B705-F951DBD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AE671C9D-E91C-4143-A422-273B2F53F6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83A72EA3-8833-41C6-9333-6A04C1C08DF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2C0D7AAB-DC9C-4B37-A50E-A7185DE92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6E7D9D6B-3455-4363-934B-FA2D6829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FFFFCA54-2217-4DAE-B791-4A6CA7DE0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BAE43BA5-C104-4FBB-B1C6-C210D3CC53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3BDB2330-DF01-460D-83FB-00C37965CD5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51261093-9B7F-4406-B2F8-0F5BE7676A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9971E195-2AB6-4CB6-9BD7-A8407B5C80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A3D843E7-8A86-4676-9C98-DECE0DFF67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FAF42817-AB3E-40FA-997F-EAC1411F46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0ED3298-A6DC-4825-93B1-68DB8CB62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2B951778-3B6B-4BB9-9D89-2ED650C82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8F3ED9A8-A83F-463A-8C2E-E83977D9A9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9A0C113E-781D-4083-86C0-EC936092D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B63D60EF-1E99-4D4C-BF11-AAF8ABEB86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50403E41-7079-49EA-8D0B-4F678552D9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E3B2C458-4D37-49A0-A94E-D516E05C3CC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227597" y="0"/>
              <a:ext cx="674688" cy="6848476"/>
              <a:chOff x="11364912" y="0"/>
              <a:chExt cx="674688" cy="6848476"/>
            </a:xfrm>
            <a:gradFill flip="none" rotWithShape="1">
              <a:gsLst>
                <a:gs pos="0">
                  <a:schemeClr val="bg2"/>
                </a:gs>
                <a:gs pos="100000">
                  <a:schemeClr val="tx2">
                    <a:lumMod val="60000"/>
                    <a:lumOff val="40000"/>
                  </a:schemeClr>
                </a:gs>
              </a:gsLst>
              <a:lin ang="5400000" scaled="0"/>
              <a:tileRect/>
            </a:gradFill>
          </p:grpSpPr>
          <p:sp>
            <p:nvSpPr>
              <p:cNvPr id="15" name="Freeform 32">
                <a:extLst>
                  <a:ext uri="{FF2B5EF4-FFF2-40B4-BE49-F238E27FC236}">
                    <a16:creationId xmlns:a16="http://schemas.microsoft.com/office/drawing/2014/main" id="{C1B10016-E0C4-4526-A466-9911541D2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D574C3F0-FC2B-43A3-94B2-75D305FBF7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D92A5F66-F404-433B-BDBE-5E0DFF40D6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0A0BDF81-64CC-431D-81B1-A21938C0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42871530-50EC-42C2-879A-AE8154DADC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53AF2F2A-B148-4906-B90D-6E2223978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9A79EAA4-6F5D-4A2C-B688-CD29C2217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B9CE5833-22CF-4408-9338-4B7749FEA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316A985A-7ADD-4BEE-A7B6-E5B49E1839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352CFA3F-5CFE-412E-9196-C966F34579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pic>
        <p:nvPicPr>
          <p:cNvPr id="58" name="Picture 2">
            <a:extLst>
              <a:ext uri="{FF2B5EF4-FFF2-40B4-BE49-F238E27FC236}">
                <a16:creationId xmlns:a16="http://schemas.microsoft.com/office/drawing/2014/main" id="{2FB01CCF-839B-4126-9BF9-132C64D8A1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99C2BE7-05A9-FE89-6847-E7BE7594070C}"/>
              </a:ext>
            </a:extLst>
          </p:cNvPr>
          <p:cNvSpPr>
            <a:spLocks noGrp="1"/>
          </p:cNvSpPr>
          <p:nvPr>
            <p:ph type="title"/>
          </p:nvPr>
        </p:nvSpPr>
        <p:spPr>
          <a:xfrm>
            <a:off x="5128643" y="618518"/>
            <a:ext cx="6188402" cy="1478570"/>
          </a:xfrm>
        </p:spPr>
        <p:txBody>
          <a:bodyPr>
            <a:normAutofit/>
          </a:bodyPr>
          <a:lstStyle/>
          <a:p>
            <a:r>
              <a:rPr lang="en-US" dirty="0">
                <a:solidFill>
                  <a:srgbClr val="FFFFFF"/>
                </a:solidFill>
              </a:rPr>
              <a:t>Anomalies with 470.lbm</a:t>
            </a:r>
          </a:p>
        </p:txBody>
      </p:sp>
      <p:sp useBgFill="1">
        <p:nvSpPr>
          <p:cNvPr id="59" name="Round Diagonal Corner Rectangle 6">
            <a:extLst>
              <a:ext uri="{FF2B5EF4-FFF2-40B4-BE49-F238E27FC236}">
                <a16:creationId xmlns:a16="http://schemas.microsoft.com/office/drawing/2014/main" id="{F2B1468C-8227-4785-8776-7BDBDDF08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579" y="808057"/>
            <a:ext cx="3821429" cy="5234394"/>
          </a:xfrm>
          <a:prstGeom prst="round2DiagRect">
            <a:avLst>
              <a:gd name="adj1" fmla="val 11323"/>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CCFDD90-A955-A707-F2BF-11B18194F720}"/>
              </a:ext>
            </a:extLst>
          </p:cNvPr>
          <p:cNvPicPr>
            <a:picLocks noChangeAspect="1"/>
          </p:cNvPicPr>
          <p:nvPr/>
        </p:nvPicPr>
        <p:blipFill>
          <a:blip r:embed="rId3"/>
          <a:stretch>
            <a:fillRect/>
          </a:stretch>
        </p:blipFill>
        <p:spPr>
          <a:xfrm>
            <a:off x="1255904" y="815549"/>
            <a:ext cx="2997784" cy="5226902"/>
          </a:xfrm>
          <a:prstGeom prst="rect">
            <a:avLst/>
          </a:prstGeom>
        </p:spPr>
      </p:pic>
      <p:sp>
        <p:nvSpPr>
          <p:cNvPr id="3" name="Content Placeholder 2">
            <a:extLst>
              <a:ext uri="{FF2B5EF4-FFF2-40B4-BE49-F238E27FC236}">
                <a16:creationId xmlns:a16="http://schemas.microsoft.com/office/drawing/2014/main" id="{AFC3A5E1-C38F-4520-B134-8F45DBEE1F4F}"/>
              </a:ext>
            </a:extLst>
          </p:cNvPr>
          <p:cNvSpPr>
            <a:spLocks noGrp="1"/>
          </p:cNvSpPr>
          <p:nvPr>
            <p:ph idx="1"/>
          </p:nvPr>
        </p:nvSpPr>
        <p:spPr>
          <a:xfrm>
            <a:off x="5128643" y="2249487"/>
            <a:ext cx="6188402" cy="3541714"/>
          </a:xfrm>
        </p:spPr>
        <p:txBody>
          <a:bodyPr>
            <a:normAutofit/>
          </a:bodyPr>
          <a:lstStyle/>
          <a:p>
            <a:r>
              <a:rPr lang="en-US" dirty="0">
                <a:solidFill>
                  <a:srgbClr val="FFFFFF"/>
                </a:solidFill>
              </a:rPr>
              <a:t>The Graphical analysis of 470.lbm is not available because we found anomalies in the results obtained as shown in the figure.</a:t>
            </a:r>
          </a:p>
          <a:p>
            <a:endParaRPr lang="en-US" dirty="0">
              <a:solidFill>
                <a:srgbClr val="FFFFFF"/>
              </a:solidFill>
            </a:endParaRPr>
          </a:p>
        </p:txBody>
      </p:sp>
    </p:spTree>
    <p:extLst>
      <p:ext uri="{BB962C8B-B14F-4D97-AF65-F5344CB8AC3E}">
        <p14:creationId xmlns:p14="http://schemas.microsoft.com/office/powerpoint/2010/main" val="124171828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FC9F-4F96-8236-2344-CCC85353FC68}"/>
              </a:ext>
            </a:extLst>
          </p:cNvPr>
          <p:cNvSpPr>
            <a:spLocks noGrp="1"/>
          </p:cNvSpPr>
          <p:nvPr>
            <p:ph type="title"/>
          </p:nvPr>
        </p:nvSpPr>
        <p:spPr/>
        <p:txBody>
          <a:bodyPr/>
          <a:lstStyle/>
          <a:p>
            <a:r>
              <a:rPr lang="en-US" dirty="0"/>
              <a:t>Optimum CPI</a:t>
            </a:r>
          </a:p>
        </p:txBody>
      </p:sp>
      <p:sp>
        <p:nvSpPr>
          <p:cNvPr id="3" name="Content Placeholder 2">
            <a:extLst>
              <a:ext uri="{FF2B5EF4-FFF2-40B4-BE49-F238E27FC236}">
                <a16:creationId xmlns:a16="http://schemas.microsoft.com/office/drawing/2014/main" id="{2F49B923-822B-D736-5DC9-A368058FCC2A}"/>
              </a:ext>
            </a:extLst>
          </p:cNvPr>
          <p:cNvSpPr>
            <a:spLocks noGrp="1"/>
          </p:cNvSpPr>
          <p:nvPr>
            <p:ph idx="1"/>
          </p:nvPr>
        </p:nvSpPr>
        <p:spPr>
          <a:xfrm>
            <a:off x="1141412" y="1885950"/>
            <a:ext cx="9905999" cy="4800599"/>
          </a:xfrm>
        </p:spPr>
        <p:txBody>
          <a:bodyPr>
            <a:normAutofit fontScale="92500" lnSpcReduction="10000"/>
          </a:bodyPr>
          <a:lstStyle/>
          <a:p>
            <a:r>
              <a:rPr lang="en-US" dirty="0"/>
              <a:t>The minimum CPI is found for all the benchmarks, 401.bzip2, 429.mcf 456.hmmer, 458.sjeng, and 470.lbm, with the configuration which we considered is given below.</a:t>
            </a:r>
          </a:p>
          <a:p>
            <a:pPr lvl="1"/>
            <a:r>
              <a:rPr lang="en-US" dirty="0"/>
              <a:t>Block size : 64</a:t>
            </a:r>
          </a:p>
          <a:p>
            <a:pPr lvl="1"/>
            <a:r>
              <a:rPr lang="en-US" dirty="0"/>
              <a:t>L1 Data Cache Associativity: 4</a:t>
            </a:r>
          </a:p>
          <a:p>
            <a:pPr lvl="1"/>
            <a:r>
              <a:rPr lang="en-US" dirty="0"/>
              <a:t>L1 Instruction Cache Associativity: 4</a:t>
            </a:r>
          </a:p>
          <a:p>
            <a:pPr lvl="1"/>
            <a:r>
              <a:rPr lang="en-US" dirty="0"/>
              <a:t>L2 Cache Associativity: 8</a:t>
            </a:r>
          </a:p>
          <a:p>
            <a:pPr lvl="1"/>
            <a:r>
              <a:rPr lang="en-US" dirty="0"/>
              <a:t>L1 Data Cache Size: 256kB</a:t>
            </a:r>
          </a:p>
          <a:p>
            <a:pPr lvl="1"/>
            <a:r>
              <a:rPr lang="en-US" dirty="0"/>
              <a:t>L1 Instruction Cache Size: 256kB</a:t>
            </a:r>
          </a:p>
          <a:p>
            <a:pPr lvl="1"/>
            <a:r>
              <a:rPr lang="en-US" dirty="0"/>
              <a:t>L2 Cache Size: 1mB</a:t>
            </a:r>
          </a:p>
          <a:p>
            <a:r>
              <a:rPr lang="en-US" dirty="0"/>
              <a:t>There are other configurations which have the same CPI value in respective benchmarks, but they were not considered as they are not consistent as the above configuration which had the minimum CPI in all the benchmarks</a:t>
            </a:r>
          </a:p>
          <a:p>
            <a:pPr lvl="1"/>
            <a:endParaRPr lang="en-US" dirty="0"/>
          </a:p>
          <a:p>
            <a:pPr lvl="1"/>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466823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D0C4E-7F95-0061-54B7-43317A25244E}"/>
              </a:ext>
            </a:extLst>
          </p:cNvPr>
          <p:cNvSpPr>
            <a:spLocks noGrp="1"/>
          </p:cNvSpPr>
          <p:nvPr>
            <p:ph type="title"/>
          </p:nvPr>
        </p:nvSpPr>
        <p:spPr/>
        <p:txBody>
          <a:bodyPr/>
          <a:lstStyle/>
          <a:p>
            <a:r>
              <a:rPr lang="en-US" dirty="0"/>
              <a:t>Optimum CPI with conditions</a:t>
            </a:r>
          </a:p>
        </p:txBody>
      </p:sp>
      <p:sp>
        <p:nvSpPr>
          <p:cNvPr id="3" name="Content Placeholder 2">
            <a:extLst>
              <a:ext uri="{FF2B5EF4-FFF2-40B4-BE49-F238E27FC236}">
                <a16:creationId xmlns:a16="http://schemas.microsoft.com/office/drawing/2014/main" id="{530D50B0-5937-81BB-8A94-F412C175C49A}"/>
              </a:ext>
            </a:extLst>
          </p:cNvPr>
          <p:cNvSpPr>
            <a:spLocks noGrp="1"/>
          </p:cNvSpPr>
          <p:nvPr>
            <p:ph idx="1"/>
          </p:nvPr>
        </p:nvSpPr>
        <p:spPr>
          <a:xfrm>
            <a:off x="1141412" y="1828801"/>
            <a:ext cx="9905999" cy="4848224"/>
          </a:xfrm>
        </p:spPr>
        <p:txBody>
          <a:bodyPr numCol="1">
            <a:normAutofit fontScale="92500" lnSpcReduction="10000"/>
          </a:bodyPr>
          <a:lstStyle/>
          <a:p>
            <a:r>
              <a:rPr lang="en-US" dirty="0"/>
              <a:t>There were 2 given conditions, not having more than 256kB size for L1 and 1mB for L2. so, we considered L1 Data cache: 128kB and L1 Instruction cache: 64kB and L2 cache: 1mB</a:t>
            </a:r>
          </a:p>
          <a:p>
            <a:r>
              <a:rPr lang="en-US" dirty="0"/>
              <a:t>With the prescribed conditions, we found the minimum CPI when simulated with the following configuration</a:t>
            </a:r>
          </a:p>
          <a:p>
            <a:pPr lvl="1"/>
            <a:r>
              <a:rPr lang="en-US" dirty="0"/>
              <a:t>Block size : 64</a:t>
            </a:r>
          </a:p>
          <a:p>
            <a:pPr lvl="1"/>
            <a:r>
              <a:rPr lang="en-US" dirty="0"/>
              <a:t>L1 Data Cache Associativity: 4</a:t>
            </a:r>
          </a:p>
          <a:p>
            <a:pPr lvl="1"/>
            <a:r>
              <a:rPr lang="en-US" dirty="0"/>
              <a:t>L1 Instruction Cache Associativity: 4</a:t>
            </a:r>
          </a:p>
          <a:p>
            <a:pPr lvl="1"/>
            <a:r>
              <a:rPr lang="en-US" dirty="0"/>
              <a:t>L2 Cache Associativity: 8</a:t>
            </a:r>
          </a:p>
          <a:p>
            <a:pPr lvl="1"/>
            <a:r>
              <a:rPr lang="en-US" dirty="0"/>
              <a:t>L1 Data Cache Size: 128kB</a:t>
            </a:r>
          </a:p>
          <a:p>
            <a:pPr lvl="1"/>
            <a:r>
              <a:rPr lang="en-US" dirty="0"/>
              <a:t>L1 Instruction Cache Size: 64kB</a:t>
            </a:r>
          </a:p>
          <a:p>
            <a:pPr lvl="1"/>
            <a:r>
              <a:rPr lang="en-US" dirty="0"/>
              <a:t>L2 Cache Size: 1mB</a:t>
            </a:r>
          </a:p>
        </p:txBody>
      </p:sp>
    </p:spTree>
    <p:extLst>
      <p:ext uri="{BB962C8B-B14F-4D97-AF65-F5344CB8AC3E}">
        <p14:creationId xmlns:p14="http://schemas.microsoft.com/office/powerpoint/2010/main" val="3342200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CF42-CAC9-008B-49FC-306FF2BC1532}"/>
              </a:ext>
            </a:extLst>
          </p:cNvPr>
          <p:cNvSpPr>
            <a:spLocks noGrp="1"/>
          </p:cNvSpPr>
          <p:nvPr>
            <p:ph type="title"/>
          </p:nvPr>
        </p:nvSpPr>
        <p:spPr>
          <a:xfrm>
            <a:off x="1141412" y="618517"/>
            <a:ext cx="9888537" cy="1991333"/>
          </a:xfrm>
        </p:spPr>
        <p:txBody>
          <a:bodyPr>
            <a:normAutofit/>
          </a:bodyPr>
          <a:lstStyle/>
          <a:p>
            <a:r>
              <a:rPr lang="en-US" dirty="0"/>
              <a:t>Accumulated Configurations for the optimum CPI with separated L1(256kB) and Unified L2(1mB)</a:t>
            </a:r>
          </a:p>
        </p:txBody>
      </p:sp>
      <p:pic>
        <p:nvPicPr>
          <p:cNvPr id="5" name="Content Placeholder 4" descr="Table&#10;&#10;Description automatically generated">
            <a:extLst>
              <a:ext uri="{FF2B5EF4-FFF2-40B4-BE49-F238E27FC236}">
                <a16:creationId xmlns:a16="http://schemas.microsoft.com/office/drawing/2014/main" id="{16A82FC5-77F3-9C6C-DC5C-31FB34E857C8}"/>
              </a:ext>
            </a:extLst>
          </p:cNvPr>
          <p:cNvPicPr>
            <a:picLocks noChangeAspect="1"/>
          </p:cNvPicPr>
          <p:nvPr/>
        </p:nvPicPr>
        <p:blipFill>
          <a:blip r:embed="rId3"/>
          <a:stretch>
            <a:fillRect/>
          </a:stretch>
        </p:blipFill>
        <p:spPr>
          <a:xfrm>
            <a:off x="330200" y="2819401"/>
            <a:ext cx="11537950" cy="2857500"/>
          </a:xfrm>
          <a:prstGeom prst="round2DiagRect">
            <a:avLst>
              <a:gd name="adj1" fmla="val 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732368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47EF-A061-D0E0-C216-DADDEEE4DC2E}"/>
              </a:ext>
            </a:extLst>
          </p:cNvPr>
          <p:cNvSpPr>
            <a:spLocks noGrp="1"/>
          </p:cNvSpPr>
          <p:nvPr>
            <p:ph type="title"/>
          </p:nvPr>
        </p:nvSpPr>
        <p:spPr/>
        <p:txBody>
          <a:bodyPr/>
          <a:lstStyle/>
          <a:p>
            <a:r>
              <a:rPr lang="en-US" dirty="0"/>
              <a:t>CPI values calculated with No cache specified while building the </a:t>
            </a:r>
            <a:r>
              <a:rPr lang="en-US" dirty="0" err="1"/>
              <a:t>cpu</a:t>
            </a:r>
            <a:endParaRPr lang="en-US" dirty="0"/>
          </a:p>
        </p:txBody>
      </p:sp>
      <p:sp>
        <p:nvSpPr>
          <p:cNvPr id="3" name="Content Placeholder 2">
            <a:extLst>
              <a:ext uri="{FF2B5EF4-FFF2-40B4-BE49-F238E27FC236}">
                <a16:creationId xmlns:a16="http://schemas.microsoft.com/office/drawing/2014/main" id="{EBED8E25-4727-F9AA-A37F-717FCB556A41}"/>
              </a:ext>
            </a:extLst>
          </p:cNvPr>
          <p:cNvSpPr>
            <a:spLocks noGrp="1"/>
          </p:cNvSpPr>
          <p:nvPr>
            <p:ph idx="1"/>
          </p:nvPr>
        </p:nvSpPr>
        <p:spPr/>
        <p:txBody>
          <a:bodyPr/>
          <a:lstStyle/>
          <a:p>
            <a:r>
              <a:rPr lang="en-US" dirty="0"/>
              <a:t>We have calculated the CPI by dividing the number of cycles and the number of instructions to find the below values, however the values were found to be anomalous and hence no analysis was presented.</a:t>
            </a:r>
          </a:p>
        </p:txBody>
      </p:sp>
      <p:pic>
        <p:nvPicPr>
          <p:cNvPr id="5" name="Picture 4" descr="Table&#10;&#10;Description automatically generated">
            <a:extLst>
              <a:ext uri="{FF2B5EF4-FFF2-40B4-BE49-F238E27FC236}">
                <a16:creationId xmlns:a16="http://schemas.microsoft.com/office/drawing/2014/main" id="{601AC3A7-9CF6-0FEF-5365-A82B0828F326}"/>
              </a:ext>
            </a:extLst>
          </p:cNvPr>
          <p:cNvPicPr>
            <a:picLocks noChangeAspect="1"/>
          </p:cNvPicPr>
          <p:nvPr/>
        </p:nvPicPr>
        <p:blipFill>
          <a:blip r:embed="rId2"/>
          <a:stretch>
            <a:fillRect/>
          </a:stretch>
        </p:blipFill>
        <p:spPr>
          <a:xfrm>
            <a:off x="2949576" y="4193777"/>
            <a:ext cx="6542801" cy="1597424"/>
          </a:xfrm>
          <a:prstGeom prst="rect">
            <a:avLst/>
          </a:prstGeom>
        </p:spPr>
      </p:pic>
    </p:spTree>
    <p:extLst>
      <p:ext uri="{BB962C8B-B14F-4D97-AF65-F5344CB8AC3E}">
        <p14:creationId xmlns:p14="http://schemas.microsoft.com/office/powerpoint/2010/main" val="30760116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B927-5E33-3004-E11F-3FEBAB6C1E1D}"/>
              </a:ext>
            </a:extLst>
          </p:cNvPr>
          <p:cNvSpPr>
            <a:spLocks noGrp="1"/>
          </p:cNvSpPr>
          <p:nvPr>
            <p:ph type="title"/>
          </p:nvPr>
        </p:nvSpPr>
        <p:spPr/>
        <p:txBody>
          <a:bodyPr/>
          <a:lstStyle/>
          <a:p>
            <a:r>
              <a:rPr lang="en-US" dirty="0"/>
              <a:t>Better Cache?</a:t>
            </a:r>
          </a:p>
        </p:txBody>
      </p:sp>
      <p:sp>
        <p:nvSpPr>
          <p:cNvPr id="3" name="Content Placeholder 2">
            <a:extLst>
              <a:ext uri="{FF2B5EF4-FFF2-40B4-BE49-F238E27FC236}">
                <a16:creationId xmlns:a16="http://schemas.microsoft.com/office/drawing/2014/main" id="{4406496A-A968-D1A1-95CA-80CCDE27FB22}"/>
              </a:ext>
            </a:extLst>
          </p:cNvPr>
          <p:cNvSpPr>
            <a:spLocks noGrp="1"/>
          </p:cNvSpPr>
          <p:nvPr>
            <p:ph idx="1"/>
          </p:nvPr>
        </p:nvSpPr>
        <p:spPr/>
        <p:txBody>
          <a:bodyPr/>
          <a:lstStyle/>
          <a:p>
            <a:r>
              <a:rPr lang="en-US" dirty="0"/>
              <a:t>If we need better performance, we consider larger sizes of the memory and higher Associativity in our memory hierarchy.</a:t>
            </a:r>
          </a:p>
          <a:p>
            <a:r>
              <a:rPr lang="en-US" dirty="0"/>
              <a:t>But we should also consider that cost increases as the cache size increases.</a:t>
            </a:r>
          </a:p>
          <a:p>
            <a:r>
              <a:rPr lang="en-US" dirty="0"/>
              <a:t>Benefits of larger cache is better hit rate and more storage for processing.</a:t>
            </a:r>
          </a:p>
          <a:p>
            <a:r>
              <a:rPr lang="en-US" dirty="0"/>
              <a:t>Higher Associativity reduces the cache misses and conflict, but also increases the cache cost because of the hardware overhead.</a:t>
            </a:r>
          </a:p>
        </p:txBody>
      </p:sp>
    </p:spTree>
    <p:extLst>
      <p:ext uri="{BB962C8B-B14F-4D97-AF65-F5344CB8AC3E}">
        <p14:creationId xmlns:p14="http://schemas.microsoft.com/office/powerpoint/2010/main" val="2296226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78D6E-C9E9-A8B1-E418-92E745EF4B15}"/>
              </a:ext>
            </a:extLst>
          </p:cNvPr>
          <p:cNvSpPr>
            <a:spLocks noGrp="1"/>
          </p:cNvSpPr>
          <p:nvPr>
            <p:ph type="title"/>
          </p:nvPr>
        </p:nvSpPr>
        <p:spPr/>
        <p:txBody>
          <a:bodyPr/>
          <a:lstStyle/>
          <a:p>
            <a:r>
              <a:rPr lang="en-US" dirty="0"/>
              <a:t>Cost Function</a:t>
            </a:r>
          </a:p>
        </p:txBody>
      </p:sp>
      <p:sp>
        <p:nvSpPr>
          <p:cNvPr id="3" name="Content Placeholder 2">
            <a:extLst>
              <a:ext uri="{FF2B5EF4-FFF2-40B4-BE49-F238E27FC236}">
                <a16:creationId xmlns:a16="http://schemas.microsoft.com/office/drawing/2014/main" id="{B02E9FED-7545-468B-0497-71B99AF81973}"/>
              </a:ext>
            </a:extLst>
          </p:cNvPr>
          <p:cNvSpPr>
            <a:spLocks noGrp="1"/>
          </p:cNvSpPr>
          <p:nvPr>
            <p:ph idx="1"/>
          </p:nvPr>
        </p:nvSpPr>
        <p:spPr/>
        <p:txBody>
          <a:bodyPr>
            <a:normAutofit fontScale="92500" lnSpcReduction="10000"/>
          </a:bodyPr>
          <a:lstStyle/>
          <a:p>
            <a:r>
              <a:rPr lang="en-US" dirty="0"/>
              <a:t>Cost function is directly proportional to the size of the cache, hence larger the cache more is the cost. L1 cache is costlier per unit than L2 cache.</a:t>
            </a:r>
          </a:p>
          <a:p>
            <a:r>
              <a:rPr lang="en-US" dirty="0"/>
              <a:t>So, we defined the cost function in the following way</a:t>
            </a:r>
          </a:p>
          <a:p>
            <a:r>
              <a:rPr lang="en-US" dirty="0"/>
              <a:t>Cost function = (L1 Data cache size x L1 cache cost per unit)+(L1 Instruction cache size x L1 cache cost per unit)</a:t>
            </a:r>
            <a:r>
              <a:rPr lang="en-US" b="1" dirty="0"/>
              <a:t>+</a:t>
            </a:r>
            <a:r>
              <a:rPr lang="en-US" dirty="0"/>
              <a:t>(L2 cache size x L2 cache cost per unit)</a:t>
            </a:r>
            <a:r>
              <a:rPr lang="en-US" b="1" dirty="0"/>
              <a:t>+</a:t>
            </a:r>
            <a:r>
              <a:rPr lang="en-US" dirty="0"/>
              <a:t>(L1 Data cache Associativity x L1 Data cache Associativity cost)</a:t>
            </a:r>
            <a:r>
              <a:rPr lang="en-US" b="1" dirty="0"/>
              <a:t>+</a:t>
            </a:r>
            <a:r>
              <a:rPr lang="en-US" dirty="0"/>
              <a:t>(L1 Instruction cache Associativity x L1 Data cache Associativity cost)</a:t>
            </a:r>
            <a:r>
              <a:rPr lang="en-US" b="1" dirty="0"/>
              <a:t>+</a:t>
            </a:r>
            <a:r>
              <a:rPr lang="en-US" dirty="0"/>
              <a:t>(L2 cache Associativity x L2 cache Associativity cost)</a:t>
            </a:r>
          </a:p>
          <a:p>
            <a:endParaRPr lang="en-US" dirty="0"/>
          </a:p>
        </p:txBody>
      </p:sp>
    </p:spTree>
    <p:extLst>
      <p:ext uri="{BB962C8B-B14F-4D97-AF65-F5344CB8AC3E}">
        <p14:creationId xmlns:p14="http://schemas.microsoft.com/office/powerpoint/2010/main" val="1638702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8188-9F7A-AB52-D930-A685F8D8D99B}"/>
              </a:ext>
            </a:extLst>
          </p:cNvPr>
          <p:cNvSpPr>
            <a:spLocks noGrp="1"/>
          </p:cNvSpPr>
          <p:nvPr>
            <p:ph type="title"/>
          </p:nvPr>
        </p:nvSpPr>
        <p:spPr>
          <a:xfrm>
            <a:off x="1227138" y="362209"/>
            <a:ext cx="9905998" cy="1478570"/>
          </a:xfrm>
        </p:spPr>
        <p:txBody>
          <a:bodyPr/>
          <a:lstStyle/>
          <a:p>
            <a:r>
              <a:rPr lang="en-US" dirty="0"/>
              <a:t>GEM5 configuration part-1</a:t>
            </a:r>
            <a:br>
              <a:rPr lang="en-US" dirty="0"/>
            </a:br>
            <a:endParaRPr lang="en-US" dirty="0"/>
          </a:p>
        </p:txBody>
      </p:sp>
      <p:sp>
        <p:nvSpPr>
          <p:cNvPr id="3" name="Content Placeholder 2">
            <a:extLst>
              <a:ext uri="{FF2B5EF4-FFF2-40B4-BE49-F238E27FC236}">
                <a16:creationId xmlns:a16="http://schemas.microsoft.com/office/drawing/2014/main" id="{85799155-8B08-E7ED-F672-53D7E31B3D28}"/>
              </a:ext>
            </a:extLst>
          </p:cNvPr>
          <p:cNvSpPr>
            <a:spLocks noGrp="1"/>
          </p:cNvSpPr>
          <p:nvPr>
            <p:ph idx="1"/>
          </p:nvPr>
        </p:nvSpPr>
        <p:spPr>
          <a:xfrm>
            <a:off x="1143000" y="1473632"/>
            <a:ext cx="9905999" cy="3541714"/>
          </a:xfrm>
        </p:spPr>
        <p:txBody>
          <a:bodyPr>
            <a:noAutofit/>
          </a:bodyPr>
          <a:lstStyle/>
          <a:p>
            <a:r>
              <a:rPr lang="en-US" sz="2000" dirty="0"/>
              <a:t>Gem5 was accessed from the virtual server CE6304.utdallas.edu</a:t>
            </a:r>
          </a:p>
          <a:p>
            <a:r>
              <a:rPr lang="en-US" sz="2000" dirty="0"/>
              <a:t>Instead of accessing the Gem5 directly on the server we have copied the files from Gem5 directory (/</a:t>
            </a:r>
            <a:r>
              <a:rPr lang="en-US" sz="2000" dirty="0" err="1"/>
              <a:t>usr</a:t>
            </a:r>
            <a:r>
              <a:rPr lang="en-US" sz="2000" dirty="0"/>
              <a:t>/local/gem5). Copying the configuration files and moving them to our directory was done using “cp rf-” command.</a:t>
            </a:r>
          </a:p>
          <a:p>
            <a:r>
              <a:rPr lang="en-US" sz="2000" dirty="0"/>
              <a:t>We then built the X86 processor in the copied directory on our server using no machine. The command used was (</a:t>
            </a:r>
            <a:r>
              <a:rPr lang="en-US" sz="2000" dirty="0" err="1"/>
              <a:t>scons</a:t>
            </a:r>
            <a:r>
              <a:rPr lang="en-US" sz="2000" dirty="0"/>
              <a:t> build/X86/gem5.opt)</a:t>
            </a:r>
          </a:p>
          <a:p>
            <a:r>
              <a:rPr lang="en-US" sz="2000" dirty="0"/>
              <a:t>We then downloaded all the 5 bench mark files from </a:t>
            </a:r>
            <a:r>
              <a:rPr lang="en-US" sz="2000" dirty="0" err="1"/>
              <a:t>Github</a:t>
            </a:r>
            <a:r>
              <a:rPr lang="en-US" sz="2000" dirty="0"/>
              <a:t> using the link: </a:t>
            </a:r>
            <a:r>
              <a:rPr lang="en-US" sz="2000" dirty="0">
                <a:hlinkClick r:id="rId2"/>
              </a:rPr>
              <a:t>https://github.com/timberjack/Project1_SPEC</a:t>
            </a:r>
            <a:endParaRPr lang="en-US" sz="2000" dirty="0"/>
          </a:p>
          <a:p>
            <a:r>
              <a:rPr lang="en-US" sz="2000" dirty="0"/>
              <a:t>We then saved all the files in a folder called bench marks in the same Gem5 directory.</a:t>
            </a:r>
          </a:p>
        </p:txBody>
      </p:sp>
    </p:spTree>
    <p:extLst>
      <p:ext uri="{BB962C8B-B14F-4D97-AF65-F5344CB8AC3E}">
        <p14:creationId xmlns:p14="http://schemas.microsoft.com/office/powerpoint/2010/main" val="36104798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E285-AC1E-1755-6969-E63B701C1EB2}"/>
              </a:ext>
            </a:extLst>
          </p:cNvPr>
          <p:cNvSpPr>
            <a:spLocks noGrp="1"/>
          </p:cNvSpPr>
          <p:nvPr>
            <p:ph type="title"/>
          </p:nvPr>
        </p:nvSpPr>
        <p:spPr/>
        <p:txBody>
          <a:bodyPr/>
          <a:lstStyle/>
          <a:p>
            <a:r>
              <a:rPr lang="en-US" dirty="0"/>
              <a:t>Optimizing the cost</a:t>
            </a:r>
          </a:p>
        </p:txBody>
      </p:sp>
      <p:sp>
        <p:nvSpPr>
          <p:cNvPr id="3" name="Content Placeholder 2">
            <a:extLst>
              <a:ext uri="{FF2B5EF4-FFF2-40B4-BE49-F238E27FC236}">
                <a16:creationId xmlns:a16="http://schemas.microsoft.com/office/drawing/2014/main" id="{53735C4B-C461-F3C5-A664-634265CEE135}"/>
              </a:ext>
            </a:extLst>
          </p:cNvPr>
          <p:cNvSpPr>
            <a:spLocks noGrp="1"/>
          </p:cNvSpPr>
          <p:nvPr>
            <p:ph idx="1"/>
          </p:nvPr>
        </p:nvSpPr>
        <p:spPr/>
        <p:txBody>
          <a:bodyPr>
            <a:normAutofit fontScale="92500" lnSpcReduction="10000"/>
          </a:bodyPr>
          <a:lstStyle/>
          <a:p>
            <a:r>
              <a:rPr lang="en-US" dirty="0"/>
              <a:t>According to an article by University of Texas at Austin, we found that the costs are as below in 2010:</a:t>
            </a:r>
          </a:p>
          <a:p>
            <a:pPr lvl="1"/>
            <a:r>
              <a:rPr lang="en-US" dirty="0"/>
              <a:t>Cost of L1 cache = 0.003$/kB</a:t>
            </a:r>
          </a:p>
          <a:p>
            <a:pPr lvl="1"/>
            <a:r>
              <a:rPr lang="en-US" dirty="0"/>
              <a:t>Cost of L2 cache = 0.00002$/kB</a:t>
            </a:r>
          </a:p>
          <a:p>
            <a:pPr lvl="1"/>
            <a:r>
              <a:rPr lang="en-US" dirty="0"/>
              <a:t>Cost of L1 Associativity = 0.25$/kB</a:t>
            </a:r>
          </a:p>
          <a:p>
            <a:pPr lvl="1"/>
            <a:r>
              <a:rPr lang="en-US" dirty="0"/>
              <a:t>Cost of L1 Associativity = 0.007$/kB</a:t>
            </a:r>
          </a:p>
          <a:p>
            <a:r>
              <a:rPr lang="en-US" dirty="0"/>
              <a:t>For our optimum configuration mentioned in the page number:11, the cost is: 3.6125$</a:t>
            </a:r>
          </a:p>
          <a:p>
            <a:r>
              <a:rPr lang="en-US" dirty="0"/>
              <a:t>We also found that the cost is in the range of 1-4$</a:t>
            </a:r>
          </a:p>
          <a:p>
            <a:pPr marL="457200" lvl="1" indent="0">
              <a:buNone/>
            </a:pPr>
            <a:endParaRPr lang="en-US" dirty="0"/>
          </a:p>
        </p:txBody>
      </p:sp>
    </p:spTree>
    <p:extLst>
      <p:ext uri="{BB962C8B-B14F-4D97-AF65-F5344CB8AC3E}">
        <p14:creationId xmlns:p14="http://schemas.microsoft.com/office/powerpoint/2010/main" val="336716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9F41-436F-6275-684A-572528F5FB8D}"/>
              </a:ext>
            </a:extLst>
          </p:cNvPr>
          <p:cNvSpPr>
            <a:spLocks noGrp="1"/>
          </p:cNvSpPr>
          <p:nvPr>
            <p:ph type="title"/>
          </p:nvPr>
        </p:nvSpPr>
        <p:spPr/>
        <p:txBody>
          <a:bodyPr>
            <a:normAutofit/>
          </a:bodyPr>
          <a:lstStyle/>
          <a:p>
            <a:pPr algn="ctr"/>
            <a:r>
              <a:rPr lang="en-US" dirty="0"/>
              <a:t>Graphical Representation of Cost vs Cpi</a:t>
            </a:r>
          </a:p>
        </p:txBody>
      </p:sp>
      <p:sp>
        <p:nvSpPr>
          <p:cNvPr id="9" name="Content Placeholder 8">
            <a:extLst>
              <a:ext uri="{FF2B5EF4-FFF2-40B4-BE49-F238E27FC236}">
                <a16:creationId xmlns:a16="http://schemas.microsoft.com/office/drawing/2014/main" id="{27CA1437-6CFB-ADD2-4F98-DD2A0D774070}"/>
              </a:ext>
            </a:extLst>
          </p:cNvPr>
          <p:cNvSpPr>
            <a:spLocks noGrp="1"/>
          </p:cNvSpPr>
          <p:nvPr>
            <p:ph idx="1"/>
          </p:nvPr>
        </p:nvSpPr>
        <p:spPr>
          <a:xfrm>
            <a:off x="1141412" y="1962150"/>
            <a:ext cx="4844521" cy="4724399"/>
          </a:xfrm>
        </p:spPr>
        <p:txBody>
          <a:bodyPr anchor="ctr">
            <a:normAutofit fontScale="92500" lnSpcReduction="20000"/>
          </a:bodyPr>
          <a:lstStyle/>
          <a:p>
            <a:r>
              <a:rPr lang="en-US" dirty="0"/>
              <a:t>Configuration:</a:t>
            </a:r>
          </a:p>
          <a:p>
            <a:pPr lvl="1"/>
            <a:r>
              <a:rPr lang="en-US" dirty="0"/>
              <a:t>Block size : 64</a:t>
            </a:r>
          </a:p>
          <a:p>
            <a:pPr lvl="1"/>
            <a:r>
              <a:rPr lang="en-US" dirty="0"/>
              <a:t>L1 Data Cache Associativity: 4</a:t>
            </a:r>
          </a:p>
          <a:p>
            <a:pPr lvl="1"/>
            <a:r>
              <a:rPr lang="en-US" dirty="0"/>
              <a:t>L1 Instruction Cache Associativity: 4</a:t>
            </a:r>
          </a:p>
          <a:p>
            <a:pPr lvl="1"/>
            <a:r>
              <a:rPr lang="en-US" dirty="0"/>
              <a:t>L2 Cache Associativity: 8</a:t>
            </a:r>
          </a:p>
          <a:p>
            <a:pPr lvl="1"/>
            <a:r>
              <a:rPr lang="en-US" dirty="0"/>
              <a:t>L1 Data Cache Size: 256kB</a:t>
            </a:r>
          </a:p>
          <a:p>
            <a:pPr lvl="1"/>
            <a:r>
              <a:rPr lang="en-US" dirty="0"/>
              <a:t>L1 Instruction Cache Size: 256kB</a:t>
            </a:r>
          </a:p>
          <a:p>
            <a:pPr lvl="1"/>
            <a:r>
              <a:rPr lang="en-US" dirty="0"/>
              <a:t>L2 Cache Size: 1mB</a:t>
            </a:r>
          </a:p>
          <a:p>
            <a:r>
              <a:rPr lang="en-US" dirty="0"/>
              <a:t>Cost = (256x 0.003)+(256 0.003)</a:t>
            </a:r>
            <a:r>
              <a:rPr lang="en-US" b="1" dirty="0"/>
              <a:t>+</a:t>
            </a:r>
            <a:r>
              <a:rPr lang="en-US" dirty="0"/>
              <a:t>(1024 x 0.00002)</a:t>
            </a:r>
            <a:r>
              <a:rPr lang="en-US" b="1" dirty="0"/>
              <a:t>+</a:t>
            </a:r>
            <a:r>
              <a:rPr lang="en-US" dirty="0"/>
              <a:t>(4 x 0.25)</a:t>
            </a:r>
            <a:r>
              <a:rPr lang="en-US" b="1" dirty="0"/>
              <a:t>+</a:t>
            </a:r>
            <a:r>
              <a:rPr lang="en-US" dirty="0"/>
              <a:t>(4x 0.25)</a:t>
            </a:r>
            <a:r>
              <a:rPr lang="en-US" b="1" dirty="0"/>
              <a:t>+</a:t>
            </a:r>
            <a:r>
              <a:rPr lang="en-US" dirty="0"/>
              <a:t>(8 x 0.007)</a:t>
            </a:r>
          </a:p>
          <a:p>
            <a:r>
              <a:rPr lang="en-US" dirty="0"/>
              <a:t>Cost = 3.6125$/configuration</a:t>
            </a:r>
          </a:p>
          <a:p>
            <a:endParaRPr lang="en-US" dirty="0"/>
          </a:p>
        </p:txBody>
      </p:sp>
      <p:pic>
        <p:nvPicPr>
          <p:cNvPr id="5" name="Content Placeholder 4" descr="Chart, bar chart&#10;&#10;Description automatically generated">
            <a:extLst>
              <a:ext uri="{FF2B5EF4-FFF2-40B4-BE49-F238E27FC236}">
                <a16:creationId xmlns:a16="http://schemas.microsoft.com/office/drawing/2014/main" id="{5E85DE66-5826-463D-5AF9-4D93EB88556E}"/>
              </a:ext>
            </a:extLst>
          </p:cNvPr>
          <p:cNvPicPr>
            <a:picLocks noChangeAspect="1"/>
          </p:cNvPicPr>
          <p:nvPr/>
        </p:nvPicPr>
        <p:blipFill rotWithShape="1">
          <a:blip r:embed="rId3"/>
          <a:srcRect l="2634" r="4" b="4"/>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894209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9386-50DA-6696-CB62-5EA65F3F1E7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218F81E-DB1C-D8BD-7CEF-7A56C389A8E9}"/>
              </a:ext>
            </a:extLst>
          </p:cNvPr>
          <p:cNvSpPr>
            <a:spLocks noGrp="1"/>
          </p:cNvSpPr>
          <p:nvPr>
            <p:ph idx="1"/>
          </p:nvPr>
        </p:nvSpPr>
        <p:spPr/>
        <p:txBody>
          <a:bodyPr/>
          <a:lstStyle/>
          <a:p>
            <a:r>
              <a:rPr lang="en-US" dirty="0"/>
              <a:t>When CPI is minimum the performance is better.</a:t>
            </a:r>
          </a:p>
          <a:p>
            <a:r>
              <a:rPr lang="en-US" dirty="0"/>
              <a:t>CPI is minimum when the cache size is larger.</a:t>
            </a:r>
          </a:p>
          <a:p>
            <a:r>
              <a:rPr lang="en-US" dirty="0"/>
              <a:t>CPI is inversely proportional to the Associativity.</a:t>
            </a:r>
          </a:p>
          <a:p>
            <a:r>
              <a:rPr lang="en-US" dirty="0"/>
              <a:t>We observed that as CPI decrease, Cost function increases.</a:t>
            </a:r>
          </a:p>
          <a:p>
            <a:r>
              <a:rPr lang="en-US" dirty="0"/>
              <a:t>Which means performance comes with the cost.</a:t>
            </a:r>
          </a:p>
          <a:p>
            <a:pPr marL="0" indent="0">
              <a:buNone/>
            </a:pPr>
            <a:endParaRPr lang="en-US" dirty="0"/>
          </a:p>
        </p:txBody>
      </p:sp>
    </p:spTree>
    <p:extLst>
      <p:ext uri="{BB962C8B-B14F-4D97-AF65-F5344CB8AC3E}">
        <p14:creationId xmlns:p14="http://schemas.microsoft.com/office/powerpoint/2010/main" val="2324583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F358-F7FE-CD7E-21AC-6B6EAC4C8508}"/>
              </a:ext>
            </a:extLst>
          </p:cNvPr>
          <p:cNvSpPr>
            <a:spLocks noGrp="1"/>
          </p:cNvSpPr>
          <p:nvPr>
            <p:ph type="title"/>
          </p:nvPr>
        </p:nvSpPr>
        <p:spPr>
          <a:xfrm>
            <a:off x="1141413" y="770917"/>
            <a:ext cx="9905998" cy="1478570"/>
          </a:xfrm>
        </p:spPr>
        <p:txBody>
          <a:bodyPr/>
          <a:lstStyle/>
          <a:p>
            <a:r>
              <a:rPr lang="en-US" dirty="0"/>
              <a:t>GEM5 configuration part-2</a:t>
            </a:r>
          </a:p>
        </p:txBody>
      </p:sp>
      <p:sp>
        <p:nvSpPr>
          <p:cNvPr id="3" name="Content Placeholder 2">
            <a:extLst>
              <a:ext uri="{FF2B5EF4-FFF2-40B4-BE49-F238E27FC236}">
                <a16:creationId xmlns:a16="http://schemas.microsoft.com/office/drawing/2014/main" id="{1633520D-0C10-5D6C-FCAE-5F33EDFE7EB9}"/>
              </a:ext>
            </a:extLst>
          </p:cNvPr>
          <p:cNvSpPr>
            <a:spLocks noGrp="1"/>
          </p:cNvSpPr>
          <p:nvPr>
            <p:ph idx="1"/>
          </p:nvPr>
        </p:nvSpPr>
        <p:spPr/>
        <p:txBody>
          <a:bodyPr>
            <a:normAutofit fontScale="85000" lnSpcReduction="20000"/>
          </a:bodyPr>
          <a:lstStyle/>
          <a:p>
            <a:r>
              <a:rPr lang="en-US" dirty="0"/>
              <a:t>In order to simulate X86 based CPU we, use the following benchmarks specified:</a:t>
            </a:r>
            <a:br>
              <a:rPr lang="en-US" dirty="0"/>
            </a:br>
            <a:r>
              <a:rPr lang="en-US" dirty="0"/>
              <a:t>401.bzip2, 429.mcf, 456.hmmer, 458.sjeng and 470.lbm</a:t>
            </a:r>
          </a:p>
          <a:p>
            <a:r>
              <a:rPr lang="en-US" dirty="0"/>
              <a:t>An Output directory is also created to save all the Stats.txt files which are required to calculate the CPI</a:t>
            </a:r>
          </a:p>
          <a:p>
            <a:r>
              <a:rPr lang="en-US" dirty="0"/>
              <a:t>We will be using System Call Emulation mode as prescribed using the script in the path: “/configs/example/se.py”.</a:t>
            </a:r>
          </a:p>
          <a:p>
            <a:r>
              <a:rPr lang="en-US" dirty="0"/>
              <a:t>The Number of instructions chosen is 300000000 for all benchmarks except 429.mcf which has 75000000.</a:t>
            </a:r>
          </a:p>
          <a:p>
            <a:r>
              <a:rPr lang="en-US" dirty="0"/>
              <a:t>All the input variables are dynamically allocated according to the chosen configuration.</a:t>
            </a:r>
          </a:p>
          <a:p>
            <a:pPr marL="0" indent="0">
              <a:buNone/>
            </a:pPr>
            <a:endParaRPr lang="en-US" dirty="0"/>
          </a:p>
        </p:txBody>
      </p:sp>
    </p:spTree>
    <p:extLst>
      <p:ext uri="{BB962C8B-B14F-4D97-AF65-F5344CB8AC3E}">
        <p14:creationId xmlns:p14="http://schemas.microsoft.com/office/powerpoint/2010/main" val="350846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A28DC-B0CF-B134-6D81-FD7B703AA542}"/>
              </a:ext>
            </a:extLst>
          </p:cNvPr>
          <p:cNvSpPr>
            <a:spLocks noGrp="1"/>
          </p:cNvSpPr>
          <p:nvPr>
            <p:ph type="title"/>
          </p:nvPr>
        </p:nvSpPr>
        <p:spPr/>
        <p:txBody>
          <a:bodyPr/>
          <a:lstStyle/>
          <a:p>
            <a:r>
              <a:rPr lang="en-US" dirty="0"/>
              <a:t>GEM-5 Config3uration part-3</a:t>
            </a:r>
          </a:p>
        </p:txBody>
      </p:sp>
      <p:sp>
        <p:nvSpPr>
          <p:cNvPr id="3" name="Content Placeholder 2">
            <a:extLst>
              <a:ext uri="{FF2B5EF4-FFF2-40B4-BE49-F238E27FC236}">
                <a16:creationId xmlns:a16="http://schemas.microsoft.com/office/drawing/2014/main" id="{F52998DA-8A9F-56BF-D0E3-4CE88CC5D1FA}"/>
              </a:ext>
            </a:extLst>
          </p:cNvPr>
          <p:cNvSpPr>
            <a:spLocks noGrp="1"/>
          </p:cNvSpPr>
          <p:nvPr>
            <p:ph idx="1"/>
          </p:nvPr>
        </p:nvSpPr>
        <p:spPr/>
        <p:txBody>
          <a:bodyPr/>
          <a:lstStyle/>
          <a:p>
            <a:r>
              <a:rPr lang="en-US" dirty="0"/>
              <a:t>Outputs are stored in the local machine with respective names and configuration in their title.</a:t>
            </a:r>
          </a:p>
          <a:p>
            <a:r>
              <a:rPr lang="en-US" dirty="0"/>
              <a:t>We have written a python code to generate the output of respective benchmark which is also attached in the software package.</a:t>
            </a:r>
          </a:p>
          <a:p>
            <a:r>
              <a:rPr lang="en-US" dirty="0"/>
              <a:t>Also, we have written python code to calculate the CPI of the generated output files which saves the data in two text file in sorted and unsorted formats.</a:t>
            </a:r>
          </a:p>
        </p:txBody>
      </p:sp>
    </p:spTree>
    <p:extLst>
      <p:ext uri="{BB962C8B-B14F-4D97-AF65-F5344CB8AC3E}">
        <p14:creationId xmlns:p14="http://schemas.microsoft.com/office/powerpoint/2010/main" val="895555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36E4D-E1AA-95E6-7C74-C1179B35175A}"/>
              </a:ext>
            </a:extLst>
          </p:cNvPr>
          <p:cNvSpPr>
            <a:spLocks noGrp="1"/>
          </p:cNvSpPr>
          <p:nvPr>
            <p:ph type="title"/>
          </p:nvPr>
        </p:nvSpPr>
        <p:spPr/>
        <p:txBody>
          <a:bodyPr/>
          <a:lstStyle/>
          <a:p>
            <a:r>
              <a:rPr lang="en-US" dirty="0"/>
              <a:t>Optimum CPI for 401.bzip2</a:t>
            </a:r>
          </a:p>
        </p:txBody>
      </p:sp>
      <p:sp>
        <p:nvSpPr>
          <p:cNvPr id="3" name="Content Placeholder 2">
            <a:extLst>
              <a:ext uri="{FF2B5EF4-FFF2-40B4-BE49-F238E27FC236}">
                <a16:creationId xmlns:a16="http://schemas.microsoft.com/office/drawing/2014/main" id="{62803A16-B629-5873-06C4-F6010FDA58A0}"/>
              </a:ext>
            </a:extLst>
          </p:cNvPr>
          <p:cNvSpPr>
            <a:spLocks noGrp="1"/>
          </p:cNvSpPr>
          <p:nvPr>
            <p:ph idx="1"/>
          </p:nvPr>
        </p:nvSpPr>
        <p:spPr/>
        <p:txBody>
          <a:bodyPr>
            <a:normAutofit fontScale="92500" lnSpcReduction="20000"/>
          </a:bodyPr>
          <a:lstStyle/>
          <a:p>
            <a:r>
              <a:rPr lang="en-US" dirty="0"/>
              <a:t>The minimum CPI obtained was : 1.37867333</a:t>
            </a:r>
          </a:p>
          <a:p>
            <a:r>
              <a:rPr lang="en-US" dirty="0"/>
              <a:t>The memory configuration is as follows:</a:t>
            </a:r>
          </a:p>
          <a:p>
            <a:pPr lvl="1"/>
            <a:r>
              <a:rPr lang="en-US" dirty="0"/>
              <a:t>Block size : 64</a:t>
            </a:r>
          </a:p>
          <a:p>
            <a:pPr lvl="1"/>
            <a:r>
              <a:rPr lang="en-US" dirty="0"/>
              <a:t>L1 Data Cache Associativity: 4</a:t>
            </a:r>
          </a:p>
          <a:p>
            <a:pPr lvl="1"/>
            <a:r>
              <a:rPr lang="en-US" dirty="0"/>
              <a:t>L1 Instruction Cache Associativity: 4</a:t>
            </a:r>
          </a:p>
          <a:p>
            <a:pPr lvl="1"/>
            <a:r>
              <a:rPr lang="en-US" dirty="0"/>
              <a:t>L2 Cache Associativity: 8</a:t>
            </a:r>
          </a:p>
          <a:p>
            <a:pPr lvl="1"/>
            <a:r>
              <a:rPr lang="en-US" dirty="0"/>
              <a:t>L1 Data Cache Size: 256kB</a:t>
            </a:r>
          </a:p>
          <a:p>
            <a:pPr lvl="1"/>
            <a:r>
              <a:rPr lang="en-US" dirty="0"/>
              <a:t>L1 Instruction Cache Size: 256kB</a:t>
            </a:r>
          </a:p>
          <a:p>
            <a:pPr lvl="1"/>
            <a:r>
              <a:rPr lang="en-US" dirty="0"/>
              <a:t>L2 Cache Size: 1mB</a:t>
            </a:r>
          </a:p>
          <a:p>
            <a:endParaRPr lang="en-US" dirty="0"/>
          </a:p>
          <a:p>
            <a:endParaRPr lang="en-US" dirty="0"/>
          </a:p>
        </p:txBody>
      </p:sp>
    </p:spTree>
    <p:extLst>
      <p:ext uri="{BB962C8B-B14F-4D97-AF65-F5344CB8AC3E}">
        <p14:creationId xmlns:p14="http://schemas.microsoft.com/office/powerpoint/2010/main" val="301911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293" name="Group 292">
            <a:extLst>
              <a:ext uri="{FF2B5EF4-FFF2-40B4-BE49-F238E27FC236}">
                <a16:creationId xmlns:a16="http://schemas.microsoft.com/office/drawing/2014/main" id="{2C113195-43EA-4B6A-B281-C0458D9263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94" name="Rectangle 293">
              <a:extLst>
                <a:ext uri="{FF2B5EF4-FFF2-40B4-BE49-F238E27FC236}">
                  <a16:creationId xmlns:a16="http://schemas.microsoft.com/office/drawing/2014/main" id="{27DEAF6E-67FE-4877-B38B-0F2BF7857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5" name="Picture 2">
              <a:extLst>
                <a:ext uri="{FF2B5EF4-FFF2-40B4-BE49-F238E27FC236}">
                  <a16:creationId xmlns:a16="http://schemas.microsoft.com/office/drawing/2014/main" id="{F60C980E-E723-46CF-9296-C7BBA4DB83C8}"/>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grpSp>
        <p:nvGrpSpPr>
          <p:cNvPr id="297" name="Group 296">
            <a:extLst>
              <a:ext uri="{FF2B5EF4-FFF2-40B4-BE49-F238E27FC236}">
                <a16:creationId xmlns:a16="http://schemas.microsoft.com/office/drawing/2014/main" id="{98D36904-1712-4C81-B063-66E1D4777F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40302"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98" name="Rectangle 5">
              <a:extLst>
                <a:ext uri="{FF2B5EF4-FFF2-40B4-BE49-F238E27FC236}">
                  <a16:creationId xmlns:a16="http://schemas.microsoft.com/office/drawing/2014/main" id="{BEA28722-E2AF-4D8D-9E59-65B94630A3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99" name="Freeform 6">
              <a:extLst>
                <a:ext uri="{FF2B5EF4-FFF2-40B4-BE49-F238E27FC236}">
                  <a16:creationId xmlns:a16="http://schemas.microsoft.com/office/drawing/2014/main" id="{A279E077-7DAF-4B93-BE2C-98F6B13A11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0" name="Freeform 7">
              <a:extLst>
                <a:ext uri="{FF2B5EF4-FFF2-40B4-BE49-F238E27FC236}">
                  <a16:creationId xmlns:a16="http://schemas.microsoft.com/office/drawing/2014/main" id="{E78603D6-020D-4269-95E5-2E17499DA5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1" name="Rectangle 8">
              <a:extLst>
                <a:ext uri="{FF2B5EF4-FFF2-40B4-BE49-F238E27FC236}">
                  <a16:creationId xmlns:a16="http://schemas.microsoft.com/office/drawing/2014/main" id="{CE9500AA-AB8C-4023-967A-11555F0F48C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2" name="Freeform 9">
              <a:extLst>
                <a:ext uri="{FF2B5EF4-FFF2-40B4-BE49-F238E27FC236}">
                  <a16:creationId xmlns:a16="http://schemas.microsoft.com/office/drawing/2014/main" id="{1B716630-BD94-436E-9E9C-5D534092DF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3" name="Freeform 10">
              <a:extLst>
                <a:ext uri="{FF2B5EF4-FFF2-40B4-BE49-F238E27FC236}">
                  <a16:creationId xmlns:a16="http://schemas.microsoft.com/office/drawing/2014/main" id="{4CE6FCD2-8177-4A45-88ED-A2B986102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4" name="Freeform 11">
              <a:extLst>
                <a:ext uri="{FF2B5EF4-FFF2-40B4-BE49-F238E27FC236}">
                  <a16:creationId xmlns:a16="http://schemas.microsoft.com/office/drawing/2014/main" id="{E32BEED2-100A-48B2-B552-07B54EEC4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5" name="Freeform 12">
              <a:extLst>
                <a:ext uri="{FF2B5EF4-FFF2-40B4-BE49-F238E27FC236}">
                  <a16:creationId xmlns:a16="http://schemas.microsoft.com/office/drawing/2014/main" id="{839DB29D-A8C6-484A-A747-14733D5B3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6" name="Freeform 13">
              <a:extLst>
                <a:ext uri="{FF2B5EF4-FFF2-40B4-BE49-F238E27FC236}">
                  <a16:creationId xmlns:a16="http://schemas.microsoft.com/office/drawing/2014/main" id="{B1A468B2-ABD1-447D-89DC-7A9CFBBCB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7" name="Freeform 14">
              <a:extLst>
                <a:ext uri="{FF2B5EF4-FFF2-40B4-BE49-F238E27FC236}">
                  <a16:creationId xmlns:a16="http://schemas.microsoft.com/office/drawing/2014/main" id="{219C1A45-C8B0-48AE-B5A9-A1B40B43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8" name="Freeform 15">
              <a:extLst>
                <a:ext uri="{FF2B5EF4-FFF2-40B4-BE49-F238E27FC236}">
                  <a16:creationId xmlns:a16="http://schemas.microsoft.com/office/drawing/2014/main" id="{F2910D68-E982-47F7-A53C-ABA0CB34F7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9" name="Freeform 16">
              <a:extLst>
                <a:ext uri="{FF2B5EF4-FFF2-40B4-BE49-F238E27FC236}">
                  <a16:creationId xmlns:a16="http://schemas.microsoft.com/office/drawing/2014/main" id="{C4B84BAD-BCB3-4BF2-8A3C-3391BF4AB6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0" name="Freeform 17">
              <a:extLst>
                <a:ext uri="{FF2B5EF4-FFF2-40B4-BE49-F238E27FC236}">
                  <a16:creationId xmlns:a16="http://schemas.microsoft.com/office/drawing/2014/main" id="{522D8CE7-E27B-4BAE-962D-AAC0D66E4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1" name="Freeform 18">
              <a:extLst>
                <a:ext uri="{FF2B5EF4-FFF2-40B4-BE49-F238E27FC236}">
                  <a16:creationId xmlns:a16="http://schemas.microsoft.com/office/drawing/2014/main" id="{1042B4B5-2D6F-405A-A112-D5F96027E9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2" name="Freeform 19">
              <a:extLst>
                <a:ext uri="{FF2B5EF4-FFF2-40B4-BE49-F238E27FC236}">
                  <a16:creationId xmlns:a16="http://schemas.microsoft.com/office/drawing/2014/main" id="{199F606E-DC72-4CAF-AFF2-58FA0121E6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3" name="Freeform 20">
              <a:extLst>
                <a:ext uri="{FF2B5EF4-FFF2-40B4-BE49-F238E27FC236}">
                  <a16:creationId xmlns:a16="http://schemas.microsoft.com/office/drawing/2014/main" id="{C949CB30-1690-4B14-954A-4FA9637CEF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4" name="Freeform 21">
              <a:extLst>
                <a:ext uri="{FF2B5EF4-FFF2-40B4-BE49-F238E27FC236}">
                  <a16:creationId xmlns:a16="http://schemas.microsoft.com/office/drawing/2014/main" id="{84EE3B4E-AE37-4F27-B6AC-FF20B9BE3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5" name="Freeform 22">
              <a:extLst>
                <a:ext uri="{FF2B5EF4-FFF2-40B4-BE49-F238E27FC236}">
                  <a16:creationId xmlns:a16="http://schemas.microsoft.com/office/drawing/2014/main" id="{798942D8-2074-4A7F-AD65-7564D8C3B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6" name="Freeform 23">
              <a:extLst>
                <a:ext uri="{FF2B5EF4-FFF2-40B4-BE49-F238E27FC236}">
                  <a16:creationId xmlns:a16="http://schemas.microsoft.com/office/drawing/2014/main" id="{D4324684-C1DE-4AF8-B17D-917AD23FE6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7" name="Freeform 24">
              <a:extLst>
                <a:ext uri="{FF2B5EF4-FFF2-40B4-BE49-F238E27FC236}">
                  <a16:creationId xmlns:a16="http://schemas.microsoft.com/office/drawing/2014/main" id="{A4C18B6C-86CE-40F9-919C-9490AD3E30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8" name="Freeform 25">
              <a:extLst>
                <a:ext uri="{FF2B5EF4-FFF2-40B4-BE49-F238E27FC236}">
                  <a16:creationId xmlns:a16="http://schemas.microsoft.com/office/drawing/2014/main" id="{72DB2464-DEE2-4EB2-9FB2-46768EE68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9" name="Freeform 26">
              <a:extLst>
                <a:ext uri="{FF2B5EF4-FFF2-40B4-BE49-F238E27FC236}">
                  <a16:creationId xmlns:a16="http://schemas.microsoft.com/office/drawing/2014/main" id="{56E24DAD-4831-4565-ACE0-E7FDBC6542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0" name="Freeform 27">
              <a:extLst>
                <a:ext uri="{FF2B5EF4-FFF2-40B4-BE49-F238E27FC236}">
                  <a16:creationId xmlns:a16="http://schemas.microsoft.com/office/drawing/2014/main" id="{ADB70D91-E74C-433F-9BCD-587B93561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1" name="Freeform 28">
              <a:extLst>
                <a:ext uri="{FF2B5EF4-FFF2-40B4-BE49-F238E27FC236}">
                  <a16:creationId xmlns:a16="http://schemas.microsoft.com/office/drawing/2014/main" id="{E982042F-EEF5-49A7-87B3-43F929699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2" name="Freeform 29">
              <a:extLst>
                <a:ext uri="{FF2B5EF4-FFF2-40B4-BE49-F238E27FC236}">
                  <a16:creationId xmlns:a16="http://schemas.microsoft.com/office/drawing/2014/main" id="{54806968-8087-4915-B489-2BE793DD2A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3" name="Freeform 30">
              <a:extLst>
                <a:ext uri="{FF2B5EF4-FFF2-40B4-BE49-F238E27FC236}">
                  <a16:creationId xmlns:a16="http://schemas.microsoft.com/office/drawing/2014/main" id="{A937487D-58AA-4E9D-966F-85938FA8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4" name="Freeform 31">
              <a:extLst>
                <a:ext uri="{FF2B5EF4-FFF2-40B4-BE49-F238E27FC236}">
                  <a16:creationId xmlns:a16="http://schemas.microsoft.com/office/drawing/2014/main" id="{FDA6755A-0790-476D-86D7-F95215FAD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5" name="Freeform 32">
              <a:extLst>
                <a:ext uri="{FF2B5EF4-FFF2-40B4-BE49-F238E27FC236}">
                  <a16:creationId xmlns:a16="http://schemas.microsoft.com/office/drawing/2014/main" id="{A951E2B3-F005-4EDC-B890-F93D63F120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6" name="Rectangle 33">
              <a:extLst>
                <a:ext uri="{FF2B5EF4-FFF2-40B4-BE49-F238E27FC236}">
                  <a16:creationId xmlns:a16="http://schemas.microsoft.com/office/drawing/2014/main" id="{466F4EF3-7ED2-4EC7-8F76-4AD87CD1E5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27" name="Freeform 34">
              <a:extLst>
                <a:ext uri="{FF2B5EF4-FFF2-40B4-BE49-F238E27FC236}">
                  <a16:creationId xmlns:a16="http://schemas.microsoft.com/office/drawing/2014/main" id="{521BF1A3-D416-49F9-A1D2-4C7B3218B5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8" name="Freeform 35">
              <a:extLst>
                <a:ext uri="{FF2B5EF4-FFF2-40B4-BE49-F238E27FC236}">
                  <a16:creationId xmlns:a16="http://schemas.microsoft.com/office/drawing/2014/main" id="{F6C16CF8-3F09-4C17-94A6-42BCABB669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9" name="Freeform 36">
              <a:extLst>
                <a:ext uri="{FF2B5EF4-FFF2-40B4-BE49-F238E27FC236}">
                  <a16:creationId xmlns:a16="http://schemas.microsoft.com/office/drawing/2014/main" id="{B667C1A8-CDB1-4FD0-A3F6-0E035C7CAA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0" name="Freeform 37">
              <a:extLst>
                <a:ext uri="{FF2B5EF4-FFF2-40B4-BE49-F238E27FC236}">
                  <a16:creationId xmlns:a16="http://schemas.microsoft.com/office/drawing/2014/main" id="{0B2B73AB-248E-49DB-8ED2-3FCB0A0D89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1" name="Freeform 38">
              <a:extLst>
                <a:ext uri="{FF2B5EF4-FFF2-40B4-BE49-F238E27FC236}">
                  <a16:creationId xmlns:a16="http://schemas.microsoft.com/office/drawing/2014/main" id="{8411F083-5CD4-4569-BA08-059B5CA9A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2" name="Freeform 39">
              <a:extLst>
                <a:ext uri="{FF2B5EF4-FFF2-40B4-BE49-F238E27FC236}">
                  <a16:creationId xmlns:a16="http://schemas.microsoft.com/office/drawing/2014/main" id="{AF78C2C2-8584-4B3B-9AF8-E7FF368FA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3" name="Freeform 40">
              <a:extLst>
                <a:ext uri="{FF2B5EF4-FFF2-40B4-BE49-F238E27FC236}">
                  <a16:creationId xmlns:a16="http://schemas.microsoft.com/office/drawing/2014/main" id="{40934674-5C07-4146-B556-4A271D9968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4" name="Freeform 41">
              <a:extLst>
                <a:ext uri="{FF2B5EF4-FFF2-40B4-BE49-F238E27FC236}">
                  <a16:creationId xmlns:a16="http://schemas.microsoft.com/office/drawing/2014/main" id="{D970276A-A310-41DB-B917-D7D346566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5" name="Freeform 42">
              <a:extLst>
                <a:ext uri="{FF2B5EF4-FFF2-40B4-BE49-F238E27FC236}">
                  <a16:creationId xmlns:a16="http://schemas.microsoft.com/office/drawing/2014/main" id="{EEEC747F-78C5-4212-8ACE-BB4B7D248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6" name="Freeform 43">
              <a:extLst>
                <a:ext uri="{FF2B5EF4-FFF2-40B4-BE49-F238E27FC236}">
                  <a16:creationId xmlns:a16="http://schemas.microsoft.com/office/drawing/2014/main" id="{821AE83F-022D-41AF-A219-992ACE1E00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7" name="Freeform 44">
              <a:extLst>
                <a:ext uri="{FF2B5EF4-FFF2-40B4-BE49-F238E27FC236}">
                  <a16:creationId xmlns:a16="http://schemas.microsoft.com/office/drawing/2014/main" id="{EF049934-C636-4279-91F0-ED3121923E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8" name="Rectangle 45">
              <a:extLst>
                <a:ext uri="{FF2B5EF4-FFF2-40B4-BE49-F238E27FC236}">
                  <a16:creationId xmlns:a16="http://schemas.microsoft.com/office/drawing/2014/main" id="{8588DF1D-2DD2-499F-9384-29C92277FA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39" name="Freeform 46">
              <a:extLst>
                <a:ext uri="{FF2B5EF4-FFF2-40B4-BE49-F238E27FC236}">
                  <a16:creationId xmlns:a16="http://schemas.microsoft.com/office/drawing/2014/main" id="{DF555F2B-5E3D-438F-89A8-EABA91A72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0" name="Freeform 47">
              <a:extLst>
                <a:ext uri="{FF2B5EF4-FFF2-40B4-BE49-F238E27FC236}">
                  <a16:creationId xmlns:a16="http://schemas.microsoft.com/office/drawing/2014/main" id="{006B22A5-B971-42EE-9141-E65B4EF26B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1" name="Freeform 48">
              <a:extLst>
                <a:ext uri="{FF2B5EF4-FFF2-40B4-BE49-F238E27FC236}">
                  <a16:creationId xmlns:a16="http://schemas.microsoft.com/office/drawing/2014/main" id="{3AA529FD-59E0-4B70-94C1-D0541A63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2" name="Freeform 49">
              <a:extLst>
                <a:ext uri="{FF2B5EF4-FFF2-40B4-BE49-F238E27FC236}">
                  <a16:creationId xmlns:a16="http://schemas.microsoft.com/office/drawing/2014/main" id="{ABAFA9C1-3649-4F7F-81D0-69DF7919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3" name="Freeform 50">
              <a:extLst>
                <a:ext uri="{FF2B5EF4-FFF2-40B4-BE49-F238E27FC236}">
                  <a16:creationId xmlns:a16="http://schemas.microsoft.com/office/drawing/2014/main" id="{D3CCFACE-F8B9-45E4-8F31-797E1C677E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4" name="Freeform 51">
              <a:extLst>
                <a:ext uri="{FF2B5EF4-FFF2-40B4-BE49-F238E27FC236}">
                  <a16:creationId xmlns:a16="http://schemas.microsoft.com/office/drawing/2014/main" id="{D9F7B9DB-1C45-4CD5-A025-F49F84F12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5" name="Freeform 52">
              <a:extLst>
                <a:ext uri="{FF2B5EF4-FFF2-40B4-BE49-F238E27FC236}">
                  <a16:creationId xmlns:a16="http://schemas.microsoft.com/office/drawing/2014/main" id="{3E76F16C-AE46-486F-B365-837F8E2AD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6" name="Freeform 53">
              <a:extLst>
                <a:ext uri="{FF2B5EF4-FFF2-40B4-BE49-F238E27FC236}">
                  <a16:creationId xmlns:a16="http://schemas.microsoft.com/office/drawing/2014/main" id="{1B26D62F-5620-4D58-B99D-D4149B7D2D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7" name="Freeform 54">
              <a:extLst>
                <a:ext uri="{FF2B5EF4-FFF2-40B4-BE49-F238E27FC236}">
                  <a16:creationId xmlns:a16="http://schemas.microsoft.com/office/drawing/2014/main" id="{D7E1F06E-43A3-4960-A8A9-5B5FF2D1E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8" name="Freeform 55">
              <a:extLst>
                <a:ext uri="{FF2B5EF4-FFF2-40B4-BE49-F238E27FC236}">
                  <a16:creationId xmlns:a16="http://schemas.microsoft.com/office/drawing/2014/main" id="{67976099-4433-463C-A8CB-2B2E9522B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9" name="Freeform 56">
              <a:extLst>
                <a:ext uri="{FF2B5EF4-FFF2-40B4-BE49-F238E27FC236}">
                  <a16:creationId xmlns:a16="http://schemas.microsoft.com/office/drawing/2014/main" id="{48D4F79B-7C11-4960-8519-A1987A346D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0" name="Freeform 57">
              <a:extLst>
                <a:ext uri="{FF2B5EF4-FFF2-40B4-BE49-F238E27FC236}">
                  <a16:creationId xmlns:a16="http://schemas.microsoft.com/office/drawing/2014/main" id="{701CA4FF-5ECD-40A8-8795-F72A2EF6F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1" name="Freeform 58">
              <a:extLst>
                <a:ext uri="{FF2B5EF4-FFF2-40B4-BE49-F238E27FC236}">
                  <a16:creationId xmlns:a16="http://schemas.microsoft.com/office/drawing/2014/main" id="{7593ABCC-9855-4EB5-9344-0FA5E1F20F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F199151F-9928-271E-0D8C-CDC2377D5F37}"/>
              </a:ext>
            </a:extLst>
          </p:cNvPr>
          <p:cNvSpPr>
            <a:spLocks noGrp="1"/>
          </p:cNvSpPr>
          <p:nvPr>
            <p:ph type="title"/>
          </p:nvPr>
        </p:nvSpPr>
        <p:spPr>
          <a:xfrm>
            <a:off x="6945353" y="618518"/>
            <a:ext cx="4413736" cy="1478570"/>
          </a:xfrm>
        </p:spPr>
        <p:txBody>
          <a:bodyPr>
            <a:normAutofit/>
          </a:bodyPr>
          <a:lstStyle/>
          <a:p>
            <a:r>
              <a:rPr lang="en-US" sz="3300"/>
              <a:t>Graphical Analysis of L1 Associativity for 401.bzip2</a:t>
            </a:r>
          </a:p>
        </p:txBody>
      </p:sp>
      <p:pic>
        <p:nvPicPr>
          <p:cNvPr id="67" name="Picture 66">
            <a:extLst>
              <a:ext uri="{FF2B5EF4-FFF2-40B4-BE49-F238E27FC236}">
                <a16:creationId xmlns:a16="http://schemas.microsoft.com/office/drawing/2014/main" id="{5D66116B-4F15-40C0-C278-843889B034FB}"/>
              </a:ext>
            </a:extLst>
          </p:cNvPr>
          <p:cNvPicPr>
            <a:picLocks noChangeAspect="1"/>
          </p:cNvPicPr>
          <p:nvPr/>
        </p:nvPicPr>
        <p:blipFill>
          <a:blip r:embed="rId4"/>
          <a:srcRect t="2196" b="2196"/>
          <a:stretch/>
        </p:blipFill>
        <p:spPr>
          <a:xfrm>
            <a:off x="-5597" y="1"/>
            <a:ext cx="6101597" cy="3427413"/>
          </a:xfrm>
          <a:custGeom>
            <a:avLst/>
            <a:gdLst/>
            <a:ahLst/>
            <a:cxnLst/>
            <a:rect l="l" t="t" r="r" b="b"/>
            <a:pathLst>
              <a:path w="6101597" h="3427413">
                <a:moveTo>
                  <a:pt x="0" y="0"/>
                </a:moveTo>
                <a:lnTo>
                  <a:pt x="6101597" y="0"/>
                </a:lnTo>
                <a:lnTo>
                  <a:pt x="6101597" y="3427413"/>
                </a:lnTo>
                <a:lnTo>
                  <a:pt x="0" y="3427413"/>
                </a:lnTo>
                <a:close/>
              </a:path>
            </a:pathLst>
          </a:custGeom>
        </p:spPr>
      </p:pic>
      <p:pic>
        <p:nvPicPr>
          <p:cNvPr id="64" name="Content Placeholder 63">
            <a:extLst>
              <a:ext uri="{FF2B5EF4-FFF2-40B4-BE49-F238E27FC236}">
                <a16:creationId xmlns:a16="http://schemas.microsoft.com/office/drawing/2014/main" id="{26964074-7DE7-66DA-5FC2-30F649CD1CC1}"/>
              </a:ext>
            </a:extLst>
          </p:cNvPr>
          <p:cNvPicPr>
            <a:picLocks noChangeAspect="1"/>
          </p:cNvPicPr>
          <p:nvPr/>
        </p:nvPicPr>
        <p:blipFill rotWithShape="1">
          <a:blip r:embed="rId5"/>
          <a:srcRect t="3095" b="382"/>
          <a:stretch/>
        </p:blipFill>
        <p:spPr>
          <a:xfrm>
            <a:off x="-5597" y="3427414"/>
            <a:ext cx="6101597" cy="3430587"/>
          </a:xfrm>
          <a:custGeom>
            <a:avLst/>
            <a:gdLst/>
            <a:ahLst/>
            <a:cxnLst/>
            <a:rect l="l" t="t" r="r" b="b"/>
            <a:pathLst>
              <a:path w="6101597" h="3430587">
                <a:moveTo>
                  <a:pt x="0" y="0"/>
                </a:moveTo>
                <a:lnTo>
                  <a:pt x="6101597" y="0"/>
                </a:lnTo>
                <a:lnTo>
                  <a:pt x="6101597" y="3430587"/>
                </a:lnTo>
                <a:lnTo>
                  <a:pt x="0" y="3430587"/>
                </a:lnTo>
                <a:close/>
              </a:path>
            </a:pathLst>
          </a:custGeom>
        </p:spPr>
      </p:pic>
      <p:sp>
        <p:nvSpPr>
          <p:cNvPr id="221" name="Content Placeholder 220">
            <a:extLst>
              <a:ext uri="{FF2B5EF4-FFF2-40B4-BE49-F238E27FC236}">
                <a16:creationId xmlns:a16="http://schemas.microsoft.com/office/drawing/2014/main" id="{6191896F-3D27-173F-63C3-318115842140}"/>
              </a:ext>
            </a:extLst>
          </p:cNvPr>
          <p:cNvSpPr>
            <a:spLocks noGrp="1"/>
          </p:cNvSpPr>
          <p:nvPr>
            <p:ph idx="1"/>
          </p:nvPr>
        </p:nvSpPr>
        <p:spPr>
          <a:xfrm>
            <a:off x="6945352" y="2249487"/>
            <a:ext cx="4413737" cy="3541714"/>
          </a:xfrm>
        </p:spPr>
        <p:txBody>
          <a:bodyPr>
            <a:normAutofit/>
          </a:bodyPr>
          <a:lstStyle/>
          <a:p>
            <a:pPr>
              <a:lnSpc>
                <a:spcPct val="110000"/>
              </a:lnSpc>
            </a:pPr>
            <a:r>
              <a:rPr lang="en-US" sz="1700"/>
              <a:t>As seen in graphs, from the derived values using 401.bzip2 benchmark and the average CPI calculated, following conclusions can be made:</a:t>
            </a:r>
          </a:p>
          <a:p>
            <a:pPr>
              <a:lnSpc>
                <a:spcPct val="110000"/>
              </a:lnSpc>
            </a:pPr>
            <a:r>
              <a:rPr lang="en-US" sz="1700"/>
              <a:t>The performance of a CPU with direct mapped L1-I and L-1D cache shows considerably lower performance when compared with a 4-way set associative L1-I and L1-d cache. </a:t>
            </a:r>
          </a:p>
          <a:p>
            <a:pPr>
              <a:lnSpc>
                <a:spcPct val="110000"/>
              </a:lnSpc>
            </a:pPr>
            <a:r>
              <a:rPr lang="en-US" sz="1700"/>
              <a:t>This mean that, the more the associativity the lower the CPI and the better the performance.</a:t>
            </a:r>
          </a:p>
        </p:txBody>
      </p:sp>
      <p:cxnSp>
        <p:nvCxnSpPr>
          <p:cNvPr id="353" name="Straight Connector 352">
            <a:extLst>
              <a:ext uri="{FF2B5EF4-FFF2-40B4-BE49-F238E27FC236}">
                <a16:creationId xmlns:a16="http://schemas.microsoft.com/office/drawing/2014/main" id="{2B1ACDB1-A7EB-4159-B316-A230683B71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3354"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355" name="Straight Connector 354">
            <a:extLst>
              <a:ext uri="{FF2B5EF4-FFF2-40B4-BE49-F238E27FC236}">
                <a16:creationId xmlns:a16="http://schemas.microsoft.com/office/drawing/2014/main" id="{AA825E81-DC4F-4A95-86BA-8FD9D63881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6101597"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Tree>
    <p:extLst>
      <p:ext uri="{BB962C8B-B14F-4D97-AF65-F5344CB8AC3E}">
        <p14:creationId xmlns:p14="http://schemas.microsoft.com/office/powerpoint/2010/main" val="1278410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F9B77183-072C-4D72-F73B-918530969E0E}"/>
              </a:ext>
            </a:extLst>
          </p:cNvPr>
          <p:cNvSpPr>
            <a:spLocks noGrp="1"/>
          </p:cNvSpPr>
          <p:nvPr>
            <p:ph type="title"/>
          </p:nvPr>
        </p:nvSpPr>
        <p:spPr>
          <a:xfrm>
            <a:off x="1141413" y="618518"/>
            <a:ext cx="4459286" cy="1478570"/>
          </a:xfrm>
        </p:spPr>
        <p:txBody>
          <a:bodyPr>
            <a:normAutofit/>
          </a:bodyPr>
          <a:lstStyle/>
          <a:p>
            <a:r>
              <a:rPr lang="en-US" sz="3200"/>
              <a:t>Graphical Analysis of L2 Associativity for 401.bzip2</a:t>
            </a:r>
            <a:endParaRPr lang="en-US" sz="3200" dirty="0"/>
          </a:p>
        </p:txBody>
      </p:sp>
      <p:sp>
        <p:nvSpPr>
          <p:cNvPr id="9" name="Content Placeholder 8">
            <a:extLst>
              <a:ext uri="{FF2B5EF4-FFF2-40B4-BE49-F238E27FC236}">
                <a16:creationId xmlns:a16="http://schemas.microsoft.com/office/drawing/2014/main" id="{ACD1EAEE-2D25-98B8-2775-C6720D947C4F}"/>
              </a:ext>
            </a:extLst>
          </p:cNvPr>
          <p:cNvSpPr>
            <a:spLocks noGrp="1"/>
          </p:cNvSpPr>
          <p:nvPr>
            <p:ph idx="1"/>
          </p:nvPr>
        </p:nvSpPr>
        <p:spPr>
          <a:xfrm>
            <a:off x="1141412" y="2249487"/>
            <a:ext cx="4459287" cy="3965046"/>
          </a:xfrm>
        </p:spPr>
        <p:txBody>
          <a:bodyPr>
            <a:normAutofit/>
          </a:bodyPr>
          <a:lstStyle/>
          <a:p>
            <a:pPr>
              <a:lnSpc>
                <a:spcPct val="110000"/>
              </a:lnSpc>
            </a:pPr>
            <a:r>
              <a:rPr lang="en-US" sz="1900"/>
              <a:t>From the simulation results obtained by running the 401.bzip2 benchmark the following observations about the L2 associativity can be made:</a:t>
            </a:r>
          </a:p>
          <a:p>
            <a:pPr>
              <a:lnSpc>
                <a:spcPct val="110000"/>
              </a:lnSpc>
            </a:pPr>
            <a:r>
              <a:rPr lang="en-US" sz="1900"/>
              <a:t>The direct mapped L2 cache displays considerably less performance.</a:t>
            </a:r>
          </a:p>
          <a:p>
            <a:pPr>
              <a:lnSpc>
                <a:spcPct val="110000"/>
              </a:lnSpc>
            </a:pPr>
            <a:r>
              <a:rPr lang="en-US" sz="1900"/>
              <a:t>The 8-way set associativity of the L2 cache has better performance and less number of misses.</a:t>
            </a:r>
          </a:p>
          <a:p>
            <a:pPr>
              <a:lnSpc>
                <a:spcPct val="110000"/>
              </a:lnSpc>
            </a:pPr>
            <a:r>
              <a:rPr lang="en-US" sz="1900"/>
              <a:t>The more the associativity of L2 cache the better the performance.</a:t>
            </a:r>
          </a:p>
        </p:txBody>
      </p:sp>
      <p:pic>
        <p:nvPicPr>
          <p:cNvPr id="4" name="Picture 3" descr="Chart, bar chart&#10;&#10;Description automatically generated">
            <a:extLst>
              <a:ext uri="{FF2B5EF4-FFF2-40B4-BE49-F238E27FC236}">
                <a16:creationId xmlns:a16="http://schemas.microsoft.com/office/drawing/2014/main" id="{C9A9C04A-EEDE-0EC7-86DB-B8EBAEACF9E6}"/>
              </a:ext>
            </a:extLst>
          </p:cNvPr>
          <p:cNvPicPr>
            <a:picLocks noChangeAspect="1"/>
          </p:cNvPicPr>
          <p:nvPr/>
        </p:nvPicPr>
        <p:blipFill>
          <a:blip r:embed="rId4"/>
          <a:stretch>
            <a:fillRect/>
          </a:stretch>
        </p:blipFill>
        <p:spPr>
          <a:xfrm>
            <a:off x="6096000" y="1875127"/>
            <a:ext cx="5456279" cy="30827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8" name="Group 17">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9"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0"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1"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6"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Tree>
    <p:extLst>
      <p:ext uri="{BB962C8B-B14F-4D97-AF65-F5344CB8AC3E}">
        <p14:creationId xmlns:p14="http://schemas.microsoft.com/office/powerpoint/2010/main" val="199489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2C113195-43EA-4B6A-B281-C0458D9263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9" name="Rectangle 18">
              <a:extLst>
                <a:ext uri="{FF2B5EF4-FFF2-40B4-BE49-F238E27FC236}">
                  <a16:creationId xmlns:a16="http://schemas.microsoft.com/office/drawing/2014/main" id="{27DEAF6E-67FE-4877-B38B-0F2BF78576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2">
              <a:extLst>
                <a:ext uri="{FF2B5EF4-FFF2-40B4-BE49-F238E27FC236}">
                  <a16:creationId xmlns:a16="http://schemas.microsoft.com/office/drawing/2014/main" id="{F60C980E-E723-46CF-9296-C7BBA4DB83C8}"/>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grpSp>
        <p:nvGrpSpPr>
          <p:cNvPr id="22" name="Group 21">
            <a:extLst>
              <a:ext uri="{FF2B5EF4-FFF2-40B4-BE49-F238E27FC236}">
                <a16:creationId xmlns:a16="http://schemas.microsoft.com/office/drawing/2014/main" id="{98D36904-1712-4C81-B063-66E1D4777F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40302"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3" name="Rectangle 5">
              <a:extLst>
                <a:ext uri="{FF2B5EF4-FFF2-40B4-BE49-F238E27FC236}">
                  <a16:creationId xmlns:a16="http://schemas.microsoft.com/office/drawing/2014/main" id="{BEA28722-E2AF-4D8D-9E59-65B94630A3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4" name="Freeform 6">
              <a:extLst>
                <a:ext uri="{FF2B5EF4-FFF2-40B4-BE49-F238E27FC236}">
                  <a16:creationId xmlns:a16="http://schemas.microsoft.com/office/drawing/2014/main" id="{A279E077-7DAF-4B93-BE2C-98F6B13A117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7">
              <a:extLst>
                <a:ext uri="{FF2B5EF4-FFF2-40B4-BE49-F238E27FC236}">
                  <a16:creationId xmlns:a16="http://schemas.microsoft.com/office/drawing/2014/main" id="{E78603D6-020D-4269-95E5-2E17499DA5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Rectangle 8">
              <a:extLst>
                <a:ext uri="{FF2B5EF4-FFF2-40B4-BE49-F238E27FC236}">
                  <a16:creationId xmlns:a16="http://schemas.microsoft.com/office/drawing/2014/main" id="{CE9500AA-AB8C-4023-967A-11555F0F48C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7" name="Freeform 9">
              <a:extLst>
                <a:ext uri="{FF2B5EF4-FFF2-40B4-BE49-F238E27FC236}">
                  <a16:creationId xmlns:a16="http://schemas.microsoft.com/office/drawing/2014/main" id="{1B716630-BD94-436E-9E9C-5D534092DF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0">
              <a:extLst>
                <a:ext uri="{FF2B5EF4-FFF2-40B4-BE49-F238E27FC236}">
                  <a16:creationId xmlns:a16="http://schemas.microsoft.com/office/drawing/2014/main" id="{4CE6FCD2-8177-4A45-88ED-A2B986102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1">
              <a:extLst>
                <a:ext uri="{FF2B5EF4-FFF2-40B4-BE49-F238E27FC236}">
                  <a16:creationId xmlns:a16="http://schemas.microsoft.com/office/drawing/2014/main" id="{E32BEED2-100A-48B2-B552-07B54EEC4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2">
              <a:extLst>
                <a:ext uri="{FF2B5EF4-FFF2-40B4-BE49-F238E27FC236}">
                  <a16:creationId xmlns:a16="http://schemas.microsoft.com/office/drawing/2014/main" id="{839DB29D-A8C6-484A-A747-14733D5B3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3">
              <a:extLst>
                <a:ext uri="{FF2B5EF4-FFF2-40B4-BE49-F238E27FC236}">
                  <a16:creationId xmlns:a16="http://schemas.microsoft.com/office/drawing/2014/main" id="{B1A468B2-ABD1-447D-89DC-7A9CFBBCB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14">
              <a:extLst>
                <a:ext uri="{FF2B5EF4-FFF2-40B4-BE49-F238E27FC236}">
                  <a16:creationId xmlns:a16="http://schemas.microsoft.com/office/drawing/2014/main" id="{219C1A45-C8B0-48AE-B5A9-A1B40B43B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15">
              <a:extLst>
                <a:ext uri="{FF2B5EF4-FFF2-40B4-BE49-F238E27FC236}">
                  <a16:creationId xmlns:a16="http://schemas.microsoft.com/office/drawing/2014/main" id="{F2910D68-E982-47F7-A53C-ABA0CB34F7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6">
              <a:extLst>
                <a:ext uri="{FF2B5EF4-FFF2-40B4-BE49-F238E27FC236}">
                  <a16:creationId xmlns:a16="http://schemas.microsoft.com/office/drawing/2014/main" id="{C4B84BAD-BCB3-4BF2-8A3C-3391BF4AB6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7">
              <a:extLst>
                <a:ext uri="{FF2B5EF4-FFF2-40B4-BE49-F238E27FC236}">
                  <a16:creationId xmlns:a16="http://schemas.microsoft.com/office/drawing/2014/main" id="{522D8CE7-E27B-4BAE-962D-AAC0D66E4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8">
              <a:extLst>
                <a:ext uri="{FF2B5EF4-FFF2-40B4-BE49-F238E27FC236}">
                  <a16:creationId xmlns:a16="http://schemas.microsoft.com/office/drawing/2014/main" id="{1042B4B5-2D6F-405A-A112-D5F96027E9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9">
              <a:extLst>
                <a:ext uri="{FF2B5EF4-FFF2-40B4-BE49-F238E27FC236}">
                  <a16:creationId xmlns:a16="http://schemas.microsoft.com/office/drawing/2014/main" id="{199F606E-DC72-4CAF-AFF2-58FA0121E6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0">
              <a:extLst>
                <a:ext uri="{FF2B5EF4-FFF2-40B4-BE49-F238E27FC236}">
                  <a16:creationId xmlns:a16="http://schemas.microsoft.com/office/drawing/2014/main" id="{C949CB30-1690-4B14-954A-4FA9637CEF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1">
              <a:extLst>
                <a:ext uri="{FF2B5EF4-FFF2-40B4-BE49-F238E27FC236}">
                  <a16:creationId xmlns:a16="http://schemas.microsoft.com/office/drawing/2014/main" id="{84EE3B4E-AE37-4F27-B6AC-FF20B9BE3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2">
              <a:extLst>
                <a:ext uri="{FF2B5EF4-FFF2-40B4-BE49-F238E27FC236}">
                  <a16:creationId xmlns:a16="http://schemas.microsoft.com/office/drawing/2014/main" id="{798942D8-2074-4A7F-AD65-7564D8C3B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3">
              <a:extLst>
                <a:ext uri="{FF2B5EF4-FFF2-40B4-BE49-F238E27FC236}">
                  <a16:creationId xmlns:a16="http://schemas.microsoft.com/office/drawing/2014/main" id="{D4324684-C1DE-4AF8-B17D-917AD23FE6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24">
              <a:extLst>
                <a:ext uri="{FF2B5EF4-FFF2-40B4-BE49-F238E27FC236}">
                  <a16:creationId xmlns:a16="http://schemas.microsoft.com/office/drawing/2014/main" id="{A4C18B6C-86CE-40F9-919C-9490AD3E30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25">
              <a:extLst>
                <a:ext uri="{FF2B5EF4-FFF2-40B4-BE49-F238E27FC236}">
                  <a16:creationId xmlns:a16="http://schemas.microsoft.com/office/drawing/2014/main" id="{72DB2464-DEE2-4EB2-9FB2-46768EE68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6">
              <a:extLst>
                <a:ext uri="{FF2B5EF4-FFF2-40B4-BE49-F238E27FC236}">
                  <a16:creationId xmlns:a16="http://schemas.microsoft.com/office/drawing/2014/main" id="{56E24DAD-4831-4565-ACE0-E7FDBC65424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Freeform 27">
              <a:extLst>
                <a:ext uri="{FF2B5EF4-FFF2-40B4-BE49-F238E27FC236}">
                  <a16:creationId xmlns:a16="http://schemas.microsoft.com/office/drawing/2014/main" id="{ADB70D91-E74C-433F-9BCD-587B93561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6" name="Freeform 28">
              <a:extLst>
                <a:ext uri="{FF2B5EF4-FFF2-40B4-BE49-F238E27FC236}">
                  <a16:creationId xmlns:a16="http://schemas.microsoft.com/office/drawing/2014/main" id="{E982042F-EEF5-49A7-87B3-43F9296995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9">
              <a:extLst>
                <a:ext uri="{FF2B5EF4-FFF2-40B4-BE49-F238E27FC236}">
                  <a16:creationId xmlns:a16="http://schemas.microsoft.com/office/drawing/2014/main" id="{54806968-8087-4915-B489-2BE793DD2A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0">
              <a:extLst>
                <a:ext uri="{FF2B5EF4-FFF2-40B4-BE49-F238E27FC236}">
                  <a16:creationId xmlns:a16="http://schemas.microsoft.com/office/drawing/2014/main" id="{A937487D-58AA-4E9D-966F-85938FA8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1">
              <a:extLst>
                <a:ext uri="{FF2B5EF4-FFF2-40B4-BE49-F238E27FC236}">
                  <a16:creationId xmlns:a16="http://schemas.microsoft.com/office/drawing/2014/main" id="{FDA6755A-0790-476D-86D7-F95215FAD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2">
              <a:extLst>
                <a:ext uri="{FF2B5EF4-FFF2-40B4-BE49-F238E27FC236}">
                  <a16:creationId xmlns:a16="http://schemas.microsoft.com/office/drawing/2014/main" id="{A951E2B3-F005-4EDC-B890-F93D63F120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Rectangle 33">
              <a:extLst>
                <a:ext uri="{FF2B5EF4-FFF2-40B4-BE49-F238E27FC236}">
                  <a16:creationId xmlns:a16="http://schemas.microsoft.com/office/drawing/2014/main" id="{466F4EF3-7ED2-4EC7-8F76-4AD87CD1E5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2" name="Freeform 34">
              <a:extLst>
                <a:ext uri="{FF2B5EF4-FFF2-40B4-BE49-F238E27FC236}">
                  <a16:creationId xmlns:a16="http://schemas.microsoft.com/office/drawing/2014/main" id="{521BF1A3-D416-49F9-A1D2-4C7B3218B5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35">
              <a:extLst>
                <a:ext uri="{FF2B5EF4-FFF2-40B4-BE49-F238E27FC236}">
                  <a16:creationId xmlns:a16="http://schemas.microsoft.com/office/drawing/2014/main" id="{F6C16CF8-3F09-4C17-94A6-42BCABB669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6">
              <a:extLst>
                <a:ext uri="{FF2B5EF4-FFF2-40B4-BE49-F238E27FC236}">
                  <a16:creationId xmlns:a16="http://schemas.microsoft.com/office/drawing/2014/main" id="{B667C1A8-CDB1-4FD0-A3F6-0E035C7CAA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37">
              <a:extLst>
                <a:ext uri="{FF2B5EF4-FFF2-40B4-BE49-F238E27FC236}">
                  <a16:creationId xmlns:a16="http://schemas.microsoft.com/office/drawing/2014/main" id="{0B2B73AB-248E-49DB-8ED2-3FCB0A0D89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38">
              <a:extLst>
                <a:ext uri="{FF2B5EF4-FFF2-40B4-BE49-F238E27FC236}">
                  <a16:creationId xmlns:a16="http://schemas.microsoft.com/office/drawing/2014/main" id="{8411F083-5CD4-4569-BA08-059B5CA9A8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Freeform 39">
              <a:extLst>
                <a:ext uri="{FF2B5EF4-FFF2-40B4-BE49-F238E27FC236}">
                  <a16:creationId xmlns:a16="http://schemas.microsoft.com/office/drawing/2014/main" id="{AF78C2C2-8584-4B3B-9AF8-E7FF368FA7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8" name="Freeform 40">
              <a:extLst>
                <a:ext uri="{FF2B5EF4-FFF2-40B4-BE49-F238E27FC236}">
                  <a16:creationId xmlns:a16="http://schemas.microsoft.com/office/drawing/2014/main" id="{40934674-5C07-4146-B556-4A271D9968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41">
              <a:extLst>
                <a:ext uri="{FF2B5EF4-FFF2-40B4-BE49-F238E27FC236}">
                  <a16:creationId xmlns:a16="http://schemas.microsoft.com/office/drawing/2014/main" id="{D970276A-A310-41DB-B917-D7D3465667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42">
              <a:extLst>
                <a:ext uri="{FF2B5EF4-FFF2-40B4-BE49-F238E27FC236}">
                  <a16:creationId xmlns:a16="http://schemas.microsoft.com/office/drawing/2014/main" id="{EEEC747F-78C5-4212-8ACE-BB4B7D2480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43">
              <a:extLst>
                <a:ext uri="{FF2B5EF4-FFF2-40B4-BE49-F238E27FC236}">
                  <a16:creationId xmlns:a16="http://schemas.microsoft.com/office/drawing/2014/main" id="{821AE83F-022D-41AF-A219-992ACE1E00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44">
              <a:extLst>
                <a:ext uri="{FF2B5EF4-FFF2-40B4-BE49-F238E27FC236}">
                  <a16:creationId xmlns:a16="http://schemas.microsoft.com/office/drawing/2014/main" id="{EF049934-C636-4279-91F0-ED3121923E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Rectangle 45">
              <a:extLst>
                <a:ext uri="{FF2B5EF4-FFF2-40B4-BE49-F238E27FC236}">
                  <a16:creationId xmlns:a16="http://schemas.microsoft.com/office/drawing/2014/main" id="{8588DF1D-2DD2-499F-9384-29C92277FA9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4" name="Freeform 46">
              <a:extLst>
                <a:ext uri="{FF2B5EF4-FFF2-40B4-BE49-F238E27FC236}">
                  <a16:creationId xmlns:a16="http://schemas.microsoft.com/office/drawing/2014/main" id="{DF555F2B-5E3D-438F-89A8-EABA91A72D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47">
              <a:extLst>
                <a:ext uri="{FF2B5EF4-FFF2-40B4-BE49-F238E27FC236}">
                  <a16:creationId xmlns:a16="http://schemas.microsoft.com/office/drawing/2014/main" id="{006B22A5-B971-42EE-9141-E65B4EF26B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48">
              <a:extLst>
                <a:ext uri="{FF2B5EF4-FFF2-40B4-BE49-F238E27FC236}">
                  <a16:creationId xmlns:a16="http://schemas.microsoft.com/office/drawing/2014/main" id="{3AA529FD-59E0-4B70-94C1-D0541A632D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49">
              <a:extLst>
                <a:ext uri="{FF2B5EF4-FFF2-40B4-BE49-F238E27FC236}">
                  <a16:creationId xmlns:a16="http://schemas.microsoft.com/office/drawing/2014/main" id="{ABAFA9C1-3649-4F7F-81D0-69DF7919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50">
              <a:extLst>
                <a:ext uri="{FF2B5EF4-FFF2-40B4-BE49-F238E27FC236}">
                  <a16:creationId xmlns:a16="http://schemas.microsoft.com/office/drawing/2014/main" id="{D3CCFACE-F8B9-45E4-8F31-797E1C677E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51">
              <a:extLst>
                <a:ext uri="{FF2B5EF4-FFF2-40B4-BE49-F238E27FC236}">
                  <a16:creationId xmlns:a16="http://schemas.microsoft.com/office/drawing/2014/main" id="{D9F7B9DB-1C45-4CD5-A025-F49F84F12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52">
              <a:extLst>
                <a:ext uri="{FF2B5EF4-FFF2-40B4-BE49-F238E27FC236}">
                  <a16:creationId xmlns:a16="http://schemas.microsoft.com/office/drawing/2014/main" id="{3E76F16C-AE46-486F-B365-837F8E2AD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53">
              <a:extLst>
                <a:ext uri="{FF2B5EF4-FFF2-40B4-BE49-F238E27FC236}">
                  <a16:creationId xmlns:a16="http://schemas.microsoft.com/office/drawing/2014/main" id="{1B26D62F-5620-4D58-B99D-D4149B7D2D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54">
              <a:extLst>
                <a:ext uri="{FF2B5EF4-FFF2-40B4-BE49-F238E27FC236}">
                  <a16:creationId xmlns:a16="http://schemas.microsoft.com/office/drawing/2014/main" id="{D7E1F06E-43A3-4960-A8A9-5B5FF2D1E5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Freeform 55">
              <a:extLst>
                <a:ext uri="{FF2B5EF4-FFF2-40B4-BE49-F238E27FC236}">
                  <a16:creationId xmlns:a16="http://schemas.microsoft.com/office/drawing/2014/main" id="{67976099-4433-463C-A8CB-2B2E9522B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4" name="Freeform 56">
              <a:extLst>
                <a:ext uri="{FF2B5EF4-FFF2-40B4-BE49-F238E27FC236}">
                  <a16:creationId xmlns:a16="http://schemas.microsoft.com/office/drawing/2014/main" id="{48D4F79B-7C11-4960-8519-A1987A346D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57">
              <a:extLst>
                <a:ext uri="{FF2B5EF4-FFF2-40B4-BE49-F238E27FC236}">
                  <a16:creationId xmlns:a16="http://schemas.microsoft.com/office/drawing/2014/main" id="{701CA4FF-5ECD-40A8-8795-F72A2EF6F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58">
              <a:extLst>
                <a:ext uri="{FF2B5EF4-FFF2-40B4-BE49-F238E27FC236}">
                  <a16:creationId xmlns:a16="http://schemas.microsoft.com/office/drawing/2014/main" id="{7593ABCC-9855-4EB5-9344-0FA5E1F20F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6E5BD88B-2210-AC6A-3EF6-1A4543DDEF17}"/>
              </a:ext>
            </a:extLst>
          </p:cNvPr>
          <p:cNvSpPr>
            <a:spLocks noGrp="1"/>
          </p:cNvSpPr>
          <p:nvPr>
            <p:ph type="title"/>
          </p:nvPr>
        </p:nvSpPr>
        <p:spPr>
          <a:xfrm>
            <a:off x="6945353" y="618518"/>
            <a:ext cx="4413736" cy="1478570"/>
          </a:xfrm>
        </p:spPr>
        <p:txBody>
          <a:bodyPr>
            <a:normAutofit/>
          </a:bodyPr>
          <a:lstStyle/>
          <a:p>
            <a:r>
              <a:rPr lang="en-US" sz="3300"/>
              <a:t>Graphical Analysis on Cache and Block Size for 401.bzip2</a:t>
            </a:r>
          </a:p>
        </p:txBody>
      </p:sp>
      <p:pic>
        <p:nvPicPr>
          <p:cNvPr id="5" name="Content Placeholder 4">
            <a:extLst>
              <a:ext uri="{FF2B5EF4-FFF2-40B4-BE49-F238E27FC236}">
                <a16:creationId xmlns:a16="http://schemas.microsoft.com/office/drawing/2014/main" id="{E2FE7A87-F672-5CD7-DA21-015F091CDAE6}"/>
              </a:ext>
            </a:extLst>
          </p:cNvPr>
          <p:cNvPicPr>
            <a:picLocks noChangeAspect="1"/>
          </p:cNvPicPr>
          <p:nvPr/>
        </p:nvPicPr>
        <p:blipFill>
          <a:blip r:embed="rId4"/>
          <a:srcRect l="832" r="832"/>
          <a:stretch/>
        </p:blipFill>
        <p:spPr>
          <a:xfrm>
            <a:off x="-5597" y="1"/>
            <a:ext cx="6101597" cy="3427413"/>
          </a:xfrm>
          <a:custGeom>
            <a:avLst/>
            <a:gdLst/>
            <a:ahLst/>
            <a:cxnLst/>
            <a:rect l="l" t="t" r="r" b="b"/>
            <a:pathLst>
              <a:path w="6101597" h="3427413">
                <a:moveTo>
                  <a:pt x="0" y="0"/>
                </a:moveTo>
                <a:lnTo>
                  <a:pt x="6101597" y="0"/>
                </a:lnTo>
                <a:lnTo>
                  <a:pt x="6101597" y="3427413"/>
                </a:lnTo>
                <a:lnTo>
                  <a:pt x="0" y="3427413"/>
                </a:lnTo>
                <a:close/>
              </a:path>
            </a:pathLst>
          </a:custGeom>
        </p:spPr>
      </p:pic>
      <p:pic>
        <p:nvPicPr>
          <p:cNvPr id="7" name="Picture 6">
            <a:extLst>
              <a:ext uri="{FF2B5EF4-FFF2-40B4-BE49-F238E27FC236}">
                <a16:creationId xmlns:a16="http://schemas.microsoft.com/office/drawing/2014/main" id="{9EFD778C-B677-7A46-BD7E-00949C2561AF}"/>
              </a:ext>
            </a:extLst>
          </p:cNvPr>
          <p:cNvPicPr>
            <a:picLocks noChangeAspect="1"/>
          </p:cNvPicPr>
          <p:nvPr/>
        </p:nvPicPr>
        <p:blipFill rotWithShape="1">
          <a:blip r:embed="rId5"/>
          <a:srcRect t="1587" b="205"/>
          <a:stretch/>
        </p:blipFill>
        <p:spPr>
          <a:xfrm>
            <a:off x="-5597" y="3427414"/>
            <a:ext cx="6101597" cy="3430587"/>
          </a:xfrm>
          <a:custGeom>
            <a:avLst/>
            <a:gdLst/>
            <a:ahLst/>
            <a:cxnLst/>
            <a:rect l="l" t="t" r="r" b="b"/>
            <a:pathLst>
              <a:path w="6101597" h="3430587">
                <a:moveTo>
                  <a:pt x="0" y="0"/>
                </a:moveTo>
                <a:lnTo>
                  <a:pt x="6101597" y="0"/>
                </a:lnTo>
                <a:lnTo>
                  <a:pt x="6101597" y="3430587"/>
                </a:lnTo>
                <a:lnTo>
                  <a:pt x="0" y="3430587"/>
                </a:lnTo>
                <a:close/>
              </a:path>
            </a:pathLst>
          </a:custGeom>
        </p:spPr>
      </p:pic>
      <p:sp>
        <p:nvSpPr>
          <p:cNvPr id="13" name="Content Placeholder 10">
            <a:extLst>
              <a:ext uri="{FF2B5EF4-FFF2-40B4-BE49-F238E27FC236}">
                <a16:creationId xmlns:a16="http://schemas.microsoft.com/office/drawing/2014/main" id="{322D90F0-1272-FAE7-8646-75B93A1E162B}"/>
              </a:ext>
            </a:extLst>
          </p:cNvPr>
          <p:cNvSpPr>
            <a:spLocks noGrp="1"/>
          </p:cNvSpPr>
          <p:nvPr>
            <p:ph idx="1"/>
          </p:nvPr>
        </p:nvSpPr>
        <p:spPr>
          <a:xfrm>
            <a:off x="6945352" y="2249487"/>
            <a:ext cx="4413737" cy="3541714"/>
          </a:xfrm>
        </p:spPr>
        <p:txBody>
          <a:bodyPr>
            <a:normAutofit/>
          </a:bodyPr>
          <a:lstStyle/>
          <a:p>
            <a:pPr>
              <a:lnSpc>
                <a:spcPct val="110000"/>
              </a:lnSpc>
            </a:pPr>
            <a:r>
              <a:rPr lang="en-US" sz="2200"/>
              <a:t>With 401.bzip2 benchmark it is observed the block size has considerably more affect on the performance the than the cache size.</a:t>
            </a:r>
          </a:p>
          <a:p>
            <a:pPr>
              <a:lnSpc>
                <a:spcPct val="110000"/>
              </a:lnSpc>
            </a:pPr>
            <a:r>
              <a:rPr lang="en-US" sz="2200" b="1"/>
              <a:t>Conclusion:</a:t>
            </a:r>
            <a:r>
              <a:rPr lang="en-US" sz="2200"/>
              <a:t> Hence when it comes to size of multiple levels of Cache and the block, the performance is directly proportional to the Size.</a:t>
            </a:r>
          </a:p>
        </p:txBody>
      </p:sp>
      <p:cxnSp>
        <p:nvCxnSpPr>
          <p:cNvPr id="78" name="Straight Connector 77">
            <a:extLst>
              <a:ext uri="{FF2B5EF4-FFF2-40B4-BE49-F238E27FC236}">
                <a16:creationId xmlns:a16="http://schemas.microsoft.com/office/drawing/2014/main" id="{2B1ACDB1-A7EB-4159-B316-A230683B71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3354"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80" name="Straight Connector 79">
            <a:extLst>
              <a:ext uri="{FF2B5EF4-FFF2-40B4-BE49-F238E27FC236}">
                <a16:creationId xmlns:a16="http://schemas.microsoft.com/office/drawing/2014/main" id="{AA825E81-DC4F-4A95-86BA-8FD9D63881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6101597"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Tree>
    <p:extLst>
      <p:ext uri="{BB962C8B-B14F-4D97-AF65-F5344CB8AC3E}">
        <p14:creationId xmlns:p14="http://schemas.microsoft.com/office/powerpoint/2010/main" val="19256502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697</TotalTime>
  <Words>2408</Words>
  <Application>Microsoft Office PowerPoint</Application>
  <PresentationFormat>Widescreen</PresentationFormat>
  <Paragraphs>198</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Tw Cen MT</vt:lpstr>
      <vt:lpstr>Circuit</vt:lpstr>
      <vt:lpstr>                      Project#1 Evaluating how Cache design choices  affect the performance of X86 architecture based Microprocessor using Gem5 simulator</vt:lpstr>
      <vt:lpstr>Project Description:</vt:lpstr>
      <vt:lpstr>GEM5 configuration part-1 </vt:lpstr>
      <vt:lpstr>GEM5 configuration part-2</vt:lpstr>
      <vt:lpstr>GEM-5 Config3uration part-3</vt:lpstr>
      <vt:lpstr>Optimum CPI for 401.bzip2</vt:lpstr>
      <vt:lpstr>Graphical Analysis of L1 Associativity for 401.bzip2</vt:lpstr>
      <vt:lpstr>Graphical Analysis of L2 Associativity for 401.bzip2</vt:lpstr>
      <vt:lpstr>Graphical Analysis on Cache and Block Size for 401.bzip2</vt:lpstr>
      <vt:lpstr>Optimum CPI for 429.mcf</vt:lpstr>
      <vt:lpstr>Graphical Analysis of L1 Associativity for 429.mcf</vt:lpstr>
      <vt:lpstr>Graphical Analysis of L2 Associativity for 429.mcf</vt:lpstr>
      <vt:lpstr>Graphical Analysis for 429.mcf for Cache and Block Size</vt:lpstr>
      <vt:lpstr>Optimum CPI for 456.hmmer</vt:lpstr>
      <vt:lpstr>Graphical Analysis of L1 Associativity for 456.hmmer</vt:lpstr>
      <vt:lpstr>Graphical Analysis of L2 Associativity for 456.hmmer</vt:lpstr>
      <vt:lpstr>Graphical Analysis of cache size and block size for 456.hmmer</vt:lpstr>
      <vt:lpstr>Optimum CPI for 458.sjeng</vt:lpstr>
      <vt:lpstr>Graphical Analysis of L1 Associativity for 458.sjeng</vt:lpstr>
      <vt:lpstr>Graphical Analysis of L2 Associativity for 458.sjeng</vt:lpstr>
      <vt:lpstr>Graphical Analysis of Cache and block size for 458.sjeng</vt:lpstr>
      <vt:lpstr>Optimum CPI for 470.lbm</vt:lpstr>
      <vt:lpstr>Anomalies with 470.lbm</vt:lpstr>
      <vt:lpstr>Optimum CPI</vt:lpstr>
      <vt:lpstr>Optimum CPI with conditions</vt:lpstr>
      <vt:lpstr>Accumulated Configurations for the optimum CPI with separated L1(256kB) and Unified L2(1mB)</vt:lpstr>
      <vt:lpstr>CPI values calculated with No cache specified while building the cpu</vt:lpstr>
      <vt:lpstr>Better Cache?</vt:lpstr>
      <vt:lpstr>Cost Function</vt:lpstr>
      <vt:lpstr>Optimizing the cost</vt:lpstr>
      <vt:lpstr>Graphical Representation of Cost vs Cpi</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Project#1 Evaluating how Cache design choices  affect the performance of X86 architecture based Microprocessor using Gem5 simulator</dc:title>
  <dc:creator>Abhinay Dwadasi</dc:creator>
  <cp:lastModifiedBy>Annadata, Yagna Srinivasa Harsha</cp:lastModifiedBy>
  <cp:revision>13</cp:revision>
  <dcterms:created xsi:type="dcterms:W3CDTF">2023-03-20T00:00:18Z</dcterms:created>
  <dcterms:modified xsi:type="dcterms:W3CDTF">2023-03-21T04:59:09Z</dcterms:modified>
</cp:coreProperties>
</file>