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6" r:id="rId5"/>
    <p:sldId id="289" r:id="rId6"/>
    <p:sldId id="258" r:id="rId7"/>
    <p:sldId id="298" r:id="rId8"/>
    <p:sldId id="300" r:id="rId9"/>
    <p:sldId id="290" r:id="rId10"/>
    <p:sldId id="291" r:id="rId11"/>
    <p:sldId id="293" r:id="rId12"/>
    <p:sldId id="297" r:id="rId13"/>
    <p:sldId id="296" r:id="rId14"/>
    <p:sldId id="292" r:id="rId15"/>
    <p:sldId id="299" r:id="rId16"/>
    <p:sldId id="301" r:id="rId17"/>
    <p:sldId id="302" r:id="rId18"/>
    <p:sldId id="303" r:id="rId19"/>
    <p:sldId id="304" r:id="rId20"/>
    <p:sldId id="305" r:id="rId21"/>
    <p:sldId id="311" r:id="rId22"/>
    <p:sldId id="312" r:id="rId23"/>
    <p:sldId id="313" r:id="rId24"/>
    <p:sldId id="314" r:id="rId25"/>
    <p:sldId id="315" r:id="rId26"/>
    <p:sldId id="306" r:id="rId27"/>
    <p:sldId id="307" r:id="rId28"/>
    <p:sldId id="308" r:id="rId29"/>
    <p:sldId id="309" r:id="rId30"/>
    <p:sldId id="310" r:id="rId31"/>
    <p:sldId id="316" r:id="rId32"/>
    <p:sldId id="287" r:id="rId33"/>
    <p:sldId id="317"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4/30/2023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4/30/2023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4/30/2023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8.xml"/><Relationship Id="rId4" Type="http://schemas.openxmlformats.org/officeDocument/2006/relationships/image" Target="../media/image20.jp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jp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21.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6.jp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7.jp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8.jp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26.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hyperlink" Target="https://github.com/timberjack/Project1_SPEC"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91781-1DB5-D681-A852-BDA0FFADABFE}"/>
              </a:ext>
            </a:extLst>
          </p:cNvPr>
          <p:cNvSpPr>
            <a:spLocks noGrp="1"/>
          </p:cNvSpPr>
          <p:nvPr>
            <p:ph type="ctrTitle"/>
          </p:nvPr>
        </p:nvSpPr>
        <p:spPr>
          <a:xfrm>
            <a:off x="1952623" y="959500"/>
            <a:ext cx="8791575" cy="2387600"/>
          </a:xfrm>
        </p:spPr>
        <p:txBody>
          <a:bodyPr>
            <a:normAutofit fontScale="90000"/>
          </a:bodyPr>
          <a:lstStyle/>
          <a:p>
            <a:pPr algn="ctr"/>
            <a:r>
              <a:rPr lang="en-US" dirty="0"/>
              <a:t>                </a:t>
            </a:r>
            <a:br>
              <a:rPr lang="en-US" dirty="0"/>
            </a:br>
            <a:br>
              <a:rPr lang="en-US" dirty="0"/>
            </a:br>
            <a:br>
              <a:rPr lang="en-US" dirty="0"/>
            </a:br>
            <a:br>
              <a:rPr lang="en-US" dirty="0"/>
            </a:br>
            <a:br>
              <a:rPr lang="en-US" dirty="0"/>
            </a:br>
            <a:br>
              <a:rPr lang="en-US" dirty="0"/>
            </a:br>
            <a:r>
              <a:rPr lang="en-US" dirty="0"/>
              <a:t>Project#2</a:t>
            </a:r>
            <a:br>
              <a:rPr lang="en-US" dirty="0"/>
            </a:br>
            <a:r>
              <a:rPr lang="en-US" dirty="0"/>
              <a:t>Evaluating The impact of </a:t>
            </a:r>
            <a:br>
              <a:rPr lang="en-US" dirty="0"/>
            </a:br>
            <a:r>
              <a:rPr lang="en-US" sz="4000" dirty="0"/>
              <a:t>varying Branch prediction parameters in an X86 architecture-based </a:t>
            </a:r>
            <a:r>
              <a:rPr lang="en-US" sz="3100" dirty="0"/>
              <a:t>Microprocessor</a:t>
            </a:r>
            <a:r>
              <a:rPr lang="en-US" sz="4000" dirty="0"/>
              <a:t> using Gem5 simulator</a:t>
            </a:r>
            <a:endParaRPr lang="en-US" dirty="0"/>
          </a:p>
        </p:txBody>
      </p:sp>
      <p:sp>
        <p:nvSpPr>
          <p:cNvPr id="3" name="Subtitle 2">
            <a:extLst>
              <a:ext uri="{FF2B5EF4-FFF2-40B4-BE49-F238E27FC236}">
                <a16:creationId xmlns:a16="http://schemas.microsoft.com/office/drawing/2014/main" id="{9CFB7A40-A086-32A0-46E3-5BE0CBF96C37}"/>
              </a:ext>
            </a:extLst>
          </p:cNvPr>
          <p:cNvSpPr>
            <a:spLocks noGrp="1"/>
          </p:cNvSpPr>
          <p:nvPr>
            <p:ph type="subTitle" idx="1"/>
          </p:nvPr>
        </p:nvSpPr>
        <p:spPr>
          <a:xfrm>
            <a:off x="2231447" y="3510901"/>
            <a:ext cx="8791575" cy="2311543"/>
          </a:xfrm>
        </p:spPr>
        <p:txBody>
          <a:bodyPr>
            <a:normAutofit fontScale="32500" lnSpcReduction="20000"/>
          </a:bodyPr>
          <a:lstStyle/>
          <a:p>
            <a:pPr algn="ctr"/>
            <a:r>
              <a:rPr lang="en-US" sz="7200" b="1" dirty="0"/>
              <a:t>Under: </a:t>
            </a:r>
            <a:r>
              <a:rPr lang="en-US" sz="7200" dirty="0"/>
              <a:t>Prof DR. Kanad Basu</a:t>
            </a:r>
          </a:p>
          <a:p>
            <a:pPr algn="ctr"/>
            <a:r>
              <a:rPr lang="en-US" sz="7200" b="1" dirty="0"/>
              <a:t>Team: (100/100)</a:t>
            </a:r>
            <a:br>
              <a:rPr lang="en-US" sz="7200" dirty="0"/>
            </a:br>
            <a:r>
              <a:rPr lang="en-US" sz="7200" dirty="0"/>
              <a:t>Abhinay Dwadasi (AXD220054)</a:t>
            </a:r>
          </a:p>
          <a:p>
            <a:pPr algn="ctr"/>
            <a:r>
              <a:rPr lang="en-US" sz="7200" dirty="0"/>
              <a:t>Yagna Srinivasa Harsha Annadata (yxa210024) </a:t>
            </a:r>
          </a:p>
          <a:p>
            <a:pPr algn="ctr"/>
            <a:r>
              <a:rPr lang="en-US" sz="7200" dirty="0"/>
              <a:t>(CE6304) Class of 2023-24 (Spring Semester)</a:t>
            </a:r>
          </a:p>
        </p:txBody>
      </p:sp>
      <p:pic>
        <p:nvPicPr>
          <p:cNvPr id="5" name="Picture 4">
            <a:extLst>
              <a:ext uri="{FF2B5EF4-FFF2-40B4-BE49-F238E27FC236}">
                <a16:creationId xmlns:a16="http://schemas.microsoft.com/office/drawing/2014/main" id="{097BAD61-CD17-9CAA-0662-3D51A2F37765}"/>
              </a:ext>
            </a:extLst>
          </p:cNvPr>
          <p:cNvPicPr>
            <a:picLocks noChangeAspect="1"/>
          </p:cNvPicPr>
          <p:nvPr/>
        </p:nvPicPr>
        <p:blipFill>
          <a:blip r:embed="rId2"/>
          <a:stretch>
            <a:fillRect/>
          </a:stretch>
        </p:blipFill>
        <p:spPr>
          <a:xfrm>
            <a:off x="9525884" y="5830744"/>
            <a:ext cx="2666116" cy="1027256"/>
          </a:xfrm>
          <a:prstGeom prst="rect">
            <a:avLst/>
          </a:prstGeom>
        </p:spPr>
      </p:pic>
    </p:spTree>
    <p:extLst>
      <p:ext uri="{BB962C8B-B14F-4D97-AF65-F5344CB8AC3E}">
        <p14:creationId xmlns:p14="http://schemas.microsoft.com/office/powerpoint/2010/main" val="30344089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A91D3-4017-4AA9-84A5-828299474F43}"/>
              </a:ext>
            </a:extLst>
          </p:cNvPr>
          <p:cNvSpPr>
            <a:spLocks noGrp="1"/>
          </p:cNvSpPr>
          <p:nvPr>
            <p:ph type="title"/>
          </p:nvPr>
        </p:nvSpPr>
        <p:spPr>
          <a:xfrm>
            <a:off x="1141413" y="618518"/>
            <a:ext cx="9905998" cy="963539"/>
          </a:xfrm>
        </p:spPr>
        <p:txBody>
          <a:bodyPr>
            <a:normAutofit/>
          </a:bodyPr>
          <a:lstStyle/>
          <a:p>
            <a:pPr algn="ctr"/>
            <a:r>
              <a:rPr lang="en-US" sz="2400" dirty="0"/>
              <a:t>adding formula for reflecting Branch Misprediction in Stats.txt file </a:t>
            </a:r>
          </a:p>
        </p:txBody>
      </p:sp>
      <p:sp>
        <p:nvSpPr>
          <p:cNvPr id="3" name="Content Placeholder 2">
            <a:extLst>
              <a:ext uri="{FF2B5EF4-FFF2-40B4-BE49-F238E27FC236}">
                <a16:creationId xmlns:a16="http://schemas.microsoft.com/office/drawing/2014/main" id="{3E89893A-0B8B-640B-D22C-B264403154E7}"/>
              </a:ext>
            </a:extLst>
          </p:cNvPr>
          <p:cNvSpPr>
            <a:spLocks noGrp="1"/>
          </p:cNvSpPr>
          <p:nvPr>
            <p:ph idx="1"/>
          </p:nvPr>
        </p:nvSpPr>
        <p:spPr>
          <a:xfrm>
            <a:off x="1141412" y="1582057"/>
            <a:ext cx="9905999" cy="4209144"/>
          </a:xfrm>
        </p:spPr>
        <p:txBody>
          <a:bodyPr/>
          <a:lstStyle/>
          <a:p>
            <a:r>
              <a:rPr lang="en-US" dirty="0"/>
              <a:t>Following are the changes that have been made to the files in the following paths:   </a:t>
            </a:r>
          </a:p>
          <a:p>
            <a:r>
              <a:rPr lang="en-US" dirty="0"/>
              <a:t>File path: ~/gem5/</a:t>
            </a:r>
            <a:r>
              <a:rPr lang="en-US" dirty="0" err="1"/>
              <a:t>src</a:t>
            </a:r>
            <a:r>
              <a:rPr lang="en-US" dirty="0"/>
              <a:t>/</a:t>
            </a:r>
            <a:r>
              <a:rPr lang="en-US" dirty="0" err="1"/>
              <a:t>cpu</a:t>
            </a:r>
            <a:r>
              <a:rPr lang="en-US" dirty="0"/>
              <a:t>/simple/</a:t>
            </a:r>
            <a:r>
              <a:rPr lang="en-US" dirty="0" err="1"/>
              <a:t>exec_context.hh</a:t>
            </a:r>
            <a:endParaRPr lang="en-US" dirty="0"/>
          </a:p>
          <a:p>
            <a:pPr marL="0" indent="0">
              <a:buNone/>
            </a:pPr>
            <a:endParaRPr lang="en-US" dirty="0"/>
          </a:p>
          <a:p>
            <a:endParaRPr lang="en-US" dirty="0"/>
          </a:p>
          <a:p>
            <a:r>
              <a:rPr lang="en-US" dirty="0"/>
              <a:t>File path: ~/gem5/src/cpu/simple/base.cc</a:t>
            </a:r>
          </a:p>
          <a:p>
            <a:endParaRPr lang="en-US" dirty="0"/>
          </a:p>
          <a:p>
            <a:endParaRPr lang="en-US" dirty="0"/>
          </a:p>
        </p:txBody>
      </p:sp>
      <p:pic>
        <p:nvPicPr>
          <p:cNvPr id="6" name="Picture 5" descr="Text, letter&#10;&#10;Description automatically generated">
            <a:extLst>
              <a:ext uri="{FF2B5EF4-FFF2-40B4-BE49-F238E27FC236}">
                <a16:creationId xmlns:a16="http://schemas.microsoft.com/office/drawing/2014/main" id="{5C52362B-87FF-23E7-6E9C-EAB1C56D987F}"/>
              </a:ext>
            </a:extLst>
          </p:cNvPr>
          <p:cNvPicPr>
            <a:picLocks noChangeAspect="1"/>
          </p:cNvPicPr>
          <p:nvPr/>
        </p:nvPicPr>
        <p:blipFill>
          <a:blip r:embed="rId2"/>
          <a:stretch>
            <a:fillRect/>
          </a:stretch>
        </p:blipFill>
        <p:spPr>
          <a:xfrm>
            <a:off x="3158836" y="3216729"/>
            <a:ext cx="4765964" cy="1040974"/>
          </a:xfrm>
          <a:prstGeom prst="rect">
            <a:avLst/>
          </a:prstGeom>
        </p:spPr>
      </p:pic>
      <p:pic>
        <p:nvPicPr>
          <p:cNvPr id="9" name="Picture 8" descr="Text&#10;&#10;Description automatically generated">
            <a:extLst>
              <a:ext uri="{FF2B5EF4-FFF2-40B4-BE49-F238E27FC236}">
                <a16:creationId xmlns:a16="http://schemas.microsoft.com/office/drawing/2014/main" id="{FBAB453E-0895-7064-D8B7-C8BFCCD4AE7F}"/>
              </a:ext>
            </a:extLst>
          </p:cNvPr>
          <p:cNvPicPr>
            <a:picLocks noChangeAspect="1"/>
          </p:cNvPicPr>
          <p:nvPr/>
        </p:nvPicPr>
        <p:blipFill>
          <a:blip r:embed="rId3"/>
          <a:stretch>
            <a:fillRect/>
          </a:stretch>
        </p:blipFill>
        <p:spPr>
          <a:xfrm>
            <a:off x="2417707" y="4977432"/>
            <a:ext cx="8407947" cy="1041400"/>
          </a:xfrm>
          <a:prstGeom prst="rect">
            <a:avLst/>
          </a:prstGeom>
        </p:spPr>
      </p:pic>
    </p:spTree>
    <p:extLst>
      <p:ext uri="{BB962C8B-B14F-4D97-AF65-F5344CB8AC3E}">
        <p14:creationId xmlns:p14="http://schemas.microsoft.com/office/powerpoint/2010/main" val="2054355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DF727-70FB-2A4E-2CC6-1ABFCB243703}"/>
              </a:ext>
            </a:extLst>
          </p:cNvPr>
          <p:cNvSpPr>
            <a:spLocks noGrp="1"/>
          </p:cNvSpPr>
          <p:nvPr>
            <p:ph type="title"/>
          </p:nvPr>
        </p:nvSpPr>
        <p:spPr>
          <a:xfrm>
            <a:off x="1141413" y="618518"/>
            <a:ext cx="9905998" cy="1478570"/>
          </a:xfrm>
        </p:spPr>
        <p:txBody>
          <a:bodyPr>
            <a:normAutofit/>
          </a:bodyPr>
          <a:lstStyle/>
          <a:p>
            <a:pPr algn="ctr"/>
            <a:r>
              <a:rPr lang="en-US" dirty="0"/>
              <a:t>Changes for the Name of Branch Predictor</a:t>
            </a:r>
          </a:p>
        </p:txBody>
      </p:sp>
      <p:sp>
        <p:nvSpPr>
          <p:cNvPr id="3" name="Content Placeholder 2">
            <a:extLst>
              <a:ext uri="{FF2B5EF4-FFF2-40B4-BE49-F238E27FC236}">
                <a16:creationId xmlns:a16="http://schemas.microsoft.com/office/drawing/2014/main" id="{945DBE58-5CCA-A49B-D2E7-55E6D3EC3266}"/>
              </a:ext>
            </a:extLst>
          </p:cNvPr>
          <p:cNvSpPr>
            <a:spLocks noGrp="1"/>
          </p:cNvSpPr>
          <p:nvPr>
            <p:ph idx="1"/>
          </p:nvPr>
        </p:nvSpPr>
        <p:spPr>
          <a:xfrm>
            <a:off x="1141412" y="2249487"/>
            <a:ext cx="4844521" cy="3541714"/>
          </a:xfrm>
        </p:spPr>
        <p:txBody>
          <a:bodyPr anchor="ctr">
            <a:normAutofit/>
          </a:bodyPr>
          <a:lstStyle/>
          <a:p>
            <a:r>
              <a:rPr lang="en-US" dirty="0" err="1"/>
              <a:t>FilePath</a:t>
            </a:r>
            <a:r>
              <a:rPr lang="en-US" dirty="0"/>
              <a:t>: ~/gem5/src/cpu/simple/</a:t>
            </a:r>
            <a:r>
              <a:rPr lang="en-US" b="1" dirty="0"/>
              <a:t>BaseSimpleCPU.py</a:t>
            </a:r>
            <a:endParaRPr lang="en-US" dirty="0"/>
          </a:p>
          <a:p>
            <a:r>
              <a:rPr lang="en-US" dirty="0"/>
              <a:t>We give the Branch Predictor required in the highlighted space.</a:t>
            </a:r>
          </a:p>
        </p:txBody>
      </p:sp>
      <p:pic>
        <p:nvPicPr>
          <p:cNvPr id="240" name="Picture 239">
            <a:extLst>
              <a:ext uri="{FF2B5EF4-FFF2-40B4-BE49-F238E27FC236}">
                <a16:creationId xmlns:a16="http://schemas.microsoft.com/office/drawing/2014/main" id="{35F6F37E-472B-0C50-73ED-7F881E8CE902}"/>
              </a:ext>
              <a:ext uri="{C183D7F6-B498-43B3-948B-1728B52AA6E4}">
                <adec:decorative xmlns:adec="http://schemas.microsoft.com/office/drawing/2017/decorative" val="1"/>
              </a:ext>
            </a:extLst>
          </p:cNvPr>
          <p:cNvPicPr>
            <a:picLocks noChangeAspect="1"/>
          </p:cNvPicPr>
          <p:nvPr/>
        </p:nvPicPr>
        <p:blipFill rotWithShape="1">
          <a:blip r:embed="rId3"/>
          <a:srcRect r="35852" b="-1"/>
          <a:stretch/>
        </p:blipFill>
        <p:spPr>
          <a:xfrm>
            <a:off x="6392335" y="2497720"/>
            <a:ext cx="5504697" cy="374176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9053042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FB1C6FC3-0FE6-4434-9E4B-EAFBA0A70C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3" name="Rectangle 12">
              <a:extLst>
                <a:ext uri="{FF2B5EF4-FFF2-40B4-BE49-F238E27FC236}">
                  <a16:creationId xmlns:a16="http://schemas.microsoft.com/office/drawing/2014/main" id="{9156B579-F859-47C9-8CE6-6AA5A6D28C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a:extLst>
                <a:ext uri="{FF2B5EF4-FFF2-40B4-BE49-F238E27FC236}">
                  <a16:creationId xmlns:a16="http://schemas.microsoft.com/office/drawing/2014/main" id="{5D373606-D644-43C0-8B02-C662AABC3922}"/>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grpSp>
        <p:nvGrpSpPr>
          <p:cNvPr id="16" name="Group 15">
            <a:extLst>
              <a:ext uri="{FF2B5EF4-FFF2-40B4-BE49-F238E27FC236}">
                <a16:creationId xmlns:a16="http://schemas.microsoft.com/office/drawing/2014/main" id="{ACF91339-3F26-4B01-8848-0F6E5575A6E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133"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7" name="Rectangle 5">
              <a:extLst>
                <a:ext uri="{FF2B5EF4-FFF2-40B4-BE49-F238E27FC236}">
                  <a16:creationId xmlns:a16="http://schemas.microsoft.com/office/drawing/2014/main" id="{427B1D67-3EFB-4795-BC0A-61BC061C23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18" name="Freeform 6">
              <a:extLst>
                <a:ext uri="{FF2B5EF4-FFF2-40B4-BE49-F238E27FC236}">
                  <a16:creationId xmlns:a16="http://schemas.microsoft.com/office/drawing/2014/main" id="{7571FBAA-7DDE-485C-BF13-85E6632D78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19" name="Freeform 7">
              <a:extLst>
                <a:ext uri="{FF2B5EF4-FFF2-40B4-BE49-F238E27FC236}">
                  <a16:creationId xmlns:a16="http://schemas.microsoft.com/office/drawing/2014/main" id="{2C3516AC-3270-4ABA-A2BC-E8F32B8A9DA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0" name="Rectangle 8">
              <a:extLst>
                <a:ext uri="{FF2B5EF4-FFF2-40B4-BE49-F238E27FC236}">
                  <a16:creationId xmlns:a16="http://schemas.microsoft.com/office/drawing/2014/main" id="{F5FA18A4-61A5-473D-AEC7-9E909F8CFC9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21" name="Freeform 9">
              <a:extLst>
                <a:ext uri="{FF2B5EF4-FFF2-40B4-BE49-F238E27FC236}">
                  <a16:creationId xmlns:a16="http://schemas.microsoft.com/office/drawing/2014/main" id="{C22DBFE3-3815-4E85-8A6B-9A07712234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2" name="Freeform 10">
              <a:extLst>
                <a:ext uri="{FF2B5EF4-FFF2-40B4-BE49-F238E27FC236}">
                  <a16:creationId xmlns:a16="http://schemas.microsoft.com/office/drawing/2014/main" id="{B2F02F6C-35B9-40A1-ADD1-036A80BCF0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3" name="Freeform 11">
              <a:extLst>
                <a:ext uri="{FF2B5EF4-FFF2-40B4-BE49-F238E27FC236}">
                  <a16:creationId xmlns:a16="http://schemas.microsoft.com/office/drawing/2014/main" id="{B5C332AB-BA01-4BBD-A363-4F5835545C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4" name="Freeform 12">
              <a:extLst>
                <a:ext uri="{FF2B5EF4-FFF2-40B4-BE49-F238E27FC236}">
                  <a16:creationId xmlns:a16="http://schemas.microsoft.com/office/drawing/2014/main" id="{6E313214-2528-4C88-8226-BB2A2E1335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5" name="Freeform 13">
              <a:extLst>
                <a:ext uri="{FF2B5EF4-FFF2-40B4-BE49-F238E27FC236}">
                  <a16:creationId xmlns:a16="http://schemas.microsoft.com/office/drawing/2014/main" id="{DF892018-DF6D-48D5-8AB7-5957595B55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6" name="Freeform 14">
              <a:extLst>
                <a:ext uri="{FF2B5EF4-FFF2-40B4-BE49-F238E27FC236}">
                  <a16:creationId xmlns:a16="http://schemas.microsoft.com/office/drawing/2014/main" id="{93A850A7-4500-4CC7-A5FD-A1FA7993EB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7" name="Freeform 15">
              <a:extLst>
                <a:ext uri="{FF2B5EF4-FFF2-40B4-BE49-F238E27FC236}">
                  <a16:creationId xmlns:a16="http://schemas.microsoft.com/office/drawing/2014/main" id="{FACAA825-3475-43C7-ADCE-DB6FAADA57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8" name="Freeform 16">
              <a:extLst>
                <a:ext uri="{FF2B5EF4-FFF2-40B4-BE49-F238E27FC236}">
                  <a16:creationId xmlns:a16="http://schemas.microsoft.com/office/drawing/2014/main" id="{00451685-350B-4B89-A512-13A23216BA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29" name="Freeform 17">
              <a:extLst>
                <a:ext uri="{FF2B5EF4-FFF2-40B4-BE49-F238E27FC236}">
                  <a16:creationId xmlns:a16="http://schemas.microsoft.com/office/drawing/2014/main" id="{04A404C7-A995-4BE4-8673-CA014AE118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0" name="Freeform 18">
              <a:extLst>
                <a:ext uri="{FF2B5EF4-FFF2-40B4-BE49-F238E27FC236}">
                  <a16:creationId xmlns:a16="http://schemas.microsoft.com/office/drawing/2014/main" id="{0E534A8D-4535-4FED-B9CD-C0F0D6AF32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1" name="Freeform 19">
              <a:extLst>
                <a:ext uri="{FF2B5EF4-FFF2-40B4-BE49-F238E27FC236}">
                  <a16:creationId xmlns:a16="http://schemas.microsoft.com/office/drawing/2014/main" id="{F0A1DEDA-0C4E-4927-BFAF-02516CF53A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2" name="Freeform 20">
              <a:extLst>
                <a:ext uri="{FF2B5EF4-FFF2-40B4-BE49-F238E27FC236}">
                  <a16:creationId xmlns:a16="http://schemas.microsoft.com/office/drawing/2014/main" id="{B21E2F8B-1724-4328-B646-445DE4F1F0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3" name="Freeform 21">
              <a:extLst>
                <a:ext uri="{FF2B5EF4-FFF2-40B4-BE49-F238E27FC236}">
                  <a16:creationId xmlns:a16="http://schemas.microsoft.com/office/drawing/2014/main" id="{808DAA0B-E999-4DEC-BE7C-3F412C332D7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4" name="Freeform 22">
              <a:extLst>
                <a:ext uri="{FF2B5EF4-FFF2-40B4-BE49-F238E27FC236}">
                  <a16:creationId xmlns:a16="http://schemas.microsoft.com/office/drawing/2014/main" id="{EBCE22A2-2EE0-4E15-8505-600937FEEF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5" name="Freeform 23">
              <a:extLst>
                <a:ext uri="{FF2B5EF4-FFF2-40B4-BE49-F238E27FC236}">
                  <a16:creationId xmlns:a16="http://schemas.microsoft.com/office/drawing/2014/main" id="{4D772DD9-073C-47A0-ADB9-7D2CFAECFC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6" name="Freeform 24">
              <a:extLst>
                <a:ext uri="{FF2B5EF4-FFF2-40B4-BE49-F238E27FC236}">
                  <a16:creationId xmlns:a16="http://schemas.microsoft.com/office/drawing/2014/main" id="{5C0B35F2-7DE3-4A0C-8C50-DA08120AB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7" name="Freeform 25">
              <a:extLst>
                <a:ext uri="{FF2B5EF4-FFF2-40B4-BE49-F238E27FC236}">
                  <a16:creationId xmlns:a16="http://schemas.microsoft.com/office/drawing/2014/main" id="{F14C7442-00C7-49C1-AE8A-A719816AD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8" name="Freeform 26">
              <a:extLst>
                <a:ext uri="{FF2B5EF4-FFF2-40B4-BE49-F238E27FC236}">
                  <a16:creationId xmlns:a16="http://schemas.microsoft.com/office/drawing/2014/main" id="{7CA8A798-2044-4FD0-8CBC-178C1BD8C3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39" name="Freeform 27">
              <a:extLst>
                <a:ext uri="{FF2B5EF4-FFF2-40B4-BE49-F238E27FC236}">
                  <a16:creationId xmlns:a16="http://schemas.microsoft.com/office/drawing/2014/main" id="{6F446AA7-D2E4-4DF2-BB12-AD2DCC8E4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0" name="Freeform 28">
              <a:extLst>
                <a:ext uri="{FF2B5EF4-FFF2-40B4-BE49-F238E27FC236}">
                  <a16:creationId xmlns:a16="http://schemas.microsoft.com/office/drawing/2014/main" id="{C00BD973-DDA6-4969-BFBC-2910297E24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1" name="Freeform 29">
              <a:extLst>
                <a:ext uri="{FF2B5EF4-FFF2-40B4-BE49-F238E27FC236}">
                  <a16:creationId xmlns:a16="http://schemas.microsoft.com/office/drawing/2014/main" id="{05C12429-8F61-4D99-8793-3146BA57C2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2" name="Freeform 30">
              <a:extLst>
                <a:ext uri="{FF2B5EF4-FFF2-40B4-BE49-F238E27FC236}">
                  <a16:creationId xmlns:a16="http://schemas.microsoft.com/office/drawing/2014/main" id="{E461EF39-CD5C-4EB8-8D62-9E14932E61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3" name="Freeform 31">
              <a:extLst>
                <a:ext uri="{FF2B5EF4-FFF2-40B4-BE49-F238E27FC236}">
                  <a16:creationId xmlns:a16="http://schemas.microsoft.com/office/drawing/2014/main" id="{93938A9D-031B-498C-AEE7-3D4A64AADB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4" name="Freeform 32">
              <a:extLst>
                <a:ext uri="{FF2B5EF4-FFF2-40B4-BE49-F238E27FC236}">
                  <a16:creationId xmlns:a16="http://schemas.microsoft.com/office/drawing/2014/main" id="{3765635E-E9CA-438E-9AA1-5D5EFD497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5" name="Rectangle 33">
              <a:extLst>
                <a:ext uri="{FF2B5EF4-FFF2-40B4-BE49-F238E27FC236}">
                  <a16:creationId xmlns:a16="http://schemas.microsoft.com/office/drawing/2014/main" id="{21546E38-8BDD-49C3-B3AD-D4933FCBC31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46" name="Freeform 34">
              <a:extLst>
                <a:ext uri="{FF2B5EF4-FFF2-40B4-BE49-F238E27FC236}">
                  <a16:creationId xmlns:a16="http://schemas.microsoft.com/office/drawing/2014/main" id="{6D89E49E-3AB6-4DC0-91E7-92EF1C6A87C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7" name="Freeform 35">
              <a:extLst>
                <a:ext uri="{FF2B5EF4-FFF2-40B4-BE49-F238E27FC236}">
                  <a16:creationId xmlns:a16="http://schemas.microsoft.com/office/drawing/2014/main" id="{D1303FFC-7F2E-462B-B11D-86F3D81BF5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8" name="Freeform 36">
              <a:extLst>
                <a:ext uri="{FF2B5EF4-FFF2-40B4-BE49-F238E27FC236}">
                  <a16:creationId xmlns:a16="http://schemas.microsoft.com/office/drawing/2014/main" id="{DE25E1F8-55DE-4DC5-81A4-37DA75E4E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49" name="Freeform 37">
              <a:extLst>
                <a:ext uri="{FF2B5EF4-FFF2-40B4-BE49-F238E27FC236}">
                  <a16:creationId xmlns:a16="http://schemas.microsoft.com/office/drawing/2014/main" id="{8CDED82A-A993-4523-9441-FCF49CB5D1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0" name="Freeform 38">
              <a:extLst>
                <a:ext uri="{FF2B5EF4-FFF2-40B4-BE49-F238E27FC236}">
                  <a16:creationId xmlns:a16="http://schemas.microsoft.com/office/drawing/2014/main" id="{C1AFE111-B375-493C-A21D-134FCBDBC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1" name="Freeform 39">
              <a:extLst>
                <a:ext uri="{FF2B5EF4-FFF2-40B4-BE49-F238E27FC236}">
                  <a16:creationId xmlns:a16="http://schemas.microsoft.com/office/drawing/2014/main" id="{037BF4E5-6D6E-482A-A24A-E320E1D0E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2" name="Freeform 40">
              <a:extLst>
                <a:ext uri="{FF2B5EF4-FFF2-40B4-BE49-F238E27FC236}">
                  <a16:creationId xmlns:a16="http://schemas.microsoft.com/office/drawing/2014/main" id="{38214D87-DD5D-4691-BF55-F270727018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3" name="Freeform 41">
              <a:extLst>
                <a:ext uri="{FF2B5EF4-FFF2-40B4-BE49-F238E27FC236}">
                  <a16:creationId xmlns:a16="http://schemas.microsoft.com/office/drawing/2014/main" id="{6D3FBDE6-C313-4C44-B971-B34635468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4" name="Freeform 42">
              <a:extLst>
                <a:ext uri="{FF2B5EF4-FFF2-40B4-BE49-F238E27FC236}">
                  <a16:creationId xmlns:a16="http://schemas.microsoft.com/office/drawing/2014/main" id="{F528E702-4734-4CAB-97C7-737D868F5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5" name="Freeform 43">
              <a:extLst>
                <a:ext uri="{FF2B5EF4-FFF2-40B4-BE49-F238E27FC236}">
                  <a16:creationId xmlns:a16="http://schemas.microsoft.com/office/drawing/2014/main" id="{88136305-A716-46EA-A45F-7787C694F2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6" name="Freeform 44">
              <a:extLst>
                <a:ext uri="{FF2B5EF4-FFF2-40B4-BE49-F238E27FC236}">
                  <a16:creationId xmlns:a16="http://schemas.microsoft.com/office/drawing/2014/main" id="{4187204B-C8DD-44A6-AC1A-F21D18F669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7" name="Rectangle 45">
              <a:extLst>
                <a:ext uri="{FF2B5EF4-FFF2-40B4-BE49-F238E27FC236}">
                  <a16:creationId xmlns:a16="http://schemas.microsoft.com/office/drawing/2014/main" id="{6DD06B75-D598-40D9-B8BF-9721316E709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sp>
        <p:sp>
          <p:nvSpPr>
            <p:cNvPr id="58" name="Freeform 46">
              <a:extLst>
                <a:ext uri="{FF2B5EF4-FFF2-40B4-BE49-F238E27FC236}">
                  <a16:creationId xmlns:a16="http://schemas.microsoft.com/office/drawing/2014/main" id="{E8D513EA-D2F2-4B72-8C9F-0F2ADA5230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59" name="Freeform 47">
              <a:extLst>
                <a:ext uri="{FF2B5EF4-FFF2-40B4-BE49-F238E27FC236}">
                  <a16:creationId xmlns:a16="http://schemas.microsoft.com/office/drawing/2014/main" id="{0D147329-C850-46D8-9986-D14AC9140EC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0" name="Freeform 48">
              <a:extLst>
                <a:ext uri="{FF2B5EF4-FFF2-40B4-BE49-F238E27FC236}">
                  <a16:creationId xmlns:a16="http://schemas.microsoft.com/office/drawing/2014/main" id="{5573F0D3-BA73-4060-8D3B-07BEC55F40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1" name="Freeform 49">
              <a:extLst>
                <a:ext uri="{FF2B5EF4-FFF2-40B4-BE49-F238E27FC236}">
                  <a16:creationId xmlns:a16="http://schemas.microsoft.com/office/drawing/2014/main" id="{5323672F-2475-40AC-8C0F-6CD7324B39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2" name="Freeform 50">
              <a:extLst>
                <a:ext uri="{FF2B5EF4-FFF2-40B4-BE49-F238E27FC236}">
                  <a16:creationId xmlns:a16="http://schemas.microsoft.com/office/drawing/2014/main" id="{7B0EF5E8-887B-446C-9459-0707ECE3D9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3" name="Freeform 51">
              <a:extLst>
                <a:ext uri="{FF2B5EF4-FFF2-40B4-BE49-F238E27FC236}">
                  <a16:creationId xmlns:a16="http://schemas.microsoft.com/office/drawing/2014/main" id="{29BE4652-0F1E-4519-8787-62EBB3D87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4" name="Freeform 52">
              <a:extLst>
                <a:ext uri="{FF2B5EF4-FFF2-40B4-BE49-F238E27FC236}">
                  <a16:creationId xmlns:a16="http://schemas.microsoft.com/office/drawing/2014/main" id="{4A268FBD-6879-416B-8AB0-73BF736373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5" name="Freeform 53">
              <a:extLst>
                <a:ext uri="{FF2B5EF4-FFF2-40B4-BE49-F238E27FC236}">
                  <a16:creationId xmlns:a16="http://schemas.microsoft.com/office/drawing/2014/main" id="{3D986CF2-B129-4550-A27B-8C82C9CAC9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6" name="Freeform 54">
              <a:extLst>
                <a:ext uri="{FF2B5EF4-FFF2-40B4-BE49-F238E27FC236}">
                  <a16:creationId xmlns:a16="http://schemas.microsoft.com/office/drawing/2014/main" id="{E340F934-32AF-4C03-9AFD-1D54DF4C14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7" name="Freeform 55">
              <a:extLst>
                <a:ext uri="{FF2B5EF4-FFF2-40B4-BE49-F238E27FC236}">
                  <a16:creationId xmlns:a16="http://schemas.microsoft.com/office/drawing/2014/main" id="{0D58128A-77AD-4168-874A-4CADD56CC6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8" name="Freeform 56">
              <a:extLst>
                <a:ext uri="{FF2B5EF4-FFF2-40B4-BE49-F238E27FC236}">
                  <a16:creationId xmlns:a16="http://schemas.microsoft.com/office/drawing/2014/main" id="{1AA9BAAA-B13C-4A0A-BDED-AF91E06151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69" name="Freeform 57">
              <a:extLst>
                <a:ext uri="{FF2B5EF4-FFF2-40B4-BE49-F238E27FC236}">
                  <a16:creationId xmlns:a16="http://schemas.microsoft.com/office/drawing/2014/main" id="{9FC52BEC-DF15-46FD-9B22-B3CF0A3F6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sp>
          <p:nvSpPr>
            <p:cNvPr id="70" name="Freeform 58">
              <a:extLst>
                <a:ext uri="{FF2B5EF4-FFF2-40B4-BE49-F238E27FC236}">
                  <a16:creationId xmlns:a16="http://schemas.microsoft.com/office/drawing/2014/main" id="{95ACC0BA-E65B-447A-B0FE-80BCFF4C3C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sp>
      </p:grpSp>
      <p:sp>
        <p:nvSpPr>
          <p:cNvPr id="2" name="Title 1">
            <a:extLst>
              <a:ext uri="{FF2B5EF4-FFF2-40B4-BE49-F238E27FC236}">
                <a16:creationId xmlns:a16="http://schemas.microsoft.com/office/drawing/2014/main" id="{4B41D54C-1E0E-3703-B71D-4184D5A13C47}"/>
              </a:ext>
            </a:extLst>
          </p:cNvPr>
          <p:cNvSpPr>
            <a:spLocks noGrp="1"/>
          </p:cNvSpPr>
          <p:nvPr>
            <p:ph type="title"/>
          </p:nvPr>
        </p:nvSpPr>
        <p:spPr>
          <a:xfrm>
            <a:off x="8411781" y="618518"/>
            <a:ext cx="2948240" cy="1478570"/>
          </a:xfrm>
        </p:spPr>
        <p:txBody>
          <a:bodyPr>
            <a:normAutofit/>
          </a:bodyPr>
          <a:lstStyle/>
          <a:p>
            <a:r>
              <a:rPr lang="en-US" sz="2700"/>
              <a:t>Changes for Branch Predictor Values</a:t>
            </a:r>
          </a:p>
        </p:txBody>
      </p:sp>
      <p:pic>
        <p:nvPicPr>
          <p:cNvPr id="5" name="Picture 4" descr="Text&#10;&#10;Description automatically generated">
            <a:extLst>
              <a:ext uri="{FF2B5EF4-FFF2-40B4-BE49-F238E27FC236}">
                <a16:creationId xmlns:a16="http://schemas.microsoft.com/office/drawing/2014/main" id="{D927AF6F-C376-D170-F634-41345AA90774}"/>
              </a:ext>
            </a:extLst>
          </p:cNvPr>
          <p:cNvPicPr>
            <a:picLocks noChangeAspect="1"/>
          </p:cNvPicPr>
          <p:nvPr/>
        </p:nvPicPr>
        <p:blipFill rotWithShape="1">
          <a:blip r:embed="rId4"/>
          <a:srcRect t="341" r="-2" b="-2"/>
          <a:stretch/>
        </p:blipFill>
        <p:spPr>
          <a:xfrm>
            <a:off x="-5597" y="1"/>
            <a:ext cx="7558541" cy="3427413"/>
          </a:xfrm>
          <a:custGeom>
            <a:avLst/>
            <a:gdLst/>
            <a:ahLst/>
            <a:cxnLst/>
            <a:rect l="l" t="t" r="r" b="b"/>
            <a:pathLst>
              <a:path w="7558541" h="3427413">
                <a:moveTo>
                  <a:pt x="0" y="0"/>
                </a:moveTo>
                <a:lnTo>
                  <a:pt x="7558541" y="0"/>
                </a:lnTo>
                <a:lnTo>
                  <a:pt x="7558541" y="3427413"/>
                </a:lnTo>
                <a:lnTo>
                  <a:pt x="0" y="3427413"/>
                </a:lnTo>
                <a:close/>
              </a:path>
            </a:pathLst>
          </a:custGeom>
        </p:spPr>
      </p:pic>
      <p:pic>
        <p:nvPicPr>
          <p:cNvPr id="7" name="Picture 6" descr="Text&#10;&#10;Description automatically generated">
            <a:extLst>
              <a:ext uri="{FF2B5EF4-FFF2-40B4-BE49-F238E27FC236}">
                <a16:creationId xmlns:a16="http://schemas.microsoft.com/office/drawing/2014/main" id="{B3016099-5FF3-3677-7B3C-16D7D9B95FB6}"/>
              </a:ext>
            </a:extLst>
          </p:cNvPr>
          <p:cNvPicPr>
            <a:picLocks noChangeAspect="1"/>
          </p:cNvPicPr>
          <p:nvPr/>
        </p:nvPicPr>
        <p:blipFill rotWithShape="1">
          <a:blip r:embed="rId5"/>
          <a:srcRect t="10125" r="-2" b="-2"/>
          <a:stretch/>
        </p:blipFill>
        <p:spPr>
          <a:xfrm>
            <a:off x="-5597" y="3427414"/>
            <a:ext cx="7558541" cy="3430587"/>
          </a:xfrm>
          <a:custGeom>
            <a:avLst/>
            <a:gdLst/>
            <a:ahLst/>
            <a:cxnLst/>
            <a:rect l="l" t="t" r="r" b="b"/>
            <a:pathLst>
              <a:path w="7558541" h="3430587">
                <a:moveTo>
                  <a:pt x="0" y="0"/>
                </a:moveTo>
                <a:lnTo>
                  <a:pt x="7558541" y="0"/>
                </a:lnTo>
                <a:lnTo>
                  <a:pt x="7558541" y="3430587"/>
                </a:lnTo>
                <a:lnTo>
                  <a:pt x="0" y="3430587"/>
                </a:lnTo>
                <a:close/>
              </a:path>
            </a:pathLst>
          </a:custGeom>
        </p:spPr>
      </p:pic>
      <p:sp>
        <p:nvSpPr>
          <p:cNvPr id="3" name="Content Placeholder 2">
            <a:extLst>
              <a:ext uri="{FF2B5EF4-FFF2-40B4-BE49-F238E27FC236}">
                <a16:creationId xmlns:a16="http://schemas.microsoft.com/office/drawing/2014/main" id="{C5CFD583-7CF3-4E8A-8F7D-754B9C2FBCF2}"/>
              </a:ext>
            </a:extLst>
          </p:cNvPr>
          <p:cNvSpPr>
            <a:spLocks noGrp="1"/>
          </p:cNvSpPr>
          <p:nvPr>
            <p:ph idx="1"/>
          </p:nvPr>
        </p:nvSpPr>
        <p:spPr>
          <a:xfrm>
            <a:off x="8411781" y="2249487"/>
            <a:ext cx="2948240" cy="3541714"/>
          </a:xfrm>
        </p:spPr>
        <p:txBody>
          <a:bodyPr>
            <a:normAutofit/>
          </a:bodyPr>
          <a:lstStyle/>
          <a:p>
            <a:r>
              <a:rPr lang="en-US" sz="1800" dirty="0"/>
              <a:t>File Path for the values of Branch Predictor ~/gem5/src/cpu/pred/</a:t>
            </a:r>
            <a:r>
              <a:rPr lang="en-US" sz="1800" b="1" dirty="0"/>
              <a:t>BranchPredictor.py</a:t>
            </a:r>
          </a:p>
          <a:p>
            <a:r>
              <a:rPr lang="en-US" sz="1800" dirty="0"/>
              <a:t>Values of the Branch Predictors are given according to the requirement in the highlighted space</a:t>
            </a:r>
          </a:p>
        </p:txBody>
      </p:sp>
      <p:cxnSp>
        <p:nvCxnSpPr>
          <p:cNvPr id="72" name="Straight Connector 71">
            <a:extLst>
              <a:ext uri="{FF2B5EF4-FFF2-40B4-BE49-F238E27FC236}">
                <a16:creationId xmlns:a16="http://schemas.microsoft.com/office/drawing/2014/main" id="{79CECD47-BAAC-4DB7-9799-B92EA5BDB5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55895" y="-464"/>
            <a:ext cx="2646" cy="6858465"/>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cxnSp>
        <p:nvCxnSpPr>
          <p:cNvPr id="74" name="Straight Connector 73">
            <a:extLst>
              <a:ext uri="{FF2B5EF4-FFF2-40B4-BE49-F238E27FC236}">
                <a16:creationId xmlns:a16="http://schemas.microsoft.com/office/drawing/2014/main" id="{42B5FFEC-000D-4A6E-A8E7-0549AD40B59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97" y="3427414"/>
            <a:ext cx="7558541" cy="0"/>
          </a:xfrm>
          <a:prstGeom prst="line">
            <a:avLst/>
          </a:prstGeom>
          <a:solidFill>
            <a:schemeClr val="tx2">
              <a:alpha val="60000"/>
            </a:schemeClr>
          </a:solidFill>
          <a:ln w="19050">
            <a:solidFill>
              <a:schemeClr val="tx2">
                <a:alpha val="60000"/>
              </a:schemeClr>
            </a:solidFill>
          </a:ln>
          <a:effectLst>
            <a:outerShdw blurRad="50800" dist="38100" dir="2700000" algn="tl" rotWithShape="0">
              <a:srgbClr val="000000">
                <a:alpha val="58000"/>
              </a:srgbClr>
            </a:outerShdw>
          </a:effectLst>
        </p:spPr>
      </p:cxnSp>
    </p:spTree>
    <p:extLst>
      <p:ext uri="{BB962C8B-B14F-4D97-AF65-F5344CB8AC3E}">
        <p14:creationId xmlns:p14="http://schemas.microsoft.com/office/powerpoint/2010/main" val="232708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0C1324B-5C10-44A5-2B5D-CFD24B8368F6}"/>
              </a:ext>
            </a:extLst>
          </p:cNvPr>
          <p:cNvSpPr>
            <a:spLocks noGrp="1"/>
          </p:cNvSpPr>
          <p:nvPr>
            <p:ph type="title"/>
          </p:nvPr>
        </p:nvSpPr>
        <p:spPr>
          <a:xfrm>
            <a:off x="1141413" y="618517"/>
            <a:ext cx="2877336" cy="5507328"/>
          </a:xfrm>
        </p:spPr>
        <p:txBody>
          <a:bodyPr>
            <a:normAutofit/>
          </a:bodyPr>
          <a:lstStyle/>
          <a:p>
            <a:r>
              <a:rPr lang="en-US" dirty="0"/>
              <a:t>Running Gem5 Script</a:t>
            </a:r>
          </a:p>
        </p:txBody>
      </p:sp>
      <p:sp>
        <p:nvSpPr>
          <p:cNvPr id="12" name="Content Placeholder 11">
            <a:extLst>
              <a:ext uri="{FF2B5EF4-FFF2-40B4-BE49-F238E27FC236}">
                <a16:creationId xmlns:a16="http://schemas.microsoft.com/office/drawing/2014/main" id="{A360404A-F63C-FC4A-7DC8-AEF04A54D64E}"/>
              </a:ext>
            </a:extLst>
          </p:cNvPr>
          <p:cNvSpPr>
            <a:spLocks noGrp="1"/>
          </p:cNvSpPr>
          <p:nvPr>
            <p:ph idx="1"/>
          </p:nvPr>
        </p:nvSpPr>
        <p:spPr>
          <a:xfrm>
            <a:off x="4540743" y="638650"/>
            <a:ext cx="7034485" cy="3782778"/>
          </a:xfrm>
        </p:spPr>
        <p:txBody>
          <a:bodyPr>
            <a:normAutofit/>
          </a:bodyPr>
          <a:lstStyle/>
          <a:p>
            <a:pPr>
              <a:lnSpc>
                <a:spcPct val="110000"/>
              </a:lnSpc>
            </a:pPr>
            <a:r>
              <a:rPr lang="en-US" sz="2200" dirty="0"/>
              <a:t>We have used a run.sh script to run the gem5 command in each benchmark.</a:t>
            </a:r>
          </a:p>
          <a:p>
            <a:pPr>
              <a:lnSpc>
                <a:spcPct val="110000"/>
              </a:lnSpc>
            </a:pPr>
            <a:r>
              <a:rPr lang="en-US" sz="2200" dirty="0" err="1"/>
              <a:t>Filepath</a:t>
            </a:r>
            <a:r>
              <a:rPr lang="en-US" sz="2200" dirty="0"/>
              <a:t>: ~/benchmark/456.hmmer/</a:t>
            </a:r>
            <a:r>
              <a:rPr lang="en-US" sz="2200" b="1" dirty="0"/>
              <a:t>run.sh </a:t>
            </a:r>
          </a:p>
          <a:p>
            <a:pPr>
              <a:lnSpc>
                <a:spcPct val="110000"/>
              </a:lnSpc>
            </a:pPr>
            <a:r>
              <a:rPr lang="en-US" sz="2200" dirty="0"/>
              <a:t>We modified the run.sh file according to the requirement as shown in figure.</a:t>
            </a:r>
          </a:p>
          <a:p>
            <a:pPr>
              <a:lnSpc>
                <a:spcPct val="110000"/>
              </a:lnSpc>
            </a:pPr>
            <a:r>
              <a:rPr lang="en-US" sz="2200" dirty="0"/>
              <a:t>We have allowed permission to run executable files by using </a:t>
            </a:r>
            <a:r>
              <a:rPr lang="en-US" sz="2200" b="1" dirty="0" err="1"/>
              <a:t>chmod</a:t>
            </a:r>
            <a:r>
              <a:rPr lang="en-US" sz="2200" b="1" dirty="0"/>
              <a:t> +x run.sh</a:t>
            </a:r>
          </a:p>
          <a:p>
            <a:pPr>
              <a:lnSpc>
                <a:spcPct val="110000"/>
              </a:lnSpc>
            </a:pPr>
            <a:r>
              <a:rPr lang="en-US" sz="2200" dirty="0"/>
              <a:t>On terminal we have run the executable file using </a:t>
            </a:r>
            <a:r>
              <a:rPr lang="en-US" sz="2200" b="1" dirty="0"/>
              <a:t>./run.sh</a:t>
            </a:r>
          </a:p>
        </p:txBody>
      </p:sp>
      <p:pic>
        <p:nvPicPr>
          <p:cNvPr id="14" name="Picture 13" descr="Graphical user interface, text">
            <a:extLst>
              <a:ext uri="{FF2B5EF4-FFF2-40B4-BE49-F238E27FC236}">
                <a16:creationId xmlns:a16="http://schemas.microsoft.com/office/drawing/2014/main" id="{172638A5-5839-45DC-2819-18F9B398A8AB}"/>
              </a:ext>
            </a:extLst>
          </p:cNvPr>
          <p:cNvPicPr>
            <a:picLocks noChangeAspect="1"/>
          </p:cNvPicPr>
          <p:nvPr/>
        </p:nvPicPr>
        <p:blipFill rotWithShape="1">
          <a:blip r:embed="rId3"/>
          <a:srcRect t="13160" b="34420"/>
          <a:stretch/>
        </p:blipFill>
        <p:spPr>
          <a:xfrm>
            <a:off x="1141413" y="4421429"/>
            <a:ext cx="10705147" cy="193021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700005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24E45-9957-BD8D-6DF2-C16AAC2274C2}"/>
              </a:ext>
            </a:extLst>
          </p:cNvPr>
          <p:cNvSpPr>
            <a:spLocks noGrp="1"/>
          </p:cNvSpPr>
          <p:nvPr>
            <p:ph type="title"/>
          </p:nvPr>
        </p:nvSpPr>
        <p:spPr>
          <a:xfrm>
            <a:off x="1140430" y="409872"/>
            <a:ext cx="9905998" cy="856500"/>
          </a:xfrm>
        </p:spPr>
        <p:txBody>
          <a:bodyPr>
            <a:normAutofit/>
          </a:bodyPr>
          <a:lstStyle/>
          <a:p>
            <a:pPr algn="ctr"/>
            <a:r>
              <a:rPr lang="en-US" sz="2200" dirty="0"/>
              <a:t>Changes Observed in Config.ini file after adding branch predictor support and making changes for the parameters</a:t>
            </a:r>
          </a:p>
        </p:txBody>
      </p:sp>
      <p:sp>
        <p:nvSpPr>
          <p:cNvPr id="4" name="Text Placeholder 3">
            <a:extLst>
              <a:ext uri="{FF2B5EF4-FFF2-40B4-BE49-F238E27FC236}">
                <a16:creationId xmlns:a16="http://schemas.microsoft.com/office/drawing/2014/main" id="{131D0E38-9738-32EF-E1BB-2C294047A64A}"/>
              </a:ext>
            </a:extLst>
          </p:cNvPr>
          <p:cNvSpPr>
            <a:spLocks noGrp="1"/>
          </p:cNvSpPr>
          <p:nvPr>
            <p:ph type="body" idx="1"/>
          </p:nvPr>
        </p:nvSpPr>
        <p:spPr>
          <a:xfrm>
            <a:off x="1127918" y="1828800"/>
            <a:ext cx="3196899" cy="685800"/>
          </a:xfrm>
        </p:spPr>
        <p:txBody>
          <a:bodyPr/>
          <a:lstStyle/>
          <a:p>
            <a:pPr algn="ctr"/>
            <a:r>
              <a:rPr lang="en-US" dirty="0" err="1"/>
              <a:t>Bi_mode</a:t>
            </a:r>
            <a:r>
              <a:rPr lang="en-US" dirty="0"/>
              <a:t> predictor</a:t>
            </a:r>
          </a:p>
        </p:txBody>
      </p:sp>
      <p:sp>
        <p:nvSpPr>
          <p:cNvPr id="5" name="Text Placeholder 4">
            <a:extLst>
              <a:ext uri="{FF2B5EF4-FFF2-40B4-BE49-F238E27FC236}">
                <a16:creationId xmlns:a16="http://schemas.microsoft.com/office/drawing/2014/main" id="{AACEAE4A-FFC0-E651-F9C5-A3C56720EF73}"/>
              </a:ext>
            </a:extLst>
          </p:cNvPr>
          <p:cNvSpPr>
            <a:spLocks noGrp="1"/>
          </p:cNvSpPr>
          <p:nvPr>
            <p:ph type="body" sz="quarter" idx="3"/>
          </p:nvPr>
        </p:nvSpPr>
        <p:spPr>
          <a:xfrm>
            <a:off x="4501728" y="1818120"/>
            <a:ext cx="3184385" cy="685800"/>
          </a:xfrm>
        </p:spPr>
        <p:txBody>
          <a:bodyPr/>
          <a:lstStyle/>
          <a:p>
            <a:pPr algn="ctr"/>
            <a:r>
              <a:rPr lang="en-US" dirty="0"/>
              <a:t>Local predictor</a:t>
            </a:r>
          </a:p>
        </p:txBody>
      </p:sp>
      <p:sp>
        <p:nvSpPr>
          <p:cNvPr id="6" name="Text Placeholder 5">
            <a:extLst>
              <a:ext uri="{FF2B5EF4-FFF2-40B4-BE49-F238E27FC236}">
                <a16:creationId xmlns:a16="http://schemas.microsoft.com/office/drawing/2014/main" id="{824005DD-FF18-F87E-9C08-B69E82E68796}"/>
              </a:ext>
            </a:extLst>
          </p:cNvPr>
          <p:cNvSpPr>
            <a:spLocks noGrp="1"/>
          </p:cNvSpPr>
          <p:nvPr>
            <p:ph type="body" sz="quarter" idx="13"/>
          </p:nvPr>
        </p:nvSpPr>
        <p:spPr>
          <a:xfrm>
            <a:off x="7851460" y="2035835"/>
            <a:ext cx="3194968" cy="685800"/>
          </a:xfrm>
        </p:spPr>
        <p:txBody>
          <a:bodyPr/>
          <a:lstStyle/>
          <a:p>
            <a:pPr algn="ctr"/>
            <a:r>
              <a:rPr lang="en-US" dirty="0"/>
              <a:t>Tournament Predictor</a:t>
            </a:r>
          </a:p>
        </p:txBody>
      </p:sp>
      <p:pic>
        <p:nvPicPr>
          <p:cNvPr id="11" name="Picture 10">
            <a:extLst>
              <a:ext uri="{FF2B5EF4-FFF2-40B4-BE49-F238E27FC236}">
                <a16:creationId xmlns:a16="http://schemas.microsoft.com/office/drawing/2014/main" id="{93C0E71D-8ED3-57DA-36B5-E99B2A142636}"/>
              </a:ext>
            </a:extLst>
          </p:cNvPr>
          <p:cNvPicPr>
            <a:picLocks noChangeAspect="1"/>
          </p:cNvPicPr>
          <p:nvPr/>
        </p:nvPicPr>
        <p:blipFill>
          <a:blip r:embed="rId2"/>
          <a:stretch>
            <a:fillRect/>
          </a:stretch>
        </p:blipFill>
        <p:spPr>
          <a:xfrm>
            <a:off x="1293979" y="2814997"/>
            <a:ext cx="2721154" cy="2879668"/>
          </a:xfrm>
          <a:prstGeom prst="rect">
            <a:avLst/>
          </a:prstGeom>
        </p:spPr>
      </p:pic>
      <p:pic>
        <p:nvPicPr>
          <p:cNvPr id="13" name="Picture 12">
            <a:extLst>
              <a:ext uri="{FF2B5EF4-FFF2-40B4-BE49-F238E27FC236}">
                <a16:creationId xmlns:a16="http://schemas.microsoft.com/office/drawing/2014/main" id="{8CFCD5B4-36DD-8297-2A3D-B2519900CF62}"/>
              </a:ext>
            </a:extLst>
          </p:cNvPr>
          <p:cNvPicPr>
            <a:picLocks noChangeAspect="1"/>
          </p:cNvPicPr>
          <p:nvPr/>
        </p:nvPicPr>
        <p:blipFill>
          <a:blip r:embed="rId3"/>
          <a:stretch>
            <a:fillRect/>
          </a:stretch>
        </p:blipFill>
        <p:spPr>
          <a:xfrm>
            <a:off x="4722304" y="2814997"/>
            <a:ext cx="2747394" cy="2838725"/>
          </a:xfrm>
          <a:prstGeom prst="rect">
            <a:avLst/>
          </a:prstGeom>
        </p:spPr>
      </p:pic>
      <p:pic>
        <p:nvPicPr>
          <p:cNvPr id="15" name="Picture 14">
            <a:extLst>
              <a:ext uri="{FF2B5EF4-FFF2-40B4-BE49-F238E27FC236}">
                <a16:creationId xmlns:a16="http://schemas.microsoft.com/office/drawing/2014/main" id="{2FB26BDD-CF80-187D-525B-C4A06EC6401E}"/>
              </a:ext>
            </a:extLst>
          </p:cNvPr>
          <p:cNvPicPr>
            <a:picLocks noChangeAspect="1"/>
          </p:cNvPicPr>
          <p:nvPr/>
        </p:nvPicPr>
        <p:blipFill>
          <a:blip r:embed="rId4"/>
          <a:stretch>
            <a:fillRect/>
          </a:stretch>
        </p:blipFill>
        <p:spPr>
          <a:xfrm>
            <a:off x="8176869" y="2862015"/>
            <a:ext cx="2938310" cy="3712956"/>
          </a:xfrm>
          <a:prstGeom prst="rect">
            <a:avLst/>
          </a:prstGeom>
        </p:spPr>
      </p:pic>
    </p:spTree>
    <p:extLst>
      <p:ext uri="{BB962C8B-B14F-4D97-AF65-F5344CB8AC3E}">
        <p14:creationId xmlns:p14="http://schemas.microsoft.com/office/powerpoint/2010/main" val="13710101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D4EC-959B-5EAF-D6D5-5E3B7551D58F}"/>
              </a:ext>
            </a:extLst>
          </p:cNvPr>
          <p:cNvSpPr>
            <a:spLocks noGrp="1"/>
          </p:cNvSpPr>
          <p:nvPr>
            <p:ph type="title"/>
          </p:nvPr>
        </p:nvSpPr>
        <p:spPr/>
        <p:txBody>
          <a:bodyPr>
            <a:normAutofit fontScale="90000"/>
          </a:bodyPr>
          <a:lstStyle/>
          <a:p>
            <a:r>
              <a:rPr lang="en-US" sz="3600" dirty="0"/>
              <a:t>Changes Observed in </a:t>
            </a:r>
            <a:r>
              <a:rPr lang="en-US" dirty="0"/>
              <a:t>stats.txt </a:t>
            </a:r>
            <a:r>
              <a:rPr lang="en-US" sz="3600" dirty="0"/>
              <a:t>file after adding branch predictor support and making changes for the parameters</a:t>
            </a:r>
            <a:endParaRPr lang="en-US" dirty="0"/>
          </a:p>
        </p:txBody>
      </p:sp>
      <p:pic>
        <p:nvPicPr>
          <p:cNvPr id="14" name="Content Placeholder 13">
            <a:extLst>
              <a:ext uri="{FF2B5EF4-FFF2-40B4-BE49-F238E27FC236}">
                <a16:creationId xmlns:a16="http://schemas.microsoft.com/office/drawing/2014/main" id="{2B62A7A9-1E94-C4BE-52C0-C094DCE01FD5}"/>
              </a:ext>
            </a:extLst>
          </p:cNvPr>
          <p:cNvPicPr>
            <a:picLocks noGrp="1" noChangeAspect="1"/>
          </p:cNvPicPr>
          <p:nvPr>
            <p:ph idx="1"/>
          </p:nvPr>
        </p:nvPicPr>
        <p:blipFill>
          <a:blip r:embed="rId2"/>
          <a:stretch>
            <a:fillRect/>
          </a:stretch>
        </p:blipFill>
        <p:spPr>
          <a:xfrm>
            <a:off x="1141412" y="2433504"/>
            <a:ext cx="9906000" cy="1085173"/>
          </a:xfrm>
        </p:spPr>
      </p:pic>
      <p:pic>
        <p:nvPicPr>
          <p:cNvPr id="16" name="Picture 15">
            <a:extLst>
              <a:ext uri="{FF2B5EF4-FFF2-40B4-BE49-F238E27FC236}">
                <a16:creationId xmlns:a16="http://schemas.microsoft.com/office/drawing/2014/main" id="{CBCC65AF-99D7-48DF-AD42-423EAD120E4E}"/>
              </a:ext>
            </a:extLst>
          </p:cNvPr>
          <p:cNvPicPr>
            <a:picLocks noChangeAspect="1"/>
          </p:cNvPicPr>
          <p:nvPr/>
        </p:nvPicPr>
        <p:blipFill>
          <a:blip r:embed="rId3"/>
          <a:stretch>
            <a:fillRect/>
          </a:stretch>
        </p:blipFill>
        <p:spPr>
          <a:xfrm>
            <a:off x="1141412" y="4218134"/>
            <a:ext cx="8547100" cy="939800"/>
          </a:xfrm>
          <a:prstGeom prst="rect">
            <a:avLst/>
          </a:prstGeom>
        </p:spPr>
      </p:pic>
    </p:spTree>
    <p:extLst>
      <p:ext uri="{BB962C8B-B14F-4D97-AF65-F5344CB8AC3E}">
        <p14:creationId xmlns:p14="http://schemas.microsoft.com/office/powerpoint/2010/main" val="1789806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0" name="Picture 2">
            <a:extLst>
              <a:ext uri="{FF2B5EF4-FFF2-40B4-BE49-F238E27FC236}">
                <a16:creationId xmlns:a16="http://schemas.microsoft.com/office/drawing/2014/main" id="{5FF7B57D-FF7B-48B3-9F60-9BCEEECF9E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12" name="Group 11">
            <a:extLst>
              <a:ext uri="{FF2B5EF4-FFF2-40B4-BE49-F238E27FC236}">
                <a16:creationId xmlns:a16="http://schemas.microsoft.com/office/drawing/2014/main" id="{EB95AFDF-FA7D-4311-9C65-6D507D92F4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3" name="Group 12">
              <a:extLst>
                <a:ext uri="{FF2B5EF4-FFF2-40B4-BE49-F238E27FC236}">
                  <a16:creationId xmlns:a16="http://schemas.microsoft.com/office/drawing/2014/main" id="{9A5CCD98-20C1-4404-B788-FDA92F8A44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5" name="Rectangle 5">
                <a:extLst>
                  <a:ext uri="{FF2B5EF4-FFF2-40B4-BE49-F238E27FC236}">
                    <a16:creationId xmlns:a16="http://schemas.microsoft.com/office/drawing/2014/main" id="{C1424C76-B5C3-468E-86FA-8D9B269053D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6" name="Freeform 6">
                <a:extLst>
                  <a:ext uri="{FF2B5EF4-FFF2-40B4-BE49-F238E27FC236}">
                    <a16:creationId xmlns:a16="http://schemas.microsoft.com/office/drawing/2014/main" id="{B3922267-72C9-403B-A6DE-7D0A43D554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7" name="Freeform 7">
                <a:extLst>
                  <a:ext uri="{FF2B5EF4-FFF2-40B4-BE49-F238E27FC236}">
                    <a16:creationId xmlns:a16="http://schemas.microsoft.com/office/drawing/2014/main" id="{7276DB68-2E8D-4723-852B-7476DD38FE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8">
                <a:extLst>
                  <a:ext uri="{FF2B5EF4-FFF2-40B4-BE49-F238E27FC236}">
                    <a16:creationId xmlns:a16="http://schemas.microsoft.com/office/drawing/2014/main" id="{0A155711-4993-4D1E-89EA-A397C164F0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9">
                <a:extLst>
                  <a:ext uri="{FF2B5EF4-FFF2-40B4-BE49-F238E27FC236}">
                    <a16:creationId xmlns:a16="http://schemas.microsoft.com/office/drawing/2014/main" id="{2AB42136-2551-4CAA-857F-65FA3247B4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10">
                <a:extLst>
                  <a:ext uri="{FF2B5EF4-FFF2-40B4-BE49-F238E27FC236}">
                    <a16:creationId xmlns:a16="http://schemas.microsoft.com/office/drawing/2014/main" id="{7C2ADEA1-EA3E-4C0E-A28E-460092F7F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Freeform 11">
                <a:extLst>
                  <a:ext uri="{FF2B5EF4-FFF2-40B4-BE49-F238E27FC236}">
                    <a16:creationId xmlns:a16="http://schemas.microsoft.com/office/drawing/2014/main" id="{B04584B3-081C-4286-A840-AB5B16B10A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2" name="Freeform 12">
                <a:extLst>
                  <a:ext uri="{FF2B5EF4-FFF2-40B4-BE49-F238E27FC236}">
                    <a16:creationId xmlns:a16="http://schemas.microsoft.com/office/drawing/2014/main" id="{3AB388FD-C246-4936-A041-E0413A1329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13">
                <a:extLst>
                  <a:ext uri="{FF2B5EF4-FFF2-40B4-BE49-F238E27FC236}">
                    <a16:creationId xmlns:a16="http://schemas.microsoft.com/office/drawing/2014/main" id="{57692343-2D12-4F57-836C-945D407B68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14">
                <a:extLst>
                  <a:ext uri="{FF2B5EF4-FFF2-40B4-BE49-F238E27FC236}">
                    <a16:creationId xmlns:a16="http://schemas.microsoft.com/office/drawing/2014/main" id="{062EE710-0210-4840-8698-E0DF1C6170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15">
                <a:extLst>
                  <a:ext uri="{FF2B5EF4-FFF2-40B4-BE49-F238E27FC236}">
                    <a16:creationId xmlns:a16="http://schemas.microsoft.com/office/drawing/2014/main" id="{161892F4-6071-40CD-8E18-CDEE0C91B5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Line 16">
                <a:extLst>
                  <a:ext uri="{FF2B5EF4-FFF2-40B4-BE49-F238E27FC236}">
                    <a16:creationId xmlns:a16="http://schemas.microsoft.com/office/drawing/2014/main" id="{3E6BBE44-8D88-407D-B1C6-10C89DD6173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37" name="Freeform 17">
                <a:extLst>
                  <a:ext uri="{FF2B5EF4-FFF2-40B4-BE49-F238E27FC236}">
                    <a16:creationId xmlns:a16="http://schemas.microsoft.com/office/drawing/2014/main" id="{1E90AE6E-328E-4730-825C-B5130F5CF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18">
                <a:extLst>
                  <a:ext uri="{FF2B5EF4-FFF2-40B4-BE49-F238E27FC236}">
                    <a16:creationId xmlns:a16="http://schemas.microsoft.com/office/drawing/2014/main" id="{24EC969F-6E4A-4163-ABDA-4674429A3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19">
                <a:extLst>
                  <a:ext uri="{FF2B5EF4-FFF2-40B4-BE49-F238E27FC236}">
                    <a16:creationId xmlns:a16="http://schemas.microsoft.com/office/drawing/2014/main" id="{1B735C94-B049-42C6-9DEF-5DB70D58CE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20">
                <a:extLst>
                  <a:ext uri="{FF2B5EF4-FFF2-40B4-BE49-F238E27FC236}">
                    <a16:creationId xmlns:a16="http://schemas.microsoft.com/office/drawing/2014/main" id="{051C02E6-1954-478B-AEAE-BF8F36BE94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Rectangle 21">
                <a:extLst>
                  <a:ext uri="{FF2B5EF4-FFF2-40B4-BE49-F238E27FC236}">
                    <a16:creationId xmlns:a16="http://schemas.microsoft.com/office/drawing/2014/main" id="{6710B1C0-310A-48D0-B824-459D9AFC2FB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42" name="Freeform 22">
                <a:extLst>
                  <a:ext uri="{FF2B5EF4-FFF2-40B4-BE49-F238E27FC236}">
                    <a16:creationId xmlns:a16="http://schemas.microsoft.com/office/drawing/2014/main" id="{1204A606-D9A6-4DC6-9F0E-D516EA1EB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3" name="Freeform 23">
                <a:extLst>
                  <a:ext uri="{FF2B5EF4-FFF2-40B4-BE49-F238E27FC236}">
                    <a16:creationId xmlns:a16="http://schemas.microsoft.com/office/drawing/2014/main" id="{EE569555-0243-4979-A537-C9B4AFD5F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4" name="Freeform 24">
                <a:extLst>
                  <a:ext uri="{FF2B5EF4-FFF2-40B4-BE49-F238E27FC236}">
                    <a16:creationId xmlns:a16="http://schemas.microsoft.com/office/drawing/2014/main" id="{D52A977D-4993-48AF-A792-F2DE09639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5" name="Freeform 25">
                <a:extLst>
                  <a:ext uri="{FF2B5EF4-FFF2-40B4-BE49-F238E27FC236}">
                    <a16:creationId xmlns:a16="http://schemas.microsoft.com/office/drawing/2014/main" id="{93CFF2DC-E52E-4D99-97D5-B0D7B792E5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6" name="Freeform 26">
                <a:extLst>
                  <a:ext uri="{FF2B5EF4-FFF2-40B4-BE49-F238E27FC236}">
                    <a16:creationId xmlns:a16="http://schemas.microsoft.com/office/drawing/2014/main" id="{5E175372-AF09-42A7-B3D0-226C83489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7" name="Freeform 27">
                <a:extLst>
                  <a:ext uri="{FF2B5EF4-FFF2-40B4-BE49-F238E27FC236}">
                    <a16:creationId xmlns:a16="http://schemas.microsoft.com/office/drawing/2014/main" id="{ABF20BA9-F4B2-49EA-A573-578B18977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8" name="Freeform 28">
                <a:extLst>
                  <a:ext uri="{FF2B5EF4-FFF2-40B4-BE49-F238E27FC236}">
                    <a16:creationId xmlns:a16="http://schemas.microsoft.com/office/drawing/2014/main" id="{AA3A7A4B-C811-4E23-8BFD-5823A032DA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9" name="Freeform 29">
                <a:extLst>
                  <a:ext uri="{FF2B5EF4-FFF2-40B4-BE49-F238E27FC236}">
                    <a16:creationId xmlns:a16="http://schemas.microsoft.com/office/drawing/2014/main" id="{47537781-F057-4B97-AD8F-12FE9BE599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0" name="Freeform 30">
                <a:extLst>
                  <a:ext uri="{FF2B5EF4-FFF2-40B4-BE49-F238E27FC236}">
                    <a16:creationId xmlns:a16="http://schemas.microsoft.com/office/drawing/2014/main" id="{078883C7-EB52-4BB7-A9A7-F8C046A83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51" name="Freeform 31">
                <a:extLst>
                  <a:ext uri="{FF2B5EF4-FFF2-40B4-BE49-F238E27FC236}">
                    <a16:creationId xmlns:a16="http://schemas.microsoft.com/office/drawing/2014/main" id="{63CCBBF8-5972-4ED3-AB5B-46DC425B1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14" name="Group 13">
              <a:extLst>
                <a:ext uri="{FF2B5EF4-FFF2-40B4-BE49-F238E27FC236}">
                  <a16:creationId xmlns:a16="http://schemas.microsoft.com/office/drawing/2014/main" id="{A8C19883-37FB-437C-A3AA-89AA6239D3A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5" name="Freeform 32">
                <a:extLst>
                  <a:ext uri="{FF2B5EF4-FFF2-40B4-BE49-F238E27FC236}">
                    <a16:creationId xmlns:a16="http://schemas.microsoft.com/office/drawing/2014/main" id="{AF1753DD-4CEF-45EC-B952-90EA8895D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6" name="Freeform 33">
                <a:extLst>
                  <a:ext uri="{FF2B5EF4-FFF2-40B4-BE49-F238E27FC236}">
                    <a16:creationId xmlns:a16="http://schemas.microsoft.com/office/drawing/2014/main" id="{5B9356DB-C1BE-4D76-8FA7-4FBAA12D1D3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34">
                <a:extLst>
                  <a:ext uri="{FF2B5EF4-FFF2-40B4-BE49-F238E27FC236}">
                    <a16:creationId xmlns:a16="http://schemas.microsoft.com/office/drawing/2014/main" id="{C4F59561-572D-42BA-A6FD-F3AFA1A394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35">
                <a:extLst>
                  <a:ext uri="{FF2B5EF4-FFF2-40B4-BE49-F238E27FC236}">
                    <a16:creationId xmlns:a16="http://schemas.microsoft.com/office/drawing/2014/main" id="{BB7A51A1-D509-4494-BAE2-1B96CAD4DB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36">
                <a:extLst>
                  <a:ext uri="{FF2B5EF4-FFF2-40B4-BE49-F238E27FC236}">
                    <a16:creationId xmlns:a16="http://schemas.microsoft.com/office/drawing/2014/main" id="{D3FE0B5A-55DE-4E56-8E9B-B92D1DB9A8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37">
                <a:extLst>
                  <a:ext uri="{FF2B5EF4-FFF2-40B4-BE49-F238E27FC236}">
                    <a16:creationId xmlns:a16="http://schemas.microsoft.com/office/drawing/2014/main" id="{F125661C-3A0E-4B6E-B2AB-1B08C89251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38">
                <a:extLst>
                  <a:ext uri="{FF2B5EF4-FFF2-40B4-BE49-F238E27FC236}">
                    <a16:creationId xmlns:a16="http://schemas.microsoft.com/office/drawing/2014/main" id="{39304006-EE77-438A-A0D1-537322356C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39">
                <a:extLst>
                  <a:ext uri="{FF2B5EF4-FFF2-40B4-BE49-F238E27FC236}">
                    <a16:creationId xmlns:a16="http://schemas.microsoft.com/office/drawing/2014/main" id="{C6031DEB-4109-4049-82CF-DD06483A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40">
                <a:extLst>
                  <a:ext uri="{FF2B5EF4-FFF2-40B4-BE49-F238E27FC236}">
                    <a16:creationId xmlns:a16="http://schemas.microsoft.com/office/drawing/2014/main" id="{65FC2657-18D6-4490-88D6-32E6B1C6FB1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Rectangle 41">
                <a:extLst>
                  <a:ext uri="{FF2B5EF4-FFF2-40B4-BE49-F238E27FC236}">
                    <a16:creationId xmlns:a16="http://schemas.microsoft.com/office/drawing/2014/main" id="{20BEA03B-3EAD-4FA2-BC9D-25A14D635CF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useBgFill="1">
        <p:nvSpPr>
          <p:cNvPr id="53" name="Rectangle 52">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5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A762860-65FF-51E4-B08D-CDE26D0966AE}"/>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dirty="0"/>
              <a:t>Local BP for 401.bzip2</a:t>
            </a:r>
          </a:p>
        </p:txBody>
      </p:sp>
      <p:sp>
        <p:nvSpPr>
          <p:cNvPr id="3" name="Text Placeholder 2">
            <a:extLst>
              <a:ext uri="{FF2B5EF4-FFF2-40B4-BE49-F238E27FC236}">
                <a16:creationId xmlns:a16="http://schemas.microsoft.com/office/drawing/2014/main" id="{C745884E-CC96-412C-2772-598438C7141F}"/>
              </a:ext>
            </a:extLst>
          </p:cNvPr>
          <p:cNvSpPr>
            <a:spLocks noGrp="1"/>
          </p:cNvSpPr>
          <p:nvPr>
            <p:ph type="body" sz="half" idx="2"/>
          </p:nvPr>
        </p:nvSpPr>
        <p:spPr>
          <a:xfrm>
            <a:off x="1141412" y="2249487"/>
            <a:ext cx="4459287" cy="3965046"/>
          </a:xfrm>
        </p:spPr>
        <p:txBody>
          <a:bodyPr vert="horz" lIns="91440" tIns="45720" rIns="91440" bIns="45720" rtlCol="0">
            <a:normAutofit/>
          </a:bodyPr>
          <a:lstStyle/>
          <a:p>
            <a:pPr indent="-228600">
              <a:buFont typeface="Arial" panose="020B0604020202020204" pitchFamily="34" charset="0"/>
              <a:buChar char="•"/>
            </a:pPr>
            <a:r>
              <a:rPr lang="en-US" sz="2000" dirty="0"/>
              <a:t>There is only very slight variation in BTB miss percentage and branch miss prediction percentage with changes in the BTB entries and local predictor size.</a:t>
            </a:r>
          </a:p>
          <a:p>
            <a:pPr indent="-228600">
              <a:buFont typeface="Arial" panose="020B0604020202020204" pitchFamily="34" charset="0"/>
              <a:buChar char="•"/>
            </a:pPr>
            <a:r>
              <a:rPr lang="en-US" sz="2000" dirty="0"/>
              <a:t>However, as we increase the predictor size and the BTB buffer size the number of misses were seen to be considerably reduced.</a:t>
            </a:r>
          </a:p>
        </p:txBody>
      </p:sp>
      <p:pic>
        <p:nvPicPr>
          <p:cNvPr id="5" name="Content Placeholder 4" descr="Chart, bar chart&#10;&#10;Description automatically generated">
            <a:extLst>
              <a:ext uri="{FF2B5EF4-FFF2-40B4-BE49-F238E27FC236}">
                <a16:creationId xmlns:a16="http://schemas.microsoft.com/office/drawing/2014/main" id="{031C568F-A073-108E-EC5B-5CD5C3BE6EE0}"/>
              </a:ext>
            </a:extLst>
          </p:cNvPr>
          <p:cNvPicPr>
            <a:picLocks noGrp="1" noChangeAspect="1"/>
          </p:cNvPicPr>
          <p:nvPr>
            <p:ph idx="1"/>
          </p:nvPr>
        </p:nvPicPr>
        <p:blipFill>
          <a:blip r:embed="rId4"/>
          <a:stretch>
            <a:fillRect/>
          </a:stretch>
        </p:blipFill>
        <p:spPr>
          <a:xfrm>
            <a:off x="6096000" y="1806923"/>
            <a:ext cx="5456279" cy="321920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7" name="Group 56">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5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5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6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7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236248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755E994-69E3-DD51-5D60-0400DFB43EAC}"/>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dirty="0"/>
              <a:t>Local BP for 429.mcf</a:t>
            </a:r>
          </a:p>
        </p:txBody>
      </p:sp>
      <p:sp>
        <p:nvSpPr>
          <p:cNvPr id="4" name="TextBox 3">
            <a:extLst>
              <a:ext uri="{FF2B5EF4-FFF2-40B4-BE49-F238E27FC236}">
                <a16:creationId xmlns:a16="http://schemas.microsoft.com/office/drawing/2014/main" id="{5301E879-4B18-3AAF-0525-2E9B46AC7898}"/>
              </a:ext>
            </a:extLst>
          </p:cNvPr>
          <p:cNvSpPr txBox="1"/>
          <p:nvPr/>
        </p:nvSpPr>
        <p:spPr>
          <a:xfrm>
            <a:off x="1141412" y="2249487"/>
            <a:ext cx="4459287" cy="3965046"/>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2000" dirty="0"/>
              <a:t>There is an irregular trend in BTB miss percentage and a little variation in branch miss prediction percentage with changes in the BTB entries and local predictor size.</a:t>
            </a:r>
          </a:p>
          <a:p>
            <a:pPr indent="-228600" defTabSz="914400">
              <a:lnSpc>
                <a:spcPct val="120000"/>
              </a:lnSpc>
              <a:spcAft>
                <a:spcPts val="600"/>
              </a:spcAft>
              <a:buSzPct val="125000"/>
              <a:buFont typeface="Arial" panose="020B0604020202020204" pitchFamily="34" charset="0"/>
              <a:buChar char="•"/>
            </a:pPr>
            <a:r>
              <a:rPr lang="en-US" sz="2000" dirty="0"/>
              <a:t>But as the predictor size increases from 1024 to 8192 there was a drastic drop in the number of misses.</a:t>
            </a:r>
          </a:p>
          <a:p>
            <a:pPr indent="-228600" defTabSz="914400">
              <a:lnSpc>
                <a:spcPct val="120000"/>
              </a:lnSpc>
              <a:spcAft>
                <a:spcPts val="600"/>
              </a:spcAft>
              <a:buSzPct val="125000"/>
              <a:buFont typeface="Arial" panose="020B0604020202020204" pitchFamily="34" charset="0"/>
              <a:buChar char="•"/>
            </a:pPr>
            <a:endParaRPr lang="en-US" sz="2000" dirty="0"/>
          </a:p>
        </p:txBody>
      </p:sp>
      <p:pic>
        <p:nvPicPr>
          <p:cNvPr id="5" name="Content Placeholder 4" descr="Chart, bar chart&#10;&#10;Description automatically generated">
            <a:extLst>
              <a:ext uri="{FF2B5EF4-FFF2-40B4-BE49-F238E27FC236}">
                <a16:creationId xmlns:a16="http://schemas.microsoft.com/office/drawing/2014/main" id="{E1E36BAE-CD28-D234-2D7E-F415E76FEEC0}"/>
              </a:ext>
            </a:extLst>
          </p:cNvPr>
          <p:cNvPicPr>
            <a:picLocks noGrp="1" noChangeAspect="1"/>
          </p:cNvPicPr>
          <p:nvPr>
            <p:ph idx="1"/>
          </p:nvPr>
        </p:nvPicPr>
        <p:blipFill>
          <a:blip r:embed="rId4"/>
          <a:stretch>
            <a:fillRect/>
          </a:stretch>
        </p:blipFill>
        <p:spPr>
          <a:xfrm>
            <a:off x="6096000" y="1711440"/>
            <a:ext cx="5456279" cy="341017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644364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B7B3094-9E91-3051-8A5C-349FA8EB05E0}"/>
              </a:ext>
            </a:extLst>
          </p:cNvPr>
          <p:cNvSpPr>
            <a:spLocks noGrp="1"/>
          </p:cNvSpPr>
          <p:nvPr>
            <p:ph type="title"/>
          </p:nvPr>
        </p:nvSpPr>
        <p:spPr>
          <a:xfrm>
            <a:off x="1141413" y="618518"/>
            <a:ext cx="4916488" cy="1478570"/>
          </a:xfrm>
        </p:spPr>
        <p:txBody>
          <a:bodyPr vert="horz" lIns="91440" tIns="45720" rIns="91440" bIns="45720" rtlCol="0" anchor="ctr">
            <a:normAutofit/>
          </a:bodyPr>
          <a:lstStyle/>
          <a:p>
            <a:r>
              <a:rPr lang="en-US" sz="3200" dirty="0"/>
              <a:t>Local BP for 456.hmmer</a:t>
            </a:r>
          </a:p>
        </p:txBody>
      </p:sp>
      <p:sp>
        <p:nvSpPr>
          <p:cNvPr id="4" name="TextBox 3">
            <a:extLst>
              <a:ext uri="{FF2B5EF4-FFF2-40B4-BE49-F238E27FC236}">
                <a16:creationId xmlns:a16="http://schemas.microsoft.com/office/drawing/2014/main" id="{F77C7AF1-2E22-79B2-0C06-96E0D3E8037B}"/>
              </a:ext>
            </a:extLst>
          </p:cNvPr>
          <p:cNvSpPr txBox="1"/>
          <p:nvPr/>
        </p:nvSpPr>
        <p:spPr>
          <a:xfrm>
            <a:off x="1141412" y="2249487"/>
            <a:ext cx="4459287" cy="3965046"/>
          </a:xfrm>
          <a:prstGeom prst="rect">
            <a:avLst/>
          </a:prstGeom>
        </p:spPr>
        <p:txBody>
          <a:bodyPr vert="horz" lIns="91440" tIns="45720" rIns="91440" bIns="45720" rtlCol="0">
            <a:normAutofit fontScale="92500"/>
          </a:bodyPr>
          <a:lstStyle/>
          <a:p>
            <a:pPr indent="-228600" defTabSz="914400">
              <a:lnSpc>
                <a:spcPct val="120000"/>
              </a:lnSpc>
              <a:spcAft>
                <a:spcPts val="600"/>
              </a:spcAft>
              <a:buSzPct val="125000"/>
              <a:buFont typeface="Arial" panose="020B0604020202020204" pitchFamily="34" charset="0"/>
              <a:buChar char="•"/>
            </a:pPr>
            <a:r>
              <a:rPr lang="en-US" sz="2000" dirty="0"/>
              <a:t>For low value of local predictor size there is an increase in BTB miss percentage and branch miss prediction percentage stays almost constant with changes in the BTB entries and local predictor size.</a:t>
            </a:r>
          </a:p>
          <a:p>
            <a:pPr indent="-228600" defTabSz="914400">
              <a:lnSpc>
                <a:spcPct val="120000"/>
              </a:lnSpc>
              <a:spcAft>
                <a:spcPts val="600"/>
              </a:spcAft>
              <a:buSzPct val="125000"/>
              <a:buFont typeface="Arial" panose="020B0604020202020204" pitchFamily="34" charset="0"/>
              <a:buChar char="•"/>
            </a:pPr>
            <a:r>
              <a:rPr lang="en-US" sz="2000" dirty="0"/>
              <a:t>For this benchmark it can be observed that the between 2048-8192 and 8192-8192 configurations the variation in BTB entries has not resulted in any changes in the BTB miss percent. The bigger the predictor, the lesser the miss percentage.</a:t>
            </a:r>
          </a:p>
        </p:txBody>
      </p:sp>
      <p:pic>
        <p:nvPicPr>
          <p:cNvPr id="5" name="Content Placeholder 4" descr="Chart, bar chart&#10;&#10;Description automatically generated">
            <a:extLst>
              <a:ext uri="{FF2B5EF4-FFF2-40B4-BE49-F238E27FC236}">
                <a16:creationId xmlns:a16="http://schemas.microsoft.com/office/drawing/2014/main" id="{FFA99618-1880-206F-48F2-EC9DA23E82B2}"/>
              </a:ext>
            </a:extLst>
          </p:cNvPr>
          <p:cNvPicPr>
            <a:picLocks noGrp="1" noChangeAspect="1"/>
          </p:cNvPicPr>
          <p:nvPr>
            <p:ph idx="1"/>
          </p:nvPr>
        </p:nvPicPr>
        <p:blipFill>
          <a:blip r:embed="rId4"/>
          <a:stretch>
            <a:fillRect/>
          </a:stretch>
        </p:blipFill>
        <p:spPr>
          <a:xfrm>
            <a:off x="6096000" y="1827384"/>
            <a:ext cx="5456279" cy="317828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947745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E365DA0-2BD4-D709-D3FE-04366C9160FA}"/>
              </a:ext>
            </a:extLst>
          </p:cNvPr>
          <p:cNvSpPr>
            <a:spLocks noGrp="1"/>
          </p:cNvSpPr>
          <p:nvPr>
            <p:ph type="title"/>
          </p:nvPr>
        </p:nvSpPr>
        <p:spPr>
          <a:xfrm>
            <a:off x="1141412" y="618518"/>
            <a:ext cx="5049837" cy="1478570"/>
          </a:xfrm>
        </p:spPr>
        <p:txBody>
          <a:bodyPr vert="horz" lIns="91440" tIns="45720" rIns="91440" bIns="45720" rtlCol="0" anchor="ctr">
            <a:normAutofit/>
          </a:bodyPr>
          <a:lstStyle/>
          <a:p>
            <a:r>
              <a:rPr lang="en-US" sz="3200" dirty="0"/>
              <a:t>Local BP for 458.sjeng</a:t>
            </a:r>
          </a:p>
        </p:txBody>
      </p:sp>
      <p:sp>
        <p:nvSpPr>
          <p:cNvPr id="4" name="TextBox 3">
            <a:extLst>
              <a:ext uri="{FF2B5EF4-FFF2-40B4-BE49-F238E27FC236}">
                <a16:creationId xmlns:a16="http://schemas.microsoft.com/office/drawing/2014/main" id="{2E8F7E14-B7AA-C16E-6F8E-A0DC63B0676D}"/>
              </a:ext>
            </a:extLst>
          </p:cNvPr>
          <p:cNvSpPr txBox="1"/>
          <p:nvPr/>
        </p:nvSpPr>
        <p:spPr>
          <a:xfrm>
            <a:off x="1141412" y="2249487"/>
            <a:ext cx="4459287" cy="3965046"/>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2000" dirty="0"/>
              <a:t>There is decrease in BTB miss percentage with increase in both BTB entries and local predictor size. A very slight variation is observed in branch miss prediction percentage with changes in the BTB entries and local predictor size.</a:t>
            </a:r>
          </a:p>
          <a:p>
            <a:pPr indent="-228600" defTabSz="914400">
              <a:lnSpc>
                <a:spcPct val="120000"/>
              </a:lnSpc>
              <a:spcAft>
                <a:spcPts val="600"/>
              </a:spcAft>
              <a:buSzPct val="125000"/>
              <a:buFont typeface="Arial" panose="020B0604020202020204" pitchFamily="34" charset="0"/>
              <a:buChar char="•"/>
            </a:pPr>
            <a:r>
              <a:rPr lang="en-US" sz="2000" dirty="0"/>
              <a:t>However as the predictors size decreases, mispredictions have considerable increased as you can see in the 8192-1024 configuration.</a:t>
            </a:r>
          </a:p>
        </p:txBody>
      </p:sp>
      <p:pic>
        <p:nvPicPr>
          <p:cNvPr id="5" name="Content Placeholder 4" descr="Chart, bar chart&#10;&#10;Description automatically generated">
            <a:extLst>
              <a:ext uri="{FF2B5EF4-FFF2-40B4-BE49-F238E27FC236}">
                <a16:creationId xmlns:a16="http://schemas.microsoft.com/office/drawing/2014/main" id="{C836AC5C-A763-AB70-A52C-E2C280897A1A}"/>
              </a:ext>
            </a:extLst>
          </p:cNvPr>
          <p:cNvPicPr>
            <a:picLocks noGrp="1" noChangeAspect="1"/>
          </p:cNvPicPr>
          <p:nvPr>
            <p:ph idx="1"/>
          </p:nvPr>
        </p:nvPicPr>
        <p:blipFill>
          <a:blip r:embed="rId4"/>
          <a:stretch>
            <a:fillRect/>
          </a:stretch>
        </p:blipFill>
        <p:spPr>
          <a:xfrm>
            <a:off x="6096000" y="1827384"/>
            <a:ext cx="5456279" cy="317828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96561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6C467-CFEE-6C2A-2C54-92504AC4B8FD}"/>
              </a:ext>
            </a:extLst>
          </p:cNvPr>
          <p:cNvSpPr>
            <a:spLocks noGrp="1"/>
          </p:cNvSpPr>
          <p:nvPr>
            <p:ph type="title"/>
          </p:nvPr>
        </p:nvSpPr>
        <p:spPr>
          <a:xfrm>
            <a:off x="850167" y="272456"/>
            <a:ext cx="9905998" cy="1478570"/>
          </a:xfrm>
        </p:spPr>
        <p:txBody>
          <a:bodyPr/>
          <a:lstStyle/>
          <a:p>
            <a:pPr algn="ctr"/>
            <a:r>
              <a:rPr lang="en-US" dirty="0"/>
              <a:t>Project Description:</a:t>
            </a:r>
          </a:p>
        </p:txBody>
      </p:sp>
      <p:sp>
        <p:nvSpPr>
          <p:cNvPr id="3" name="Content Placeholder 2">
            <a:extLst>
              <a:ext uri="{FF2B5EF4-FFF2-40B4-BE49-F238E27FC236}">
                <a16:creationId xmlns:a16="http://schemas.microsoft.com/office/drawing/2014/main" id="{156B6CED-F853-D2AB-EAE6-37E33F50C086}"/>
              </a:ext>
            </a:extLst>
          </p:cNvPr>
          <p:cNvSpPr>
            <a:spLocks noGrp="1"/>
          </p:cNvSpPr>
          <p:nvPr>
            <p:ph idx="1"/>
          </p:nvPr>
        </p:nvSpPr>
        <p:spPr>
          <a:xfrm>
            <a:off x="1282147" y="1474839"/>
            <a:ext cx="9905999" cy="5110705"/>
          </a:xfrm>
        </p:spPr>
        <p:txBody>
          <a:bodyPr numCol="2">
            <a:noAutofit/>
          </a:bodyPr>
          <a:lstStyle/>
          <a:p>
            <a:r>
              <a:rPr lang="en-US" sz="2200" dirty="0"/>
              <a:t>Evaluating the efficiency of various branch predictors on X86 MP using GEM5.</a:t>
            </a:r>
          </a:p>
          <a:p>
            <a:r>
              <a:rPr lang="en-US" sz="2200" b="1" dirty="0"/>
              <a:t>CPU type</a:t>
            </a:r>
            <a:r>
              <a:rPr lang="en-US" sz="2200" dirty="0"/>
              <a:t>: Timing Simple CPU.</a:t>
            </a:r>
          </a:p>
          <a:p>
            <a:r>
              <a:rPr lang="en-US" sz="2200" b="1" dirty="0"/>
              <a:t>CPU configuration:</a:t>
            </a:r>
          </a:p>
          <a:p>
            <a:r>
              <a:rPr lang="en-US" sz="2200" dirty="0"/>
              <a:t>128 kB for L1 Instruction cache.</a:t>
            </a:r>
          </a:p>
          <a:p>
            <a:r>
              <a:rPr lang="en-US" sz="2200" dirty="0"/>
              <a:t>128 kB for L1 Data cache.</a:t>
            </a:r>
          </a:p>
          <a:p>
            <a:r>
              <a:rPr lang="en-US" sz="2200" dirty="0"/>
              <a:t>1024 kB for L2 cache.</a:t>
            </a:r>
          </a:p>
          <a:p>
            <a:r>
              <a:rPr lang="en-US" sz="2200" b="1" dirty="0"/>
              <a:t>Associativity:</a:t>
            </a:r>
          </a:p>
          <a:p>
            <a:r>
              <a:rPr lang="en-US" sz="2200" dirty="0"/>
              <a:t>For L1D and L1I: 2-way Set associative.</a:t>
            </a:r>
          </a:p>
          <a:p>
            <a:r>
              <a:rPr lang="en-US" sz="2200" dirty="0"/>
              <a:t>For L2: 4-way set associative.</a:t>
            </a:r>
          </a:p>
          <a:p>
            <a:r>
              <a:rPr lang="en-US" sz="2200" dirty="0"/>
              <a:t>Cache Block Size: 64 bytes.</a:t>
            </a:r>
          </a:p>
          <a:p>
            <a:r>
              <a:rPr lang="en-US" sz="2200" b="1" dirty="0"/>
              <a:t>Benchmarks:</a:t>
            </a:r>
          </a:p>
          <a:p>
            <a:r>
              <a:rPr lang="en-US" sz="2200" dirty="0"/>
              <a:t>401.bzip2, 429.mcf, 456.hmmr. 458.sjeng, 470.lbm</a:t>
            </a:r>
          </a:p>
          <a:p>
            <a:r>
              <a:rPr lang="en-US" sz="2200" b="1" dirty="0"/>
              <a:t>Branch Predictors:</a:t>
            </a:r>
          </a:p>
          <a:p>
            <a:r>
              <a:rPr lang="en-US" sz="2200" dirty="0"/>
              <a:t>2 bit-Local branch predictor.</a:t>
            </a:r>
          </a:p>
          <a:p>
            <a:r>
              <a:rPr lang="en-US" sz="2200" dirty="0" err="1"/>
              <a:t>Bi_mode</a:t>
            </a:r>
            <a:r>
              <a:rPr lang="en-US" sz="2200" dirty="0"/>
              <a:t> branch predictor</a:t>
            </a:r>
          </a:p>
          <a:p>
            <a:r>
              <a:rPr lang="en-US" sz="2200" dirty="0"/>
              <a:t>Tournament predictor.</a:t>
            </a:r>
          </a:p>
          <a:p>
            <a:r>
              <a:rPr lang="en-US" sz="2200" dirty="0"/>
              <a:t>Standard Instruction Load: 500000000</a:t>
            </a:r>
          </a:p>
        </p:txBody>
      </p:sp>
    </p:spTree>
    <p:extLst>
      <p:ext uri="{BB962C8B-B14F-4D97-AF65-F5344CB8AC3E}">
        <p14:creationId xmlns:p14="http://schemas.microsoft.com/office/powerpoint/2010/main" val="322415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98A528A-2CB4-04CC-B734-C2AED082FB25}"/>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dirty="0"/>
              <a:t>Local BP for 470.lbm</a:t>
            </a:r>
          </a:p>
        </p:txBody>
      </p:sp>
      <p:sp>
        <p:nvSpPr>
          <p:cNvPr id="4" name="TextBox 3">
            <a:extLst>
              <a:ext uri="{FF2B5EF4-FFF2-40B4-BE49-F238E27FC236}">
                <a16:creationId xmlns:a16="http://schemas.microsoft.com/office/drawing/2014/main" id="{1BE9D342-B61F-52F0-989E-E5EACDA0EC05}"/>
              </a:ext>
            </a:extLst>
          </p:cNvPr>
          <p:cNvSpPr txBox="1"/>
          <p:nvPr/>
        </p:nvSpPr>
        <p:spPr>
          <a:xfrm>
            <a:off x="1141412" y="2249487"/>
            <a:ext cx="4459287" cy="3965046"/>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2000" dirty="0"/>
              <a:t>One of the anomalies observed for this specific benchmark is for the 8192-1024 configuration where the </a:t>
            </a:r>
          </a:p>
          <a:p>
            <a:pPr indent="-228600" defTabSz="914400">
              <a:lnSpc>
                <a:spcPct val="120000"/>
              </a:lnSpc>
              <a:spcAft>
                <a:spcPts val="600"/>
              </a:spcAft>
              <a:buSzPct val="125000"/>
              <a:buFont typeface="Arial" panose="020B0604020202020204" pitchFamily="34" charset="0"/>
              <a:buChar char="•"/>
            </a:pPr>
            <a:r>
              <a:rPr lang="en-US" sz="2000" dirty="0"/>
              <a:t>There is decrease in BTB miss percentage trend with increase local predictor size and branch miss prediction percentage stays constant with changes in the BTB entries and local predictor size.</a:t>
            </a:r>
          </a:p>
        </p:txBody>
      </p:sp>
      <p:pic>
        <p:nvPicPr>
          <p:cNvPr id="5" name="Content Placeholder 4" descr="Chart, bar chart&#10;&#10;Description automatically generated">
            <a:extLst>
              <a:ext uri="{FF2B5EF4-FFF2-40B4-BE49-F238E27FC236}">
                <a16:creationId xmlns:a16="http://schemas.microsoft.com/office/drawing/2014/main" id="{CFC224AC-F033-D52C-E404-5FE96FCC406E}"/>
              </a:ext>
            </a:extLst>
          </p:cNvPr>
          <p:cNvPicPr>
            <a:picLocks noGrp="1" noChangeAspect="1"/>
          </p:cNvPicPr>
          <p:nvPr>
            <p:ph idx="1"/>
          </p:nvPr>
        </p:nvPicPr>
        <p:blipFill>
          <a:blip r:embed="rId4"/>
          <a:stretch>
            <a:fillRect/>
          </a:stretch>
        </p:blipFill>
        <p:spPr>
          <a:xfrm>
            <a:off x="6096000" y="1868308"/>
            <a:ext cx="5456279" cy="309643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3972949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7C4A6-59FC-5AEC-DB74-1509677EA0C1}"/>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a:t>Bi-mode BP for 401</a:t>
            </a:r>
          </a:p>
        </p:txBody>
      </p:sp>
      <p:sp>
        <p:nvSpPr>
          <p:cNvPr id="4" name="TextBox 3">
            <a:extLst>
              <a:ext uri="{FF2B5EF4-FFF2-40B4-BE49-F238E27FC236}">
                <a16:creationId xmlns:a16="http://schemas.microsoft.com/office/drawing/2014/main" id="{EF5EBDC6-B637-41EC-44A2-094D588036CB}"/>
              </a:ext>
            </a:extLst>
          </p:cNvPr>
          <p:cNvSpPr txBox="1"/>
          <p:nvPr/>
        </p:nvSpPr>
        <p:spPr>
          <a:xfrm>
            <a:off x="1141412" y="2249487"/>
            <a:ext cx="4459287" cy="3965046"/>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2000" dirty="0"/>
              <a:t>There is not much variation  observed in BTB miss percentage and branch miss prediction percentage with changes in the BTB entries, global predictor size and choice predictor size.</a:t>
            </a:r>
          </a:p>
          <a:p>
            <a:pPr indent="-228600" defTabSz="914400">
              <a:lnSpc>
                <a:spcPct val="120000"/>
              </a:lnSpc>
              <a:spcAft>
                <a:spcPts val="600"/>
              </a:spcAft>
              <a:buSzPct val="125000"/>
              <a:buFont typeface="Arial" panose="020B0604020202020204" pitchFamily="34" charset="0"/>
              <a:buChar char="•"/>
            </a:pPr>
            <a:r>
              <a:rPr lang="en-US" sz="2000" dirty="0"/>
              <a:t>However, a smaller global predictor size can lead to relatively more mispredictions; the same can be observed form the configuration “8192_1024_4096”.</a:t>
            </a:r>
          </a:p>
        </p:txBody>
      </p:sp>
      <p:pic>
        <p:nvPicPr>
          <p:cNvPr id="5" name="Content Placeholder 4" descr="Chart, bar chart&#10;&#10;Description automatically generated">
            <a:extLst>
              <a:ext uri="{FF2B5EF4-FFF2-40B4-BE49-F238E27FC236}">
                <a16:creationId xmlns:a16="http://schemas.microsoft.com/office/drawing/2014/main" id="{6E23F916-07F8-35C6-9FEB-FAC7F9FBCF89}"/>
              </a:ext>
            </a:extLst>
          </p:cNvPr>
          <p:cNvPicPr>
            <a:picLocks noGrp="1" noChangeAspect="1"/>
          </p:cNvPicPr>
          <p:nvPr>
            <p:ph idx="1"/>
          </p:nvPr>
        </p:nvPicPr>
        <p:blipFill>
          <a:blip r:embed="rId2"/>
          <a:stretch>
            <a:fillRect/>
          </a:stretch>
        </p:blipFill>
        <p:spPr>
          <a:xfrm>
            <a:off x="6096000" y="1888767"/>
            <a:ext cx="5456279" cy="3055517"/>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2551619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B79EF8C-8F50-8287-08EB-0D81AD4FF88A}"/>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a:t>Bi-mode BP for 429</a:t>
            </a:r>
          </a:p>
        </p:txBody>
      </p:sp>
      <p:sp>
        <p:nvSpPr>
          <p:cNvPr id="4" name="TextBox 3">
            <a:extLst>
              <a:ext uri="{FF2B5EF4-FFF2-40B4-BE49-F238E27FC236}">
                <a16:creationId xmlns:a16="http://schemas.microsoft.com/office/drawing/2014/main" id="{E164E3AB-21D4-2C01-7743-BC8FFC9D1384}"/>
              </a:ext>
            </a:extLst>
          </p:cNvPr>
          <p:cNvSpPr txBox="1"/>
          <p:nvPr/>
        </p:nvSpPr>
        <p:spPr>
          <a:xfrm>
            <a:off x="1141412" y="2249487"/>
            <a:ext cx="4459287" cy="3965046"/>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2000" dirty="0"/>
              <a:t>There is decreasing trend in BTB miss percentage with increase in global predictor size.</a:t>
            </a:r>
          </a:p>
          <a:p>
            <a:pPr indent="-228600" defTabSz="914400">
              <a:lnSpc>
                <a:spcPct val="120000"/>
              </a:lnSpc>
              <a:spcAft>
                <a:spcPts val="600"/>
              </a:spcAft>
              <a:buSzPct val="125000"/>
              <a:buFont typeface="Arial" panose="020B0604020202020204" pitchFamily="34" charset="0"/>
              <a:buChar char="•"/>
            </a:pPr>
            <a:r>
              <a:rPr lang="en-US" sz="2000" dirty="0"/>
              <a:t>Branch miss prediction percentage doesn’t change much with changes in the BTB entries, global predictor size and choice predictor size. But it seems to be the least for the for biggest sizes of the predictor.</a:t>
            </a:r>
          </a:p>
        </p:txBody>
      </p:sp>
      <p:pic>
        <p:nvPicPr>
          <p:cNvPr id="5" name="Content Placeholder 4" descr="Chart, bar chart&#10;&#10;Description automatically generated">
            <a:extLst>
              <a:ext uri="{FF2B5EF4-FFF2-40B4-BE49-F238E27FC236}">
                <a16:creationId xmlns:a16="http://schemas.microsoft.com/office/drawing/2014/main" id="{E4343E25-9F93-BBDA-5A97-8D1B58D7BB66}"/>
              </a:ext>
            </a:extLst>
          </p:cNvPr>
          <p:cNvPicPr>
            <a:picLocks noGrp="1" noChangeAspect="1"/>
          </p:cNvPicPr>
          <p:nvPr>
            <p:ph idx="1"/>
          </p:nvPr>
        </p:nvPicPr>
        <p:blipFill>
          <a:blip r:embed="rId4"/>
          <a:stretch>
            <a:fillRect/>
          </a:stretch>
        </p:blipFill>
        <p:spPr>
          <a:xfrm>
            <a:off x="6096000" y="1834205"/>
            <a:ext cx="5456279" cy="316464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279955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70EA4AC-1830-14E3-6423-29498D27C990}"/>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dirty="0"/>
              <a:t>Bi-mode BP for 456</a:t>
            </a:r>
          </a:p>
        </p:txBody>
      </p:sp>
      <p:sp>
        <p:nvSpPr>
          <p:cNvPr id="4" name="TextBox 3">
            <a:extLst>
              <a:ext uri="{FF2B5EF4-FFF2-40B4-BE49-F238E27FC236}">
                <a16:creationId xmlns:a16="http://schemas.microsoft.com/office/drawing/2014/main" id="{5E3FC986-CC90-239E-B905-A9E505D34813}"/>
              </a:ext>
            </a:extLst>
          </p:cNvPr>
          <p:cNvSpPr txBox="1"/>
          <p:nvPr/>
        </p:nvSpPr>
        <p:spPr>
          <a:xfrm>
            <a:off x="1141412" y="2249487"/>
            <a:ext cx="4459287" cy="3965046"/>
          </a:xfrm>
          <a:prstGeom prst="rect">
            <a:avLst/>
          </a:prstGeom>
        </p:spPr>
        <p:txBody>
          <a:bodyPr vert="horz" lIns="91440" tIns="45720" rIns="91440" bIns="45720" rtlCol="0">
            <a:normAutofit/>
          </a:bodyPr>
          <a:lstStyle/>
          <a:p>
            <a:pPr marL="342900" indent="-342900" defTabSz="914400">
              <a:lnSpc>
                <a:spcPct val="120000"/>
              </a:lnSpc>
              <a:spcAft>
                <a:spcPts val="600"/>
              </a:spcAft>
              <a:buSzPct val="125000"/>
              <a:buFont typeface="Arial" panose="020B0604020202020204" pitchFamily="34" charset="0"/>
              <a:buChar char="•"/>
            </a:pPr>
            <a:r>
              <a:rPr lang="en-US" sz="2000" dirty="0"/>
              <a:t>With Increase in BTB entries, the BTB miss percentage seem to reduce, but that doesn’t seem to be the only factor, for bigger BTB buffer and smaller Predictor sizes the miss percentage is seen to worsen; that is increase.</a:t>
            </a:r>
          </a:p>
          <a:p>
            <a:pPr marL="342900" indent="-342900" defTabSz="914400">
              <a:lnSpc>
                <a:spcPct val="120000"/>
              </a:lnSpc>
              <a:spcAft>
                <a:spcPts val="600"/>
              </a:spcAft>
              <a:buSzPct val="125000"/>
              <a:buFont typeface="Arial" panose="020B0604020202020204" pitchFamily="34" charset="0"/>
              <a:buChar char="•"/>
            </a:pPr>
            <a:endParaRPr lang="en-US" sz="2000" dirty="0"/>
          </a:p>
        </p:txBody>
      </p:sp>
      <p:pic>
        <p:nvPicPr>
          <p:cNvPr id="5" name="Content Placeholder 4" descr="Chart, bar chart&#10;&#10;Description automatically generated">
            <a:extLst>
              <a:ext uri="{FF2B5EF4-FFF2-40B4-BE49-F238E27FC236}">
                <a16:creationId xmlns:a16="http://schemas.microsoft.com/office/drawing/2014/main" id="{D2BB617E-5B05-517B-EDC0-58C8B23286FF}"/>
              </a:ext>
            </a:extLst>
          </p:cNvPr>
          <p:cNvPicPr>
            <a:picLocks noGrp="1" noChangeAspect="1"/>
          </p:cNvPicPr>
          <p:nvPr>
            <p:ph idx="1"/>
          </p:nvPr>
        </p:nvPicPr>
        <p:blipFill>
          <a:blip r:embed="rId4"/>
          <a:stretch>
            <a:fillRect/>
          </a:stretch>
        </p:blipFill>
        <p:spPr>
          <a:xfrm>
            <a:off x="6096000" y="1827384"/>
            <a:ext cx="5456279" cy="317828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1195799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77CF28B-EDFF-9ABC-B4AB-F34CD603E49D}"/>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a:t>Bi-mode BP for 458</a:t>
            </a:r>
          </a:p>
        </p:txBody>
      </p:sp>
      <p:sp>
        <p:nvSpPr>
          <p:cNvPr id="4" name="TextBox 3">
            <a:extLst>
              <a:ext uri="{FF2B5EF4-FFF2-40B4-BE49-F238E27FC236}">
                <a16:creationId xmlns:a16="http://schemas.microsoft.com/office/drawing/2014/main" id="{7127C7DC-D004-8F36-4D1A-705C64CC5142}"/>
              </a:ext>
            </a:extLst>
          </p:cNvPr>
          <p:cNvSpPr txBox="1"/>
          <p:nvPr/>
        </p:nvSpPr>
        <p:spPr>
          <a:xfrm>
            <a:off x="1141412" y="2249487"/>
            <a:ext cx="4459287" cy="3965046"/>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2000" dirty="0"/>
              <a:t>There is decrease in BTB miss percentage with increase in the BTB entries, global predictor size and choice predictor size </a:t>
            </a:r>
          </a:p>
          <a:p>
            <a:pPr indent="-228600" defTabSz="914400">
              <a:lnSpc>
                <a:spcPct val="120000"/>
              </a:lnSpc>
              <a:spcAft>
                <a:spcPts val="600"/>
              </a:spcAft>
              <a:buSzPct val="125000"/>
              <a:buFont typeface="Arial" panose="020B0604020202020204" pitchFamily="34" charset="0"/>
              <a:buChar char="•"/>
            </a:pPr>
            <a:r>
              <a:rPr lang="en-US" sz="2000" dirty="0"/>
              <a:t>The branch miss prediction percentage has a slight variation with changes in the BTB entries, global predictor size and choice predictor size.</a:t>
            </a:r>
          </a:p>
        </p:txBody>
      </p:sp>
      <p:pic>
        <p:nvPicPr>
          <p:cNvPr id="5" name="Content Placeholder 4" descr="Chart, bar chart&#10;&#10;Description automatically generated">
            <a:extLst>
              <a:ext uri="{FF2B5EF4-FFF2-40B4-BE49-F238E27FC236}">
                <a16:creationId xmlns:a16="http://schemas.microsoft.com/office/drawing/2014/main" id="{2E6B6BC9-C0BA-D2A3-4A44-E34F4C91A41C}"/>
              </a:ext>
            </a:extLst>
          </p:cNvPr>
          <p:cNvPicPr>
            <a:picLocks noGrp="1" noChangeAspect="1"/>
          </p:cNvPicPr>
          <p:nvPr>
            <p:ph idx="1"/>
          </p:nvPr>
        </p:nvPicPr>
        <p:blipFill>
          <a:blip r:embed="rId4"/>
          <a:stretch>
            <a:fillRect/>
          </a:stretch>
        </p:blipFill>
        <p:spPr>
          <a:xfrm>
            <a:off x="6096000" y="1834205"/>
            <a:ext cx="5456279" cy="316464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1677432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523512B-83F6-545E-C1E1-C4991CBE2DDC}"/>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a:t>Bi-mode BP for 470</a:t>
            </a:r>
          </a:p>
        </p:txBody>
      </p:sp>
      <p:sp>
        <p:nvSpPr>
          <p:cNvPr id="4" name="TextBox 3">
            <a:extLst>
              <a:ext uri="{FF2B5EF4-FFF2-40B4-BE49-F238E27FC236}">
                <a16:creationId xmlns:a16="http://schemas.microsoft.com/office/drawing/2014/main" id="{83F1051D-3111-19CA-FB9B-008D0704CC16}"/>
              </a:ext>
            </a:extLst>
          </p:cNvPr>
          <p:cNvSpPr txBox="1"/>
          <p:nvPr/>
        </p:nvSpPr>
        <p:spPr>
          <a:xfrm>
            <a:off x="1141412" y="2249487"/>
            <a:ext cx="4459287" cy="3965046"/>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2000" dirty="0"/>
              <a:t>There is decrease in BTB miss percentage with increase in global predictor size values and branch miss prediction percentage stays constant with changes in the BTB entries, global predictor size and choice predictor size.</a:t>
            </a:r>
          </a:p>
        </p:txBody>
      </p:sp>
      <p:pic>
        <p:nvPicPr>
          <p:cNvPr id="5" name="Content Placeholder 4" descr="Chart, bar chart&#10;&#10;Description automatically generated">
            <a:extLst>
              <a:ext uri="{FF2B5EF4-FFF2-40B4-BE49-F238E27FC236}">
                <a16:creationId xmlns:a16="http://schemas.microsoft.com/office/drawing/2014/main" id="{DEE14795-0B1B-7091-2514-F005267A19D0}"/>
              </a:ext>
            </a:extLst>
          </p:cNvPr>
          <p:cNvPicPr>
            <a:picLocks noGrp="1" noChangeAspect="1"/>
          </p:cNvPicPr>
          <p:nvPr>
            <p:ph idx="1"/>
          </p:nvPr>
        </p:nvPicPr>
        <p:blipFill>
          <a:blip r:embed="rId4"/>
          <a:stretch>
            <a:fillRect/>
          </a:stretch>
        </p:blipFill>
        <p:spPr>
          <a:xfrm>
            <a:off x="6096000" y="1902408"/>
            <a:ext cx="5456279" cy="302823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566486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EDDBD-54C2-0BAD-3185-E856F373C6C7}"/>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a:t>Tournament BP for 401</a:t>
            </a:r>
          </a:p>
        </p:txBody>
      </p:sp>
      <p:sp>
        <p:nvSpPr>
          <p:cNvPr id="4" name="TextBox 3">
            <a:extLst>
              <a:ext uri="{FF2B5EF4-FFF2-40B4-BE49-F238E27FC236}">
                <a16:creationId xmlns:a16="http://schemas.microsoft.com/office/drawing/2014/main" id="{A26001C9-D346-97F5-DDA7-1CAADA677AF3}"/>
              </a:ext>
            </a:extLst>
          </p:cNvPr>
          <p:cNvSpPr txBox="1"/>
          <p:nvPr/>
        </p:nvSpPr>
        <p:spPr>
          <a:xfrm>
            <a:off x="1141412" y="2249487"/>
            <a:ext cx="4459287" cy="3965046"/>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2000" dirty="0"/>
              <a:t>There is not much variation in BTB miss percentage and branch miss prediction percentage with changes in the BTB entries, local predictor size, global predictor size and choice predictor size.</a:t>
            </a:r>
          </a:p>
          <a:p>
            <a:pPr indent="-228600" defTabSz="914400">
              <a:lnSpc>
                <a:spcPct val="120000"/>
              </a:lnSpc>
              <a:spcAft>
                <a:spcPts val="600"/>
              </a:spcAft>
              <a:buSzPct val="125000"/>
              <a:buFont typeface="Arial" panose="020B0604020202020204" pitchFamily="34" charset="0"/>
              <a:buChar char="•"/>
            </a:pPr>
            <a:r>
              <a:rPr lang="en-US" sz="2000" dirty="0"/>
              <a:t>However as the </a:t>
            </a:r>
          </a:p>
        </p:txBody>
      </p:sp>
      <p:pic>
        <p:nvPicPr>
          <p:cNvPr id="5" name="Content Placeholder 4" descr="Chart, bar chart&#10;&#10;Description automatically generated">
            <a:extLst>
              <a:ext uri="{FF2B5EF4-FFF2-40B4-BE49-F238E27FC236}">
                <a16:creationId xmlns:a16="http://schemas.microsoft.com/office/drawing/2014/main" id="{C6468FD5-3846-8E06-4019-82A37F892DE8}"/>
              </a:ext>
            </a:extLst>
          </p:cNvPr>
          <p:cNvPicPr>
            <a:picLocks noGrp="1" noChangeAspect="1"/>
          </p:cNvPicPr>
          <p:nvPr>
            <p:ph idx="1"/>
          </p:nvPr>
        </p:nvPicPr>
        <p:blipFill>
          <a:blip r:embed="rId2"/>
          <a:stretch>
            <a:fillRect/>
          </a:stretch>
        </p:blipFill>
        <p:spPr>
          <a:xfrm>
            <a:off x="6096000" y="2079738"/>
            <a:ext cx="5456279" cy="267357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38635272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A8370-61A4-B6BA-0331-F5944D2C2CC7}"/>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a:t>Tournament BP for 429</a:t>
            </a:r>
          </a:p>
        </p:txBody>
      </p:sp>
      <p:sp>
        <p:nvSpPr>
          <p:cNvPr id="4" name="TextBox 3">
            <a:extLst>
              <a:ext uri="{FF2B5EF4-FFF2-40B4-BE49-F238E27FC236}">
                <a16:creationId xmlns:a16="http://schemas.microsoft.com/office/drawing/2014/main" id="{043BE943-50FF-8CC8-5DB3-98354B215FFA}"/>
              </a:ext>
            </a:extLst>
          </p:cNvPr>
          <p:cNvSpPr txBox="1"/>
          <p:nvPr/>
        </p:nvSpPr>
        <p:spPr>
          <a:xfrm>
            <a:off x="1141412" y="2249487"/>
            <a:ext cx="4459287" cy="3965046"/>
          </a:xfrm>
          <a:prstGeom prst="rect">
            <a:avLst/>
          </a:prstGeom>
        </p:spPr>
        <p:txBody>
          <a:bodyPr vert="horz" lIns="91440" tIns="45720" rIns="91440" bIns="45720" rtlCol="0">
            <a:normAutofit fontScale="92500" lnSpcReduction="20000"/>
          </a:bodyPr>
          <a:lstStyle/>
          <a:p>
            <a:pPr indent="-228600" defTabSz="914400">
              <a:lnSpc>
                <a:spcPct val="120000"/>
              </a:lnSpc>
              <a:spcAft>
                <a:spcPts val="600"/>
              </a:spcAft>
              <a:buSzPct val="125000"/>
              <a:buFont typeface="Arial" panose="020B0604020202020204" pitchFamily="34" charset="0"/>
              <a:buChar char="•"/>
            </a:pPr>
            <a:r>
              <a:rPr lang="en-US" sz="2000" dirty="0"/>
              <a:t>There is irregular trend in BTB miss percentage and branch miss prediction percentage is constant with changes in the BTB entries, local predictor size, global predictor size and choice predictor size.</a:t>
            </a:r>
          </a:p>
          <a:p>
            <a:pPr indent="-228600" defTabSz="914400">
              <a:lnSpc>
                <a:spcPct val="120000"/>
              </a:lnSpc>
              <a:spcAft>
                <a:spcPts val="600"/>
              </a:spcAft>
              <a:buSzPct val="125000"/>
              <a:buFont typeface="Arial" panose="020B0604020202020204" pitchFamily="34" charset="0"/>
              <a:buChar char="•"/>
            </a:pPr>
            <a:r>
              <a:rPr lang="en-US" sz="2000" dirty="0"/>
              <a:t>Between configurations “4096_2048_8192_1024” and “8192_8192_8192_8192” its is seen that with a smaller BTB buffer and smaller local predictor we were still able to achieve a better miss percent and almost the same misprediction rate. </a:t>
            </a:r>
          </a:p>
        </p:txBody>
      </p:sp>
      <p:pic>
        <p:nvPicPr>
          <p:cNvPr id="5" name="Content Placeholder 4" descr="Chart, bar chart&#10;&#10;Description automatically generated">
            <a:extLst>
              <a:ext uri="{FF2B5EF4-FFF2-40B4-BE49-F238E27FC236}">
                <a16:creationId xmlns:a16="http://schemas.microsoft.com/office/drawing/2014/main" id="{7D8AE656-AF0B-A107-0A09-1FEF807A7E31}"/>
              </a:ext>
            </a:extLst>
          </p:cNvPr>
          <p:cNvPicPr>
            <a:picLocks noGrp="1" noChangeAspect="1"/>
          </p:cNvPicPr>
          <p:nvPr>
            <p:ph idx="1"/>
          </p:nvPr>
        </p:nvPicPr>
        <p:blipFill>
          <a:blip r:embed="rId2"/>
          <a:stretch>
            <a:fillRect/>
          </a:stretch>
        </p:blipFill>
        <p:spPr>
          <a:xfrm>
            <a:off x="6096000" y="2393474"/>
            <a:ext cx="5456279" cy="2046102"/>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558744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9D74F-23EB-2438-64FA-CEEC85952993}"/>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a:t>Tournament BP for 456</a:t>
            </a:r>
          </a:p>
        </p:txBody>
      </p:sp>
      <p:sp>
        <p:nvSpPr>
          <p:cNvPr id="4" name="TextBox 3">
            <a:extLst>
              <a:ext uri="{FF2B5EF4-FFF2-40B4-BE49-F238E27FC236}">
                <a16:creationId xmlns:a16="http://schemas.microsoft.com/office/drawing/2014/main" id="{CD9A217F-EB72-6DF1-FE33-6139972557B5}"/>
              </a:ext>
            </a:extLst>
          </p:cNvPr>
          <p:cNvSpPr txBox="1"/>
          <p:nvPr/>
        </p:nvSpPr>
        <p:spPr>
          <a:xfrm>
            <a:off x="1141412" y="2249487"/>
            <a:ext cx="4459287" cy="3965046"/>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2000" dirty="0"/>
              <a:t>There is slight variation in BTB miss percentage and branch miss prediction percentage with changes in the BTB entries, local predictor size, global predictor size and choice predictor size.</a:t>
            </a:r>
          </a:p>
          <a:p>
            <a:pPr indent="-228600" defTabSz="914400">
              <a:lnSpc>
                <a:spcPct val="120000"/>
              </a:lnSpc>
              <a:spcAft>
                <a:spcPts val="600"/>
              </a:spcAft>
              <a:buSzPct val="125000"/>
              <a:buFont typeface="Arial" panose="020B0604020202020204" pitchFamily="34" charset="0"/>
              <a:buChar char="•"/>
            </a:pPr>
            <a:r>
              <a:rPr lang="en-US" sz="2000" dirty="0"/>
              <a:t>Best values have been observed when all the considered parameters are at their maximum. See configuration “8192_8192_8192_8192”.</a:t>
            </a:r>
          </a:p>
        </p:txBody>
      </p:sp>
      <p:pic>
        <p:nvPicPr>
          <p:cNvPr id="5" name="Content Placeholder 4" descr="Chart, bar chart&#10;&#10;Description automatically generated">
            <a:extLst>
              <a:ext uri="{FF2B5EF4-FFF2-40B4-BE49-F238E27FC236}">
                <a16:creationId xmlns:a16="http://schemas.microsoft.com/office/drawing/2014/main" id="{4DC266B3-8AC0-038F-22CF-1B0D6195AE7D}"/>
              </a:ext>
            </a:extLst>
          </p:cNvPr>
          <p:cNvPicPr>
            <a:picLocks noGrp="1" noChangeAspect="1"/>
          </p:cNvPicPr>
          <p:nvPr>
            <p:ph idx="1"/>
          </p:nvPr>
        </p:nvPicPr>
        <p:blipFill>
          <a:blip r:embed="rId2"/>
          <a:stretch>
            <a:fillRect/>
          </a:stretch>
        </p:blipFill>
        <p:spPr>
          <a:xfrm>
            <a:off x="6096000" y="2311630"/>
            <a:ext cx="5456279" cy="220979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877828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43B7C-A499-A272-81DC-7BB0AC87C392}"/>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a:t>Tournament BP for 458</a:t>
            </a:r>
          </a:p>
        </p:txBody>
      </p:sp>
      <p:sp>
        <p:nvSpPr>
          <p:cNvPr id="4" name="TextBox 3">
            <a:extLst>
              <a:ext uri="{FF2B5EF4-FFF2-40B4-BE49-F238E27FC236}">
                <a16:creationId xmlns:a16="http://schemas.microsoft.com/office/drawing/2014/main" id="{98368F76-085A-A96B-12AB-60EDB23358AE}"/>
              </a:ext>
            </a:extLst>
          </p:cNvPr>
          <p:cNvSpPr txBox="1"/>
          <p:nvPr/>
        </p:nvSpPr>
        <p:spPr>
          <a:xfrm>
            <a:off x="1141412" y="2249487"/>
            <a:ext cx="4459287" cy="3965046"/>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2000" dirty="0"/>
              <a:t>There is decreasing trend on in BTB miss percentage and branch miss prediction percentage with increasing trend in the BTB entries, local predictor size, global predictor size and choice predictor size.</a:t>
            </a:r>
          </a:p>
        </p:txBody>
      </p:sp>
      <p:pic>
        <p:nvPicPr>
          <p:cNvPr id="5" name="Content Placeholder 4" descr="Chart, bar chart&#10;&#10;Description automatically generated">
            <a:extLst>
              <a:ext uri="{FF2B5EF4-FFF2-40B4-BE49-F238E27FC236}">
                <a16:creationId xmlns:a16="http://schemas.microsoft.com/office/drawing/2014/main" id="{C85AAF79-D44C-B8FF-973E-B7B2543D9D48}"/>
              </a:ext>
            </a:extLst>
          </p:cNvPr>
          <p:cNvPicPr>
            <a:picLocks noGrp="1" noChangeAspect="1"/>
          </p:cNvPicPr>
          <p:nvPr>
            <p:ph idx="1"/>
          </p:nvPr>
        </p:nvPicPr>
        <p:blipFill>
          <a:blip r:embed="rId2"/>
          <a:stretch>
            <a:fillRect/>
          </a:stretch>
        </p:blipFill>
        <p:spPr>
          <a:xfrm>
            <a:off x="6096000" y="2400295"/>
            <a:ext cx="5456279" cy="203246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867320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A28DC-B0CF-B134-6D81-FD7B703AA542}"/>
              </a:ext>
            </a:extLst>
          </p:cNvPr>
          <p:cNvSpPr>
            <a:spLocks noGrp="1"/>
          </p:cNvSpPr>
          <p:nvPr>
            <p:ph type="title"/>
          </p:nvPr>
        </p:nvSpPr>
        <p:spPr/>
        <p:txBody>
          <a:bodyPr/>
          <a:lstStyle/>
          <a:p>
            <a:r>
              <a:rPr lang="en-US" dirty="0"/>
              <a:t>What is branch prediction ?</a:t>
            </a:r>
          </a:p>
        </p:txBody>
      </p:sp>
      <p:sp>
        <p:nvSpPr>
          <p:cNvPr id="3" name="Content Placeholder 2">
            <a:extLst>
              <a:ext uri="{FF2B5EF4-FFF2-40B4-BE49-F238E27FC236}">
                <a16:creationId xmlns:a16="http://schemas.microsoft.com/office/drawing/2014/main" id="{F52998DA-8A9F-56BF-D0E3-4CE88CC5D1FA}"/>
              </a:ext>
            </a:extLst>
          </p:cNvPr>
          <p:cNvSpPr>
            <a:spLocks noGrp="1"/>
          </p:cNvSpPr>
          <p:nvPr>
            <p:ph idx="1"/>
          </p:nvPr>
        </p:nvSpPr>
        <p:spPr/>
        <p:txBody>
          <a:bodyPr>
            <a:normAutofit/>
          </a:bodyPr>
          <a:lstStyle/>
          <a:p>
            <a:r>
              <a:rPr lang="en-US" dirty="0"/>
              <a:t>Branch prediction is a technique used in computer architecture to improve the performance of pipelined processors. </a:t>
            </a:r>
          </a:p>
          <a:p>
            <a:r>
              <a:rPr lang="en-US" dirty="0"/>
              <a:t>Branch prediction is used to guess the target address of the branch instruction before it is determined.  This is done with the help of a branch predictor.</a:t>
            </a:r>
          </a:p>
          <a:p>
            <a:r>
              <a:rPr lang="en-US" dirty="0"/>
              <a:t>A branch predictor makes an educated guess based on the past behavior of the program or code pattern.</a:t>
            </a:r>
          </a:p>
        </p:txBody>
      </p:sp>
    </p:spTree>
    <p:extLst>
      <p:ext uri="{BB962C8B-B14F-4D97-AF65-F5344CB8AC3E}">
        <p14:creationId xmlns:p14="http://schemas.microsoft.com/office/powerpoint/2010/main" val="895555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41FBE-3A32-0B79-3FC8-E38EFDBEF663}"/>
              </a:ext>
            </a:extLst>
          </p:cNvPr>
          <p:cNvSpPr>
            <a:spLocks noGrp="1"/>
          </p:cNvSpPr>
          <p:nvPr>
            <p:ph type="title"/>
          </p:nvPr>
        </p:nvSpPr>
        <p:spPr>
          <a:xfrm>
            <a:off x="1141413" y="618518"/>
            <a:ext cx="4459286" cy="1478570"/>
          </a:xfrm>
        </p:spPr>
        <p:txBody>
          <a:bodyPr vert="horz" lIns="91440" tIns="45720" rIns="91440" bIns="45720" rtlCol="0" anchor="ctr">
            <a:normAutofit/>
          </a:bodyPr>
          <a:lstStyle/>
          <a:p>
            <a:r>
              <a:rPr lang="en-US" sz="3200"/>
              <a:t>Tournament BP for 470</a:t>
            </a:r>
          </a:p>
        </p:txBody>
      </p:sp>
      <p:sp>
        <p:nvSpPr>
          <p:cNvPr id="4" name="TextBox 3">
            <a:extLst>
              <a:ext uri="{FF2B5EF4-FFF2-40B4-BE49-F238E27FC236}">
                <a16:creationId xmlns:a16="http://schemas.microsoft.com/office/drawing/2014/main" id="{0102C477-FFE1-6ADC-4D7C-49152F6EA587}"/>
              </a:ext>
            </a:extLst>
          </p:cNvPr>
          <p:cNvSpPr txBox="1"/>
          <p:nvPr/>
        </p:nvSpPr>
        <p:spPr>
          <a:xfrm>
            <a:off x="1141412" y="2249487"/>
            <a:ext cx="4459287" cy="3965046"/>
          </a:xfrm>
          <a:prstGeom prst="rect">
            <a:avLst/>
          </a:prstGeom>
        </p:spPr>
        <p:txBody>
          <a:bodyPr vert="horz" lIns="91440" tIns="45720" rIns="91440" bIns="45720" rtlCol="0">
            <a:normAutofit/>
          </a:bodyPr>
          <a:lstStyle/>
          <a:p>
            <a:pPr indent="-228600" defTabSz="914400">
              <a:lnSpc>
                <a:spcPct val="120000"/>
              </a:lnSpc>
              <a:spcAft>
                <a:spcPts val="600"/>
              </a:spcAft>
              <a:buSzPct val="125000"/>
              <a:buFont typeface="Arial" panose="020B0604020202020204" pitchFamily="34" charset="0"/>
              <a:buChar char="•"/>
            </a:pPr>
            <a:r>
              <a:rPr lang="en-US" sz="2000" dirty="0"/>
              <a:t>There is no variation in BTB miss percentage and branch miss prediction percentage with changes in the BTB entries, local predictor size, global predictor size and choice predictor size.</a:t>
            </a:r>
          </a:p>
        </p:txBody>
      </p:sp>
      <p:pic>
        <p:nvPicPr>
          <p:cNvPr id="7" name="Content Placeholder 6" descr="Chart, bar chart&#10;&#10;Description automatically generated">
            <a:extLst>
              <a:ext uri="{FF2B5EF4-FFF2-40B4-BE49-F238E27FC236}">
                <a16:creationId xmlns:a16="http://schemas.microsoft.com/office/drawing/2014/main" id="{E99F6366-103D-69D7-42B3-CE78DE4361A8}"/>
              </a:ext>
            </a:extLst>
          </p:cNvPr>
          <p:cNvPicPr>
            <a:picLocks noGrp="1" noChangeAspect="1"/>
          </p:cNvPicPr>
          <p:nvPr>
            <p:ph idx="1"/>
          </p:nvPr>
        </p:nvPicPr>
        <p:blipFill>
          <a:blip r:embed="rId2"/>
          <a:stretch>
            <a:fillRect/>
          </a:stretch>
        </p:blipFill>
        <p:spPr>
          <a:xfrm>
            <a:off x="6096000" y="2236606"/>
            <a:ext cx="5456279" cy="235983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1176177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1F7D7-BDC1-CB5F-CDBB-6513529B4E96}"/>
              </a:ext>
            </a:extLst>
          </p:cNvPr>
          <p:cNvSpPr>
            <a:spLocks noGrp="1"/>
          </p:cNvSpPr>
          <p:nvPr>
            <p:ph type="title"/>
          </p:nvPr>
        </p:nvSpPr>
        <p:spPr/>
        <p:txBody>
          <a:bodyPr/>
          <a:lstStyle/>
          <a:p>
            <a:r>
              <a:rPr lang="en-US" dirty="0"/>
              <a:t>Additional Observations</a:t>
            </a:r>
          </a:p>
        </p:txBody>
      </p:sp>
      <p:sp>
        <p:nvSpPr>
          <p:cNvPr id="3" name="Content Placeholder 2">
            <a:extLst>
              <a:ext uri="{FF2B5EF4-FFF2-40B4-BE49-F238E27FC236}">
                <a16:creationId xmlns:a16="http://schemas.microsoft.com/office/drawing/2014/main" id="{4969D8B9-4D0F-4531-5881-0F857695C671}"/>
              </a:ext>
            </a:extLst>
          </p:cNvPr>
          <p:cNvSpPr>
            <a:spLocks noGrp="1"/>
          </p:cNvSpPr>
          <p:nvPr>
            <p:ph idx="1"/>
          </p:nvPr>
        </p:nvSpPr>
        <p:spPr/>
        <p:txBody>
          <a:bodyPr/>
          <a:lstStyle/>
          <a:p>
            <a:r>
              <a:rPr lang="en-US" dirty="0"/>
              <a:t>For benchmark 401.bzip2, the changes in the BTB miss percentage is negligible and Branch miss prediction percentage is high for all Local BP, Tournament BP and </a:t>
            </a:r>
            <a:r>
              <a:rPr lang="en-US" dirty="0" err="1"/>
              <a:t>BiMode</a:t>
            </a:r>
            <a:r>
              <a:rPr lang="en-US" dirty="0"/>
              <a:t> BP.</a:t>
            </a:r>
          </a:p>
          <a:p>
            <a:r>
              <a:rPr lang="en-US" dirty="0"/>
              <a:t>For 470.lbm, BTB miss percentage is very high for Local BP and Tournament BP but for </a:t>
            </a:r>
            <a:r>
              <a:rPr lang="en-US" dirty="0" err="1"/>
              <a:t>BiMode</a:t>
            </a:r>
            <a:r>
              <a:rPr lang="en-US" dirty="0"/>
              <a:t> BP it is very little.</a:t>
            </a:r>
          </a:p>
        </p:txBody>
      </p:sp>
    </p:spTree>
    <p:extLst>
      <p:ext uri="{BB962C8B-B14F-4D97-AF65-F5344CB8AC3E}">
        <p14:creationId xmlns:p14="http://schemas.microsoft.com/office/powerpoint/2010/main" val="728243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A9386-50DA-6696-CB62-5EA65F3F1E76}"/>
              </a:ext>
            </a:extLst>
          </p:cNvPr>
          <p:cNvSpPr>
            <a:spLocks noGrp="1"/>
          </p:cNvSpPr>
          <p:nvPr>
            <p:ph type="title"/>
          </p:nvPr>
        </p:nvSpPr>
        <p:spPr>
          <a:xfrm>
            <a:off x="1141413" y="618518"/>
            <a:ext cx="9905998" cy="1478570"/>
          </a:xfrm>
        </p:spPr>
        <p:txBody>
          <a:bodyPr>
            <a:normAutofit/>
          </a:bodyPr>
          <a:lstStyle/>
          <a:p>
            <a:pPr algn="ctr"/>
            <a:r>
              <a:rPr lang="en-US" dirty="0"/>
              <a:t>Conclusion Part-1</a:t>
            </a:r>
          </a:p>
        </p:txBody>
      </p:sp>
      <p:pic>
        <p:nvPicPr>
          <p:cNvPr id="5" name="Picture 4">
            <a:extLst>
              <a:ext uri="{FF2B5EF4-FFF2-40B4-BE49-F238E27FC236}">
                <a16:creationId xmlns:a16="http://schemas.microsoft.com/office/drawing/2014/main" id="{9F6C1E06-7ED1-C5C5-6FE5-708BE0FA84F6}"/>
              </a:ext>
            </a:extLst>
          </p:cNvPr>
          <p:cNvPicPr>
            <a:picLocks noChangeAspect="1"/>
          </p:cNvPicPr>
          <p:nvPr/>
        </p:nvPicPr>
        <p:blipFill>
          <a:blip r:embed="rId3"/>
          <a:stretch>
            <a:fillRect/>
          </a:stretch>
        </p:blipFill>
        <p:spPr>
          <a:xfrm>
            <a:off x="500553" y="2021298"/>
            <a:ext cx="5949130" cy="133326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Picture 6">
            <a:extLst>
              <a:ext uri="{FF2B5EF4-FFF2-40B4-BE49-F238E27FC236}">
                <a16:creationId xmlns:a16="http://schemas.microsoft.com/office/drawing/2014/main" id="{28BD8DF5-B611-4A5A-F26E-8882E5561DDE}"/>
              </a:ext>
            </a:extLst>
          </p:cNvPr>
          <p:cNvPicPr>
            <a:picLocks noChangeAspect="1"/>
          </p:cNvPicPr>
          <p:nvPr/>
        </p:nvPicPr>
        <p:blipFill>
          <a:blip r:embed="rId4"/>
          <a:stretch>
            <a:fillRect/>
          </a:stretch>
        </p:blipFill>
        <p:spPr>
          <a:xfrm>
            <a:off x="500553" y="4094280"/>
            <a:ext cx="5949130" cy="133326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9218F81E-DB1C-D8BD-7CEF-7A56C389A8E9}"/>
              </a:ext>
            </a:extLst>
          </p:cNvPr>
          <p:cNvSpPr>
            <a:spLocks noGrp="1"/>
          </p:cNvSpPr>
          <p:nvPr>
            <p:ph idx="1"/>
          </p:nvPr>
        </p:nvSpPr>
        <p:spPr>
          <a:xfrm>
            <a:off x="6738425" y="2021298"/>
            <a:ext cx="4308986" cy="3406248"/>
          </a:xfrm>
        </p:spPr>
        <p:txBody>
          <a:bodyPr>
            <a:normAutofit fontScale="85000" lnSpcReduction="10000"/>
          </a:bodyPr>
          <a:lstStyle/>
          <a:p>
            <a:r>
              <a:rPr lang="en-US" dirty="0"/>
              <a:t>Finally, we have used all the accumulated data to derive the average </a:t>
            </a:r>
            <a:r>
              <a:rPr lang="en-US" dirty="0" err="1"/>
              <a:t>BTBmissPCT</a:t>
            </a:r>
            <a:r>
              <a:rPr lang="en-US" dirty="0"/>
              <a:t> and </a:t>
            </a:r>
            <a:r>
              <a:rPr lang="en-US" dirty="0" err="1"/>
              <a:t>BranchMisPred</a:t>
            </a:r>
            <a:r>
              <a:rPr lang="en-US" dirty="0"/>
              <a:t> values of each of the predictor on all the five benchmarks.</a:t>
            </a:r>
          </a:p>
          <a:p>
            <a:r>
              <a:rPr lang="en-US" dirty="0"/>
              <a:t>As it can be inferred from data, Tournament Branch Predictor is the most efficient Branch Predictor when tested over all the benchmarks. </a:t>
            </a:r>
          </a:p>
        </p:txBody>
      </p:sp>
    </p:spTree>
    <p:extLst>
      <p:ext uri="{BB962C8B-B14F-4D97-AF65-F5344CB8AC3E}">
        <p14:creationId xmlns:p14="http://schemas.microsoft.com/office/powerpoint/2010/main" val="23245834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7C97-C486-3AB6-C7B8-8ECB118E6C5D}"/>
              </a:ext>
            </a:extLst>
          </p:cNvPr>
          <p:cNvSpPr>
            <a:spLocks noGrp="1"/>
          </p:cNvSpPr>
          <p:nvPr>
            <p:ph type="title"/>
          </p:nvPr>
        </p:nvSpPr>
        <p:spPr/>
        <p:txBody>
          <a:bodyPr/>
          <a:lstStyle/>
          <a:p>
            <a:pPr algn="ctr"/>
            <a:r>
              <a:rPr lang="en-US" dirty="0"/>
              <a:t>Conclusion Part-2</a:t>
            </a:r>
          </a:p>
        </p:txBody>
      </p:sp>
      <p:sp>
        <p:nvSpPr>
          <p:cNvPr id="3" name="Content Placeholder 2">
            <a:extLst>
              <a:ext uri="{FF2B5EF4-FFF2-40B4-BE49-F238E27FC236}">
                <a16:creationId xmlns:a16="http://schemas.microsoft.com/office/drawing/2014/main" id="{31EB533D-2269-8FFA-2971-DD9EA9119208}"/>
              </a:ext>
            </a:extLst>
          </p:cNvPr>
          <p:cNvSpPr>
            <a:spLocks noGrp="1"/>
          </p:cNvSpPr>
          <p:nvPr>
            <p:ph idx="1"/>
          </p:nvPr>
        </p:nvSpPr>
        <p:spPr>
          <a:xfrm>
            <a:off x="1141413" y="1658937"/>
            <a:ext cx="9905999" cy="4160838"/>
          </a:xfrm>
        </p:spPr>
        <p:txBody>
          <a:bodyPr>
            <a:normAutofit fontScale="85000" lnSpcReduction="20000"/>
          </a:bodyPr>
          <a:lstStyle/>
          <a:p>
            <a:pPr algn="just"/>
            <a:r>
              <a:rPr lang="en-US" b="0" i="0" dirty="0">
                <a:effectLst/>
              </a:rPr>
              <a:t>The performance of a branch predictor depends on several factors such as the characteristics of the program being executed, the memory hierarchy of the system, and the design of the predictor itself. </a:t>
            </a:r>
          </a:p>
          <a:p>
            <a:pPr algn="just"/>
            <a:r>
              <a:rPr lang="en-US" dirty="0"/>
              <a:t>Tournament BP has a combination of Local, Global and Choice predictor sizes which makes it more accurate than Local BP and Bi-Mode BP.</a:t>
            </a:r>
          </a:p>
          <a:p>
            <a:pPr algn="just"/>
            <a:r>
              <a:rPr lang="en-US" dirty="0"/>
              <a:t>Tournament BP can be easily scaled to handle large branch history tables, making it well-suited for modern processors with deep pipelines and large instruction windows.</a:t>
            </a:r>
          </a:p>
          <a:p>
            <a:pPr algn="just"/>
            <a:r>
              <a:rPr lang="en-US" dirty="0"/>
              <a:t>Tournament BP is adaptable, which means it adjusts itself according to the program.</a:t>
            </a:r>
          </a:p>
          <a:p>
            <a:pPr algn="just"/>
            <a:r>
              <a:rPr lang="en-US" dirty="0"/>
              <a:t>Overall, Tournament BP has better edge over Local BP and </a:t>
            </a:r>
            <a:r>
              <a:rPr lang="en-US" dirty="0" err="1"/>
              <a:t>BiMode</a:t>
            </a:r>
            <a:r>
              <a:rPr lang="en-US" dirty="0"/>
              <a:t> BP because it has higher accuracy, is more adaptable and can be implemented with acceptable complexity on modern processors.</a:t>
            </a:r>
          </a:p>
        </p:txBody>
      </p:sp>
    </p:spTree>
    <p:extLst>
      <p:ext uri="{BB962C8B-B14F-4D97-AF65-F5344CB8AC3E}">
        <p14:creationId xmlns:p14="http://schemas.microsoft.com/office/powerpoint/2010/main" val="866619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36E4D-E1AA-95E6-7C74-C1179B35175A}"/>
              </a:ext>
            </a:extLst>
          </p:cNvPr>
          <p:cNvSpPr>
            <a:spLocks noGrp="1"/>
          </p:cNvSpPr>
          <p:nvPr>
            <p:ph type="title"/>
          </p:nvPr>
        </p:nvSpPr>
        <p:spPr/>
        <p:txBody>
          <a:bodyPr>
            <a:normAutofit/>
          </a:bodyPr>
          <a:lstStyle/>
          <a:p>
            <a:r>
              <a:rPr lang="en-US" dirty="0"/>
              <a:t>How can a Branch predictor affect the performance of a Processor?</a:t>
            </a:r>
          </a:p>
        </p:txBody>
      </p:sp>
      <p:sp>
        <p:nvSpPr>
          <p:cNvPr id="3" name="Content Placeholder 2">
            <a:extLst>
              <a:ext uri="{FF2B5EF4-FFF2-40B4-BE49-F238E27FC236}">
                <a16:creationId xmlns:a16="http://schemas.microsoft.com/office/drawing/2014/main" id="{62803A16-B629-5873-06C4-F6010FDA58A0}"/>
              </a:ext>
            </a:extLst>
          </p:cNvPr>
          <p:cNvSpPr>
            <a:spLocks noGrp="1"/>
          </p:cNvSpPr>
          <p:nvPr>
            <p:ph idx="1"/>
          </p:nvPr>
        </p:nvSpPr>
        <p:spPr>
          <a:xfrm>
            <a:off x="1141412" y="2249485"/>
            <a:ext cx="9905999" cy="4398057"/>
          </a:xfrm>
        </p:spPr>
        <p:txBody>
          <a:bodyPr>
            <a:normAutofit fontScale="77500" lnSpcReduction="20000"/>
          </a:bodyPr>
          <a:lstStyle/>
          <a:p>
            <a:endParaRPr lang="en-US" dirty="0"/>
          </a:p>
          <a:p>
            <a:endParaRPr lang="en-US" dirty="0"/>
          </a:p>
          <a:p>
            <a:endParaRPr lang="en-US" dirty="0"/>
          </a:p>
          <a:p>
            <a:endParaRPr lang="en-US" dirty="0"/>
          </a:p>
          <a:p>
            <a:endParaRPr lang="en-US" dirty="0"/>
          </a:p>
          <a:p>
            <a:pPr>
              <a:lnSpc>
                <a:spcPct val="130000"/>
              </a:lnSpc>
            </a:pPr>
            <a:endParaRPr lang="en-US" sz="2600" dirty="0"/>
          </a:p>
          <a:p>
            <a:pPr>
              <a:lnSpc>
                <a:spcPct val="130000"/>
              </a:lnSpc>
            </a:pPr>
            <a:r>
              <a:rPr lang="en-US" sz="2600" dirty="0"/>
              <a:t>The goal of branch prediction is to reduce the number of pipeline stalls caused by branch instructions and improve the overall performance of the processor. As you can see above, instead of fetching fall through instructions, a branch predictor will automatically jump to the address based on the algorithm used by the implemented predictor that reduces stalls for flushing and re-fetching appropriate instructions. </a:t>
            </a:r>
          </a:p>
          <a:p>
            <a:endParaRPr lang="en-US" dirty="0"/>
          </a:p>
        </p:txBody>
      </p:sp>
      <p:pic>
        <p:nvPicPr>
          <p:cNvPr id="5" name="Picture 4">
            <a:extLst>
              <a:ext uri="{FF2B5EF4-FFF2-40B4-BE49-F238E27FC236}">
                <a16:creationId xmlns:a16="http://schemas.microsoft.com/office/drawing/2014/main" id="{BCD43EAB-9745-47E5-853F-A7D5047DB370}"/>
              </a:ext>
            </a:extLst>
          </p:cNvPr>
          <p:cNvPicPr>
            <a:picLocks noChangeAspect="1"/>
          </p:cNvPicPr>
          <p:nvPr/>
        </p:nvPicPr>
        <p:blipFill>
          <a:blip r:embed="rId2"/>
          <a:stretch>
            <a:fillRect/>
          </a:stretch>
        </p:blipFill>
        <p:spPr>
          <a:xfrm>
            <a:off x="1141412" y="2187802"/>
            <a:ext cx="3962953" cy="2181529"/>
          </a:xfrm>
          <a:prstGeom prst="rect">
            <a:avLst/>
          </a:prstGeom>
        </p:spPr>
      </p:pic>
      <p:pic>
        <p:nvPicPr>
          <p:cNvPr id="7" name="Picture 6">
            <a:extLst>
              <a:ext uri="{FF2B5EF4-FFF2-40B4-BE49-F238E27FC236}">
                <a16:creationId xmlns:a16="http://schemas.microsoft.com/office/drawing/2014/main" id="{6DA0EC3A-E711-02F5-990A-49867A23CC91}"/>
              </a:ext>
            </a:extLst>
          </p:cNvPr>
          <p:cNvPicPr>
            <a:picLocks noChangeAspect="1"/>
          </p:cNvPicPr>
          <p:nvPr/>
        </p:nvPicPr>
        <p:blipFill>
          <a:blip r:embed="rId3"/>
          <a:stretch>
            <a:fillRect/>
          </a:stretch>
        </p:blipFill>
        <p:spPr>
          <a:xfrm>
            <a:off x="6130209" y="2173277"/>
            <a:ext cx="4057052" cy="2181529"/>
          </a:xfrm>
          <a:prstGeom prst="rect">
            <a:avLst/>
          </a:prstGeom>
        </p:spPr>
      </p:pic>
      <p:sp>
        <p:nvSpPr>
          <p:cNvPr id="8" name="TextBox 7">
            <a:extLst>
              <a:ext uri="{FF2B5EF4-FFF2-40B4-BE49-F238E27FC236}">
                <a16:creationId xmlns:a16="http://schemas.microsoft.com/office/drawing/2014/main" id="{4271EC61-1A79-D622-4F3A-335ACA86A9A8}"/>
              </a:ext>
            </a:extLst>
          </p:cNvPr>
          <p:cNvSpPr txBox="1"/>
          <p:nvPr/>
        </p:nvSpPr>
        <p:spPr>
          <a:xfrm>
            <a:off x="8345714" y="6239482"/>
            <a:ext cx="2701697" cy="461665"/>
          </a:xfrm>
          <a:prstGeom prst="rect">
            <a:avLst/>
          </a:prstGeom>
          <a:noFill/>
        </p:spPr>
        <p:txBody>
          <a:bodyPr wrap="square" rtlCol="0">
            <a:spAutoFit/>
          </a:bodyPr>
          <a:lstStyle/>
          <a:p>
            <a:r>
              <a:rPr lang="en-US" sz="1200" dirty="0"/>
              <a:t>** cited images from University of UTAH CS6810 slides.</a:t>
            </a:r>
          </a:p>
        </p:txBody>
      </p:sp>
    </p:spTree>
    <p:extLst>
      <p:ext uri="{BB962C8B-B14F-4D97-AF65-F5344CB8AC3E}">
        <p14:creationId xmlns:p14="http://schemas.microsoft.com/office/powerpoint/2010/main" val="3019111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5EC89-EA9E-5D06-F9FB-319069D3246F}"/>
              </a:ext>
            </a:extLst>
          </p:cNvPr>
          <p:cNvSpPr>
            <a:spLocks noGrp="1"/>
          </p:cNvSpPr>
          <p:nvPr>
            <p:ph type="title"/>
          </p:nvPr>
        </p:nvSpPr>
        <p:spPr>
          <a:xfrm>
            <a:off x="1141412" y="138556"/>
            <a:ext cx="9905998" cy="1051615"/>
          </a:xfrm>
        </p:spPr>
        <p:txBody>
          <a:bodyPr/>
          <a:lstStyle/>
          <a:p>
            <a:pPr algn="ctr"/>
            <a:r>
              <a:rPr lang="en-US" dirty="0"/>
              <a:t>Types of Branch predictors</a:t>
            </a:r>
          </a:p>
        </p:txBody>
      </p:sp>
      <p:sp>
        <p:nvSpPr>
          <p:cNvPr id="3" name="Content Placeholder 2">
            <a:extLst>
              <a:ext uri="{FF2B5EF4-FFF2-40B4-BE49-F238E27FC236}">
                <a16:creationId xmlns:a16="http://schemas.microsoft.com/office/drawing/2014/main" id="{6A9D887F-CF52-8EF7-ECA1-9A50CB4865FC}"/>
              </a:ext>
            </a:extLst>
          </p:cNvPr>
          <p:cNvSpPr>
            <a:spLocks noGrp="1"/>
          </p:cNvSpPr>
          <p:nvPr>
            <p:ph idx="1"/>
          </p:nvPr>
        </p:nvSpPr>
        <p:spPr/>
        <p:txBody>
          <a:bodyPr/>
          <a:lstStyle/>
          <a:p>
            <a:pPr marL="0" indent="0">
              <a:buNone/>
            </a:pPr>
            <a:r>
              <a:rPr lang="en-US" dirty="0"/>
              <a:t> </a:t>
            </a:r>
          </a:p>
        </p:txBody>
      </p:sp>
      <p:graphicFrame>
        <p:nvGraphicFramePr>
          <p:cNvPr id="4" name="Table 4">
            <a:extLst>
              <a:ext uri="{FF2B5EF4-FFF2-40B4-BE49-F238E27FC236}">
                <a16:creationId xmlns:a16="http://schemas.microsoft.com/office/drawing/2014/main" id="{3BCF8B7C-32A5-A70B-32D1-2AA411AE029A}"/>
              </a:ext>
            </a:extLst>
          </p:cNvPr>
          <p:cNvGraphicFramePr>
            <a:graphicFrameLocks noGrp="1"/>
          </p:cNvGraphicFramePr>
          <p:nvPr>
            <p:extLst>
              <p:ext uri="{D42A27DB-BD31-4B8C-83A1-F6EECF244321}">
                <p14:modId xmlns:p14="http://schemas.microsoft.com/office/powerpoint/2010/main" val="2760377320"/>
              </p:ext>
            </p:extLst>
          </p:nvPr>
        </p:nvGraphicFramePr>
        <p:xfrm>
          <a:off x="1141412" y="1190171"/>
          <a:ext cx="9905997" cy="5123543"/>
        </p:xfrm>
        <a:graphic>
          <a:graphicData uri="http://schemas.openxmlformats.org/drawingml/2006/table">
            <a:tbl>
              <a:tblPr firstRow="1" bandRow="1">
                <a:tableStyleId>{5C22544A-7EE6-4342-B048-85BDC9FD1C3A}</a:tableStyleId>
              </a:tblPr>
              <a:tblGrid>
                <a:gridCol w="3301999">
                  <a:extLst>
                    <a:ext uri="{9D8B030D-6E8A-4147-A177-3AD203B41FA5}">
                      <a16:colId xmlns:a16="http://schemas.microsoft.com/office/drawing/2014/main" val="294002356"/>
                    </a:ext>
                  </a:extLst>
                </a:gridCol>
                <a:gridCol w="3301999">
                  <a:extLst>
                    <a:ext uri="{9D8B030D-6E8A-4147-A177-3AD203B41FA5}">
                      <a16:colId xmlns:a16="http://schemas.microsoft.com/office/drawing/2014/main" val="1313900670"/>
                    </a:ext>
                  </a:extLst>
                </a:gridCol>
                <a:gridCol w="3301999">
                  <a:extLst>
                    <a:ext uri="{9D8B030D-6E8A-4147-A177-3AD203B41FA5}">
                      <a16:colId xmlns:a16="http://schemas.microsoft.com/office/drawing/2014/main" val="1350053069"/>
                    </a:ext>
                  </a:extLst>
                </a:gridCol>
              </a:tblGrid>
              <a:tr h="637544">
                <a:tc>
                  <a:txBody>
                    <a:bodyPr/>
                    <a:lstStyle/>
                    <a:p>
                      <a:r>
                        <a:rPr lang="en-US" dirty="0" err="1"/>
                        <a:t>Bi_Mode</a:t>
                      </a:r>
                      <a:r>
                        <a:rPr lang="en-US" dirty="0"/>
                        <a:t> Branch Predictor</a:t>
                      </a:r>
                    </a:p>
                  </a:txBody>
                  <a:tcPr/>
                </a:tc>
                <a:tc>
                  <a:txBody>
                    <a:bodyPr/>
                    <a:lstStyle/>
                    <a:p>
                      <a:r>
                        <a:rPr lang="en-US" dirty="0"/>
                        <a:t>Local Branch Predictor</a:t>
                      </a:r>
                    </a:p>
                  </a:txBody>
                  <a:tcPr/>
                </a:tc>
                <a:tc>
                  <a:txBody>
                    <a:bodyPr/>
                    <a:lstStyle/>
                    <a:p>
                      <a:r>
                        <a:rPr lang="en-US" dirty="0"/>
                        <a:t>Tournament Branch Predictor</a:t>
                      </a:r>
                    </a:p>
                  </a:txBody>
                  <a:tcPr/>
                </a:tc>
                <a:extLst>
                  <a:ext uri="{0D108BD9-81ED-4DB2-BD59-A6C34878D82A}">
                    <a16:rowId xmlns:a16="http://schemas.microsoft.com/office/drawing/2014/main" val="1262498927"/>
                  </a:ext>
                </a:extLst>
              </a:tr>
              <a:tr h="4485999">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The </a:t>
                      </a:r>
                      <a:r>
                        <a:rPr lang="en-US" sz="1800" b="0" i="0" kern="1200" dirty="0" err="1">
                          <a:solidFill>
                            <a:schemeClr val="dk1"/>
                          </a:solidFill>
                          <a:effectLst/>
                          <a:latin typeface="+mn-lt"/>
                          <a:ea typeface="+mn-ea"/>
                          <a:cs typeface="+mn-cs"/>
                        </a:rPr>
                        <a:t>bi_mode</a:t>
                      </a:r>
                      <a:r>
                        <a:rPr lang="en-US" sz="1800" b="0" i="0" kern="1200" dirty="0">
                          <a:solidFill>
                            <a:schemeClr val="dk1"/>
                          </a:solidFill>
                          <a:effectLst/>
                          <a:latin typeface="+mn-lt"/>
                          <a:ea typeface="+mn-ea"/>
                          <a:cs typeface="+mn-cs"/>
                        </a:rPr>
                        <a:t> predictor is a type of branch predictor that maintains a two tables of branch buffers; taken and not taken branch outcomes.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Second level two-bit counter table is divided into two along with the branch address and the branch predictor state machine(PC).</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Branch address is used to make the final call</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This predictor works well for programs with equal probability of branch taken and not taken.</a:t>
                      </a:r>
                      <a:endParaRPr lang="en-US"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The local predictor is a more sophisticated type of branch predictor that considers the behavior of the branch instructions in a local region of the program.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It maintains a table of branch histories for each region of the program and uses that information to predict the outcome of a branch instruction within that region.</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More effective for programs with more complex control flow structures.</a:t>
                      </a:r>
                      <a:endParaRPr lang="en-US" dirty="0"/>
                    </a:p>
                  </a:txBody>
                  <a:tcPr/>
                </a:tc>
                <a:tc>
                  <a:txBody>
                    <a:bodyPr/>
                    <a:lstStyle/>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The tournament predictor is a hybrid type of branch predictor that combines the strengths of the bimodal and local predictors.</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It maintains both a bimodal table and a local history table and selects the predictor that has been more accurate for the given branch instruction in the past. </a:t>
                      </a:r>
                    </a:p>
                    <a:p>
                      <a:pPr marL="285750" indent="-285750">
                        <a:buFont typeface="Arial" panose="020B0604020202020204" pitchFamily="34" charset="0"/>
                        <a:buChar char="•"/>
                      </a:pPr>
                      <a:r>
                        <a:rPr lang="en-US" sz="1800" b="0" i="0" kern="1200" dirty="0">
                          <a:solidFill>
                            <a:schemeClr val="dk1"/>
                          </a:solidFill>
                          <a:effectLst/>
                          <a:latin typeface="+mn-lt"/>
                          <a:ea typeface="+mn-ea"/>
                          <a:cs typeface="+mn-cs"/>
                        </a:rPr>
                        <a:t>The tournament predictor uses a meta-predictor to choose the most accurate predictor for a particular branch instruction.</a:t>
                      </a:r>
                      <a:endParaRPr lang="en-US" dirty="0"/>
                    </a:p>
                  </a:txBody>
                  <a:tcPr/>
                </a:tc>
                <a:extLst>
                  <a:ext uri="{0D108BD9-81ED-4DB2-BD59-A6C34878D82A}">
                    <a16:rowId xmlns:a16="http://schemas.microsoft.com/office/drawing/2014/main" val="1983121098"/>
                  </a:ext>
                </a:extLst>
              </a:tr>
            </a:tbl>
          </a:graphicData>
        </a:graphic>
      </p:graphicFrame>
    </p:spTree>
    <p:extLst>
      <p:ext uri="{BB962C8B-B14F-4D97-AF65-F5344CB8AC3E}">
        <p14:creationId xmlns:p14="http://schemas.microsoft.com/office/powerpoint/2010/main" val="1002465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B8188-9F7A-AB52-D930-A685F8D8D99B}"/>
              </a:ext>
            </a:extLst>
          </p:cNvPr>
          <p:cNvSpPr>
            <a:spLocks noGrp="1"/>
          </p:cNvSpPr>
          <p:nvPr>
            <p:ph type="title"/>
          </p:nvPr>
        </p:nvSpPr>
        <p:spPr>
          <a:xfrm>
            <a:off x="1227138" y="362209"/>
            <a:ext cx="9905998" cy="1478570"/>
          </a:xfrm>
        </p:spPr>
        <p:txBody>
          <a:bodyPr/>
          <a:lstStyle/>
          <a:p>
            <a:pPr algn="ctr"/>
            <a:r>
              <a:rPr lang="en-US" dirty="0"/>
              <a:t>GEM5 configuration </a:t>
            </a:r>
            <a:br>
              <a:rPr lang="en-US" dirty="0"/>
            </a:br>
            <a:endParaRPr lang="en-US" dirty="0"/>
          </a:p>
        </p:txBody>
      </p:sp>
      <p:sp>
        <p:nvSpPr>
          <p:cNvPr id="3" name="Content Placeholder 2">
            <a:extLst>
              <a:ext uri="{FF2B5EF4-FFF2-40B4-BE49-F238E27FC236}">
                <a16:creationId xmlns:a16="http://schemas.microsoft.com/office/drawing/2014/main" id="{85799155-8B08-E7ED-F672-53D7E31B3D28}"/>
              </a:ext>
            </a:extLst>
          </p:cNvPr>
          <p:cNvSpPr>
            <a:spLocks noGrp="1"/>
          </p:cNvSpPr>
          <p:nvPr>
            <p:ph idx="1"/>
          </p:nvPr>
        </p:nvSpPr>
        <p:spPr>
          <a:xfrm>
            <a:off x="1143000" y="1473632"/>
            <a:ext cx="9905999" cy="3541714"/>
          </a:xfrm>
        </p:spPr>
        <p:txBody>
          <a:bodyPr>
            <a:noAutofit/>
          </a:bodyPr>
          <a:lstStyle/>
          <a:p>
            <a:r>
              <a:rPr lang="en-US" sz="2000" dirty="0"/>
              <a:t>Gem5 was accessed from the virtual server CE6304.utdallas.edu</a:t>
            </a:r>
          </a:p>
          <a:p>
            <a:r>
              <a:rPr lang="en-US" sz="2000" dirty="0"/>
              <a:t>Files have been copied from Gem5 directory (/</a:t>
            </a:r>
            <a:r>
              <a:rPr lang="en-US" sz="2000" dirty="0" err="1"/>
              <a:t>usr</a:t>
            </a:r>
            <a:r>
              <a:rPr lang="en-US" sz="2000" dirty="0"/>
              <a:t>/local/gem5). Configuration files have been moved to local directory using “cp rf-” command.</a:t>
            </a:r>
          </a:p>
          <a:p>
            <a:r>
              <a:rPr lang="en-US" sz="2000" dirty="0"/>
              <a:t>We used “</a:t>
            </a:r>
            <a:r>
              <a:rPr lang="en-US" sz="2000" dirty="0" err="1"/>
              <a:t>scons</a:t>
            </a:r>
            <a:r>
              <a:rPr lang="en-US" sz="2000" dirty="0"/>
              <a:t> build/X86/gem5.opt” after copying the files to build and compile Gem5.</a:t>
            </a:r>
          </a:p>
          <a:p>
            <a:r>
              <a:rPr lang="en-US" sz="2000" dirty="0"/>
              <a:t>Similar to Project 1, we still run the built CPU in system emulation mode using the following Python script: “/configs/example/se.py”. </a:t>
            </a:r>
          </a:p>
          <a:p>
            <a:r>
              <a:rPr lang="en-US" sz="2000" b="1" dirty="0"/>
              <a:t>Minor challenge that we have faced:</a:t>
            </a:r>
            <a:br>
              <a:rPr lang="en-US" sz="2000" dirty="0"/>
            </a:br>
            <a:r>
              <a:rPr lang="en-US" sz="2000" dirty="0"/>
              <a:t>While initially setting up gem5, we used the same files project 1, we were not able to build gem5 using previous files from some reason and hence, all the old files were deleted, and a fresh copy of the dependency files were copied. Post which we were able to successfully build and compile Gem5 simulator.</a:t>
            </a:r>
          </a:p>
          <a:p>
            <a:endParaRPr lang="en-US" sz="2000" dirty="0"/>
          </a:p>
          <a:p>
            <a:endParaRPr lang="en-US" sz="2000" dirty="0"/>
          </a:p>
        </p:txBody>
      </p:sp>
    </p:spTree>
    <p:extLst>
      <p:ext uri="{BB962C8B-B14F-4D97-AF65-F5344CB8AC3E}">
        <p14:creationId xmlns:p14="http://schemas.microsoft.com/office/powerpoint/2010/main" val="3610479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D508-F8EC-2551-FFD0-702AF42F21BC}"/>
              </a:ext>
            </a:extLst>
          </p:cNvPr>
          <p:cNvSpPr>
            <a:spLocks noGrp="1"/>
          </p:cNvSpPr>
          <p:nvPr>
            <p:ph type="title"/>
          </p:nvPr>
        </p:nvSpPr>
        <p:spPr/>
        <p:txBody>
          <a:bodyPr/>
          <a:lstStyle/>
          <a:p>
            <a:r>
              <a:rPr lang="en-US" dirty="0"/>
              <a:t>Challenges faced</a:t>
            </a:r>
          </a:p>
        </p:txBody>
      </p:sp>
      <p:sp>
        <p:nvSpPr>
          <p:cNvPr id="3" name="Content Placeholder 2">
            <a:extLst>
              <a:ext uri="{FF2B5EF4-FFF2-40B4-BE49-F238E27FC236}">
                <a16:creationId xmlns:a16="http://schemas.microsoft.com/office/drawing/2014/main" id="{B21AE9F3-48B5-DBE8-C54C-FBEA8AA5936B}"/>
              </a:ext>
            </a:extLst>
          </p:cNvPr>
          <p:cNvSpPr>
            <a:spLocks noGrp="1"/>
          </p:cNvSpPr>
          <p:nvPr>
            <p:ph idx="1"/>
          </p:nvPr>
        </p:nvSpPr>
        <p:spPr/>
        <p:txBody>
          <a:bodyPr>
            <a:normAutofit fontScale="92500" lnSpcReduction="20000"/>
          </a:bodyPr>
          <a:lstStyle/>
          <a:p>
            <a:r>
              <a:rPr lang="en-US" dirty="0"/>
              <a:t>The initial setup takes a longer time to build approximately 2 hours.</a:t>
            </a:r>
          </a:p>
          <a:p>
            <a:r>
              <a:rPr lang="en-US" dirty="0"/>
              <a:t>After every change to the Branch Predictor type or value we had to build and then run the run.sh file.</a:t>
            </a:r>
          </a:p>
          <a:p>
            <a:r>
              <a:rPr lang="en-US" dirty="0"/>
              <a:t>Hence every execution has taken approximately 30 min to complete except for 470.lbm benchmark.</a:t>
            </a:r>
          </a:p>
          <a:p>
            <a:r>
              <a:rPr lang="en-US" dirty="0"/>
              <a:t>for adding </a:t>
            </a:r>
            <a:r>
              <a:rPr lang="en-US" sz="2400" dirty="0"/>
              <a:t>BTB Miss percent and Branch Misprediction percentage to stats.txt, </a:t>
            </a:r>
            <a:r>
              <a:rPr lang="en-US" dirty="0"/>
              <a:t>there was difficulty initially to find the files which are to be changed. We later used </a:t>
            </a:r>
            <a:r>
              <a:rPr lang="en-US" b="1" dirty="0"/>
              <a:t>grep -r “</a:t>
            </a:r>
            <a:r>
              <a:rPr lang="en-US" b="1" dirty="0" err="1"/>
              <a:t>numBranches</a:t>
            </a:r>
            <a:r>
              <a:rPr lang="en-US" b="1" dirty="0"/>
              <a:t>” --include="*.cc" --include="*.</a:t>
            </a:r>
            <a:r>
              <a:rPr lang="en-US" b="1" dirty="0" err="1"/>
              <a:t>hh</a:t>
            </a:r>
            <a:r>
              <a:rPr lang="en-US" b="1" dirty="0"/>
              <a:t>" </a:t>
            </a:r>
            <a:r>
              <a:rPr lang="en-US" dirty="0"/>
              <a:t>to find the files and </a:t>
            </a:r>
            <a:r>
              <a:rPr lang="en-US" b="1" dirty="0"/>
              <a:t>grep -r “</a:t>
            </a:r>
            <a:r>
              <a:rPr lang="en-US" b="1" dirty="0" err="1"/>
              <a:t>BTBHitPct</a:t>
            </a:r>
            <a:r>
              <a:rPr lang="en-US" b="1" dirty="0"/>
              <a:t>” --include="*.cc" --include="*.</a:t>
            </a:r>
            <a:r>
              <a:rPr lang="en-US" b="1" dirty="0" err="1"/>
              <a:t>hh</a:t>
            </a:r>
            <a:r>
              <a:rPr lang="en-US" b="1" dirty="0"/>
              <a:t>"</a:t>
            </a:r>
            <a:endParaRPr lang="en-US" dirty="0"/>
          </a:p>
        </p:txBody>
      </p:sp>
    </p:spTree>
    <p:extLst>
      <p:ext uri="{BB962C8B-B14F-4D97-AF65-F5344CB8AC3E}">
        <p14:creationId xmlns:p14="http://schemas.microsoft.com/office/powerpoint/2010/main" val="2314638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E4D8431-0143-6B55-C349-A5B27D3CF0D2}"/>
              </a:ext>
            </a:extLst>
          </p:cNvPr>
          <p:cNvSpPr>
            <a:spLocks noGrp="1"/>
          </p:cNvSpPr>
          <p:nvPr>
            <p:ph type="title"/>
          </p:nvPr>
        </p:nvSpPr>
        <p:spPr>
          <a:xfrm>
            <a:off x="3722688" y="527050"/>
            <a:ext cx="4459286" cy="1478570"/>
          </a:xfrm>
        </p:spPr>
        <p:txBody>
          <a:bodyPr>
            <a:normAutofit/>
          </a:bodyPr>
          <a:lstStyle/>
          <a:p>
            <a:pPr algn="ctr"/>
            <a:r>
              <a:rPr lang="en-US" sz="3200"/>
              <a:t>Initial Setup</a:t>
            </a:r>
          </a:p>
        </p:txBody>
      </p:sp>
      <p:sp>
        <p:nvSpPr>
          <p:cNvPr id="3" name="Content Placeholder 2">
            <a:extLst>
              <a:ext uri="{FF2B5EF4-FFF2-40B4-BE49-F238E27FC236}">
                <a16:creationId xmlns:a16="http://schemas.microsoft.com/office/drawing/2014/main" id="{951E8CEF-9276-B8AB-D558-C7B354121214}"/>
              </a:ext>
            </a:extLst>
          </p:cNvPr>
          <p:cNvSpPr>
            <a:spLocks noGrp="1"/>
          </p:cNvSpPr>
          <p:nvPr>
            <p:ph idx="1"/>
          </p:nvPr>
        </p:nvSpPr>
        <p:spPr>
          <a:xfrm>
            <a:off x="1141412" y="2249487"/>
            <a:ext cx="4459287" cy="3965046"/>
          </a:xfrm>
        </p:spPr>
        <p:txBody>
          <a:bodyPr>
            <a:normAutofit/>
          </a:bodyPr>
          <a:lstStyle/>
          <a:p>
            <a:r>
              <a:rPr lang="en-US" sz="1900" dirty="0"/>
              <a:t>We then downloaded the required benchmarks from </a:t>
            </a:r>
            <a:r>
              <a:rPr lang="en-US" sz="1900" dirty="0" err="1"/>
              <a:t>github</a:t>
            </a:r>
            <a:r>
              <a:rPr lang="en-US" sz="1900" dirty="0"/>
              <a:t> using: </a:t>
            </a:r>
            <a:r>
              <a:rPr lang="en-US" sz="1900" dirty="0">
                <a:hlinkClick r:id="rId4"/>
              </a:rPr>
              <a:t>https://github.com/timberjack/Project1_SPEC</a:t>
            </a:r>
            <a:r>
              <a:rPr lang="en-US" sz="1900" dirty="0"/>
              <a:t>.</a:t>
            </a:r>
          </a:p>
          <a:p>
            <a:r>
              <a:rPr lang="en-US" sz="1900" dirty="0"/>
              <a:t>Made changes to the source code according to the requirement.</a:t>
            </a:r>
          </a:p>
          <a:p>
            <a:r>
              <a:rPr lang="en-US" sz="1900" dirty="0"/>
              <a:t>Then we used </a:t>
            </a:r>
            <a:r>
              <a:rPr lang="en-US" sz="1900" b="1" dirty="0" err="1"/>
              <a:t>scons</a:t>
            </a:r>
            <a:r>
              <a:rPr lang="en-US" sz="1900" b="1" dirty="0"/>
              <a:t> build/X86/gem5.opt </a:t>
            </a:r>
            <a:r>
              <a:rPr lang="en-US" sz="1900" dirty="0"/>
              <a:t>for building the executable file.</a:t>
            </a:r>
          </a:p>
          <a:p>
            <a:r>
              <a:rPr lang="en-US" sz="1900" dirty="0"/>
              <a:t>Ran the example programs for verification as shown in the figure.</a:t>
            </a:r>
          </a:p>
        </p:txBody>
      </p:sp>
      <p:pic>
        <p:nvPicPr>
          <p:cNvPr id="5" name="Picture 4" descr="A screenshot of a computer&#10;&#10;Description automatically generated with medium confidence">
            <a:extLst>
              <a:ext uri="{FF2B5EF4-FFF2-40B4-BE49-F238E27FC236}">
                <a16:creationId xmlns:a16="http://schemas.microsoft.com/office/drawing/2014/main" id="{39CA6C66-E00F-FCCF-8C90-3B1ADA7735A8}"/>
              </a:ext>
            </a:extLst>
          </p:cNvPr>
          <p:cNvPicPr>
            <a:picLocks noChangeAspect="1"/>
          </p:cNvPicPr>
          <p:nvPr/>
        </p:nvPicPr>
        <p:blipFill>
          <a:blip r:embed="rId5"/>
          <a:stretch>
            <a:fillRect/>
          </a:stretch>
        </p:blipFill>
        <p:spPr>
          <a:xfrm>
            <a:off x="6194383" y="3117683"/>
            <a:ext cx="5456279" cy="2741780"/>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225298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96074-E510-3B69-BBAD-4CFBF1C2A403}"/>
              </a:ext>
            </a:extLst>
          </p:cNvPr>
          <p:cNvSpPr>
            <a:spLocks noGrp="1"/>
          </p:cNvSpPr>
          <p:nvPr>
            <p:ph type="title"/>
          </p:nvPr>
        </p:nvSpPr>
        <p:spPr>
          <a:xfrm>
            <a:off x="1141413" y="618517"/>
            <a:ext cx="10165216" cy="629711"/>
          </a:xfrm>
        </p:spPr>
        <p:txBody>
          <a:bodyPr>
            <a:normAutofit/>
          </a:bodyPr>
          <a:lstStyle/>
          <a:p>
            <a:pPr algn="ctr"/>
            <a:r>
              <a:rPr lang="en-US" sz="2400" dirty="0"/>
              <a:t>adding formula for reflecting BTB Miss percent in Stats.txt file </a:t>
            </a:r>
          </a:p>
        </p:txBody>
      </p:sp>
      <p:sp>
        <p:nvSpPr>
          <p:cNvPr id="3" name="Content Placeholder 2">
            <a:extLst>
              <a:ext uri="{FF2B5EF4-FFF2-40B4-BE49-F238E27FC236}">
                <a16:creationId xmlns:a16="http://schemas.microsoft.com/office/drawing/2014/main" id="{16C68B71-1FC5-439F-DB0A-4CD10AC18EC1}"/>
              </a:ext>
            </a:extLst>
          </p:cNvPr>
          <p:cNvSpPr>
            <a:spLocks noGrp="1"/>
          </p:cNvSpPr>
          <p:nvPr>
            <p:ph idx="1"/>
          </p:nvPr>
        </p:nvSpPr>
        <p:spPr>
          <a:xfrm>
            <a:off x="1141413" y="1494743"/>
            <a:ext cx="9905999" cy="4744739"/>
          </a:xfrm>
        </p:spPr>
        <p:txBody>
          <a:bodyPr/>
          <a:lstStyle/>
          <a:p>
            <a:r>
              <a:rPr lang="en-US" dirty="0"/>
              <a:t>Following are the changes that have been made to the files in the following paths:   </a:t>
            </a:r>
          </a:p>
          <a:p>
            <a:r>
              <a:rPr lang="en-US" dirty="0"/>
              <a:t>File path 1: ~gem5/</a:t>
            </a:r>
            <a:r>
              <a:rPr lang="en-US" dirty="0" err="1"/>
              <a:t>src</a:t>
            </a:r>
            <a:r>
              <a:rPr lang="en-US" dirty="0"/>
              <a:t>/</a:t>
            </a:r>
            <a:r>
              <a:rPr lang="en-US" dirty="0" err="1"/>
              <a:t>cpu</a:t>
            </a:r>
            <a:r>
              <a:rPr lang="en-US" dirty="0"/>
              <a:t>/pred/</a:t>
            </a:r>
            <a:r>
              <a:rPr lang="en-US" dirty="0" err="1"/>
              <a:t>bpred_unit.hh</a:t>
            </a:r>
            <a:endParaRPr lang="en-US" dirty="0"/>
          </a:p>
          <a:p>
            <a:endParaRPr lang="en-US" dirty="0"/>
          </a:p>
          <a:p>
            <a:endParaRPr lang="en-US" dirty="0"/>
          </a:p>
          <a:p>
            <a:r>
              <a:rPr lang="en-US" dirty="0"/>
              <a:t>File Path2: ~gem5/src/cpu/pred/bpred_unit.cc</a:t>
            </a:r>
            <a:endParaRPr lang="fr-FR" dirty="0"/>
          </a:p>
          <a:p>
            <a:endParaRPr lang="en-US" dirty="0"/>
          </a:p>
          <a:p>
            <a:endParaRPr lang="en-US" dirty="0"/>
          </a:p>
          <a:p>
            <a:endParaRPr lang="en-US" dirty="0"/>
          </a:p>
        </p:txBody>
      </p:sp>
      <p:pic>
        <p:nvPicPr>
          <p:cNvPr id="6" name="Picture 5" descr="A picture containing text&#10;&#10;Description automatically generated">
            <a:extLst>
              <a:ext uri="{FF2B5EF4-FFF2-40B4-BE49-F238E27FC236}">
                <a16:creationId xmlns:a16="http://schemas.microsoft.com/office/drawing/2014/main" id="{9BB82C78-1EFB-AC46-65A0-16C4F7A3CED6}"/>
              </a:ext>
            </a:extLst>
          </p:cNvPr>
          <p:cNvPicPr>
            <a:picLocks noChangeAspect="1"/>
          </p:cNvPicPr>
          <p:nvPr/>
        </p:nvPicPr>
        <p:blipFill>
          <a:blip r:embed="rId2"/>
          <a:stretch>
            <a:fillRect/>
          </a:stretch>
        </p:blipFill>
        <p:spPr>
          <a:xfrm>
            <a:off x="2114906" y="4807656"/>
            <a:ext cx="7323383" cy="1562100"/>
          </a:xfrm>
          <a:prstGeom prst="rect">
            <a:avLst/>
          </a:prstGeom>
        </p:spPr>
      </p:pic>
      <p:pic>
        <p:nvPicPr>
          <p:cNvPr id="9" name="Picture 8" descr="Text&#10;&#10;Description automatically generated">
            <a:extLst>
              <a:ext uri="{FF2B5EF4-FFF2-40B4-BE49-F238E27FC236}">
                <a16:creationId xmlns:a16="http://schemas.microsoft.com/office/drawing/2014/main" id="{7F605118-865D-678F-7CC1-535AA69D14EA}"/>
              </a:ext>
            </a:extLst>
          </p:cNvPr>
          <p:cNvPicPr>
            <a:picLocks noChangeAspect="1"/>
          </p:cNvPicPr>
          <p:nvPr/>
        </p:nvPicPr>
        <p:blipFill rotWithShape="1">
          <a:blip r:embed="rId3"/>
          <a:srcRect t="10259"/>
          <a:stretch/>
        </p:blipFill>
        <p:spPr>
          <a:xfrm>
            <a:off x="2114905" y="3305175"/>
            <a:ext cx="7323383" cy="885730"/>
          </a:xfrm>
          <a:prstGeom prst="rect">
            <a:avLst/>
          </a:prstGeom>
        </p:spPr>
      </p:pic>
    </p:spTree>
    <p:extLst>
      <p:ext uri="{BB962C8B-B14F-4D97-AF65-F5344CB8AC3E}">
        <p14:creationId xmlns:p14="http://schemas.microsoft.com/office/powerpoint/2010/main" val="40653504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1511</TotalTime>
  <Words>2293</Words>
  <Application>Microsoft Office PowerPoint</Application>
  <PresentationFormat>Widescreen</PresentationFormat>
  <Paragraphs>150</Paragraphs>
  <Slides>33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33</vt:i4>
      </vt:variant>
    </vt:vector>
  </HeadingPairs>
  <TitlesOfParts>
    <vt:vector size="36" baseType="lpstr">
      <vt:lpstr>Arial</vt:lpstr>
      <vt:lpstr>Tw Cen MT</vt:lpstr>
      <vt:lpstr>Circuit</vt:lpstr>
      <vt:lpstr>                      Project#2 Evaluating The impact of  varying Branch prediction parameters in an X86 architecture-based Microprocessor using Gem5 simulator</vt:lpstr>
      <vt:lpstr>Project Description:</vt:lpstr>
      <vt:lpstr>What is branch prediction ?</vt:lpstr>
      <vt:lpstr>How can a Branch predictor affect the performance of a Processor?</vt:lpstr>
      <vt:lpstr>Types of Branch predictors</vt:lpstr>
      <vt:lpstr>GEM5 configuration  </vt:lpstr>
      <vt:lpstr>Challenges faced</vt:lpstr>
      <vt:lpstr>Initial Setup</vt:lpstr>
      <vt:lpstr>adding formula for reflecting BTB Miss percent in Stats.txt file </vt:lpstr>
      <vt:lpstr>adding formula for reflecting Branch Misprediction in Stats.txt file </vt:lpstr>
      <vt:lpstr>Changes for the Name of Branch Predictor</vt:lpstr>
      <vt:lpstr>Changes for Branch Predictor Values</vt:lpstr>
      <vt:lpstr>Running Gem5 Script</vt:lpstr>
      <vt:lpstr>Changes Observed in Config.ini file after adding branch predictor support and making changes for the parameters</vt:lpstr>
      <vt:lpstr>Changes Observed in stats.txt file after adding branch predictor support and making changes for the parameters</vt:lpstr>
      <vt:lpstr>Local BP for 401.bzip2</vt:lpstr>
      <vt:lpstr>Local BP for 429.mcf</vt:lpstr>
      <vt:lpstr>Local BP for 456.hmmer</vt:lpstr>
      <vt:lpstr>Local BP for 458.sjeng</vt:lpstr>
      <vt:lpstr>Local BP for 470.lbm</vt:lpstr>
      <vt:lpstr>Bi-mode BP for 401</vt:lpstr>
      <vt:lpstr>Bi-mode BP for 429</vt:lpstr>
      <vt:lpstr>Bi-mode BP for 456</vt:lpstr>
      <vt:lpstr>Bi-mode BP for 458</vt:lpstr>
      <vt:lpstr>Bi-mode BP for 470</vt:lpstr>
      <vt:lpstr>Tournament BP for 401</vt:lpstr>
      <vt:lpstr>Tournament BP for 429</vt:lpstr>
      <vt:lpstr>Tournament BP for 456</vt:lpstr>
      <vt:lpstr>Tournament BP for 458</vt:lpstr>
      <vt:lpstr>Tournament BP for 470</vt:lpstr>
      <vt:lpstr>Additional Observations</vt:lpstr>
      <vt:lpstr>Conclusion Part-1</vt:lpstr>
      <vt:lpstr>Conclusion Part-2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Project#1 Evaluating how Cache design choices  affect the performance of X86 architecture based Microprocessor using Gem5 simulator</dc:title>
  <dc:creator>Abhinay Dwadasi</dc:creator>
  <cp:lastModifiedBy>Annadata, Yagna Srinivasa Harsha</cp:lastModifiedBy>
  <cp:revision>30</cp:revision>
  <dcterms:created xsi:type="dcterms:W3CDTF">2023-03-20T00:00:18Z</dcterms:created>
  <dcterms:modified xsi:type="dcterms:W3CDTF">2023-05-01T03:50:15Z</dcterms:modified>
</cp:coreProperties>
</file>