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91" r:id="rId6"/>
    <p:sldId id="290" r:id="rId7"/>
    <p:sldId id="288" r:id="rId8"/>
    <p:sldId id="294" r:id="rId9"/>
    <p:sldId id="293" r:id="rId10"/>
    <p:sldId id="297" r:id="rId11"/>
    <p:sldId id="295" r:id="rId12"/>
    <p:sldId id="299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gna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3EC"/>
    <a:srgbClr val="E8F8FB"/>
    <a:srgbClr val="616A77"/>
    <a:srgbClr val="1B2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2924" y="1688852"/>
            <a:ext cx="11304232" cy="3684233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7365" y="2563495"/>
            <a:ext cx="6238240" cy="583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3200" dirty="0"/>
              <a:t>Introduction to Java Script</a:t>
            </a:r>
            <a:endParaRPr lang="en-IN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5587259" y="3146837"/>
            <a:ext cx="6372557" cy="5067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altLang="zh-CN" dirty="0"/>
              <a:t>The Language of Web Development</a:t>
            </a:r>
            <a:r>
              <a:rPr lang="en-IN" altLang="zh-CN" sz="1100" dirty="0"/>
              <a:t> </a:t>
            </a:r>
            <a:endParaRPr lang="en-IN" altLang="zh-CN" sz="11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678404" y="3808001"/>
            <a:ext cx="1447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87365" y="4104640"/>
            <a:ext cx="3663950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dirty="0">
                <a:latin typeface="+mj-lt"/>
              </a:rPr>
              <a:t>Gudivada Yagna Sree</a:t>
            </a:r>
            <a:endParaRPr lang="en-IN" altLang="zh-CN" dirty="0">
              <a:latin typeface="+mj-l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94410" y="1336040"/>
            <a:ext cx="3931285" cy="439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8285" y="210820"/>
            <a:ext cx="11695430" cy="643636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447675" y="1327150"/>
            <a:ext cx="3541395" cy="2553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" name="矩形 58"/>
          <p:cNvSpPr/>
          <p:nvPr/>
        </p:nvSpPr>
        <p:spPr>
          <a:xfrm>
            <a:off x="1415634" y="794439"/>
            <a:ext cx="161607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b="1" dirty="0"/>
              <a:t>While Loop</a:t>
            </a:r>
            <a:endParaRPr lang="en-IN" altLang="zh-CN" sz="2400" b="1" dirty="0"/>
          </a:p>
        </p:txBody>
      </p:sp>
      <p:pic>
        <p:nvPicPr>
          <p:cNvPr id="3" name="Picture 2" descr="for-Stat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45" y="3227070"/>
            <a:ext cx="4773930" cy="2452370"/>
          </a:xfrm>
          <a:prstGeom prst="rect">
            <a:avLst/>
          </a:prstGeom>
        </p:spPr>
      </p:pic>
      <p:pic>
        <p:nvPicPr>
          <p:cNvPr id="4" name="Picture 3" descr="do..while-State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05" y="1327150"/>
            <a:ext cx="4779010" cy="2602865"/>
          </a:xfrm>
          <a:prstGeom prst="rect">
            <a:avLst/>
          </a:prstGeom>
        </p:spPr>
      </p:pic>
      <p:sp>
        <p:nvSpPr>
          <p:cNvPr id="5" name="矩形 58"/>
          <p:cNvSpPr/>
          <p:nvPr/>
        </p:nvSpPr>
        <p:spPr>
          <a:xfrm>
            <a:off x="6973789" y="794439"/>
            <a:ext cx="206565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b="1" dirty="0"/>
              <a:t>Do-While Loop</a:t>
            </a:r>
            <a:endParaRPr lang="en-IN" altLang="zh-CN" sz="2400" b="1" dirty="0"/>
          </a:p>
        </p:txBody>
      </p:sp>
      <p:sp>
        <p:nvSpPr>
          <p:cNvPr id="7" name="矩形 58"/>
          <p:cNvSpPr/>
          <p:nvPr/>
        </p:nvSpPr>
        <p:spPr>
          <a:xfrm>
            <a:off x="4756369" y="2823264"/>
            <a:ext cx="128079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b="1" dirty="0"/>
              <a:t>For Loop</a:t>
            </a:r>
            <a:endParaRPr lang="en-IN" altLang="zh-CN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4030345"/>
            <a:ext cx="2364740" cy="1351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305" y="4002405"/>
            <a:ext cx="2751455" cy="2023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80" y="1327150"/>
            <a:ext cx="2257425" cy="106362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76860" y="200025"/>
            <a:ext cx="3982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altLang="en-US" sz="2800" b="1"/>
              <a:t>Loops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48285" y="214630"/>
            <a:ext cx="11695430" cy="643636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9905" y="509270"/>
            <a:ext cx="39827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N" altLang="en-US" sz="3200" b="1"/>
              <a:t>Functions</a:t>
            </a:r>
            <a:endParaRPr lang="en-IN" altLang="en-US" sz="32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0" y="354330"/>
            <a:ext cx="6606540" cy="6149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09905" y="1909445"/>
            <a:ext cx="398272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/>
              <a:t>A JavaScript function is a block of code designed to perform a particular task.</a:t>
            </a:r>
            <a:endParaRPr lang="en-IN" alt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/>
              <a:t>A JavaScript function is executed when "something" invokes it (calls it).</a:t>
            </a:r>
            <a:endParaRPr lang="en-I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yagna\OneDrive\Pictures\maxresdefault.jpgmaxresdefaul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3920" y="570230"/>
            <a:ext cx="10424795" cy="5539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0462" y="1062055"/>
            <a:ext cx="9457677" cy="4734029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C:\Users\yagna\OneDrive\Pictures\Screenshot 2023-10-27 225706.jpgScreenshot 2023-10-27 225706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32348" y="1628140"/>
            <a:ext cx="3612610" cy="341757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2524760" y="1811655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87993" y="1748017"/>
            <a:ext cx="14655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Introduction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997437" y="2824555"/>
            <a:ext cx="11201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Variables</a:t>
            </a:r>
            <a:endParaRPr lang="zh-CN" altLang="en-US" sz="2000" dirty="0"/>
          </a:p>
        </p:txBody>
      </p:sp>
      <p:sp>
        <p:nvSpPr>
          <p:cNvPr id="10" name="椭圆 12"/>
          <p:cNvSpPr/>
          <p:nvPr/>
        </p:nvSpPr>
        <p:spPr>
          <a:xfrm>
            <a:off x="2524760" y="2887345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2"/>
          <p:cNvSpPr/>
          <p:nvPr/>
        </p:nvSpPr>
        <p:spPr>
          <a:xfrm>
            <a:off x="2524760" y="3479165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2"/>
          <p:cNvSpPr/>
          <p:nvPr/>
        </p:nvSpPr>
        <p:spPr>
          <a:xfrm>
            <a:off x="2524760" y="4032885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19"/>
          <p:cNvSpPr/>
          <p:nvPr/>
        </p:nvSpPr>
        <p:spPr>
          <a:xfrm>
            <a:off x="2997437" y="3413835"/>
            <a:ext cx="1212215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Operators</a:t>
            </a:r>
            <a:endParaRPr lang="zh-CN" altLang="en-US" sz="2000" dirty="0"/>
          </a:p>
        </p:txBody>
      </p:sp>
      <p:sp>
        <p:nvSpPr>
          <p:cNvPr id="24" name="矩形 19"/>
          <p:cNvSpPr/>
          <p:nvPr/>
        </p:nvSpPr>
        <p:spPr>
          <a:xfrm>
            <a:off x="2997437" y="3963745"/>
            <a:ext cx="2596515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Conditional Statements</a:t>
            </a:r>
            <a:endParaRPr lang="zh-CN" altLang="en-US" sz="2000" dirty="0"/>
          </a:p>
        </p:txBody>
      </p:sp>
      <p:sp>
        <p:nvSpPr>
          <p:cNvPr id="25" name="矩形 19"/>
          <p:cNvSpPr/>
          <p:nvPr/>
        </p:nvSpPr>
        <p:spPr>
          <a:xfrm>
            <a:off x="2988547" y="4457775"/>
            <a:ext cx="78867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Loops</a:t>
            </a:r>
            <a:endParaRPr lang="zh-CN" altLang="en-US" sz="2000" dirty="0"/>
          </a:p>
        </p:txBody>
      </p:sp>
      <p:sp>
        <p:nvSpPr>
          <p:cNvPr id="26" name="矩形 19"/>
          <p:cNvSpPr/>
          <p:nvPr/>
        </p:nvSpPr>
        <p:spPr>
          <a:xfrm>
            <a:off x="2997437" y="4981650"/>
            <a:ext cx="118364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Functions</a:t>
            </a:r>
            <a:endParaRPr lang="zh-CN" altLang="en-US" sz="2000" dirty="0"/>
          </a:p>
        </p:txBody>
      </p:sp>
      <p:sp>
        <p:nvSpPr>
          <p:cNvPr id="27" name="椭圆 12"/>
          <p:cNvSpPr/>
          <p:nvPr/>
        </p:nvSpPr>
        <p:spPr>
          <a:xfrm>
            <a:off x="2524760" y="4520565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12"/>
          <p:cNvSpPr/>
          <p:nvPr/>
        </p:nvSpPr>
        <p:spPr>
          <a:xfrm>
            <a:off x="2524760" y="5045710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椭圆 12"/>
          <p:cNvSpPr/>
          <p:nvPr/>
        </p:nvSpPr>
        <p:spPr>
          <a:xfrm>
            <a:off x="2524760" y="2349500"/>
            <a:ext cx="292735" cy="2724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2996883" y="2149337"/>
            <a:ext cx="30988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/>
          </a:p>
        </p:txBody>
      </p:sp>
      <p:sp>
        <p:nvSpPr>
          <p:cNvPr id="32" name="矩形 19"/>
          <p:cNvSpPr/>
          <p:nvPr/>
        </p:nvSpPr>
        <p:spPr>
          <a:xfrm>
            <a:off x="2997437" y="2235275"/>
            <a:ext cx="2876550" cy="3987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zh-CN" sz="2000" dirty="0"/>
              <a:t>How to Include Java Script</a:t>
            </a:r>
            <a:endParaRPr lang="en-IN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865" y="303530"/>
            <a:ext cx="11304270" cy="625094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6930" y="767715"/>
            <a:ext cx="10669905" cy="5219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800" b="1" dirty="0"/>
              <a:t>Introduction to Java Script</a:t>
            </a:r>
            <a:endParaRPr lang="en-IN" altLang="zh-CN" sz="2800" b="1" dirty="0"/>
          </a:p>
        </p:txBody>
      </p:sp>
      <p:sp>
        <p:nvSpPr>
          <p:cNvPr id="10" name="矩形 6"/>
          <p:cNvSpPr/>
          <p:nvPr/>
        </p:nvSpPr>
        <p:spPr>
          <a:xfrm>
            <a:off x="1252855" y="1399540"/>
            <a:ext cx="10669905" cy="1691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400" b="1" dirty="0"/>
              <a:t>What is JavaScript?</a:t>
            </a:r>
            <a:endParaRPr lang="en-IN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CN" sz="2000" dirty="0"/>
              <a:t>JavaScript is the Programming Language for the Web.</a:t>
            </a:r>
            <a:endParaRPr lang="en-IN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CN" sz="2000" dirty="0"/>
              <a:t>JavaScript can update and change both HTML and CSS - </a:t>
            </a:r>
            <a:r>
              <a:rPr lang="en-IN" altLang="zh-CN" sz="2000" dirty="0">
                <a:sym typeface="+mn-ea"/>
              </a:rPr>
              <a:t> getElementById()</a:t>
            </a:r>
            <a:endParaRPr lang="en-IN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CN" sz="2000" dirty="0"/>
              <a:t>JavaScript can calculate, manipulate and validate data.</a:t>
            </a:r>
            <a:endParaRPr lang="en-IN" altLang="zh-CN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IN" altLang="zh-CN" sz="2000" dirty="0"/>
              <a:t>              </a:t>
            </a:r>
            <a:endParaRPr lang="en-IN" altLang="zh-CN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3201035"/>
            <a:ext cx="7976235" cy="2282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0340" y="303530"/>
            <a:ext cx="11831955" cy="625094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5843"/>
          <a:stretch>
            <a:fillRect/>
          </a:stretch>
        </p:blipFill>
        <p:spPr>
          <a:xfrm>
            <a:off x="474345" y="1440180"/>
            <a:ext cx="5301615" cy="2353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95" y="949960"/>
            <a:ext cx="5638800" cy="3415665"/>
          </a:xfrm>
          <a:prstGeom prst="rect">
            <a:avLst/>
          </a:prstGeom>
        </p:spPr>
      </p:pic>
      <p:sp>
        <p:nvSpPr>
          <p:cNvPr id="12" name="矩形 6"/>
          <p:cNvSpPr/>
          <p:nvPr/>
        </p:nvSpPr>
        <p:spPr>
          <a:xfrm>
            <a:off x="386715" y="469265"/>
            <a:ext cx="8517890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ym typeface="+mn-ea"/>
              </a:rPr>
              <a:t>How to Include JavaScript</a:t>
            </a:r>
            <a:r>
              <a:rPr lang="en-IN" altLang="zh-CN" sz="2800" b="1" dirty="0">
                <a:sym typeface="+mn-ea"/>
              </a:rPr>
              <a:t>?</a:t>
            </a:r>
            <a:endParaRPr lang="en-IN" altLang="zh-CN" sz="2800" b="1" dirty="0">
              <a:sym typeface="+mn-ea"/>
            </a:endParaRPr>
          </a:p>
          <a:p>
            <a:r>
              <a:rPr lang="en-IN" altLang="zh-CN" sz="2000" dirty="0"/>
              <a:t>             </a:t>
            </a:r>
            <a:endParaRPr lang="en-IN" altLang="zh-C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" y="3935730"/>
            <a:ext cx="5191125" cy="2039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70" y="4512310"/>
            <a:ext cx="45491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2730" y="167005"/>
            <a:ext cx="7944485" cy="652399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"/>
          <p:cNvSpPr txBox="1"/>
          <p:nvPr/>
        </p:nvSpPr>
        <p:spPr>
          <a:xfrm>
            <a:off x="598805" y="260985"/>
            <a:ext cx="41078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4000" b="1" dirty="0">
                <a:latin typeface="+mj-ea"/>
                <a:ea typeface="+mj-ea"/>
              </a:rPr>
              <a:t>Variables</a:t>
            </a:r>
            <a:endParaRPr lang="en-IN" altLang="zh-CN" sz="4000" b="1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955" y="1358265"/>
            <a:ext cx="2973705" cy="3888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25" y="3117215"/>
            <a:ext cx="1185545" cy="2129790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761480" y="967105"/>
            <a:ext cx="4806315" cy="4638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5"/>
          <p:cNvSpPr/>
          <p:nvPr/>
        </p:nvSpPr>
        <p:spPr>
          <a:xfrm>
            <a:off x="252730" y="167005"/>
            <a:ext cx="11760835" cy="652399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424180" y="234950"/>
            <a:ext cx="8517890" cy="8299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zh-CN" sz="2800" b="1" dirty="0">
                <a:sym typeface="+mn-ea"/>
              </a:rPr>
              <a:t>JavaScript Operators</a:t>
            </a:r>
            <a:endParaRPr lang="en-IN" altLang="zh-CN" sz="2800" b="1" dirty="0">
              <a:sym typeface="+mn-ea"/>
            </a:endParaRPr>
          </a:p>
          <a:p>
            <a:r>
              <a:rPr lang="en-IN" altLang="zh-CN" sz="2000" dirty="0"/>
              <a:t>             </a:t>
            </a:r>
            <a:endParaRPr lang="en-IN" altLang="zh-CN" sz="2000" dirty="0"/>
          </a:p>
        </p:txBody>
      </p:sp>
      <p:pic>
        <p:nvPicPr>
          <p:cNvPr id="109" name="Picture 108"/>
          <p:cNvPicPr/>
          <p:nvPr/>
        </p:nvPicPr>
        <p:blipFill>
          <a:blip r:embed="rId1"/>
          <a:srcRect t="12444"/>
          <a:stretch>
            <a:fillRect/>
          </a:stretch>
        </p:blipFill>
        <p:spPr>
          <a:xfrm>
            <a:off x="1056640" y="1064895"/>
            <a:ext cx="10322560" cy="4351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3505" y="158750"/>
            <a:ext cx="11967210" cy="6532245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387350"/>
            <a:ext cx="6060440" cy="592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b="31046"/>
          <a:stretch>
            <a:fillRect/>
          </a:stretch>
        </p:blipFill>
        <p:spPr>
          <a:xfrm>
            <a:off x="6501130" y="584200"/>
            <a:ext cx="5467350" cy="3324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74" t="67927" r="-174" b="-10867"/>
          <a:stretch>
            <a:fillRect/>
          </a:stretch>
        </p:blipFill>
        <p:spPr>
          <a:xfrm>
            <a:off x="6501130" y="4363720"/>
            <a:ext cx="546735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23"/>
          <p:cNvCxnSpPr/>
          <p:nvPr/>
        </p:nvCxnSpPr>
        <p:spPr bwMode="auto">
          <a:xfrm>
            <a:off x="3016885" y="598170"/>
            <a:ext cx="55880" cy="589407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4"/>
          <p:cNvCxnSpPr/>
          <p:nvPr/>
        </p:nvCxnSpPr>
        <p:spPr bwMode="auto">
          <a:xfrm>
            <a:off x="6706870" y="505460"/>
            <a:ext cx="56515" cy="58470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3749" y="4702839"/>
            <a:ext cx="2992812" cy="1060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/>
              <a:t>if (condition)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{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  //statements to be executed if true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}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3176425" y="4572978"/>
            <a:ext cx="2992812" cy="15455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050" dirty="0"/>
              <a:t>if (condition)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{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  //code if condition is true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}else{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  //code if condition is false</a:t>
            </a:r>
            <a:endParaRPr lang="zh-CN" altLang="en-US" sz="1050" dirty="0"/>
          </a:p>
          <a:p>
            <a:pPr algn="ctr">
              <a:lnSpc>
                <a:spcPct val="150000"/>
              </a:lnSpc>
            </a:pPr>
            <a:r>
              <a:rPr lang="zh-CN" altLang="en-US" sz="1050" dirty="0"/>
              <a:t>}</a:t>
            </a:r>
            <a:endParaRPr lang="zh-CN" altLang="en-US" sz="1050" dirty="0"/>
          </a:p>
        </p:txBody>
      </p:sp>
      <p:sp>
        <p:nvSpPr>
          <p:cNvPr id="17" name="矩形 16"/>
          <p:cNvSpPr/>
          <p:nvPr/>
        </p:nvSpPr>
        <p:spPr>
          <a:xfrm>
            <a:off x="7179945" y="4133215"/>
            <a:ext cx="3915410" cy="25844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200" dirty="0"/>
              <a:t>if (condition1){</a:t>
            </a:r>
            <a:r>
              <a:rPr lang="en-IN" altLang="zh-CN" sz="1200" dirty="0"/>
              <a:t>                                                </a:t>
            </a:r>
            <a:endParaRPr lang="en-IN" altLang="zh-CN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  //code if condition1 is true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}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else if (condition2){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  //code if condition2 is true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}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else{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  //code if all above conditions are false</a:t>
            </a:r>
            <a:endParaRPr lang="zh-CN" altLang="en-US" sz="1200" dirty="0"/>
          </a:p>
          <a:p>
            <a:pPr algn="l">
              <a:lnSpc>
                <a:spcPct val="150000"/>
              </a:lnSpc>
            </a:pPr>
            <a:r>
              <a:rPr lang="zh-CN" altLang="en-US" sz="1200" dirty="0"/>
              <a:t>}</a:t>
            </a:r>
            <a:endParaRPr lang="zh-CN" altLang="en-US" sz="1200" dirty="0"/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6868795" y="221615"/>
            <a:ext cx="5106670" cy="3232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15"/>
          <p:cNvSpPr/>
          <p:nvPr/>
        </p:nvSpPr>
        <p:spPr>
          <a:xfrm>
            <a:off x="7628601" y="3765152"/>
            <a:ext cx="269113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if…else if… else Statements</a:t>
            </a:r>
            <a:endParaRPr lang="zh-CN" altLang="en-US" dirty="0"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3072765" y="612140"/>
            <a:ext cx="3528695" cy="3074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15"/>
          <p:cNvSpPr/>
          <p:nvPr/>
        </p:nvSpPr>
        <p:spPr>
          <a:xfrm>
            <a:off x="3742690" y="3989705"/>
            <a:ext cx="199707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if… else Statements</a:t>
            </a:r>
            <a:endParaRPr lang="zh-CN" altLang="en-US" dirty="0"/>
          </a:p>
        </p:txBody>
      </p:sp>
      <p:pic>
        <p:nvPicPr>
          <p:cNvPr id="108" name="Picture 107"/>
          <p:cNvPicPr/>
          <p:nvPr/>
        </p:nvPicPr>
        <p:blipFill>
          <a:blip r:embed="rId3"/>
          <a:stretch>
            <a:fillRect/>
          </a:stretch>
        </p:blipFill>
        <p:spPr>
          <a:xfrm>
            <a:off x="852170" y="757555"/>
            <a:ext cx="2183765" cy="2929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5"/>
          <p:cNvSpPr/>
          <p:nvPr/>
        </p:nvSpPr>
        <p:spPr>
          <a:xfrm>
            <a:off x="846455" y="3989705"/>
            <a:ext cx="1456055" cy="3683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i</a:t>
            </a:r>
            <a:r>
              <a:rPr lang="en-IN" altLang="zh-CN" dirty="0"/>
              <a:t>f </a:t>
            </a:r>
            <a:r>
              <a:rPr lang="zh-CN" altLang="en-US" dirty="0"/>
              <a:t>Statements</a:t>
            </a:r>
            <a:endParaRPr lang="zh-CN" alt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267970" y="199390"/>
            <a:ext cx="39827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>
                <a:sym typeface="+mn-ea"/>
              </a:rPr>
              <a:t>Conditional Statements</a:t>
            </a:r>
            <a:endParaRPr 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73355" y="210820"/>
            <a:ext cx="11695430" cy="6436360"/>
          </a:xfrm>
          <a:prstGeom prst="rect">
            <a:avLst/>
          </a:prstGeom>
          <a:solidFill>
            <a:srgbClr val="E8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554355"/>
            <a:ext cx="5046980" cy="2888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90" y="554990"/>
            <a:ext cx="5033645" cy="2888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3624580"/>
            <a:ext cx="5047615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10" y="3623945"/>
            <a:ext cx="1268730" cy="2686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Presentation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Arial Black</vt:lpstr>
      <vt:lpstr>Aharoni</vt:lpstr>
      <vt:lpstr>Yu Gothic UI Semibold</vt:lpstr>
      <vt:lpstr>Microsoft YaHei</vt:lpstr>
      <vt:lpstr>Calibri</vt:lpstr>
      <vt:lpstr>汉仪良品线简</vt:lpstr>
      <vt:lpstr>方正呐喊体</vt:lpstr>
      <vt:lpstr>方正兰亭超细黑简体</vt:lpstr>
      <vt:lpstr>三极准柔宋</vt:lpstr>
      <vt:lpstr>Agency FB</vt:lpstr>
      <vt:lpstr>字魂58号-创中黑</vt:lpstr>
      <vt:lpstr>Lato Light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yagna</cp:lastModifiedBy>
  <cp:revision>13</cp:revision>
  <dcterms:created xsi:type="dcterms:W3CDTF">2019-08-08T09:10:00Z</dcterms:created>
  <dcterms:modified xsi:type="dcterms:W3CDTF">2023-10-27T17:33:18Z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BE9B0FC5F9C147989D8AB0F44729F9AC</vt:lpwstr>
  </property>
  <property fmtid="{D5CDD505-2E9C-101B-9397-08002B2CF9AE}" pid="3" name="KSOProductBuildVer">
    <vt:lpwstr>1033-11.2.0.11210</vt:lpwstr>
  </property>
</Properties>
</file>