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2"/>
  </p:handoutMasterIdLst>
  <p:sldIdLst>
    <p:sldId id="295" r:id="rId3"/>
    <p:sldId id="303" r:id="rId5"/>
    <p:sldId id="327" r:id="rId6"/>
    <p:sldId id="328" r:id="rId7"/>
    <p:sldId id="329" r:id="rId8"/>
    <p:sldId id="330" r:id="rId9"/>
    <p:sldId id="331" r:id="rId10"/>
    <p:sldId id="29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B95"/>
    <a:srgbClr val="277C85"/>
    <a:srgbClr val="206A72"/>
    <a:srgbClr val="1D6269"/>
    <a:srgbClr val="42BAC8"/>
    <a:srgbClr val="2E939E"/>
    <a:srgbClr val="33A3AF"/>
    <a:srgbClr val="2C8E98"/>
    <a:srgbClr val="2F98A3"/>
    <a:srgbClr val="227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43" autoAdjust="0"/>
    <p:restoredTop sz="94660" autoAdjust="0"/>
  </p:normalViewPr>
  <p:slideViewPr>
    <p:cSldViewPr snapToGrid="0" showGuides="1">
      <p:cViewPr>
        <p:scale>
          <a:sx n="52" d="100"/>
          <a:sy n="52" d="100"/>
        </p:scale>
        <p:origin x="-1224" y="-378"/>
      </p:cViewPr>
      <p:guideLst>
        <p:guide orient="horz" pos="2159"/>
        <p:guide orient="horz" pos="4088"/>
        <p:guide orient="horz" pos="402"/>
        <p:guide orient="horz" pos="2316"/>
        <p:guide orient="horz" pos="836"/>
        <p:guide orient="horz" pos="3316"/>
        <p:guide orient="horz" pos="3630"/>
        <p:guide orient="horz" pos="1060"/>
        <p:guide orient="horz" pos="1933"/>
        <p:guide orient="horz" pos="3706"/>
        <p:guide pos="3802"/>
        <p:guide pos="215"/>
        <p:guide pos="7469"/>
        <p:guide pos="917"/>
        <p:guide pos="6779"/>
        <p:guide pos="3706"/>
        <p:guide pos="3989"/>
        <p:guide pos="2328"/>
        <p:guide pos="5316"/>
        <p:guide pos="3055"/>
        <p:guide pos="46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2868" y="-120"/>
      </p:cViewPr>
      <p:guideLst>
        <p:guide orient="horz" pos="2879"/>
        <p:guide pos="213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EFB9DB-23B5-49D5-A60F-79C781E9F7D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537725-54BD-47FC-8062-EC17FFA2D8A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AEB5-17ED-49C6-B915-2E2D9EF8D2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D56E6-B1B1-4904-A8C2-04C98D7566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CDA477EA-48B9-4728-97CB-8A980F9D5CF5}"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20" name="文本占位符 2"/>
          <p:cNvSpPr>
            <a:spLocks noGrp="1"/>
          </p:cNvSpPr>
          <p:nvPr>
            <p:ph type="body" idx="1" hasCustomPrompt="1"/>
          </p:nvPr>
        </p:nvSpPr>
        <p:spPr>
          <a:xfrm>
            <a:off x="6436392" y="2614036"/>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2" name="文本占位符 2"/>
          <p:cNvSpPr>
            <a:spLocks noGrp="1"/>
          </p:cNvSpPr>
          <p:nvPr>
            <p:ph type="body" idx="13" hasCustomPrompt="1"/>
          </p:nvPr>
        </p:nvSpPr>
        <p:spPr>
          <a:xfrm>
            <a:off x="6436392" y="3624944"/>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3" name="文本占位符 2"/>
          <p:cNvSpPr>
            <a:spLocks noGrp="1"/>
          </p:cNvSpPr>
          <p:nvPr>
            <p:ph type="body" idx="14" hasCustomPrompt="1"/>
          </p:nvPr>
        </p:nvSpPr>
        <p:spPr>
          <a:xfrm>
            <a:off x="6436392" y="4635852"/>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4" name="文本占位符 2"/>
          <p:cNvSpPr>
            <a:spLocks noGrp="1"/>
          </p:cNvSpPr>
          <p:nvPr>
            <p:ph type="body" idx="15" hasCustomPrompt="1"/>
          </p:nvPr>
        </p:nvSpPr>
        <p:spPr>
          <a:xfrm>
            <a:off x="6436392" y="1605530"/>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0">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smtClean="0"/>
              <a:t>Click to edit Master title style</a:t>
            </a:r>
            <a:endParaRPr lang="zh-CN" altLang="en-US" smtClean="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1433830" y="3387725"/>
            <a:ext cx="9587230" cy="755650"/>
          </a:xfrm>
          <a:prstGeom prst="rect">
            <a:avLst/>
          </a:prstGeom>
          <a:noFill/>
        </p:spPr>
        <p:txBody>
          <a:bodyPr wrap="square" rtlCol="0">
            <a:spAutoFit/>
          </a:bodyPr>
          <a:lstStyle/>
          <a:p>
            <a:pPr algn="ctr">
              <a:lnSpc>
                <a:spcPct val="90000"/>
              </a:lnSpc>
              <a:spcBef>
                <a:spcPct val="0"/>
              </a:spcBef>
            </a:pPr>
            <a:r>
              <a:rPr lang="en-IN"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JavaScript Event Listeners</a:t>
            </a:r>
            <a:endParaRPr lang="en-IN"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785" y="431165"/>
            <a:ext cx="5877560" cy="755650"/>
          </a:xfrm>
          <a:prstGeom prst="rect">
            <a:avLst/>
          </a:prstGeom>
          <a:noFill/>
        </p:spPr>
        <p:txBody>
          <a:bodyPr wrap="square" rtlCol="0">
            <a:spAutoFit/>
          </a:bodyPr>
          <a:lstStyle/>
          <a:p>
            <a:pPr algn="ctr">
              <a:lnSpc>
                <a:spcPct val="90000"/>
              </a:lnSpc>
              <a:spcBef>
                <a:spcPct val="0"/>
              </a:spcBef>
            </a:pPr>
            <a:r>
              <a:rPr lang="en-IN" altLang="zh-CN" sz="4800" b="1" dirty="0">
                <a:solidFill>
                  <a:srgbClr val="08181A"/>
                </a:solidFill>
                <a:latin typeface="Microsoft YaHei" panose="020B0503020204020204" pitchFamily="34" charset="-122"/>
                <a:ea typeface="Microsoft YaHei" panose="020B0503020204020204" pitchFamily="34" charset="-122"/>
                <a:cs typeface="+mj-cs"/>
              </a:rPr>
              <a:t>Introduction</a:t>
            </a:r>
            <a:endParaRPr lang="en-IN" altLang="zh-CN" sz="4800" b="1" dirty="0">
              <a:solidFill>
                <a:srgbClr val="08181A"/>
              </a:solidFill>
              <a:latin typeface="Microsoft YaHei" panose="020B0503020204020204" pitchFamily="34" charset="-122"/>
              <a:ea typeface="Microsoft YaHei" panose="020B0503020204020204" pitchFamily="34" charset="-122"/>
              <a:cs typeface="+mj-cs"/>
            </a:endParaRPr>
          </a:p>
        </p:txBody>
      </p:sp>
      <p:sp>
        <p:nvSpPr>
          <p:cNvPr id="4" name="Text Box 3"/>
          <p:cNvSpPr txBox="1"/>
          <p:nvPr/>
        </p:nvSpPr>
        <p:spPr>
          <a:xfrm>
            <a:off x="908050" y="1327150"/>
            <a:ext cx="9422130" cy="1568450"/>
          </a:xfrm>
          <a:prstGeom prst="rect">
            <a:avLst/>
          </a:prstGeom>
          <a:noFill/>
        </p:spPr>
        <p:txBody>
          <a:bodyPr wrap="square" rtlCol="0">
            <a:spAutoFit/>
          </a:bodyPr>
          <a:p>
            <a:pPr algn="l"/>
            <a:r>
              <a:rPr lang="en-US" sz="2400"/>
              <a:t>An event listener in JavaScript is a way that you can wait for user interaction like a click or keypress and then run some code whenever that action happens. One common use case for event listeners is listening for click events on a button</a:t>
            </a:r>
            <a:endParaRPr lang="en-US" sz="2400"/>
          </a:p>
        </p:txBody>
      </p:sp>
      <p:sp>
        <p:nvSpPr>
          <p:cNvPr id="6" name="Text Box 5"/>
          <p:cNvSpPr txBox="1"/>
          <p:nvPr/>
        </p:nvSpPr>
        <p:spPr>
          <a:xfrm>
            <a:off x="1636395" y="3311525"/>
            <a:ext cx="8919210" cy="521970"/>
          </a:xfrm>
          <a:prstGeom prst="rect">
            <a:avLst/>
          </a:prstGeom>
          <a:noFill/>
        </p:spPr>
        <p:txBody>
          <a:bodyPr wrap="none" rtlCol="0">
            <a:spAutoFit/>
          </a:bodyPr>
          <a:p>
            <a:pPr algn="l"/>
            <a:r>
              <a:rPr lang="en-US" sz="2800" b="1" i="1"/>
              <a:t>element.addEventListener(event, function, useCapture);</a:t>
            </a:r>
            <a:endParaRPr lang="en-US" sz="2800" b="1" i="1"/>
          </a:p>
        </p:txBody>
      </p:sp>
      <p:sp>
        <p:nvSpPr>
          <p:cNvPr id="7" name="Text Box 6"/>
          <p:cNvSpPr txBox="1"/>
          <p:nvPr/>
        </p:nvSpPr>
        <p:spPr>
          <a:xfrm>
            <a:off x="637540" y="4249420"/>
            <a:ext cx="10795000" cy="2030095"/>
          </a:xfrm>
          <a:prstGeom prst="rect">
            <a:avLst/>
          </a:prstGeom>
          <a:noFill/>
        </p:spPr>
        <p:txBody>
          <a:bodyPr wrap="square" rtlCol="0">
            <a:spAutoFit/>
          </a:bodyPr>
          <a:p>
            <a:pPr marL="285750" indent="-285750" algn="l">
              <a:buFont typeface="Arial" panose="020B0604020202020204" pitchFamily="34" charset="0"/>
              <a:buChar char="•"/>
            </a:pPr>
            <a:r>
              <a:rPr lang="en-US"/>
              <a:t>The first parameter is the type of the event (like "click" or "mousedown" or any other HTML DOM Event.)</a:t>
            </a:r>
            <a:endParaRPr lang="en-US"/>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t>The second parameter is the function we want to call when the event occurs.</a:t>
            </a:r>
            <a:endParaRPr lang="en-US"/>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t>The third parameter is a boolean value specifying whether to use event bubbling or event capturing. This parameter is optional.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77C85"/>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pic>
        <p:nvPicPr>
          <p:cNvPr id="3" name="Picture 2"/>
          <p:cNvPicPr>
            <a:picLocks noChangeAspect="1"/>
          </p:cNvPicPr>
          <p:nvPr/>
        </p:nvPicPr>
        <p:blipFill>
          <a:blip r:embed="rId1"/>
          <a:stretch>
            <a:fillRect/>
          </a:stretch>
        </p:blipFill>
        <p:spPr>
          <a:xfrm>
            <a:off x="449580" y="351790"/>
            <a:ext cx="7339330" cy="3007360"/>
          </a:xfrm>
          <a:prstGeom prst="rect">
            <a:avLst/>
          </a:prstGeom>
        </p:spPr>
      </p:pic>
      <p:pic>
        <p:nvPicPr>
          <p:cNvPr id="4" name="Picture 3"/>
          <p:cNvPicPr>
            <a:picLocks noChangeAspect="1"/>
          </p:cNvPicPr>
          <p:nvPr/>
        </p:nvPicPr>
        <p:blipFill>
          <a:blip r:embed="rId2"/>
          <a:stretch>
            <a:fillRect/>
          </a:stretch>
        </p:blipFill>
        <p:spPr>
          <a:xfrm>
            <a:off x="5163820" y="3606165"/>
            <a:ext cx="6603365" cy="30651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77C85"/>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pic>
        <p:nvPicPr>
          <p:cNvPr id="5" name="Picture 4"/>
          <p:cNvPicPr>
            <a:picLocks noChangeAspect="1"/>
          </p:cNvPicPr>
          <p:nvPr/>
        </p:nvPicPr>
        <p:blipFill>
          <a:blip r:embed="rId1"/>
          <a:stretch>
            <a:fillRect/>
          </a:stretch>
        </p:blipFill>
        <p:spPr>
          <a:xfrm>
            <a:off x="720725" y="504190"/>
            <a:ext cx="10799445" cy="59239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1"/>
          <p:cNvSpPr txBox="1"/>
          <p:nvPr/>
        </p:nvSpPr>
        <p:spPr>
          <a:xfrm>
            <a:off x="-513715" y="238125"/>
            <a:ext cx="4624070" cy="589280"/>
          </a:xfrm>
          <a:prstGeom prst="rect">
            <a:avLst/>
          </a:prstGeom>
          <a:noFill/>
        </p:spPr>
        <p:txBody>
          <a:bodyPr wrap="square" rtlCol="0">
            <a:spAutoFit/>
          </a:bodyPr>
          <a:p>
            <a:pPr algn="ctr">
              <a:lnSpc>
                <a:spcPct val="90000"/>
              </a:lnSpc>
              <a:spcBef>
                <a:spcPct val="0"/>
              </a:spcBef>
            </a:pPr>
            <a:r>
              <a:rPr lang="en-IN" altLang="zh-CN" sz="3600" b="1" dirty="0">
                <a:solidFill>
                  <a:srgbClr val="08181A"/>
                </a:solidFill>
                <a:latin typeface="Microsoft YaHei" panose="020B0503020204020204" pitchFamily="34" charset="-122"/>
                <a:ea typeface="Microsoft YaHei" panose="020B0503020204020204" pitchFamily="34" charset="-122"/>
                <a:cs typeface="+mj-cs"/>
              </a:rPr>
              <a:t>Bubble Phase</a:t>
            </a:r>
            <a:endParaRPr lang="en-IN" altLang="zh-CN" sz="3600" b="1" dirty="0">
              <a:solidFill>
                <a:srgbClr val="08181A"/>
              </a:solidFill>
              <a:latin typeface="Microsoft YaHei" panose="020B0503020204020204" pitchFamily="34" charset="-122"/>
              <a:ea typeface="Microsoft YaHei" panose="020B0503020204020204" pitchFamily="34" charset="-122"/>
              <a:cs typeface="+mj-cs"/>
            </a:endParaRPr>
          </a:p>
        </p:txBody>
      </p:sp>
      <p:sp>
        <p:nvSpPr>
          <p:cNvPr id="4" name="Text Box 3"/>
          <p:cNvSpPr txBox="1"/>
          <p:nvPr/>
        </p:nvSpPr>
        <p:spPr>
          <a:xfrm>
            <a:off x="114935" y="962025"/>
            <a:ext cx="11962130" cy="368300"/>
          </a:xfrm>
          <a:prstGeom prst="rect">
            <a:avLst/>
          </a:prstGeom>
          <a:noFill/>
        </p:spPr>
        <p:txBody>
          <a:bodyPr wrap="square" rtlCol="0">
            <a:spAutoFit/>
          </a:bodyPr>
          <a:p>
            <a:pPr algn="l"/>
            <a:r>
              <a:rPr lang="en-US" sz="1600"/>
              <a:t>When an </a:t>
            </a:r>
            <a:r>
              <a:rPr lang="en-US"/>
              <a:t>event </a:t>
            </a:r>
            <a:r>
              <a:rPr lang="en-US" sz="1600"/>
              <a:t>is triggered on an element it will bubble that event up the document tree to all the elements the element is inside of.</a:t>
            </a:r>
            <a:endParaRPr lang="en-US" sz="1600"/>
          </a:p>
        </p:txBody>
      </p:sp>
      <p:pic>
        <p:nvPicPr>
          <p:cNvPr id="5" name="Picture 4"/>
          <p:cNvPicPr>
            <a:picLocks noChangeAspect="1"/>
          </p:cNvPicPr>
          <p:nvPr/>
        </p:nvPicPr>
        <p:blipFill>
          <a:blip r:embed="rId1"/>
          <a:stretch>
            <a:fillRect/>
          </a:stretch>
        </p:blipFill>
        <p:spPr>
          <a:xfrm>
            <a:off x="1974850" y="1532890"/>
            <a:ext cx="7952105" cy="4961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1"/>
          <p:cNvSpPr txBox="1"/>
          <p:nvPr/>
        </p:nvSpPr>
        <p:spPr>
          <a:xfrm>
            <a:off x="-344805" y="238125"/>
            <a:ext cx="4624070" cy="589280"/>
          </a:xfrm>
          <a:prstGeom prst="rect">
            <a:avLst/>
          </a:prstGeom>
          <a:noFill/>
        </p:spPr>
        <p:txBody>
          <a:bodyPr wrap="square" rtlCol="0">
            <a:spAutoFit/>
          </a:bodyPr>
          <a:p>
            <a:pPr algn="ctr">
              <a:lnSpc>
                <a:spcPct val="90000"/>
              </a:lnSpc>
              <a:spcBef>
                <a:spcPct val="0"/>
              </a:spcBef>
            </a:pPr>
            <a:r>
              <a:rPr lang="en-IN" altLang="zh-CN" sz="3600" b="1" dirty="0">
                <a:solidFill>
                  <a:srgbClr val="08181A"/>
                </a:solidFill>
                <a:latin typeface="Microsoft YaHei" panose="020B0503020204020204" pitchFamily="34" charset="-122"/>
                <a:ea typeface="Microsoft YaHei" panose="020B0503020204020204" pitchFamily="34" charset="-122"/>
                <a:cs typeface="+mj-cs"/>
              </a:rPr>
              <a:t>Capture Phase</a:t>
            </a:r>
            <a:endParaRPr lang="en-IN" altLang="zh-CN" sz="3600" b="1" dirty="0">
              <a:solidFill>
                <a:srgbClr val="08181A"/>
              </a:solidFill>
              <a:latin typeface="Microsoft YaHei" panose="020B0503020204020204" pitchFamily="34" charset="-122"/>
              <a:ea typeface="Microsoft YaHei" panose="020B0503020204020204" pitchFamily="34" charset="-122"/>
              <a:cs typeface="+mj-cs"/>
            </a:endParaRPr>
          </a:p>
        </p:txBody>
      </p:sp>
      <p:sp>
        <p:nvSpPr>
          <p:cNvPr id="2" name="Text Box 1"/>
          <p:cNvSpPr txBox="1"/>
          <p:nvPr/>
        </p:nvSpPr>
        <p:spPr>
          <a:xfrm>
            <a:off x="342265" y="1037590"/>
            <a:ext cx="11595100" cy="645160"/>
          </a:xfrm>
          <a:prstGeom prst="rect">
            <a:avLst/>
          </a:prstGeom>
          <a:noFill/>
        </p:spPr>
        <p:txBody>
          <a:bodyPr wrap="square" rtlCol="0">
            <a:spAutoFit/>
          </a:bodyPr>
          <a:p>
            <a:pPr algn="l"/>
            <a:r>
              <a:rPr lang="en-US"/>
              <a:t>The capture phase is just like the bubble phase but the event starts at the top level element, in our case the document, and works its way inward. </a:t>
            </a:r>
            <a:endParaRPr lang="en-US"/>
          </a:p>
        </p:txBody>
      </p:sp>
      <p:pic>
        <p:nvPicPr>
          <p:cNvPr id="4" name="Picture 3"/>
          <p:cNvPicPr>
            <a:picLocks noChangeAspect="1"/>
          </p:cNvPicPr>
          <p:nvPr/>
        </p:nvPicPr>
        <p:blipFill>
          <a:blip r:embed="rId1"/>
          <a:stretch>
            <a:fillRect/>
          </a:stretch>
        </p:blipFill>
        <p:spPr>
          <a:xfrm>
            <a:off x="2374265" y="1836420"/>
            <a:ext cx="7621905" cy="4648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1"/>
          <p:cNvSpPr txBox="1"/>
          <p:nvPr/>
        </p:nvSpPr>
        <p:spPr>
          <a:xfrm>
            <a:off x="191770" y="257175"/>
            <a:ext cx="6988810" cy="589280"/>
          </a:xfrm>
          <a:prstGeom prst="rect">
            <a:avLst/>
          </a:prstGeom>
          <a:noFill/>
        </p:spPr>
        <p:txBody>
          <a:bodyPr wrap="square" rtlCol="0">
            <a:spAutoFit/>
          </a:bodyPr>
          <a:p>
            <a:pPr algn="ctr">
              <a:lnSpc>
                <a:spcPct val="90000"/>
              </a:lnSpc>
              <a:spcBef>
                <a:spcPct val="0"/>
              </a:spcBef>
            </a:pPr>
            <a:r>
              <a:rPr lang="en-IN" altLang="zh-CN" sz="3600" b="1" dirty="0">
                <a:solidFill>
                  <a:srgbClr val="08181A"/>
                </a:solidFill>
                <a:latin typeface="Microsoft YaHei" panose="020B0503020204020204" pitchFamily="34" charset="-122"/>
                <a:ea typeface="Microsoft YaHei" panose="020B0503020204020204" pitchFamily="34" charset="-122"/>
                <a:cs typeface="+mj-cs"/>
              </a:rPr>
              <a:t>Stopping Event Propagation</a:t>
            </a:r>
            <a:endParaRPr lang="en-IN" altLang="zh-CN" sz="3600" b="1" dirty="0">
              <a:solidFill>
                <a:srgbClr val="08181A"/>
              </a:solidFill>
              <a:latin typeface="Microsoft YaHei" panose="020B0503020204020204" pitchFamily="34" charset="-122"/>
              <a:ea typeface="Microsoft YaHei" panose="020B0503020204020204" pitchFamily="34" charset="-122"/>
              <a:cs typeface="+mj-cs"/>
            </a:endParaRPr>
          </a:p>
        </p:txBody>
      </p:sp>
      <p:sp>
        <p:nvSpPr>
          <p:cNvPr id="2" name="Text Box 1"/>
          <p:cNvSpPr txBox="1"/>
          <p:nvPr/>
        </p:nvSpPr>
        <p:spPr>
          <a:xfrm>
            <a:off x="240030" y="953770"/>
            <a:ext cx="11712575" cy="645160"/>
          </a:xfrm>
          <a:prstGeom prst="rect">
            <a:avLst/>
          </a:prstGeom>
          <a:noFill/>
        </p:spPr>
        <p:txBody>
          <a:bodyPr wrap="square" rtlCol="0">
            <a:spAutoFit/>
          </a:bodyPr>
          <a:p>
            <a:pPr algn="l"/>
            <a:r>
              <a:rPr lang="en-US"/>
              <a:t>By using the stopPropagation method on the event object we are able to stop the event from continuing its capturing and bubbling which means if there are any other event listeners in the chain that would fire they do not.</a:t>
            </a:r>
            <a:endParaRPr lang="en-US"/>
          </a:p>
        </p:txBody>
      </p:sp>
      <p:pic>
        <p:nvPicPr>
          <p:cNvPr id="4" name="Picture 3"/>
          <p:cNvPicPr>
            <a:picLocks noChangeAspect="1"/>
          </p:cNvPicPr>
          <p:nvPr/>
        </p:nvPicPr>
        <p:blipFill>
          <a:blip r:embed="rId1"/>
          <a:stretch>
            <a:fillRect/>
          </a:stretch>
        </p:blipFill>
        <p:spPr>
          <a:xfrm>
            <a:off x="3211195" y="1889760"/>
            <a:ext cx="4739640" cy="4351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 y="1992428"/>
            <a:ext cx="12192000"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1148080" y="2657475"/>
            <a:ext cx="9895840" cy="1309370"/>
          </a:xfrm>
          <a:prstGeom prst="rect">
            <a:avLst/>
          </a:prstGeom>
          <a:noFill/>
        </p:spPr>
        <p:txBody>
          <a:bodyPr wrap="square" rtlCol="0" anchor="ctr">
            <a:spAutoFit/>
          </a:bodyPr>
          <a:lstStyle/>
          <a:p>
            <a:pPr algn="ctr">
              <a:lnSpc>
                <a:spcPct val="90000"/>
              </a:lnSpc>
              <a:spcBef>
                <a:spcPct val="0"/>
              </a:spcBef>
            </a:pPr>
            <a:r>
              <a:rPr lang="en-US" altLang="zh-CN"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THANK YOU</a:t>
            </a:r>
            <a:r>
              <a:rPr lang="zh-CN" altLang="en-US"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a:t>
            </a:r>
            <a:endParaRPr lang="zh-CN" altLang="en-US" sz="8800" b="1" dirty="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1198</Words>
  <Application>WPS Presentation</Application>
  <PresentationFormat>自定义</PresentationFormat>
  <Paragraphs>28</Paragraphs>
  <Slides>8</Slides>
  <Notes>26</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8</vt:i4>
      </vt:variant>
    </vt:vector>
  </HeadingPairs>
  <TitlesOfParts>
    <vt:vector size="32" baseType="lpstr">
      <vt:lpstr>Arial</vt:lpstr>
      <vt:lpstr>SimSun</vt:lpstr>
      <vt:lpstr>Wingdings</vt:lpstr>
      <vt:lpstr>Courier New</vt:lpstr>
      <vt:lpstr>Microsoft YaHei</vt:lpstr>
      <vt:lpstr>Impact</vt:lpstr>
      <vt:lpstr>Gulim</vt:lpstr>
      <vt:lpstr>Malgun Gothic</vt:lpstr>
      <vt:lpstr>Palatino Linotype</vt:lpstr>
      <vt:lpstr>Arial Unicode MS</vt:lpstr>
      <vt:lpstr>Century Gothic</vt:lpstr>
      <vt:lpstr>Calibri</vt:lpstr>
      <vt:lpstr>DFPYanKaiW5-B5</vt:lpstr>
      <vt:lpstr>MingLiU-ExtB</vt:lpstr>
      <vt:lpstr>DFLiSong-Lt</vt:lpstr>
      <vt:lpstr>Batang</vt:lpstr>
      <vt:lpstr>Constantia</vt:lpstr>
      <vt:lpstr>BankGothic Md BT</vt:lpstr>
      <vt:lpstr>Yu Gothic UI Semibold</vt:lpstr>
      <vt:lpstr>Algerian</vt:lpstr>
      <vt:lpstr>楷体</vt:lpstr>
      <vt:lpstr>Adobe Myungjo Std M</vt:lpstr>
      <vt:lpstr>MS UI Gothic</vt:lpstr>
      <vt:lpstr>主管人员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yagna</cp:lastModifiedBy>
  <cp:revision>318</cp:revision>
  <dcterms:created xsi:type="dcterms:W3CDTF">2014-12-01T05:17:00Z</dcterms:created>
  <dcterms:modified xsi:type="dcterms:W3CDTF">2023-11-03T17:39:21Z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1033-11.2.0.11210</vt:lpwstr>
  </property>
  <property fmtid="{D5CDD505-2E9C-101B-9397-08002B2CF9AE}" pid="3" name="ICV">
    <vt:lpwstr>B410A977F8594F0DBDA77AC339654098</vt:lpwstr>
  </property>
</Properties>
</file>