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72" r:id="rId3"/>
    <p:sldId id="257" r:id="rId4"/>
    <p:sldId id="258" r:id="rId5"/>
    <p:sldId id="278" r:id="rId6"/>
    <p:sldId id="259" r:id="rId7"/>
    <p:sldId id="261" r:id="rId8"/>
    <p:sldId id="265" r:id="rId9"/>
    <p:sldId id="262" r:id="rId10"/>
    <p:sldId id="264" r:id="rId11"/>
    <p:sldId id="276" r:id="rId12"/>
    <p:sldId id="277" r:id="rId13"/>
    <p:sldId id="274" r:id="rId14"/>
    <p:sldId id="275" r:id="rId15"/>
    <p:sldId id="266" r:id="rId16"/>
    <p:sldId id="267"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25">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105" autoAdjust="0"/>
  </p:normalViewPr>
  <p:slideViewPr>
    <p:cSldViewPr snapToGrid="0">
      <p:cViewPr varScale="1">
        <p:scale>
          <a:sx n="103" d="100"/>
          <a:sy n="103" d="100"/>
        </p:scale>
        <p:origin x="902" y="106"/>
      </p:cViewPr>
      <p:guideLst>
        <p:guide orient="horz" pos="625"/>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8a87eb8680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8a87eb8680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a:extLst>
            <a:ext uri="{FF2B5EF4-FFF2-40B4-BE49-F238E27FC236}">
              <a16:creationId xmlns:a16="http://schemas.microsoft.com/office/drawing/2014/main" id="{54D128A9-06D9-8A80-6428-171ABD0F4A59}"/>
            </a:ext>
          </a:extLst>
        </p:cNvPr>
        <p:cNvGrpSpPr/>
        <p:nvPr/>
      </p:nvGrpSpPr>
      <p:grpSpPr>
        <a:xfrm>
          <a:off x="0" y="0"/>
          <a:ext cx="0" cy="0"/>
          <a:chOff x="0" y="0"/>
          <a:chExt cx="0" cy="0"/>
        </a:xfrm>
      </p:grpSpPr>
      <p:sp>
        <p:nvSpPr>
          <p:cNvPr id="88" name="Google Shape;88;g18a87eb8680_0_132:notes">
            <a:extLst>
              <a:ext uri="{FF2B5EF4-FFF2-40B4-BE49-F238E27FC236}">
                <a16:creationId xmlns:a16="http://schemas.microsoft.com/office/drawing/2014/main" id="{17341C31-7F5E-AB2E-C5E9-E96A9DFE751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8a87eb8680_0_132:notes">
            <a:extLst>
              <a:ext uri="{FF2B5EF4-FFF2-40B4-BE49-F238E27FC236}">
                <a16:creationId xmlns:a16="http://schemas.microsoft.com/office/drawing/2014/main" id="{EA88682B-B0C3-7C35-7F77-C8289CF506F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3737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a:extLst>
            <a:ext uri="{FF2B5EF4-FFF2-40B4-BE49-F238E27FC236}">
              <a16:creationId xmlns:a16="http://schemas.microsoft.com/office/drawing/2014/main" id="{51412A33-8A6E-205A-DF93-E682734D59F1}"/>
            </a:ext>
          </a:extLst>
        </p:cNvPr>
        <p:cNvGrpSpPr/>
        <p:nvPr/>
      </p:nvGrpSpPr>
      <p:grpSpPr>
        <a:xfrm>
          <a:off x="0" y="0"/>
          <a:ext cx="0" cy="0"/>
          <a:chOff x="0" y="0"/>
          <a:chExt cx="0" cy="0"/>
        </a:xfrm>
      </p:grpSpPr>
      <p:sp>
        <p:nvSpPr>
          <p:cNvPr id="88" name="Google Shape;88;g18a87eb8680_0_132:notes">
            <a:extLst>
              <a:ext uri="{FF2B5EF4-FFF2-40B4-BE49-F238E27FC236}">
                <a16:creationId xmlns:a16="http://schemas.microsoft.com/office/drawing/2014/main" id="{9E95840E-D025-D190-3AD3-FA8B2694A2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8a87eb8680_0_132:notes">
            <a:extLst>
              <a:ext uri="{FF2B5EF4-FFF2-40B4-BE49-F238E27FC236}">
                <a16:creationId xmlns:a16="http://schemas.microsoft.com/office/drawing/2014/main" id="{EC02E8B0-0761-72A5-278A-D979D1ABE5B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6178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a:extLst>
            <a:ext uri="{FF2B5EF4-FFF2-40B4-BE49-F238E27FC236}">
              <a16:creationId xmlns:a16="http://schemas.microsoft.com/office/drawing/2014/main" id="{2F085302-15D0-2313-5E0F-0D546CA36C00}"/>
            </a:ext>
          </a:extLst>
        </p:cNvPr>
        <p:cNvGrpSpPr/>
        <p:nvPr/>
      </p:nvGrpSpPr>
      <p:grpSpPr>
        <a:xfrm>
          <a:off x="0" y="0"/>
          <a:ext cx="0" cy="0"/>
          <a:chOff x="0" y="0"/>
          <a:chExt cx="0" cy="0"/>
        </a:xfrm>
      </p:grpSpPr>
      <p:sp>
        <p:nvSpPr>
          <p:cNvPr id="88" name="Google Shape;88;g18a87eb8680_0_132:notes">
            <a:extLst>
              <a:ext uri="{FF2B5EF4-FFF2-40B4-BE49-F238E27FC236}">
                <a16:creationId xmlns:a16="http://schemas.microsoft.com/office/drawing/2014/main" id="{B0784054-A3B2-3770-2E37-38F1143648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8a87eb8680_0_132:notes">
            <a:extLst>
              <a:ext uri="{FF2B5EF4-FFF2-40B4-BE49-F238E27FC236}">
                <a16:creationId xmlns:a16="http://schemas.microsoft.com/office/drawing/2014/main" id="{4118CFC3-E82B-3490-1F22-956596FFF16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4705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a:extLst>
            <a:ext uri="{FF2B5EF4-FFF2-40B4-BE49-F238E27FC236}">
              <a16:creationId xmlns:a16="http://schemas.microsoft.com/office/drawing/2014/main" id="{910CA402-1141-32BF-3DA8-9B4A94BBB795}"/>
            </a:ext>
          </a:extLst>
        </p:cNvPr>
        <p:cNvGrpSpPr/>
        <p:nvPr/>
      </p:nvGrpSpPr>
      <p:grpSpPr>
        <a:xfrm>
          <a:off x="0" y="0"/>
          <a:ext cx="0" cy="0"/>
          <a:chOff x="0" y="0"/>
          <a:chExt cx="0" cy="0"/>
        </a:xfrm>
      </p:grpSpPr>
      <p:sp>
        <p:nvSpPr>
          <p:cNvPr id="88" name="Google Shape;88;g18a87eb8680_0_132:notes">
            <a:extLst>
              <a:ext uri="{FF2B5EF4-FFF2-40B4-BE49-F238E27FC236}">
                <a16:creationId xmlns:a16="http://schemas.microsoft.com/office/drawing/2014/main" id="{9A9776B2-59D9-FEAB-C793-8EDE8654E73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8a87eb8680_0_132:notes">
            <a:extLst>
              <a:ext uri="{FF2B5EF4-FFF2-40B4-BE49-F238E27FC236}">
                <a16:creationId xmlns:a16="http://schemas.microsoft.com/office/drawing/2014/main" id="{F4849140-F45B-8358-2C24-4E706175A2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3483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a:extLst>
            <a:ext uri="{FF2B5EF4-FFF2-40B4-BE49-F238E27FC236}">
              <a16:creationId xmlns:a16="http://schemas.microsoft.com/office/drawing/2014/main" id="{5E84C541-C6F7-AC31-E277-A9160940E32F}"/>
            </a:ext>
          </a:extLst>
        </p:cNvPr>
        <p:cNvGrpSpPr/>
        <p:nvPr/>
      </p:nvGrpSpPr>
      <p:grpSpPr>
        <a:xfrm>
          <a:off x="0" y="0"/>
          <a:ext cx="0" cy="0"/>
          <a:chOff x="0" y="0"/>
          <a:chExt cx="0" cy="0"/>
        </a:xfrm>
      </p:grpSpPr>
      <p:sp>
        <p:nvSpPr>
          <p:cNvPr id="88" name="Google Shape;88;g18a87eb8680_0_132:notes">
            <a:extLst>
              <a:ext uri="{FF2B5EF4-FFF2-40B4-BE49-F238E27FC236}">
                <a16:creationId xmlns:a16="http://schemas.microsoft.com/office/drawing/2014/main" id="{A27C38C3-6439-0036-C183-1935F378121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8a87eb8680_0_132:notes">
            <a:extLst>
              <a:ext uri="{FF2B5EF4-FFF2-40B4-BE49-F238E27FC236}">
                <a16:creationId xmlns:a16="http://schemas.microsoft.com/office/drawing/2014/main" id="{AA67A135-75A2-424C-D633-8EEF2D3305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1109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a:extLst>
            <a:ext uri="{FF2B5EF4-FFF2-40B4-BE49-F238E27FC236}">
              <a16:creationId xmlns:a16="http://schemas.microsoft.com/office/drawing/2014/main" id="{5421AB19-E9B9-F5ED-65A0-9B9F8324AA38}"/>
            </a:ext>
          </a:extLst>
        </p:cNvPr>
        <p:cNvGrpSpPr/>
        <p:nvPr/>
      </p:nvGrpSpPr>
      <p:grpSpPr>
        <a:xfrm>
          <a:off x="0" y="0"/>
          <a:ext cx="0" cy="0"/>
          <a:chOff x="0" y="0"/>
          <a:chExt cx="0" cy="0"/>
        </a:xfrm>
      </p:grpSpPr>
      <p:sp>
        <p:nvSpPr>
          <p:cNvPr id="88" name="Google Shape;88;g18a87eb8680_0_132:notes">
            <a:extLst>
              <a:ext uri="{FF2B5EF4-FFF2-40B4-BE49-F238E27FC236}">
                <a16:creationId xmlns:a16="http://schemas.microsoft.com/office/drawing/2014/main" id="{7C2B5011-F2BB-12D6-16C0-46174C98197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8a87eb8680_0_132:notes">
            <a:extLst>
              <a:ext uri="{FF2B5EF4-FFF2-40B4-BE49-F238E27FC236}">
                <a16:creationId xmlns:a16="http://schemas.microsoft.com/office/drawing/2014/main" id="{141515EA-B057-983A-AEEA-E55BA5D541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76622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0" name="Google Shape;10;p2"/>
          <p:cNvSpPr txBox="1">
            <a:spLocks noGrp="1"/>
          </p:cNvSpPr>
          <p:nvPr>
            <p:ph type="ctrTitle"/>
          </p:nvPr>
        </p:nvSpPr>
        <p:spPr>
          <a:xfrm>
            <a:off x="4139149" y="928938"/>
            <a:ext cx="4291500" cy="2961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139125" y="3848863"/>
            <a:ext cx="4291500" cy="365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4" name="Google Shape;14;p3"/>
          <p:cNvSpPr txBox="1">
            <a:spLocks noGrp="1"/>
          </p:cNvSpPr>
          <p:nvPr>
            <p:ph type="title"/>
          </p:nvPr>
        </p:nvSpPr>
        <p:spPr>
          <a:xfrm>
            <a:off x="4634135" y="1434600"/>
            <a:ext cx="35328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pic>
        <p:nvPicPr>
          <p:cNvPr id="16" name="Google Shape;16;p4"/>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7" name="Google Shape;17;p4"/>
          <p:cNvSpPr txBox="1">
            <a:spLocks noGrp="1"/>
          </p:cNvSpPr>
          <p:nvPr>
            <p:ph type="body" idx="1"/>
          </p:nvPr>
        </p:nvSpPr>
        <p:spPr>
          <a:xfrm>
            <a:off x="1115100" y="1152475"/>
            <a:ext cx="6913800" cy="3456000"/>
          </a:xfrm>
          <a:prstGeom prst="rect">
            <a:avLst/>
          </a:prstGeom>
          <a:solidFill>
            <a:schemeClr val="dk1">
              <a:alpha val="56699"/>
            </a:schemeClr>
          </a:solidFill>
        </p:spPr>
        <p:txBody>
          <a:bodyPr spcFirstLastPara="1" wrap="square" lIns="91425" tIns="91425" rIns="91425" bIns="91425" anchor="t" anchorCtr="0">
            <a:noAutofit/>
          </a:bodyPr>
          <a:lstStyle>
            <a:lvl1pPr marL="457200" lvl="0" indent="-317500">
              <a:lnSpc>
                <a:spcPct val="100000"/>
              </a:lnSpc>
              <a:spcBef>
                <a:spcPts val="0"/>
              </a:spcBef>
              <a:spcAft>
                <a:spcPts val="0"/>
              </a:spcAft>
              <a:buClr>
                <a:srgbClr val="191919"/>
              </a:buClr>
              <a:buSzPts val="1400"/>
              <a:buFont typeface="Anaheim"/>
              <a:buChar char="●"/>
              <a:defRPr sz="1400">
                <a:solidFill>
                  <a:srgbClr val="F3F3F3"/>
                </a:solidFill>
                <a:latin typeface="Fira Sans Condensed"/>
                <a:ea typeface="Fira Sans Condensed"/>
                <a:cs typeface="Fira Sans Condensed"/>
                <a:sym typeface="Fira Sans Condensed"/>
              </a:defRPr>
            </a:lvl1pPr>
            <a:lvl2pPr marL="914400" lvl="1" indent="-317500">
              <a:spcBef>
                <a:spcPts val="0"/>
              </a:spcBef>
              <a:spcAft>
                <a:spcPts val="0"/>
              </a:spcAft>
              <a:buClr>
                <a:srgbClr val="191919"/>
              </a:buClr>
              <a:buSzPts val="1400"/>
              <a:buFont typeface="Roboto Condensed Light"/>
              <a:buChar char="○"/>
              <a:defRPr sz="1400">
                <a:latin typeface="Fira Sans Condensed"/>
                <a:ea typeface="Fira Sans Condensed"/>
                <a:cs typeface="Fira Sans Condensed"/>
                <a:sym typeface="Fira Sans Condensed"/>
              </a:defRPr>
            </a:lvl2pPr>
            <a:lvl3pPr marL="1371600" lvl="2" indent="-317500">
              <a:spcBef>
                <a:spcPts val="0"/>
              </a:spcBef>
              <a:spcAft>
                <a:spcPts val="0"/>
              </a:spcAft>
              <a:buClr>
                <a:srgbClr val="191919"/>
              </a:buClr>
              <a:buSzPts val="1400"/>
              <a:buFont typeface="Roboto Condensed Light"/>
              <a:buChar char="■"/>
              <a:defRPr sz="1200"/>
            </a:lvl3pPr>
            <a:lvl4pPr marL="1828800" lvl="3" indent="-317500">
              <a:spcBef>
                <a:spcPts val="0"/>
              </a:spcBef>
              <a:spcAft>
                <a:spcPts val="0"/>
              </a:spcAft>
              <a:buClr>
                <a:srgbClr val="191919"/>
              </a:buClr>
              <a:buSzPts val="1400"/>
              <a:buFont typeface="Roboto Condensed Light"/>
              <a:buChar char="●"/>
              <a:defRPr sz="1200"/>
            </a:lvl4pPr>
            <a:lvl5pPr marL="2286000" lvl="4" indent="-317500">
              <a:spcBef>
                <a:spcPts val="0"/>
              </a:spcBef>
              <a:spcAft>
                <a:spcPts val="0"/>
              </a:spcAft>
              <a:buClr>
                <a:srgbClr val="191919"/>
              </a:buClr>
              <a:buSzPts val="1400"/>
              <a:buFont typeface="Roboto Condensed Light"/>
              <a:buChar char="○"/>
              <a:defRPr sz="1200"/>
            </a:lvl5pPr>
            <a:lvl6pPr marL="2743200" lvl="5" indent="-317500">
              <a:spcBef>
                <a:spcPts val="0"/>
              </a:spcBef>
              <a:spcAft>
                <a:spcPts val="0"/>
              </a:spcAft>
              <a:buClr>
                <a:srgbClr val="191919"/>
              </a:buClr>
              <a:buSzPts val="1400"/>
              <a:buFont typeface="Roboto Condensed Light"/>
              <a:buChar char="■"/>
              <a:defRPr sz="1200"/>
            </a:lvl6pPr>
            <a:lvl7pPr marL="3200400" lvl="6" indent="-317500">
              <a:spcBef>
                <a:spcPts val="0"/>
              </a:spcBef>
              <a:spcAft>
                <a:spcPts val="0"/>
              </a:spcAft>
              <a:buClr>
                <a:srgbClr val="191919"/>
              </a:buClr>
              <a:buSzPts val="1400"/>
              <a:buFont typeface="Roboto Condensed Light"/>
              <a:buChar char="●"/>
              <a:defRPr sz="1200"/>
            </a:lvl7pPr>
            <a:lvl8pPr marL="3657600" lvl="7" indent="-317500">
              <a:spcBef>
                <a:spcPts val="0"/>
              </a:spcBef>
              <a:spcAft>
                <a:spcPts val="0"/>
              </a:spcAft>
              <a:buClr>
                <a:srgbClr val="191919"/>
              </a:buClr>
              <a:buSzPts val="1400"/>
              <a:buFont typeface="Roboto Condensed Light"/>
              <a:buChar char="○"/>
              <a:defRPr sz="1200"/>
            </a:lvl8pPr>
            <a:lvl9pPr marL="4114800" lvl="8" indent="-317500">
              <a:spcBef>
                <a:spcPts val="0"/>
              </a:spcBef>
              <a:spcAft>
                <a:spcPts val="0"/>
              </a:spcAft>
              <a:buClr>
                <a:srgbClr val="191919"/>
              </a:buClr>
              <a:buSzPts val="1400"/>
              <a:buFont typeface="Roboto Condensed Light"/>
              <a:buChar char="■"/>
              <a:defRPr sz="1200"/>
            </a:lvl9pPr>
          </a:lstStyle>
          <a:p>
            <a:endParaRPr/>
          </a:p>
        </p:txBody>
      </p:sp>
      <p:sp>
        <p:nvSpPr>
          <p:cNvPr id="18" name="Google Shape;18;p4"/>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19"/>
        <p:cNvGrpSpPr/>
        <p:nvPr/>
      </p:nvGrpSpPr>
      <p:grpSpPr>
        <a:xfrm>
          <a:off x="0" y="0"/>
          <a:ext cx="0" cy="0"/>
          <a:chOff x="0" y="0"/>
          <a:chExt cx="0" cy="0"/>
        </a:xfrm>
      </p:grpSpPr>
      <p:pic>
        <p:nvPicPr>
          <p:cNvPr id="20" name="Google Shape;20;p5"/>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21" name="Google Shape;21;p5"/>
          <p:cNvSpPr txBox="1">
            <a:spLocks noGrp="1"/>
          </p:cNvSpPr>
          <p:nvPr>
            <p:ph type="subTitle" idx="1"/>
          </p:nvPr>
        </p:nvSpPr>
        <p:spPr>
          <a:xfrm flipH="1">
            <a:off x="55841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ajdhani"/>
              <a:buNone/>
              <a:defRPr sz="1800" b="1">
                <a:latin typeface="Rajdhani"/>
                <a:ea typeface="Rajdhani"/>
                <a:cs typeface="Rajdhani"/>
                <a:sym typeface="Rajdhani"/>
              </a:defRPr>
            </a:lvl1pPr>
            <a:lvl2pPr lvl="1" algn="ctr" rtl="0">
              <a:lnSpc>
                <a:spcPct val="100000"/>
              </a:lnSpc>
              <a:spcBef>
                <a:spcPts val="0"/>
              </a:spcBef>
              <a:spcAft>
                <a:spcPts val="0"/>
              </a:spcAft>
              <a:buSzPts val="1400"/>
              <a:buFont typeface="Rajdhani"/>
              <a:buNone/>
              <a:defRPr sz="1400" b="1">
                <a:latin typeface="Rajdhani"/>
                <a:ea typeface="Rajdhani"/>
                <a:cs typeface="Rajdhani"/>
                <a:sym typeface="Rajdhani"/>
              </a:defRPr>
            </a:lvl2pPr>
            <a:lvl3pPr lvl="2" algn="ctr" rtl="0">
              <a:lnSpc>
                <a:spcPct val="100000"/>
              </a:lnSpc>
              <a:spcBef>
                <a:spcPts val="0"/>
              </a:spcBef>
              <a:spcAft>
                <a:spcPts val="0"/>
              </a:spcAft>
              <a:buSzPts val="1400"/>
              <a:buFont typeface="Rajdhani"/>
              <a:buNone/>
              <a:defRPr sz="1400" b="1">
                <a:latin typeface="Rajdhani"/>
                <a:ea typeface="Rajdhani"/>
                <a:cs typeface="Rajdhani"/>
                <a:sym typeface="Rajdhani"/>
              </a:defRPr>
            </a:lvl3pPr>
            <a:lvl4pPr lvl="3" algn="ctr" rtl="0">
              <a:lnSpc>
                <a:spcPct val="100000"/>
              </a:lnSpc>
              <a:spcBef>
                <a:spcPts val="0"/>
              </a:spcBef>
              <a:spcAft>
                <a:spcPts val="0"/>
              </a:spcAft>
              <a:buSzPts val="1400"/>
              <a:buFont typeface="Rajdhani"/>
              <a:buNone/>
              <a:defRPr sz="1400" b="1">
                <a:latin typeface="Rajdhani"/>
                <a:ea typeface="Rajdhani"/>
                <a:cs typeface="Rajdhani"/>
                <a:sym typeface="Rajdhani"/>
              </a:defRPr>
            </a:lvl4pPr>
            <a:lvl5pPr lvl="4" algn="ctr" rtl="0">
              <a:lnSpc>
                <a:spcPct val="100000"/>
              </a:lnSpc>
              <a:spcBef>
                <a:spcPts val="0"/>
              </a:spcBef>
              <a:spcAft>
                <a:spcPts val="0"/>
              </a:spcAft>
              <a:buSzPts val="1400"/>
              <a:buFont typeface="Rajdhani"/>
              <a:buNone/>
              <a:defRPr sz="1400" b="1">
                <a:latin typeface="Rajdhani"/>
                <a:ea typeface="Rajdhani"/>
                <a:cs typeface="Rajdhani"/>
                <a:sym typeface="Rajdhani"/>
              </a:defRPr>
            </a:lvl5pPr>
            <a:lvl6pPr lvl="5" algn="ctr" rtl="0">
              <a:lnSpc>
                <a:spcPct val="100000"/>
              </a:lnSpc>
              <a:spcBef>
                <a:spcPts val="0"/>
              </a:spcBef>
              <a:spcAft>
                <a:spcPts val="0"/>
              </a:spcAft>
              <a:buSzPts val="1400"/>
              <a:buFont typeface="Rajdhani"/>
              <a:buNone/>
              <a:defRPr sz="1400" b="1">
                <a:latin typeface="Rajdhani"/>
                <a:ea typeface="Rajdhani"/>
                <a:cs typeface="Rajdhani"/>
                <a:sym typeface="Rajdhani"/>
              </a:defRPr>
            </a:lvl6pPr>
            <a:lvl7pPr lvl="6" algn="ctr" rtl="0">
              <a:lnSpc>
                <a:spcPct val="100000"/>
              </a:lnSpc>
              <a:spcBef>
                <a:spcPts val="0"/>
              </a:spcBef>
              <a:spcAft>
                <a:spcPts val="0"/>
              </a:spcAft>
              <a:buSzPts val="1400"/>
              <a:buFont typeface="Rajdhani"/>
              <a:buNone/>
              <a:defRPr sz="1400" b="1">
                <a:latin typeface="Rajdhani"/>
                <a:ea typeface="Rajdhani"/>
                <a:cs typeface="Rajdhani"/>
                <a:sym typeface="Rajdhani"/>
              </a:defRPr>
            </a:lvl7pPr>
            <a:lvl8pPr lvl="7" algn="ctr" rtl="0">
              <a:lnSpc>
                <a:spcPct val="100000"/>
              </a:lnSpc>
              <a:spcBef>
                <a:spcPts val="0"/>
              </a:spcBef>
              <a:spcAft>
                <a:spcPts val="0"/>
              </a:spcAft>
              <a:buSzPts val="1400"/>
              <a:buFont typeface="Rajdhani"/>
              <a:buNone/>
              <a:defRPr sz="1400" b="1">
                <a:latin typeface="Rajdhani"/>
                <a:ea typeface="Rajdhani"/>
                <a:cs typeface="Rajdhani"/>
                <a:sym typeface="Rajdhani"/>
              </a:defRPr>
            </a:lvl8pPr>
            <a:lvl9pPr lvl="8" algn="ctr" rtl="0">
              <a:lnSpc>
                <a:spcPct val="100000"/>
              </a:lnSpc>
              <a:spcBef>
                <a:spcPts val="0"/>
              </a:spcBef>
              <a:spcAft>
                <a:spcPts val="0"/>
              </a:spcAft>
              <a:buSzPts val="1400"/>
              <a:buFont typeface="Rajdhani"/>
              <a:buNone/>
              <a:defRPr sz="1400" b="1">
                <a:latin typeface="Rajdhani"/>
                <a:ea typeface="Rajdhani"/>
                <a:cs typeface="Rajdhani"/>
                <a:sym typeface="Rajdhani"/>
              </a:defRPr>
            </a:lvl9pPr>
          </a:lstStyle>
          <a:p>
            <a:endParaRPr/>
          </a:p>
        </p:txBody>
      </p:sp>
      <p:sp>
        <p:nvSpPr>
          <p:cNvPr id="22" name="Google Shape;22;p5"/>
          <p:cNvSpPr txBox="1">
            <a:spLocks noGrp="1"/>
          </p:cNvSpPr>
          <p:nvPr>
            <p:ph type="subTitle" idx="2"/>
          </p:nvPr>
        </p:nvSpPr>
        <p:spPr>
          <a:xfrm flipH="1">
            <a:off x="50793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9pPr>
          </a:lstStyle>
          <a:p>
            <a:endParaRPr/>
          </a:p>
        </p:txBody>
      </p:sp>
      <p:sp>
        <p:nvSpPr>
          <p:cNvPr id="23" name="Google Shape;23;p5"/>
          <p:cNvSpPr txBox="1">
            <a:spLocks noGrp="1"/>
          </p:cNvSpPr>
          <p:nvPr>
            <p:ph type="subTitle" idx="3"/>
          </p:nvPr>
        </p:nvSpPr>
        <p:spPr>
          <a:xfrm flipH="1">
            <a:off x="18586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ajdhani"/>
              <a:buNone/>
              <a:defRPr sz="1800" b="1">
                <a:latin typeface="Rajdhani"/>
                <a:ea typeface="Rajdhani"/>
                <a:cs typeface="Rajdhani"/>
                <a:sym typeface="Rajdhani"/>
              </a:defRPr>
            </a:lvl1pPr>
            <a:lvl2pPr lvl="1" algn="ctr" rtl="0">
              <a:lnSpc>
                <a:spcPct val="100000"/>
              </a:lnSpc>
              <a:spcBef>
                <a:spcPts val="0"/>
              </a:spcBef>
              <a:spcAft>
                <a:spcPts val="0"/>
              </a:spcAft>
              <a:buSzPts val="1400"/>
              <a:buFont typeface="Rajdhani"/>
              <a:buNone/>
              <a:defRPr sz="1400" b="1">
                <a:latin typeface="Rajdhani"/>
                <a:ea typeface="Rajdhani"/>
                <a:cs typeface="Rajdhani"/>
                <a:sym typeface="Rajdhani"/>
              </a:defRPr>
            </a:lvl2pPr>
            <a:lvl3pPr lvl="2" algn="ctr" rtl="0">
              <a:lnSpc>
                <a:spcPct val="100000"/>
              </a:lnSpc>
              <a:spcBef>
                <a:spcPts val="0"/>
              </a:spcBef>
              <a:spcAft>
                <a:spcPts val="0"/>
              </a:spcAft>
              <a:buSzPts val="1400"/>
              <a:buFont typeface="Rajdhani"/>
              <a:buNone/>
              <a:defRPr sz="1400" b="1">
                <a:latin typeface="Rajdhani"/>
                <a:ea typeface="Rajdhani"/>
                <a:cs typeface="Rajdhani"/>
                <a:sym typeface="Rajdhani"/>
              </a:defRPr>
            </a:lvl3pPr>
            <a:lvl4pPr lvl="3" algn="ctr" rtl="0">
              <a:lnSpc>
                <a:spcPct val="100000"/>
              </a:lnSpc>
              <a:spcBef>
                <a:spcPts val="0"/>
              </a:spcBef>
              <a:spcAft>
                <a:spcPts val="0"/>
              </a:spcAft>
              <a:buSzPts val="1400"/>
              <a:buFont typeface="Rajdhani"/>
              <a:buNone/>
              <a:defRPr sz="1400" b="1">
                <a:latin typeface="Rajdhani"/>
                <a:ea typeface="Rajdhani"/>
                <a:cs typeface="Rajdhani"/>
                <a:sym typeface="Rajdhani"/>
              </a:defRPr>
            </a:lvl4pPr>
            <a:lvl5pPr lvl="4" algn="ctr" rtl="0">
              <a:lnSpc>
                <a:spcPct val="100000"/>
              </a:lnSpc>
              <a:spcBef>
                <a:spcPts val="0"/>
              </a:spcBef>
              <a:spcAft>
                <a:spcPts val="0"/>
              </a:spcAft>
              <a:buSzPts val="1400"/>
              <a:buFont typeface="Rajdhani"/>
              <a:buNone/>
              <a:defRPr sz="1400" b="1">
                <a:latin typeface="Rajdhani"/>
                <a:ea typeface="Rajdhani"/>
                <a:cs typeface="Rajdhani"/>
                <a:sym typeface="Rajdhani"/>
              </a:defRPr>
            </a:lvl5pPr>
            <a:lvl6pPr lvl="5" algn="ctr" rtl="0">
              <a:lnSpc>
                <a:spcPct val="100000"/>
              </a:lnSpc>
              <a:spcBef>
                <a:spcPts val="0"/>
              </a:spcBef>
              <a:spcAft>
                <a:spcPts val="0"/>
              </a:spcAft>
              <a:buSzPts val="1400"/>
              <a:buFont typeface="Rajdhani"/>
              <a:buNone/>
              <a:defRPr sz="1400" b="1">
                <a:latin typeface="Rajdhani"/>
                <a:ea typeface="Rajdhani"/>
                <a:cs typeface="Rajdhani"/>
                <a:sym typeface="Rajdhani"/>
              </a:defRPr>
            </a:lvl6pPr>
            <a:lvl7pPr lvl="6" algn="ctr" rtl="0">
              <a:lnSpc>
                <a:spcPct val="100000"/>
              </a:lnSpc>
              <a:spcBef>
                <a:spcPts val="0"/>
              </a:spcBef>
              <a:spcAft>
                <a:spcPts val="0"/>
              </a:spcAft>
              <a:buSzPts val="1400"/>
              <a:buFont typeface="Rajdhani"/>
              <a:buNone/>
              <a:defRPr sz="1400" b="1">
                <a:latin typeface="Rajdhani"/>
                <a:ea typeface="Rajdhani"/>
                <a:cs typeface="Rajdhani"/>
                <a:sym typeface="Rajdhani"/>
              </a:defRPr>
            </a:lvl7pPr>
            <a:lvl8pPr lvl="7" algn="ctr" rtl="0">
              <a:lnSpc>
                <a:spcPct val="100000"/>
              </a:lnSpc>
              <a:spcBef>
                <a:spcPts val="0"/>
              </a:spcBef>
              <a:spcAft>
                <a:spcPts val="0"/>
              </a:spcAft>
              <a:buSzPts val="1400"/>
              <a:buFont typeface="Rajdhani"/>
              <a:buNone/>
              <a:defRPr sz="1400" b="1">
                <a:latin typeface="Rajdhani"/>
                <a:ea typeface="Rajdhani"/>
                <a:cs typeface="Rajdhani"/>
                <a:sym typeface="Rajdhani"/>
              </a:defRPr>
            </a:lvl8pPr>
            <a:lvl9pPr lvl="8" algn="ctr" rtl="0">
              <a:lnSpc>
                <a:spcPct val="100000"/>
              </a:lnSpc>
              <a:spcBef>
                <a:spcPts val="0"/>
              </a:spcBef>
              <a:spcAft>
                <a:spcPts val="0"/>
              </a:spcAft>
              <a:buSzPts val="1400"/>
              <a:buFont typeface="Rajdhani"/>
              <a:buNone/>
              <a:defRPr sz="1400" b="1">
                <a:latin typeface="Rajdhani"/>
                <a:ea typeface="Rajdhani"/>
                <a:cs typeface="Rajdhani"/>
                <a:sym typeface="Rajdhani"/>
              </a:defRPr>
            </a:lvl9pPr>
          </a:lstStyle>
          <a:p>
            <a:endParaRPr/>
          </a:p>
        </p:txBody>
      </p:sp>
      <p:sp>
        <p:nvSpPr>
          <p:cNvPr id="24" name="Google Shape;24;p5"/>
          <p:cNvSpPr txBox="1">
            <a:spLocks noGrp="1"/>
          </p:cNvSpPr>
          <p:nvPr>
            <p:ph type="subTitle" idx="4"/>
          </p:nvPr>
        </p:nvSpPr>
        <p:spPr>
          <a:xfrm flipH="1">
            <a:off x="13538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9pPr>
          </a:lstStyle>
          <a:p>
            <a:endParaRPr/>
          </a:p>
        </p:txBody>
      </p:sp>
      <p:sp>
        <p:nvSpPr>
          <p:cNvPr id="25" name="Google Shape;25;p5"/>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pic>
        <p:nvPicPr>
          <p:cNvPr id="27" name="Google Shape;27;p6"/>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28" name="Google Shape;28;p6"/>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29"/>
        <p:cNvGrpSpPr/>
        <p:nvPr/>
      </p:nvGrpSpPr>
      <p:grpSpPr>
        <a:xfrm>
          <a:off x="0" y="0"/>
          <a:ext cx="0" cy="0"/>
          <a:chOff x="0" y="0"/>
          <a:chExt cx="0" cy="0"/>
        </a:xfrm>
      </p:grpSpPr>
      <p:pic>
        <p:nvPicPr>
          <p:cNvPr id="30" name="Google Shape;30;p7"/>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1" name="Google Shape;31;p7"/>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9pPr>
          </a:lstStyle>
          <a:p>
            <a:endParaRPr/>
          </a:p>
        </p:txBody>
      </p:sp>
      <p:sp>
        <p:nvSpPr>
          <p:cNvPr id="32" name="Google Shape;32;p7"/>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33"/>
        <p:cNvGrpSpPr/>
        <p:nvPr/>
      </p:nvGrpSpPr>
      <p:grpSpPr>
        <a:xfrm>
          <a:off x="0" y="0"/>
          <a:ext cx="0" cy="0"/>
          <a:chOff x="0" y="0"/>
          <a:chExt cx="0" cy="0"/>
        </a:xfrm>
      </p:grpSpPr>
      <p:pic>
        <p:nvPicPr>
          <p:cNvPr id="34" name="Google Shape;34;p8"/>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5" name="Google Shape;35;p8"/>
          <p:cNvSpPr txBox="1">
            <a:spLocks noGrp="1"/>
          </p:cNvSpPr>
          <p:nvPr>
            <p:ph type="title"/>
          </p:nvPr>
        </p:nvSpPr>
        <p:spPr>
          <a:xfrm>
            <a:off x="2422250" y="1418700"/>
            <a:ext cx="4299600" cy="230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36"/>
        <p:cNvGrpSpPr/>
        <p:nvPr/>
      </p:nvGrpSpPr>
      <p:grpSpPr>
        <a:xfrm>
          <a:off x="0" y="0"/>
          <a:ext cx="0" cy="0"/>
          <a:chOff x="0" y="0"/>
          <a:chExt cx="0" cy="0"/>
        </a:xfrm>
      </p:grpSpPr>
      <p:pic>
        <p:nvPicPr>
          <p:cNvPr id="37" name="Google Shape;37;p9"/>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8" name="Google Shape;38;p9"/>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pic>
        <p:nvPicPr>
          <p:cNvPr id="45" name="Google Shape;45;p11"/>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46" name="Google Shape;46;p11"/>
          <p:cNvSpPr txBox="1">
            <a:spLocks noGrp="1"/>
          </p:cNvSpPr>
          <p:nvPr>
            <p:ph type="title" hasCustomPrompt="1"/>
          </p:nvPr>
        </p:nvSpPr>
        <p:spPr>
          <a:xfrm>
            <a:off x="311700" y="2062500"/>
            <a:ext cx="8520600" cy="111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255700"/>
            <a:ext cx="8520600" cy="5154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Font typeface="Fira Sans Condensed"/>
              <a:buChar char="●"/>
              <a:defRPr sz="1400">
                <a:latin typeface="Fira Sans Condensed"/>
                <a:ea typeface="Fira Sans Condensed"/>
                <a:cs typeface="Fira Sans Condensed"/>
                <a:sym typeface="Fira Sans Condensed"/>
              </a:defRPr>
            </a:lvl1pPr>
            <a:lvl2pPr marL="914400" lvl="1"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2pPr>
            <a:lvl3pPr marL="1371600" lvl="2"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3pPr>
            <a:lvl4pPr marL="1828800" lvl="3"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4pPr>
            <a:lvl5pPr marL="2286000" lvl="4"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5pPr>
            <a:lvl6pPr marL="2743200" lvl="5"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6pPr>
            <a:lvl7pPr marL="3200400" lvl="6"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7pPr>
            <a:lvl8pPr marL="3657600" lvl="7"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8pPr>
            <a:lvl9pPr marL="4114800" lvl="8"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2880">
          <p15:clr>
            <a:srgbClr val="EA4335"/>
          </p15:clr>
        </p15:guide>
        <p15:guide id="3" pos="5311">
          <p15:clr>
            <a:srgbClr val="EA4335"/>
          </p15:clr>
        </p15:guide>
        <p15:guide id="4" orient="horz" pos="340">
          <p15:clr>
            <a:srgbClr val="EA4335"/>
          </p15:clr>
        </p15:guide>
        <p15:guide id="5" orient="horz" pos="2903">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3055434" y="0"/>
            <a:ext cx="6088566" cy="3209939"/>
          </a:xfrm>
          <a:prstGeom prst="rect">
            <a:avLst/>
          </a:prstGeom>
        </p:spPr>
        <p:txBody>
          <a:bodyPr spcFirstLastPara="1" wrap="square" lIns="91425" tIns="91425" rIns="91425" bIns="91425" anchor="b" anchorCtr="0">
            <a:noAutofit/>
          </a:bodyPr>
          <a:lstStyle/>
          <a:p>
            <a:pPr marL="0" indent="0">
              <a:lnSpc>
                <a:spcPts val="5500"/>
              </a:lnSpc>
              <a:buNone/>
            </a:pPr>
            <a:r>
              <a:rPr lang="en-US" sz="3200" b="1" kern="0" spc="-44" dirty="0">
                <a:solidFill>
                  <a:srgbClr val="FFFFFF"/>
                </a:solidFill>
                <a:latin typeface="Montserrat Bold" pitchFamily="34" charset="0"/>
                <a:ea typeface="Montserrat Bold" pitchFamily="34" charset="-122"/>
                <a:cs typeface="Montserrat Bold" pitchFamily="34" charset="-120"/>
              </a:rPr>
              <a:t>Deep Learning for Customer Retention: An Autoencoder-Based Churn Prediction Approach</a:t>
            </a:r>
            <a:endParaRPr lang="en-US" sz="3200" dirty="0"/>
          </a:p>
        </p:txBody>
      </p:sp>
      <p:pic>
        <p:nvPicPr>
          <p:cNvPr id="59" name="Google Shape;59;p15"/>
          <p:cNvPicPr preferRelativeResize="0"/>
          <p:nvPr/>
        </p:nvPicPr>
        <p:blipFill rotWithShape="1">
          <a:blip r:embed="rId4">
            <a:alphaModFix/>
          </a:blip>
          <a:srcRect l="25302" r="25297"/>
          <a:stretch/>
        </p:blipFill>
        <p:spPr>
          <a:xfrm>
            <a:off x="767950" y="978400"/>
            <a:ext cx="3049450" cy="34723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a:extLst>
            <a:ext uri="{FF2B5EF4-FFF2-40B4-BE49-F238E27FC236}">
              <a16:creationId xmlns:a16="http://schemas.microsoft.com/office/drawing/2014/main" id="{411C91F6-94F8-6D96-831A-E759098B6D93}"/>
            </a:ext>
          </a:extLst>
        </p:cNvPr>
        <p:cNvGrpSpPr/>
        <p:nvPr/>
      </p:nvGrpSpPr>
      <p:grpSpPr>
        <a:xfrm>
          <a:off x="0" y="0"/>
          <a:ext cx="0" cy="0"/>
          <a:chOff x="0" y="0"/>
          <a:chExt cx="0" cy="0"/>
        </a:xfrm>
      </p:grpSpPr>
      <p:sp>
        <p:nvSpPr>
          <p:cNvPr id="91" name="Google Shape;91;p18">
            <a:extLst>
              <a:ext uri="{FF2B5EF4-FFF2-40B4-BE49-F238E27FC236}">
                <a16:creationId xmlns:a16="http://schemas.microsoft.com/office/drawing/2014/main" id="{6926452E-47BE-F2DD-BA48-6CFEE886FBF3}"/>
              </a:ext>
            </a:extLst>
          </p:cNvPr>
          <p:cNvSpPr txBox="1">
            <a:spLocks noGrp="1"/>
          </p:cNvSpPr>
          <p:nvPr>
            <p:ph type="title"/>
          </p:nvPr>
        </p:nvSpPr>
        <p:spPr>
          <a:xfrm>
            <a:off x="757386" y="0"/>
            <a:ext cx="7629228" cy="572700"/>
          </a:xfrm>
          <a:prstGeom prst="rect">
            <a:avLst/>
          </a:prstGeom>
        </p:spPr>
        <p:txBody>
          <a:bodyPr spcFirstLastPara="1" wrap="square" lIns="91425" tIns="91425" rIns="91425" bIns="91425" anchor="t" anchorCtr="0">
            <a:noAutofit/>
          </a:bodyPr>
          <a:lstStyle/>
          <a:p>
            <a:pPr>
              <a:lnSpc>
                <a:spcPct val="150000"/>
              </a:lnSpc>
              <a:buClr>
                <a:schemeClr val="lt2"/>
              </a:buClr>
            </a:pPr>
            <a:r>
              <a:rPr lang="en-IN" sz="3600" dirty="0">
                <a:solidFill>
                  <a:schemeClr val="lt2"/>
                </a:solidFill>
                <a:latin typeface="ADLaM Display" panose="02010000000000000000" pitchFamily="2" charset="77"/>
                <a:ea typeface="ADLaM Display" panose="02010000000000000000" pitchFamily="2" charset="77"/>
                <a:cs typeface="ADLaM Display" panose="02010000000000000000" pitchFamily="2" charset="77"/>
              </a:rPr>
              <a:t>SYSTEM ANALYSIS</a:t>
            </a:r>
          </a:p>
        </p:txBody>
      </p:sp>
      <p:sp>
        <p:nvSpPr>
          <p:cNvPr id="2" name="TextBox 1">
            <a:extLst>
              <a:ext uri="{FF2B5EF4-FFF2-40B4-BE49-F238E27FC236}">
                <a16:creationId xmlns:a16="http://schemas.microsoft.com/office/drawing/2014/main" id="{FDC54889-10E6-5797-A6E3-73DA841FC25A}"/>
              </a:ext>
            </a:extLst>
          </p:cNvPr>
          <p:cNvSpPr txBox="1"/>
          <p:nvPr/>
        </p:nvSpPr>
        <p:spPr>
          <a:xfrm>
            <a:off x="9144000" y="-882502"/>
            <a:ext cx="184731" cy="307777"/>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F773DCCF-193A-32EC-6360-01676A17C7D3}"/>
              </a:ext>
            </a:extLst>
          </p:cNvPr>
          <p:cNvSpPr txBox="1"/>
          <p:nvPr/>
        </p:nvSpPr>
        <p:spPr>
          <a:xfrm>
            <a:off x="757386" y="1048215"/>
            <a:ext cx="7709210" cy="3962623"/>
          </a:xfrm>
          <a:prstGeom prst="rect">
            <a:avLst/>
          </a:prstGeom>
          <a:noFill/>
        </p:spPr>
        <p:txBody>
          <a:bodyPr wrap="square" rtlCol="0">
            <a:spAutoFit/>
          </a:bodyPr>
          <a:lstStyle/>
          <a:p>
            <a:pPr algn="just">
              <a:lnSpc>
                <a:spcPts val="5702"/>
              </a:lnSpc>
            </a:pPr>
            <a:r>
              <a:rPr lang="en-US" sz="1400" dirty="0">
                <a:solidFill>
                  <a:schemeClr val="accent2">
                    <a:lumMod val="20000"/>
                    <a:lumOff val="80000"/>
                  </a:schemeClr>
                </a:solidFill>
                <a:latin typeface="Merriweather"/>
                <a:ea typeface="Merriweather"/>
                <a:cs typeface="Merriweather"/>
                <a:sym typeface="Merriweather"/>
              </a:rPr>
              <a:t>In this phase we will try to understand the problem statement:</a:t>
            </a:r>
          </a:p>
          <a:p>
            <a:pPr algn="just">
              <a:lnSpc>
                <a:spcPts val="5702"/>
              </a:lnSpc>
            </a:pPr>
            <a:r>
              <a:rPr lang="en-US" sz="1400" dirty="0">
                <a:solidFill>
                  <a:schemeClr val="accent2">
                    <a:lumMod val="20000"/>
                    <a:lumOff val="80000"/>
                  </a:schemeClr>
                </a:solidFill>
                <a:latin typeface="Merriweather"/>
                <a:ea typeface="Merriweather"/>
                <a:cs typeface="Merriweather"/>
                <a:sym typeface="Merriweather"/>
              </a:rPr>
              <a:t>1) Problem Definition</a:t>
            </a:r>
          </a:p>
          <a:p>
            <a:pPr algn="just">
              <a:lnSpc>
                <a:spcPts val="5702"/>
              </a:lnSpc>
            </a:pPr>
            <a:r>
              <a:rPr lang="en-US" sz="1400" dirty="0">
                <a:solidFill>
                  <a:schemeClr val="accent2">
                    <a:lumMod val="20000"/>
                    <a:lumOff val="80000"/>
                  </a:schemeClr>
                </a:solidFill>
                <a:latin typeface="Merriweather"/>
                <a:ea typeface="Merriweather"/>
                <a:cs typeface="Merriweather"/>
                <a:sym typeface="Merriweather"/>
              </a:rPr>
              <a:t>2) Requirements</a:t>
            </a:r>
          </a:p>
          <a:p>
            <a:pPr algn="just">
              <a:lnSpc>
                <a:spcPts val="5702"/>
              </a:lnSpc>
            </a:pPr>
            <a:r>
              <a:rPr lang="en-US" sz="1400" dirty="0">
                <a:solidFill>
                  <a:schemeClr val="accent2">
                    <a:lumMod val="20000"/>
                    <a:lumOff val="80000"/>
                  </a:schemeClr>
                </a:solidFill>
                <a:latin typeface="Merriweather"/>
                <a:ea typeface="Merriweather"/>
                <a:cs typeface="Merriweather"/>
                <a:sym typeface="Merriweather"/>
              </a:rPr>
              <a:t>3) </a:t>
            </a:r>
            <a:r>
              <a:rPr lang="en-IN" dirty="0">
                <a:solidFill>
                  <a:schemeClr val="accent6">
                    <a:lumMod val="20000"/>
                    <a:lumOff val="80000"/>
                  </a:schemeClr>
                </a:solidFill>
                <a:latin typeface="Merriweather" panose="00000500000000000000" pitchFamily="2" charset="0"/>
              </a:rPr>
              <a:t>Embedding Generation</a:t>
            </a:r>
          </a:p>
          <a:p>
            <a:pPr algn="just">
              <a:lnSpc>
                <a:spcPts val="5702"/>
              </a:lnSpc>
            </a:pPr>
            <a:r>
              <a:rPr lang="en-IN" sz="1400" dirty="0">
                <a:solidFill>
                  <a:schemeClr val="tx2"/>
                </a:solidFill>
                <a:latin typeface="Merriweather" panose="00000500000000000000" pitchFamily="2" charset="0"/>
                <a:ea typeface="Merriweather"/>
                <a:cs typeface="Merriweather"/>
                <a:sym typeface="Merriweather"/>
              </a:rPr>
              <a:t>4)</a:t>
            </a:r>
            <a:r>
              <a:rPr lang="en-IN" dirty="0"/>
              <a:t> </a:t>
            </a:r>
            <a:r>
              <a:rPr lang="en-IN" dirty="0">
                <a:solidFill>
                  <a:schemeClr val="accent6">
                    <a:lumMod val="20000"/>
                    <a:lumOff val="80000"/>
                  </a:schemeClr>
                </a:solidFill>
                <a:latin typeface="Merriweather" panose="00000500000000000000" pitchFamily="2" charset="0"/>
              </a:rPr>
              <a:t>Autoencoder-Based</a:t>
            </a:r>
            <a:r>
              <a:rPr lang="en-IN" dirty="0">
                <a:solidFill>
                  <a:schemeClr val="accent6">
                    <a:lumMod val="20000"/>
                    <a:lumOff val="80000"/>
                  </a:schemeClr>
                </a:solidFill>
              </a:rPr>
              <a:t> Anomaly Detection</a:t>
            </a:r>
            <a:endParaRPr lang="en-US" sz="1400" dirty="0">
              <a:solidFill>
                <a:schemeClr val="accent6">
                  <a:lumMod val="20000"/>
                  <a:lumOff val="80000"/>
                </a:schemeClr>
              </a:solidFill>
              <a:latin typeface="Merriweather"/>
              <a:ea typeface="Merriweather"/>
              <a:cs typeface="Merriweather"/>
              <a:sym typeface="Merriweather"/>
            </a:endParaRPr>
          </a:p>
          <a:p>
            <a:endParaRPr lang="en-IN" dirty="0"/>
          </a:p>
        </p:txBody>
      </p:sp>
    </p:spTree>
    <p:extLst>
      <p:ext uri="{BB962C8B-B14F-4D97-AF65-F5344CB8AC3E}">
        <p14:creationId xmlns:p14="http://schemas.microsoft.com/office/powerpoint/2010/main" val="1447435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A8ECA-4109-1435-91F8-781C2C85FCEF}"/>
              </a:ext>
            </a:extLst>
          </p:cNvPr>
          <p:cNvSpPr>
            <a:spLocks noGrp="1"/>
          </p:cNvSpPr>
          <p:nvPr>
            <p:ph type="title"/>
          </p:nvPr>
        </p:nvSpPr>
        <p:spPr>
          <a:xfrm>
            <a:off x="720000" y="260195"/>
            <a:ext cx="7704000" cy="572700"/>
          </a:xfrm>
        </p:spPr>
        <p:txBody>
          <a:bodyPr/>
          <a:lstStyle/>
          <a:p>
            <a:r>
              <a:rPr lang="en-US" sz="3600" dirty="0">
                <a:latin typeface="ADLaM Display" panose="02010000000000000000" pitchFamily="2" charset="0"/>
                <a:ea typeface="ADLaM Display" panose="02010000000000000000" pitchFamily="2" charset="0"/>
                <a:cs typeface="ADLaM Display" panose="02010000000000000000" pitchFamily="2" charset="0"/>
              </a:rPr>
              <a:t>Use </a:t>
            </a:r>
            <a:r>
              <a:rPr lang="en-US" sz="3600" b="0" dirty="0">
                <a:latin typeface="ADLaM Display" panose="02010000000000000000" pitchFamily="2" charset="0"/>
                <a:ea typeface="ADLaM Display" panose="02010000000000000000" pitchFamily="2" charset="0"/>
                <a:cs typeface="ADLaM Display" panose="02010000000000000000" pitchFamily="2" charset="0"/>
              </a:rPr>
              <a:t>Case</a:t>
            </a:r>
            <a:r>
              <a:rPr lang="en-US" sz="3600" dirty="0">
                <a:latin typeface="ADLaM Display" panose="02010000000000000000" pitchFamily="2" charset="0"/>
                <a:ea typeface="ADLaM Display" panose="02010000000000000000" pitchFamily="2" charset="0"/>
                <a:cs typeface="ADLaM Display" panose="02010000000000000000" pitchFamily="2" charset="0"/>
              </a:rPr>
              <a:t> Diagram</a:t>
            </a:r>
            <a:endParaRPr lang="en-IN" sz="36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TextBox 3">
            <a:extLst>
              <a:ext uri="{FF2B5EF4-FFF2-40B4-BE49-F238E27FC236}">
                <a16:creationId xmlns:a16="http://schemas.microsoft.com/office/drawing/2014/main" id="{FD89115F-7589-3D69-19A4-6464E79F563D}"/>
              </a:ext>
            </a:extLst>
          </p:cNvPr>
          <p:cNvSpPr txBox="1"/>
          <p:nvPr/>
        </p:nvSpPr>
        <p:spPr>
          <a:xfrm>
            <a:off x="152820" y="832895"/>
            <a:ext cx="8467492" cy="1205458"/>
          </a:xfrm>
          <a:prstGeom prst="rect">
            <a:avLst/>
          </a:prstGeom>
          <a:noFill/>
        </p:spPr>
        <p:txBody>
          <a:bodyPr wrap="square" rtlCol="0">
            <a:spAutoFit/>
          </a:bodyPr>
          <a:lstStyle/>
          <a:p>
            <a:pPr marL="367030" lvl="1" algn="ctr">
              <a:lnSpc>
                <a:spcPts val="3536"/>
              </a:lnSpc>
            </a:pPr>
            <a:r>
              <a:rPr lang="en-US" dirty="0">
                <a:solidFill>
                  <a:srgbClr val="FFFFFF"/>
                </a:solidFill>
                <a:latin typeface="Merriweather" panose="00000500000000000000" pitchFamily="2" charset="0"/>
                <a:ea typeface="Times New Roman"/>
                <a:cs typeface="Times New Roman"/>
                <a:sym typeface="Times New Roman"/>
              </a:rPr>
              <a:t>Use Case Diagrams: Visual representation of system functions from a user's perspective.</a:t>
            </a:r>
          </a:p>
          <a:p>
            <a:pPr algn="ctr">
              <a:lnSpc>
                <a:spcPts val="3536"/>
              </a:lnSpc>
              <a:spcBef>
                <a:spcPct val="0"/>
              </a:spcBef>
            </a:pPr>
            <a:endParaRPr lang="en-US" dirty="0">
              <a:solidFill>
                <a:srgbClr val="FFFFFF"/>
              </a:solidFill>
              <a:latin typeface="Merriweather" panose="00000500000000000000" pitchFamily="2" charset="0"/>
              <a:ea typeface="Times New Roman"/>
              <a:cs typeface="Times New Roman"/>
              <a:sym typeface="Times New Roman"/>
            </a:endParaRPr>
          </a:p>
          <a:p>
            <a:endParaRPr lang="en-IN" dirty="0">
              <a:latin typeface="Merriweather" panose="00000500000000000000" pitchFamily="2" charset="0"/>
            </a:endParaRPr>
          </a:p>
        </p:txBody>
      </p:sp>
      <p:pic>
        <p:nvPicPr>
          <p:cNvPr id="6" name="Picture 5">
            <a:extLst>
              <a:ext uri="{FF2B5EF4-FFF2-40B4-BE49-F238E27FC236}">
                <a16:creationId xmlns:a16="http://schemas.microsoft.com/office/drawing/2014/main" id="{F00B955C-B366-3452-B52E-15624B2E60D0}"/>
              </a:ext>
            </a:extLst>
          </p:cNvPr>
          <p:cNvPicPr>
            <a:picLocks noChangeAspect="1"/>
          </p:cNvPicPr>
          <p:nvPr/>
        </p:nvPicPr>
        <p:blipFill>
          <a:blip r:embed="rId2"/>
          <a:stretch>
            <a:fillRect/>
          </a:stretch>
        </p:blipFill>
        <p:spPr>
          <a:xfrm>
            <a:off x="1436398" y="1319917"/>
            <a:ext cx="6557450" cy="3744070"/>
          </a:xfrm>
          <a:prstGeom prst="rect">
            <a:avLst/>
          </a:prstGeom>
        </p:spPr>
      </p:pic>
    </p:spTree>
    <p:extLst>
      <p:ext uri="{BB962C8B-B14F-4D97-AF65-F5344CB8AC3E}">
        <p14:creationId xmlns:p14="http://schemas.microsoft.com/office/powerpoint/2010/main" val="1303178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E1F62-EE58-1DE1-D184-1A7ACFBAFF84}"/>
              </a:ext>
            </a:extLst>
          </p:cNvPr>
          <p:cNvSpPr>
            <a:spLocks noGrp="1"/>
          </p:cNvSpPr>
          <p:nvPr>
            <p:ph type="title"/>
          </p:nvPr>
        </p:nvSpPr>
        <p:spPr>
          <a:xfrm>
            <a:off x="-1554850" y="152924"/>
            <a:ext cx="7704000" cy="572700"/>
          </a:xfrm>
        </p:spPr>
        <p:txBody>
          <a:bodyPr/>
          <a:lstStyle/>
          <a:p>
            <a:r>
              <a:rPr lang="en-US" sz="3600" dirty="0">
                <a:latin typeface="ADLaM Display" panose="02010000000000000000" pitchFamily="2" charset="0"/>
                <a:ea typeface="ADLaM Display" panose="02010000000000000000" pitchFamily="2" charset="0"/>
                <a:cs typeface="ADLaM Display" panose="02010000000000000000" pitchFamily="2" charset="0"/>
              </a:rPr>
              <a:t>System Architecture</a:t>
            </a:r>
            <a:endParaRPr lang="en-IN" sz="36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TextBox 2">
            <a:extLst>
              <a:ext uri="{FF2B5EF4-FFF2-40B4-BE49-F238E27FC236}">
                <a16:creationId xmlns:a16="http://schemas.microsoft.com/office/drawing/2014/main" id="{C88CA9BD-4533-78C4-B560-5A990A196D22}"/>
              </a:ext>
            </a:extLst>
          </p:cNvPr>
          <p:cNvSpPr txBox="1"/>
          <p:nvPr/>
        </p:nvSpPr>
        <p:spPr>
          <a:xfrm>
            <a:off x="371706" y="1986010"/>
            <a:ext cx="3850888" cy="738664"/>
          </a:xfrm>
          <a:prstGeom prst="rect">
            <a:avLst/>
          </a:prstGeom>
          <a:noFill/>
        </p:spPr>
        <p:txBody>
          <a:bodyPr wrap="square" rtlCol="0">
            <a:spAutoFit/>
          </a:bodyPr>
          <a:lstStyle/>
          <a:p>
            <a:r>
              <a:rPr lang="en-US" b="0" i="0" dirty="0">
                <a:solidFill>
                  <a:schemeClr val="tx2"/>
                </a:solidFill>
                <a:effectLst/>
                <a:latin typeface="Merriweather" panose="00000500000000000000" pitchFamily="2" charset="0"/>
              </a:rPr>
              <a:t>System architecture is a conceptual model that describes the structure and behavior of multiple components</a:t>
            </a:r>
            <a:endParaRPr lang="en-IN" dirty="0">
              <a:solidFill>
                <a:schemeClr val="tx2"/>
              </a:solidFill>
              <a:latin typeface="Merriweather" panose="00000500000000000000" pitchFamily="2" charset="0"/>
            </a:endParaRPr>
          </a:p>
        </p:txBody>
      </p:sp>
      <p:pic>
        <p:nvPicPr>
          <p:cNvPr id="1030" name="Picture 6">
            <a:extLst>
              <a:ext uri="{FF2B5EF4-FFF2-40B4-BE49-F238E27FC236}">
                <a16:creationId xmlns:a16="http://schemas.microsoft.com/office/drawing/2014/main" id="{3806A8ED-B18E-DEBE-9E20-AE10770E10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0393" y="0"/>
            <a:ext cx="4492488"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445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B525B-141D-E306-4BB0-152A37315B03}"/>
              </a:ext>
            </a:extLst>
          </p:cNvPr>
          <p:cNvSpPr>
            <a:spLocks noGrp="1"/>
          </p:cNvSpPr>
          <p:nvPr>
            <p:ph type="title"/>
          </p:nvPr>
        </p:nvSpPr>
        <p:spPr>
          <a:xfrm>
            <a:off x="2170707" y="55659"/>
            <a:ext cx="4802586" cy="723569"/>
          </a:xfrm>
        </p:spPr>
        <p:txBody>
          <a:bodyPr/>
          <a:lstStyle/>
          <a:p>
            <a:r>
              <a:rPr lang="en-US" dirty="0"/>
              <a:t>CLASS DIAGRAM</a:t>
            </a:r>
            <a:endParaRPr lang="en-IN" dirty="0"/>
          </a:p>
        </p:txBody>
      </p:sp>
      <p:pic>
        <p:nvPicPr>
          <p:cNvPr id="2050" name="Picture 2">
            <a:extLst>
              <a:ext uri="{FF2B5EF4-FFF2-40B4-BE49-F238E27FC236}">
                <a16:creationId xmlns:a16="http://schemas.microsoft.com/office/drawing/2014/main" id="{05F4AE3C-DBAF-4D19-AC6E-B14086CAFE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824" y="580445"/>
            <a:ext cx="6405563" cy="4507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232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C15C8-1693-8222-46CA-5F94B6CD70F7}"/>
              </a:ext>
            </a:extLst>
          </p:cNvPr>
          <p:cNvSpPr>
            <a:spLocks noGrp="1"/>
          </p:cNvSpPr>
          <p:nvPr>
            <p:ph type="title"/>
          </p:nvPr>
        </p:nvSpPr>
        <p:spPr>
          <a:xfrm>
            <a:off x="667961" y="294325"/>
            <a:ext cx="7704000" cy="572700"/>
          </a:xfrm>
        </p:spPr>
        <p:txBody>
          <a:bodyPr/>
          <a:lstStyle/>
          <a:p>
            <a:r>
              <a:rPr lang="en-US" dirty="0"/>
              <a:t>SEQUENCE DIAGRAM</a:t>
            </a:r>
            <a:endParaRPr lang="en-IN" dirty="0"/>
          </a:p>
        </p:txBody>
      </p:sp>
      <p:pic>
        <p:nvPicPr>
          <p:cNvPr id="5" name="Picture 4">
            <a:extLst>
              <a:ext uri="{FF2B5EF4-FFF2-40B4-BE49-F238E27FC236}">
                <a16:creationId xmlns:a16="http://schemas.microsoft.com/office/drawing/2014/main" id="{BFFE3AF4-E416-BB45-FFC7-733C5B4EF493}"/>
              </a:ext>
            </a:extLst>
          </p:cNvPr>
          <p:cNvPicPr>
            <a:picLocks noChangeAspect="1"/>
          </p:cNvPicPr>
          <p:nvPr/>
        </p:nvPicPr>
        <p:blipFill>
          <a:blip r:embed="rId2"/>
          <a:stretch>
            <a:fillRect/>
          </a:stretch>
        </p:blipFill>
        <p:spPr>
          <a:xfrm>
            <a:off x="1226530" y="1424840"/>
            <a:ext cx="6690940" cy="2293819"/>
          </a:xfrm>
          <a:prstGeom prst="rect">
            <a:avLst/>
          </a:prstGeom>
        </p:spPr>
      </p:pic>
    </p:spTree>
    <p:extLst>
      <p:ext uri="{BB962C8B-B14F-4D97-AF65-F5344CB8AC3E}">
        <p14:creationId xmlns:p14="http://schemas.microsoft.com/office/powerpoint/2010/main" val="614993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1029" name="Google Shape;1029;p1"/>
          <p:cNvSpPr txBox="1">
            <a:spLocks noGrp="1"/>
          </p:cNvSpPr>
          <p:nvPr>
            <p:ph type="title"/>
          </p:nvPr>
        </p:nvSpPr>
        <p:spPr>
          <a:xfrm>
            <a:off x="757390" y="253402"/>
            <a:ext cx="76293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IN" sz="3600" i="1">
                <a:solidFill>
                  <a:schemeClr val="lt2"/>
                </a:solidFill>
                <a:latin typeface="Play"/>
                <a:ea typeface="Play"/>
                <a:cs typeface="Play"/>
                <a:sym typeface="Play"/>
              </a:rPr>
              <a:t>CONCLUSION</a:t>
            </a:r>
            <a:br>
              <a:rPr lang="en-IN" sz="3600" i="1">
                <a:solidFill>
                  <a:schemeClr val="lt2"/>
                </a:solidFill>
                <a:latin typeface="Play"/>
                <a:ea typeface="Play"/>
                <a:cs typeface="Play"/>
                <a:sym typeface="Play"/>
              </a:rPr>
            </a:br>
            <a:endParaRPr sz="3600" i="1">
              <a:solidFill>
                <a:schemeClr val="lt2"/>
              </a:solidFill>
              <a:latin typeface="Play"/>
              <a:ea typeface="Play"/>
              <a:cs typeface="Play"/>
              <a:sym typeface="Play"/>
            </a:endParaRPr>
          </a:p>
        </p:txBody>
      </p:sp>
      <p:sp>
        <p:nvSpPr>
          <p:cNvPr id="1030" name="Google Shape;1030;p1"/>
          <p:cNvSpPr txBox="1"/>
          <p:nvPr/>
        </p:nvSpPr>
        <p:spPr>
          <a:xfrm>
            <a:off x="1237690" y="1434350"/>
            <a:ext cx="7149000" cy="2857200"/>
          </a:xfrm>
          <a:prstGeom prst="rect">
            <a:avLst/>
          </a:prstGeom>
          <a:noFill/>
          <a:ln>
            <a:noFill/>
          </a:ln>
        </p:spPr>
        <p:txBody>
          <a:bodyPr spcFirstLastPara="1" wrap="square" lIns="91425" tIns="91425" rIns="91425" bIns="91425" anchor="b" anchorCtr="0">
            <a:noAutofit/>
          </a:bodyPr>
          <a:lstStyle/>
          <a:p>
            <a:pPr marL="342900" marR="0" lvl="0" indent="-342900" algn="l" rtl="0">
              <a:lnSpc>
                <a:spcPct val="100000"/>
              </a:lnSpc>
              <a:spcBef>
                <a:spcPts val="0"/>
              </a:spcBef>
              <a:spcAft>
                <a:spcPts val="0"/>
              </a:spcAft>
              <a:buClr>
                <a:schemeClr val="lt2"/>
              </a:buClr>
              <a:buSzPts val="2000"/>
              <a:buFont typeface="Arial"/>
              <a:buChar char="•"/>
            </a:pPr>
            <a:r>
              <a:rPr lang="en-IN" sz="2000" b="1" i="0" u="none" strike="noStrike" cap="none">
                <a:solidFill>
                  <a:schemeClr val="lt2"/>
                </a:solidFill>
                <a:latin typeface="Times New Roman"/>
                <a:ea typeface="Times New Roman"/>
                <a:cs typeface="Times New Roman"/>
                <a:sym typeface="Times New Roman"/>
              </a:rPr>
              <a:t>Objective:</a:t>
            </a:r>
            <a:r>
              <a:rPr lang="en-IN" sz="2000" b="0" i="0" u="none" strike="noStrike" cap="none">
                <a:solidFill>
                  <a:schemeClr val="lt2"/>
                </a:solidFill>
                <a:latin typeface="Times New Roman"/>
                <a:ea typeface="Times New Roman"/>
                <a:cs typeface="Times New Roman"/>
                <a:sym typeface="Times New Roman"/>
              </a:rPr>
              <a:t> </a:t>
            </a:r>
            <a:r>
              <a:rPr lang="en-IN" sz="1800" b="0" i="0" u="none" strike="noStrike" cap="none">
                <a:solidFill>
                  <a:schemeClr val="lt2"/>
                </a:solidFill>
                <a:latin typeface="Times New Roman"/>
                <a:ea typeface="Times New Roman"/>
                <a:cs typeface="Times New Roman"/>
                <a:sym typeface="Times New Roman"/>
              </a:rPr>
              <a:t>Address customer churn using advanced analytics and deep learning.</a:t>
            </a:r>
            <a:endParaRPr/>
          </a:p>
          <a:p>
            <a:pPr marL="285750" marR="0" lvl="0" indent="-171450" algn="l" rtl="0">
              <a:lnSpc>
                <a:spcPct val="100000"/>
              </a:lnSpc>
              <a:spcBef>
                <a:spcPts val="0"/>
              </a:spcBef>
              <a:spcAft>
                <a:spcPts val="0"/>
              </a:spcAft>
              <a:buClr>
                <a:schemeClr val="lt2"/>
              </a:buClr>
              <a:buSzPts val="1800"/>
              <a:buFont typeface="Arial"/>
              <a:buNone/>
            </a:pPr>
            <a:endParaRPr sz="1800" b="0" i="0" u="none" strike="noStrike" cap="none">
              <a:solidFill>
                <a:schemeClr val="lt2"/>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chemeClr val="lt2"/>
              </a:buClr>
              <a:buSzPts val="2000"/>
              <a:buFont typeface="Arial"/>
              <a:buChar char="•"/>
            </a:pPr>
            <a:r>
              <a:rPr lang="en-IN" sz="2000" b="1" i="0" u="none" strike="noStrike" cap="none">
                <a:solidFill>
                  <a:schemeClr val="lt2"/>
                </a:solidFill>
                <a:latin typeface="Times New Roman"/>
                <a:ea typeface="Times New Roman"/>
                <a:cs typeface="Times New Roman"/>
                <a:sym typeface="Times New Roman"/>
              </a:rPr>
              <a:t>Outcomes:</a:t>
            </a:r>
            <a:r>
              <a:rPr lang="en-IN" sz="2000" b="0" i="0" u="none" strike="noStrike" cap="none">
                <a:solidFill>
                  <a:schemeClr val="lt2"/>
                </a:solidFill>
                <a:latin typeface="Times New Roman"/>
                <a:ea typeface="Times New Roman"/>
                <a:cs typeface="Times New Roman"/>
                <a:sym typeface="Times New Roman"/>
              </a:rPr>
              <a:t> </a:t>
            </a:r>
            <a:r>
              <a:rPr lang="en-IN" sz="1800" b="0" i="0" u="none" strike="noStrike" cap="none">
                <a:solidFill>
                  <a:schemeClr val="lt2"/>
                </a:solidFill>
                <a:latin typeface="Times New Roman"/>
                <a:ea typeface="Times New Roman"/>
                <a:cs typeface="Times New Roman"/>
                <a:sym typeface="Times New Roman"/>
              </a:rPr>
              <a:t>Real-time analytics, scalability, and accurate predictions for better retention.</a:t>
            </a:r>
            <a:endParaRPr/>
          </a:p>
          <a:p>
            <a:pPr marL="285750" marR="0" lvl="0" indent="-171450" algn="l" rtl="0">
              <a:lnSpc>
                <a:spcPct val="100000"/>
              </a:lnSpc>
              <a:spcBef>
                <a:spcPts val="0"/>
              </a:spcBef>
              <a:spcAft>
                <a:spcPts val="0"/>
              </a:spcAft>
              <a:buClr>
                <a:schemeClr val="lt2"/>
              </a:buClr>
              <a:buSzPts val="1800"/>
              <a:buFont typeface="Arial"/>
              <a:buNone/>
            </a:pPr>
            <a:endParaRPr sz="1800" b="0" i="0" u="none" strike="noStrike" cap="none">
              <a:solidFill>
                <a:schemeClr val="lt2"/>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chemeClr val="lt2"/>
              </a:buClr>
              <a:buSzPts val="2000"/>
              <a:buFont typeface="Arial"/>
              <a:buChar char="•"/>
            </a:pPr>
            <a:r>
              <a:rPr lang="en-IN" sz="2000" b="1" i="0" u="none" strike="noStrike" cap="none">
                <a:solidFill>
                  <a:schemeClr val="lt2"/>
                </a:solidFill>
                <a:latin typeface="Times New Roman"/>
                <a:ea typeface="Times New Roman"/>
                <a:cs typeface="Times New Roman"/>
                <a:sym typeface="Times New Roman"/>
              </a:rPr>
              <a:t>Impact:</a:t>
            </a:r>
            <a:r>
              <a:rPr lang="en-IN" sz="2000" b="0" i="0" u="none" strike="noStrike" cap="none">
                <a:solidFill>
                  <a:schemeClr val="lt2"/>
                </a:solidFill>
                <a:latin typeface="Times New Roman"/>
                <a:ea typeface="Times New Roman"/>
                <a:cs typeface="Times New Roman"/>
                <a:sym typeface="Times New Roman"/>
              </a:rPr>
              <a:t> </a:t>
            </a:r>
            <a:r>
              <a:rPr lang="en-IN" sz="1800" b="0" i="0" u="none" strike="noStrike" cap="none">
                <a:solidFill>
                  <a:schemeClr val="lt2"/>
                </a:solidFill>
                <a:latin typeface="Times New Roman"/>
                <a:ea typeface="Times New Roman"/>
                <a:cs typeface="Times New Roman"/>
                <a:sym typeface="Times New Roman"/>
              </a:rPr>
              <a:t>Boosts profitability and user satisfaction by reducing churn.</a:t>
            </a:r>
            <a:endParaRPr/>
          </a:p>
          <a:p>
            <a:pPr marL="285750" marR="0" lvl="0" indent="-171450" algn="l" rtl="0">
              <a:lnSpc>
                <a:spcPct val="100000"/>
              </a:lnSpc>
              <a:spcBef>
                <a:spcPts val="0"/>
              </a:spcBef>
              <a:spcAft>
                <a:spcPts val="0"/>
              </a:spcAft>
              <a:buClr>
                <a:schemeClr val="lt2"/>
              </a:buClr>
              <a:buSzPts val="1800"/>
              <a:buFont typeface="Arial"/>
              <a:buNone/>
            </a:pPr>
            <a:endParaRPr sz="1800" b="0" i="0" u="none" strike="noStrike" cap="none">
              <a:solidFill>
                <a:schemeClr val="lt2"/>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chemeClr val="lt2"/>
              </a:buClr>
              <a:buSzPts val="2000"/>
              <a:buFont typeface="Arial"/>
              <a:buChar char="•"/>
            </a:pPr>
            <a:r>
              <a:rPr lang="en-IN" sz="2000" b="1" i="0" u="none" strike="noStrike" cap="none">
                <a:solidFill>
                  <a:schemeClr val="lt2"/>
                </a:solidFill>
                <a:latin typeface="Times New Roman"/>
                <a:ea typeface="Times New Roman"/>
                <a:cs typeface="Times New Roman"/>
                <a:sym typeface="Times New Roman"/>
              </a:rPr>
              <a:t>Future Scope:</a:t>
            </a:r>
            <a:r>
              <a:rPr lang="en-IN" sz="2000" b="0" i="0" u="none" strike="noStrike" cap="none">
                <a:solidFill>
                  <a:schemeClr val="lt2"/>
                </a:solidFill>
                <a:latin typeface="Times New Roman"/>
                <a:ea typeface="Times New Roman"/>
                <a:cs typeface="Times New Roman"/>
                <a:sym typeface="Times New Roman"/>
              </a:rPr>
              <a:t> </a:t>
            </a:r>
            <a:r>
              <a:rPr lang="en-IN" sz="1800" b="0" i="0" u="none" strike="noStrike" cap="none">
                <a:solidFill>
                  <a:schemeClr val="lt2"/>
                </a:solidFill>
                <a:latin typeface="Times New Roman"/>
                <a:ea typeface="Times New Roman"/>
                <a:cs typeface="Times New Roman"/>
                <a:sym typeface="Times New Roman"/>
              </a:rPr>
              <a:t>Add NLP for feedback analysis and CRM integration.</a:t>
            </a:r>
            <a:endParaRPr/>
          </a:p>
        </p:txBody>
      </p:sp>
      <p:sp>
        <p:nvSpPr>
          <p:cNvPr id="1031" name="Google Shape;1031;p1"/>
          <p:cNvSpPr txBox="1"/>
          <p:nvPr/>
        </p:nvSpPr>
        <p:spPr>
          <a:xfrm>
            <a:off x="9144000" y="-882502"/>
            <a:ext cx="184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1D950-4F33-9072-FC19-371CB4F8C5EE}"/>
              </a:ext>
            </a:extLst>
          </p:cNvPr>
          <p:cNvSpPr>
            <a:spLocks noGrp="1"/>
          </p:cNvSpPr>
          <p:nvPr>
            <p:ph type="title"/>
          </p:nvPr>
        </p:nvSpPr>
        <p:spPr/>
        <p:txBody>
          <a:bodyPr/>
          <a:lstStyle/>
          <a:p>
            <a:endParaRPr lang="en-US"/>
          </a:p>
        </p:txBody>
      </p:sp>
      <p:pic>
        <p:nvPicPr>
          <p:cNvPr id="1026" name="Picture 2" descr="Thank You Blue Images – Browse 38,914 Stock Photos, Vectors, and Video |  Adobe Stock">
            <a:extLst>
              <a:ext uri="{FF2B5EF4-FFF2-40B4-BE49-F238E27FC236}">
                <a16:creationId xmlns:a16="http://schemas.microsoft.com/office/drawing/2014/main" id="{E3D68882-72C2-76EE-CDF1-E0572E5038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319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3CD5308-F8CE-8919-810B-08FDF6BCE19C}"/>
              </a:ext>
            </a:extLst>
          </p:cNvPr>
          <p:cNvGraphicFramePr>
            <a:graphicFrameLocks noGrp="1"/>
          </p:cNvGraphicFramePr>
          <p:nvPr>
            <p:extLst>
              <p:ext uri="{D42A27DB-BD31-4B8C-83A1-F6EECF244321}">
                <p14:modId xmlns:p14="http://schemas.microsoft.com/office/powerpoint/2010/main" val="914396120"/>
              </p:ext>
            </p:extLst>
          </p:nvPr>
        </p:nvGraphicFramePr>
        <p:xfrm>
          <a:off x="2081560" y="1174749"/>
          <a:ext cx="4401016" cy="1836389"/>
        </p:xfrm>
        <a:graphic>
          <a:graphicData uri="http://schemas.openxmlformats.org/drawingml/2006/table">
            <a:tbl>
              <a:tblPr firstRow="1" bandRow="1">
                <a:tableStyleId>{5C22544A-7EE6-4342-B048-85BDC9FD1C3A}</a:tableStyleId>
              </a:tblPr>
              <a:tblGrid>
                <a:gridCol w="2200508">
                  <a:extLst>
                    <a:ext uri="{9D8B030D-6E8A-4147-A177-3AD203B41FA5}">
                      <a16:colId xmlns:a16="http://schemas.microsoft.com/office/drawing/2014/main" val="4191489847"/>
                    </a:ext>
                  </a:extLst>
                </a:gridCol>
                <a:gridCol w="2200508">
                  <a:extLst>
                    <a:ext uri="{9D8B030D-6E8A-4147-A177-3AD203B41FA5}">
                      <a16:colId xmlns:a16="http://schemas.microsoft.com/office/drawing/2014/main" val="594701"/>
                    </a:ext>
                  </a:extLst>
                </a:gridCol>
              </a:tblGrid>
              <a:tr h="353029">
                <a:tc>
                  <a:txBody>
                    <a:bodyPr/>
                    <a:lstStyle/>
                    <a:p>
                      <a:r>
                        <a:rPr lang="en-US" dirty="0"/>
                        <a:t>Roll No</a:t>
                      </a:r>
                      <a:endParaRPr lang="en-IN" dirty="0"/>
                    </a:p>
                  </a:txBody>
                  <a:tcPr/>
                </a:tc>
                <a:tc>
                  <a:txBody>
                    <a:bodyPr/>
                    <a:lstStyle/>
                    <a:p>
                      <a:r>
                        <a:rPr lang="en-US" dirty="0"/>
                        <a:t>Name of the student</a:t>
                      </a:r>
                      <a:endParaRPr lang="en-IN" dirty="0"/>
                    </a:p>
                  </a:txBody>
                  <a:tcPr/>
                </a:tc>
                <a:extLst>
                  <a:ext uri="{0D108BD9-81ED-4DB2-BD59-A6C34878D82A}">
                    <a16:rowId xmlns:a16="http://schemas.microsoft.com/office/drawing/2014/main" val="3825872901"/>
                  </a:ext>
                </a:extLst>
              </a:tr>
              <a:tr h="370840">
                <a:tc>
                  <a:txBody>
                    <a:bodyPr/>
                    <a:lstStyle/>
                    <a:p>
                      <a:r>
                        <a:rPr lang="en-US" dirty="0"/>
                        <a:t>21AG1A6717</a:t>
                      </a:r>
                      <a:endParaRPr lang="en-IN" dirty="0"/>
                    </a:p>
                  </a:txBody>
                  <a:tcPr/>
                </a:tc>
                <a:tc>
                  <a:txBody>
                    <a:bodyPr/>
                    <a:lstStyle/>
                    <a:p>
                      <a:r>
                        <a:rPr lang="en-US" dirty="0"/>
                        <a:t>C YAGNESH</a:t>
                      </a:r>
                      <a:endParaRPr lang="en-IN" dirty="0"/>
                    </a:p>
                  </a:txBody>
                  <a:tcPr/>
                </a:tc>
                <a:extLst>
                  <a:ext uri="{0D108BD9-81ED-4DB2-BD59-A6C34878D82A}">
                    <a16:rowId xmlns:a16="http://schemas.microsoft.com/office/drawing/2014/main" val="1853231908"/>
                  </a:ext>
                </a:extLst>
              </a:tr>
              <a:tr h="370840">
                <a:tc>
                  <a:txBody>
                    <a:bodyPr/>
                    <a:lstStyle/>
                    <a:p>
                      <a:r>
                        <a:rPr lang="en-US" dirty="0"/>
                        <a:t>21AG1A6733</a:t>
                      </a:r>
                      <a:endParaRPr lang="en-IN" dirty="0"/>
                    </a:p>
                  </a:txBody>
                  <a:tcPr/>
                </a:tc>
                <a:tc>
                  <a:txBody>
                    <a:bodyPr/>
                    <a:lstStyle/>
                    <a:p>
                      <a:r>
                        <a:rPr lang="en-US" dirty="0"/>
                        <a:t>K UDAY KIRAN</a:t>
                      </a:r>
                      <a:endParaRPr lang="en-IN" dirty="0"/>
                    </a:p>
                  </a:txBody>
                  <a:tcPr/>
                </a:tc>
                <a:extLst>
                  <a:ext uri="{0D108BD9-81ED-4DB2-BD59-A6C34878D82A}">
                    <a16:rowId xmlns:a16="http://schemas.microsoft.com/office/drawing/2014/main" val="873575807"/>
                  </a:ext>
                </a:extLst>
              </a:tr>
              <a:tr h="370840">
                <a:tc>
                  <a:txBody>
                    <a:bodyPr/>
                    <a:lstStyle/>
                    <a:p>
                      <a:r>
                        <a:rPr lang="en-US" dirty="0"/>
                        <a:t>21AG1A6727</a:t>
                      </a:r>
                      <a:endParaRPr lang="en-IN" dirty="0"/>
                    </a:p>
                  </a:txBody>
                  <a:tcPr/>
                </a:tc>
                <a:tc>
                  <a:txBody>
                    <a:bodyPr/>
                    <a:lstStyle/>
                    <a:p>
                      <a:r>
                        <a:rPr lang="en-US" dirty="0"/>
                        <a:t>J VAISHNAV TEJA</a:t>
                      </a:r>
                      <a:endParaRPr lang="en-IN" dirty="0"/>
                    </a:p>
                  </a:txBody>
                  <a:tcPr/>
                </a:tc>
                <a:extLst>
                  <a:ext uri="{0D108BD9-81ED-4DB2-BD59-A6C34878D82A}">
                    <a16:rowId xmlns:a16="http://schemas.microsoft.com/office/drawing/2014/main" val="1292926024"/>
                  </a:ext>
                </a:extLst>
              </a:tr>
              <a:tr h="370840">
                <a:tc>
                  <a:txBody>
                    <a:bodyPr/>
                    <a:lstStyle/>
                    <a:p>
                      <a:r>
                        <a:rPr lang="en-US" dirty="0"/>
                        <a:t>21AG1A6751</a:t>
                      </a:r>
                      <a:endParaRPr lang="en-IN" dirty="0"/>
                    </a:p>
                  </a:txBody>
                  <a:tcPr/>
                </a:tc>
                <a:tc>
                  <a:txBody>
                    <a:bodyPr/>
                    <a:lstStyle/>
                    <a:p>
                      <a:r>
                        <a:rPr lang="en-US" dirty="0"/>
                        <a:t>P SHIVA SHASHANK</a:t>
                      </a:r>
                      <a:endParaRPr lang="en-IN" dirty="0"/>
                    </a:p>
                  </a:txBody>
                  <a:tcPr/>
                </a:tc>
                <a:extLst>
                  <a:ext uri="{0D108BD9-81ED-4DB2-BD59-A6C34878D82A}">
                    <a16:rowId xmlns:a16="http://schemas.microsoft.com/office/drawing/2014/main" val="2384443401"/>
                  </a:ext>
                </a:extLst>
              </a:tr>
            </a:tbl>
          </a:graphicData>
        </a:graphic>
      </p:graphicFrame>
      <p:sp>
        <p:nvSpPr>
          <p:cNvPr id="4" name="TextBox 3">
            <a:extLst>
              <a:ext uri="{FF2B5EF4-FFF2-40B4-BE49-F238E27FC236}">
                <a16:creationId xmlns:a16="http://schemas.microsoft.com/office/drawing/2014/main" id="{C9B036B6-A84E-DDB0-11A9-7C3A1DE22EA4}"/>
              </a:ext>
            </a:extLst>
          </p:cNvPr>
          <p:cNvSpPr txBox="1"/>
          <p:nvPr/>
        </p:nvSpPr>
        <p:spPr>
          <a:xfrm>
            <a:off x="55755" y="3186105"/>
            <a:ext cx="8452625" cy="2167260"/>
          </a:xfrm>
          <a:prstGeom prst="rect">
            <a:avLst/>
          </a:prstGeom>
          <a:noFill/>
        </p:spPr>
        <p:txBody>
          <a:bodyPr wrap="square" rtlCol="0">
            <a:spAutoFit/>
          </a:bodyPr>
          <a:lstStyle/>
          <a:p>
            <a:pPr algn="ctr">
              <a:lnSpc>
                <a:spcPts val="2874"/>
              </a:lnSpc>
            </a:pPr>
            <a:r>
              <a:rPr lang="en-US" sz="1400" dirty="0">
                <a:solidFill>
                  <a:schemeClr val="accent2">
                    <a:lumMod val="20000"/>
                    <a:lumOff val="80000"/>
                  </a:schemeClr>
                </a:solidFill>
                <a:latin typeface="Merriweather"/>
                <a:ea typeface="Merriweather"/>
                <a:cs typeface="Merriweather"/>
                <a:sym typeface="Merriweather"/>
              </a:rPr>
              <a:t>Under the supervision of </a:t>
            </a:r>
          </a:p>
          <a:p>
            <a:pPr algn="ctr">
              <a:lnSpc>
                <a:spcPts val="2874"/>
              </a:lnSpc>
            </a:pPr>
            <a:r>
              <a:rPr lang="en-US" sz="1400" dirty="0">
                <a:solidFill>
                  <a:schemeClr val="accent2">
                    <a:lumMod val="20000"/>
                    <a:lumOff val="80000"/>
                  </a:schemeClr>
                </a:solidFill>
                <a:latin typeface="Merriweather"/>
                <a:ea typeface="Merriweather"/>
                <a:cs typeface="Merriweather"/>
                <a:sym typeface="Merriweather"/>
              </a:rPr>
              <a:t>MS. </a:t>
            </a:r>
            <a:r>
              <a:rPr lang="en-US" dirty="0">
                <a:solidFill>
                  <a:schemeClr val="accent2">
                    <a:lumMod val="20000"/>
                    <a:lumOff val="80000"/>
                  </a:schemeClr>
                </a:solidFill>
                <a:latin typeface="Merriweather"/>
                <a:ea typeface="Merriweather"/>
                <a:cs typeface="Merriweather"/>
                <a:sym typeface="Merriweather"/>
              </a:rPr>
              <a:t>P. Niharika </a:t>
            </a:r>
            <a:r>
              <a:rPr lang="en-US" sz="1400" dirty="0">
                <a:solidFill>
                  <a:schemeClr val="accent2">
                    <a:lumMod val="20000"/>
                    <a:lumOff val="80000"/>
                  </a:schemeClr>
                </a:solidFill>
                <a:latin typeface="Merriweather"/>
                <a:ea typeface="Merriweather"/>
                <a:cs typeface="Merriweather"/>
                <a:sym typeface="Merriweather"/>
              </a:rPr>
              <a:t>, Assistant Professor</a:t>
            </a:r>
          </a:p>
          <a:p>
            <a:pPr algn="ctr">
              <a:lnSpc>
                <a:spcPts val="2874"/>
              </a:lnSpc>
            </a:pPr>
            <a:r>
              <a:rPr lang="en-US" sz="1400" dirty="0">
                <a:solidFill>
                  <a:schemeClr val="accent2">
                    <a:lumMod val="20000"/>
                    <a:lumOff val="80000"/>
                  </a:schemeClr>
                </a:solidFill>
                <a:latin typeface="Merriweather"/>
                <a:ea typeface="Merriweather"/>
                <a:cs typeface="Merriweather"/>
                <a:sym typeface="Merriweather"/>
              </a:rPr>
              <a:t>DEPARTMENT OF COMPUTER SCIENCE AND ENGINEERING (DATA SCIENCE)</a:t>
            </a:r>
          </a:p>
          <a:p>
            <a:pPr algn="ctr">
              <a:lnSpc>
                <a:spcPts val="2874"/>
              </a:lnSpc>
            </a:pPr>
            <a:r>
              <a:rPr lang="en-US" sz="1400" dirty="0">
                <a:solidFill>
                  <a:schemeClr val="accent2">
                    <a:lumMod val="20000"/>
                    <a:lumOff val="80000"/>
                  </a:schemeClr>
                </a:solidFill>
                <a:latin typeface="Merriweather"/>
                <a:ea typeface="Merriweather"/>
                <a:cs typeface="Merriweather"/>
                <a:sym typeface="Merriweather"/>
              </a:rPr>
              <a:t>ACE Engineering College</a:t>
            </a:r>
          </a:p>
          <a:p>
            <a:pPr algn="ctr">
              <a:lnSpc>
                <a:spcPts val="2874"/>
              </a:lnSpc>
            </a:pPr>
            <a:endParaRPr lang="en-US" sz="1400" dirty="0">
              <a:solidFill>
                <a:srgbClr val="695C4A"/>
              </a:solidFill>
              <a:latin typeface="Merriweather"/>
              <a:ea typeface="Merriweather"/>
              <a:cs typeface="Merriweather"/>
              <a:sym typeface="Merriweather"/>
            </a:endParaRPr>
          </a:p>
          <a:p>
            <a:endParaRPr lang="en-IN" dirty="0"/>
          </a:p>
        </p:txBody>
      </p:sp>
      <p:sp>
        <p:nvSpPr>
          <p:cNvPr id="9" name="TextBox 8">
            <a:extLst>
              <a:ext uri="{FF2B5EF4-FFF2-40B4-BE49-F238E27FC236}">
                <a16:creationId xmlns:a16="http://schemas.microsoft.com/office/drawing/2014/main" id="{C9CF26B4-00E8-9609-F0DC-6CCD99BC7D9F}"/>
              </a:ext>
            </a:extLst>
          </p:cNvPr>
          <p:cNvSpPr txBox="1"/>
          <p:nvPr/>
        </p:nvSpPr>
        <p:spPr>
          <a:xfrm>
            <a:off x="1977483" y="162032"/>
            <a:ext cx="5077522" cy="769441"/>
          </a:xfrm>
          <a:prstGeom prst="rect">
            <a:avLst/>
          </a:prstGeom>
          <a:noFill/>
        </p:spPr>
        <p:txBody>
          <a:bodyPr wrap="square" rtlCol="0">
            <a:spAutoFit/>
          </a:bodyPr>
          <a:lstStyle/>
          <a:p>
            <a:r>
              <a:rPr lang="en-US" dirty="0"/>
              <a:t>	</a:t>
            </a:r>
            <a:r>
              <a:rPr lang="en-US" sz="2200" dirty="0">
                <a:solidFill>
                  <a:schemeClr val="accent2">
                    <a:lumMod val="20000"/>
                    <a:lumOff val="80000"/>
                  </a:schemeClr>
                </a:solidFill>
              </a:rPr>
              <a:t>PROJECT STAGE - 2 </a:t>
            </a:r>
          </a:p>
          <a:p>
            <a:r>
              <a:rPr lang="en-US" sz="2200" dirty="0">
                <a:solidFill>
                  <a:schemeClr val="accent2">
                    <a:lumMod val="20000"/>
                    <a:lumOff val="80000"/>
                  </a:schemeClr>
                </a:solidFill>
              </a:rPr>
              <a:t>              PRESENTED BY </a:t>
            </a:r>
            <a:endParaRPr lang="en-IN" sz="2200" dirty="0">
              <a:solidFill>
                <a:schemeClr val="accent2">
                  <a:lumMod val="20000"/>
                  <a:lumOff val="80000"/>
                </a:schemeClr>
              </a:solidFill>
            </a:endParaRPr>
          </a:p>
        </p:txBody>
      </p:sp>
    </p:spTree>
    <p:extLst>
      <p:ext uri="{BB962C8B-B14F-4D97-AF65-F5344CB8AC3E}">
        <p14:creationId xmlns:p14="http://schemas.microsoft.com/office/powerpoint/2010/main" val="3371001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9000"/>
            <a:lum/>
          </a:blip>
          <a:srcRect/>
          <a:stretch>
            <a:fillRect/>
          </a:stretch>
        </a:blipFill>
        <a:effectLst/>
      </p:bgPr>
    </p:bg>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3200" dirty="0"/>
              <a:t>CONTENTS:</a:t>
            </a:r>
          </a:p>
        </p:txBody>
      </p:sp>
      <p:sp>
        <p:nvSpPr>
          <p:cNvPr id="65" name="Google Shape;65;p16"/>
          <p:cNvSpPr txBox="1">
            <a:spLocks noGrp="1"/>
          </p:cNvSpPr>
          <p:nvPr>
            <p:ph type="body" idx="1"/>
          </p:nvPr>
        </p:nvSpPr>
        <p:spPr>
          <a:xfrm>
            <a:off x="1510300" y="1148000"/>
            <a:ext cx="6913800" cy="3456000"/>
          </a:xfrm>
          <a:prstGeom prst="rect">
            <a:avLst/>
          </a:prstGeom>
        </p:spPr>
        <p:txBody>
          <a:bodyPr spcFirstLastPara="1" wrap="square" lIns="91425" tIns="91425" rIns="91425" bIns="91425" anchor="t" anchorCtr="0">
            <a:noAutofit/>
          </a:bodyPr>
          <a:lstStyle/>
          <a:p>
            <a:pPr>
              <a:lnSpc>
                <a:spcPct val="150000"/>
              </a:lnSpc>
              <a:buClr>
                <a:schemeClr val="lt2"/>
              </a:buClr>
            </a:pPr>
            <a:r>
              <a:rPr lang="en-IN" sz="1600" dirty="0">
                <a:solidFill>
                  <a:schemeClr val="lt2"/>
                </a:solidFill>
                <a:latin typeface="Times New Roman" panose="02020603050405020304" pitchFamily="18" charset="0"/>
                <a:cs typeface="Times New Roman" panose="02020603050405020304" pitchFamily="18" charset="0"/>
              </a:rPr>
              <a:t>Introduction</a:t>
            </a:r>
          </a:p>
          <a:p>
            <a:pPr>
              <a:lnSpc>
                <a:spcPct val="150000"/>
              </a:lnSpc>
              <a:buClr>
                <a:schemeClr val="lt2"/>
              </a:buClr>
            </a:pPr>
            <a:r>
              <a:rPr lang="en-IN" sz="1600" dirty="0">
                <a:solidFill>
                  <a:schemeClr val="lt2"/>
                </a:solidFill>
                <a:latin typeface="Times New Roman" panose="02020603050405020304" pitchFamily="18" charset="0"/>
                <a:cs typeface="Times New Roman" panose="02020603050405020304" pitchFamily="18" charset="0"/>
              </a:rPr>
              <a:t>Existing system</a:t>
            </a:r>
          </a:p>
          <a:p>
            <a:pPr>
              <a:lnSpc>
                <a:spcPct val="150000"/>
              </a:lnSpc>
              <a:buClr>
                <a:schemeClr val="lt2"/>
              </a:buClr>
            </a:pPr>
            <a:r>
              <a:rPr lang="en-IN" sz="1600" dirty="0">
                <a:solidFill>
                  <a:schemeClr val="lt2"/>
                </a:solidFill>
                <a:latin typeface="Times New Roman" panose="02020603050405020304" pitchFamily="18" charset="0"/>
                <a:cs typeface="Times New Roman" panose="02020603050405020304" pitchFamily="18" charset="0"/>
              </a:rPr>
              <a:t>Proposed system</a:t>
            </a:r>
          </a:p>
          <a:p>
            <a:pPr>
              <a:lnSpc>
                <a:spcPct val="150000"/>
              </a:lnSpc>
              <a:buClr>
                <a:schemeClr val="lt2"/>
              </a:buClr>
            </a:pPr>
            <a:r>
              <a:rPr lang="en-IN" sz="1600" dirty="0">
                <a:solidFill>
                  <a:schemeClr val="lt2"/>
                </a:solidFill>
                <a:latin typeface="Times New Roman" panose="02020603050405020304" pitchFamily="18" charset="0"/>
                <a:cs typeface="Times New Roman" panose="02020603050405020304" pitchFamily="18" charset="0"/>
              </a:rPr>
              <a:t>Software and hardware requirements</a:t>
            </a:r>
          </a:p>
          <a:p>
            <a:pPr>
              <a:lnSpc>
                <a:spcPct val="150000"/>
              </a:lnSpc>
              <a:buClr>
                <a:schemeClr val="lt2"/>
              </a:buClr>
            </a:pPr>
            <a:r>
              <a:rPr lang="en-IN" sz="1600" dirty="0">
                <a:solidFill>
                  <a:schemeClr val="lt2"/>
                </a:solidFill>
                <a:latin typeface="Times New Roman" panose="02020603050405020304" pitchFamily="18" charset="0"/>
                <a:cs typeface="Times New Roman" panose="02020603050405020304" pitchFamily="18" charset="0"/>
              </a:rPr>
              <a:t>System Analysis</a:t>
            </a:r>
          </a:p>
          <a:p>
            <a:pPr>
              <a:lnSpc>
                <a:spcPct val="150000"/>
              </a:lnSpc>
              <a:buClr>
                <a:schemeClr val="lt2"/>
              </a:buClr>
            </a:pPr>
            <a:r>
              <a:rPr lang="en-IN" sz="1600" dirty="0">
                <a:solidFill>
                  <a:schemeClr val="lt2"/>
                </a:solidFill>
                <a:latin typeface="Times New Roman" panose="02020603050405020304" pitchFamily="18" charset="0"/>
                <a:cs typeface="Times New Roman" panose="02020603050405020304" pitchFamily="18" charset="0"/>
              </a:rPr>
              <a:t>System Requirements Specification</a:t>
            </a:r>
          </a:p>
          <a:p>
            <a:pPr>
              <a:lnSpc>
                <a:spcPct val="150000"/>
              </a:lnSpc>
              <a:buClr>
                <a:schemeClr val="lt2"/>
              </a:buClr>
            </a:pPr>
            <a:r>
              <a:rPr lang="en-IN" sz="1600" dirty="0">
                <a:solidFill>
                  <a:schemeClr val="lt2"/>
                </a:solidFill>
                <a:latin typeface="Times New Roman" panose="02020603050405020304" pitchFamily="18" charset="0"/>
                <a:cs typeface="Times New Roman" panose="02020603050405020304" pitchFamily="18" charset="0"/>
              </a:rPr>
              <a:t>Conclusion</a:t>
            </a:r>
            <a:endParaRPr sz="1600" dirty="0">
              <a:solidFill>
                <a:schemeClr val="lt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720100" y="294173"/>
            <a:ext cx="7704000" cy="572700"/>
          </a:xfrm>
          <a:prstGeom prst="rect">
            <a:avLst/>
          </a:prstGeom>
        </p:spPr>
        <p:txBody>
          <a:bodyPr spcFirstLastPara="1" wrap="square" lIns="91425" tIns="91425" rIns="91425" bIns="91425" anchor="t" anchorCtr="0">
            <a:noAutofit/>
          </a:bodyPr>
          <a:lstStyle/>
          <a:p>
            <a:r>
              <a:rPr lang="en-IN" sz="3200" dirty="0">
                <a:latin typeface="ADLaM Display" panose="02010000000000000000" pitchFamily="2" charset="77"/>
                <a:ea typeface="ADLaM Display" panose="02010000000000000000" pitchFamily="2" charset="77"/>
                <a:cs typeface="ADLaM Display" panose="02010000000000000000" pitchFamily="2" charset="77"/>
              </a:rPr>
              <a:t>INTRODUCTIOIN</a:t>
            </a:r>
            <a:br>
              <a:rPr lang="en-IN" sz="3200" dirty="0">
                <a:solidFill>
                  <a:schemeClr val="lt2"/>
                </a:solidFill>
                <a:latin typeface="ADLaM Display" panose="02010000000000000000" pitchFamily="2" charset="77"/>
                <a:ea typeface="ADLaM Display" panose="02010000000000000000" pitchFamily="2" charset="77"/>
                <a:cs typeface="ADLaM Display" panose="02010000000000000000" pitchFamily="2" charset="77"/>
              </a:rPr>
            </a:br>
            <a:endParaRPr lang="en-IN" dirty="0">
              <a:latin typeface="ADLaM Display" panose="02010000000000000000" pitchFamily="2" charset="77"/>
              <a:ea typeface="ADLaM Display" panose="02010000000000000000" pitchFamily="2" charset="77"/>
              <a:cs typeface="ADLaM Display" panose="02010000000000000000" pitchFamily="2" charset="77"/>
            </a:endParaRPr>
          </a:p>
        </p:txBody>
      </p:sp>
      <p:sp>
        <p:nvSpPr>
          <p:cNvPr id="121" name="Google Shape;121;p18"/>
          <p:cNvSpPr txBox="1"/>
          <p:nvPr/>
        </p:nvSpPr>
        <p:spPr>
          <a:xfrm>
            <a:off x="720100" y="2155902"/>
            <a:ext cx="8163704" cy="2088536"/>
          </a:xfrm>
          <a:prstGeom prst="rect">
            <a:avLst/>
          </a:prstGeom>
          <a:noFill/>
          <a:ln>
            <a:noFill/>
          </a:ln>
        </p:spPr>
        <p:txBody>
          <a:bodyPr spcFirstLastPara="1" wrap="square" lIns="91425" tIns="91425" rIns="91425" bIns="91425" anchor="b" anchorCtr="0">
            <a:noAutofit/>
          </a:bodyPr>
          <a:lstStyle/>
          <a:p>
            <a:pPr marL="342900" lvl="0" indent="-342900" rtl="0">
              <a:spcBef>
                <a:spcPts val="0"/>
              </a:spcBef>
              <a:spcAft>
                <a:spcPts val="0"/>
              </a:spcAft>
              <a:buClr>
                <a:schemeClr val="tx2"/>
              </a:buClr>
              <a:buFont typeface="Arial" panose="020B0604020202020204" pitchFamily="34" charset="0"/>
              <a:buChar char="•"/>
            </a:pPr>
            <a:r>
              <a:rPr lang="en-IN" b="1" dirty="0">
                <a:solidFill>
                  <a:schemeClr val="tx2"/>
                </a:solidFill>
                <a:latin typeface="Times New Roman" panose="02020603050405020304" pitchFamily="18" charset="0"/>
                <a:cs typeface="Times New Roman" panose="02020603050405020304" pitchFamily="18" charset="0"/>
              </a:rPr>
              <a:t>Project Focus</a:t>
            </a:r>
            <a:r>
              <a:rPr lang="en-IN" dirty="0">
                <a:solidFill>
                  <a:schemeClr val="tx2"/>
                </a:solidFill>
                <a:latin typeface="Times New Roman" panose="02020603050405020304" pitchFamily="18" charset="0"/>
                <a:cs typeface="Times New Roman" panose="02020603050405020304" pitchFamily="18" charset="0"/>
              </a:rPr>
              <a:t>: Developing a churn recommendation system using advanced machine learning techniques.</a:t>
            </a:r>
          </a:p>
          <a:p>
            <a:pPr marL="285750" lvl="0" indent="-285750" rtl="0">
              <a:spcBef>
                <a:spcPts val="0"/>
              </a:spcBef>
              <a:spcAft>
                <a:spcPts val="0"/>
              </a:spcAft>
              <a:buClr>
                <a:schemeClr val="tx2"/>
              </a:buClr>
              <a:buFont typeface="Arial" panose="020B0604020202020204" pitchFamily="34" charset="0"/>
              <a:buChar char="•"/>
            </a:pPr>
            <a:endParaRPr lang="en-IN" dirty="0">
              <a:solidFill>
                <a:schemeClr val="tx2"/>
              </a:solidFill>
              <a:latin typeface="Times New Roman" panose="02020603050405020304" pitchFamily="18" charset="0"/>
              <a:cs typeface="Times New Roman" panose="02020603050405020304" pitchFamily="18" charset="0"/>
            </a:endParaRPr>
          </a:p>
          <a:p>
            <a:pPr marL="342900" lvl="0" indent="-342900" rtl="0">
              <a:spcBef>
                <a:spcPts val="0"/>
              </a:spcBef>
              <a:spcAft>
                <a:spcPts val="0"/>
              </a:spcAft>
              <a:buClr>
                <a:schemeClr val="tx2"/>
              </a:buClr>
              <a:buFont typeface="Arial" panose="020B0604020202020204" pitchFamily="34" charset="0"/>
              <a:buChar char="•"/>
            </a:pPr>
            <a:r>
              <a:rPr lang="en-IN" b="1" dirty="0">
                <a:solidFill>
                  <a:schemeClr val="tx2"/>
                </a:solidFill>
                <a:latin typeface="Times New Roman" panose="02020603050405020304" pitchFamily="18" charset="0"/>
                <a:cs typeface="Times New Roman" panose="02020603050405020304" pitchFamily="18" charset="0"/>
              </a:rPr>
              <a:t>Objective</a:t>
            </a:r>
            <a:r>
              <a:rPr lang="en-IN" dirty="0">
                <a:solidFill>
                  <a:schemeClr val="tx2"/>
                </a:solidFill>
                <a:latin typeface="Times New Roman" panose="02020603050405020304" pitchFamily="18" charset="0"/>
                <a:cs typeface="Times New Roman" panose="02020603050405020304" pitchFamily="18" charset="0"/>
              </a:rPr>
              <a:t>: Predict and address customer churn effectively.</a:t>
            </a:r>
          </a:p>
          <a:p>
            <a:pPr marL="285750" lvl="0" indent="-285750" rtl="0">
              <a:spcBef>
                <a:spcPts val="0"/>
              </a:spcBef>
              <a:spcAft>
                <a:spcPts val="0"/>
              </a:spcAft>
              <a:buClr>
                <a:schemeClr val="tx2"/>
              </a:buClr>
              <a:buFont typeface="Arial" panose="020B0604020202020204" pitchFamily="34" charset="0"/>
              <a:buChar char="•"/>
            </a:pPr>
            <a:endParaRPr lang="en-IN" dirty="0">
              <a:solidFill>
                <a:schemeClr val="tx2"/>
              </a:solidFill>
              <a:latin typeface="Times New Roman" panose="02020603050405020304" pitchFamily="18" charset="0"/>
              <a:cs typeface="Times New Roman" panose="02020603050405020304" pitchFamily="18" charset="0"/>
            </a:endParaRPr>
          </a:p>
          <a:p>
            <a:pPr marL="342900" lvl="0" indent="-342900" rtl="0">
              <a:spcBef>
                <a:spcPts val="0"/>
              </a:spcBef>
              <a:spcAft>
                <a:spcPts val="0"/>
              </a:spcAft>
              <a:buClr>
                <a:schemeClr val="tx2"/>
              </a:buClr>
              <a:buFont typeface="Arial" panose="020B0604020202020204" pitchFamily="34" charset="0"/>
              <a:buChar char="•"/>
            </a:pPr>
            <a:r>
              <a:rPr lang="en-IN" b="1" dirty="0">
                <a:solidFill>
                  <a:schemeClr val="tx2"/>
                </a:solidFill>
                <a:latin typeface="Times New Roman" panose="02020603050405020304" pitchFamily="18" charset="0"/>
                <a:cs typeface="Times New Roman" panose="02020603050405020304" pitchFamily="18" charset="0"/>
              </a:rPr>
              <a:t>Goal</a:t>
            </a:r>
            <a:r>
              <a:rPr lang="en-IN" dirty="0">
                <a:solidFill>
                  <a:schemeClr val="tx2"/>
                </a:solidFill>
                <a:latin typeface="Times New Roman" panose="02020603050405020304" pitchFamily="18" charset="0"/>
                <a:cs typeface="Times New Roman" panose="02020603050405020304" pitchFamily="18" charset="0"/>
              </a:rPr>
              <a:t>: Boost retention rates by identifying at-risk customers.</a:t>
            </a:r>
          </a:p>
          <a:p>
            <a:pPr marL="285750" lvl="0" indent="-285750" rtl="0">
              <a:spcBef>
                <a:spcPts val="0"/>
              </a:spcBef>
              <a:spcAft>
                <a:spcPts val="0"/>
              </a:spcAft>
              <a:buClr>
                <a:schemeClr val="tx2"/>
              </a:buClr>
              <a:buFont typeface="Arial" panose="020B0604020202020204" pitchFamily="34" charset="0"/>
              <a:buChar char="•"/>
            </a:pPr>
            <a:endParaRPr lang="en-IN" dirty="0">
              <a:solidFill>
                <a:schemeClr val="tx2"/>
              </a:solidFill>
              <a:latin typeface="Times New Roman" panose="02020603050405020304" pitchFamily="18" charset="0"/>
              <a:cs typeface="Times New Roman" panose="02020603050405020304" pitchFamily="18" charset="0"/>
            </a:endParaRPr>
          </a:p>
          <a:p>
            <a:pPr marL="342900" lvl="0" indent="-342900" rtl="0">
              <a:spcBef>
                <a:spcPts val="0"/>
              </a:spcBef>
              <a:spcAft>
                <a:spcPts val="0"/>
              </a:spcAft>
              <a:buClr>
                <a:schemeClr val="tx2"/>
              </a:buClr>
              <a:buFont typeface="Arial" panose="020B0604020202020204" pitchFamily="34" charset="0"/>
              <a:buChar char="•"/>
            </a:pPr>
            <a:r>
              <a:rPr lang="en-IN" b="1" dirty="0">
                <a:solidFill>
                  <a:schemeClr val="tx2"/>
                </a:solidFill>
                <a:latin typeface="Times New Roman" panose="02020603050405020304" pitchFamily="18" charset="0"/>
                <a:cs typeface="Times New Roman" panose="02020603050405020304" pitchFamily="18" charset="0"/>
              </a:rPr>
              <a:t>Outcome</a:t>
            </a:r>
            <a:r>
              <a:rPr lang="en-IN" dirty="0">
                <a:solidFill>
                  <a:schemeClr val="tx2"/>
                </a:solidFill>
                <a:latin typeface="Times New Roman" panose="02020603050405020304" pitchFamily="18" charset="0"/>
                <a:cs typeface="Times New Roman" panose="02020603050405020304" pitchFamily="18" charset="0"/>
              </a:rPr>
              <a:t>: Deliver actionable insights to enhance customer satisfaction and loyalty.</a:t>
            </a:r>
            <a:endParaRPr b="1" dirty="0">
              <a:solidFill>
                <a:schemeClr val="tx2"/>
              </a:solidFill>
              <a:latin typeface="Times New Roman" panose="02020603050405020304" pitchFamily="18" charset="0"/>
              <a:ea typeface="Rajdhani"/>
              <a:cs typeface="Times New Roman" panose="02020603050405020304" pitchFamily="18" charset="0"/>
              <a:sym typeface="Rajdhani"/>
            </a:endParaRPr>
          </a:p>
        </p:txBody>
      </p:sp>
      <p:sp>
        <p:nvSpPr>
          <p:cNvPr id="2" name="TextBox 1">
            <a:extLst>
              <a:ext uri="{FF2B5EF4-FFF2-40B4-BE49-F238E27FC236}">
                <a16:creationId xmlns:a16="http://schemas.microsoft.com/office/drawing/2014/main" id="{0BBA94AA-4920-7348-C1F1-64AC0A15FC2D}"/>
              </a:ext>
            </a:extLst>
          </p:cNvPr>
          <p:cNvSpPr txBox="1"/>
          <p:nvPr/>
        </p:nvSpPr>
        <p:spPr>
          <a:xfrm>
            <a:off x="9144000" y="-882502"/>
            <a:ext cx="184731" cy="307777"/>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560A7A57-E872-53F6-B387-7BE6C79F04F4}"/>
              </a:ext>
            </a:extLst>
          </p:cNvPr>
          <p:cNvSpPr txBox="1"/>
          <p:nvPr/>
        </p:nvSpPr>
        <p:spPr>
          <a:xfrm>
            <a:off x="624467" y="1186755"/>
            <a:ext cx="8259337" cy="1169551"/>
          </a:xfrm>
          <a:prstGeom prst="rect">
            <a:avLst/>
          </a:prstGeom>
          <a:noFill/>
        </p:spPr>
        <p:txBody>
          <a:bodyPr wrap="square" rtlCol="0">
            <a:spAutoFit/>
          </a:bodyPr>
          <a:lstStyle/>
          <a:p>
            <a:pPr algn="just"/>
            <a:r>
              <a:rPr lang="en-US" dirty="0">
                <a:solidFill>
                  <a:schemeClr val="tx2"/>
                </a:solidFill>
              </a:rPr>
              <a:t>This project uses autoencoders to predict customer churn by detecting anomalies in user behavior. Trained on historical data, the model learns normal engagement patterns, flagging significant deviations as churn risks. Unlike traditional models, autoencoders handle high-dimensional data effectively, enabling businesses to proactively implement retention strategies and reduce attrition through data-driven insights.</a:t>
            </a:r>
            <a:endParaRPr lang="en-IN" dirty="0">
              <a:solidFill>
                <a:schemeClr val="tx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F9AE4-29BA-4370-E02C-75D86FD47DFB}"/>
              </a:ext>
            </a:extLst>
          </p:cNvPr>
          <p:cNvSpPr>
            <a:spLocks noGrp="1"/>
          </p:cNvSpPr>
          <p:nvPr>
            <p:ph type="title"/>
          </p:nvPr>
        </p:nvSpPr>
        <p:spPr/>
        <p:txBody>
          <a:bodyPr/>
          <a:lstStyle/>
          <a:p>
            <a:r>
              <a:rPr lang="en-US" sz="3600" dirty="0">
                <a:latin typeface="ADLaM Display" panose="02010000000000000000" pitchFamily="2" charset="0"/>
                <a:ea typeface="ADLaM Display" panose="02010000000000000000" pitchFamily="2" charset="0"/>
                <a:cs typeface="ADLaM Display" panose="02010000000000000000" pitchFamily="2" charset="0"/>
              </a:rPr>
              <a:t>Problem Statement</a:t>
            </a:r>
            <a:endParaRPr lang="en-IN" sz="36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TextBox 2">
            <a:extLst>
              <a:ext uri="{FF2B5EF4-FFF2-40B4-BE49-F238E27FC236}">
                <a16:creationId xmlns:a16="http://schemas.microsoft.com/office/drawing/2014/main" id="{B1CD2FBC-DD68-AD05-85E4-6DD49FFCBB22}"/>
              </a:ext>
            </a:extLst>
          </p:cNvPr>
          <p:cNvSpPr txBox="1"/>
          <p:nvPr/>
        </p:nvSpPr>
        <p:spPr>
          <a:xfrm>
            <a:off x="646771" y="1888273"/>
            <a:ext cx="7991707" cy="1384995"/>
          </a:xfrm>
          <a:prstGeom prst="rect">
            <a:avLst/>
          </a:prstGeom>
          <a:noFill/>
        </p:spPr>
        <p:txBody>
          <a:bodyPr wrap="square" rtlCol="0">
            <a:spAutoFit/>
          </a:bodyPr>
          <a:lstStyle/>
          <a:p>
            <a:pPr algn="just"/>
            <a:r>
              <a:rPr lang="en-US" dirty="0">
                <a:solidFill>
                  <a:schemeClr val="tx2"/>
                </a:solidFill>
              </a:rPr>
              <a:t>In subscription-based businesses, retaining customers is crucial as acquiring new ones is expensive, making churn a major concern. Traditional models often rely on simple rules, failing to capture complex customer </a:t>
            </a:r>
            <a:r>
              <a:rPr lang="en-US" dirty="0" err="1">
                <a:solidFill>
                  <a:schemeClr val="tx2"/>
                </a:solidFill>
              </a:rPr>
              <a:t>behaviour</a:t>
            </a:r>
            <a:r>
              <a:rPr lang="en-US" dirty="0">
                <a:solidFill>
                  <a:schemeClr val="tx2"/>
                </a:solidFill>
              </a:rPr>
              <a:t>, leading to poor strategies and lost revenue. The challenge grows with the vast amount of customer data and constantly changing preferences, which traditional models struggle to adapt to in real time. A robust, data-driven approach is needed to </a:t>
            </a:r>
            <a:r>
              <a:rPr lang="en-US" dirty="0" err="1">
                <a:solidFill>
                  <a:schemeClr val="tx2"/>
                </a:solidFill>
              </a:rPr>
              <a:t>analyse</a:t>
            </a:r>
            <a:r>
              <a:rPr lang="en-US" dirty="0">
                <a:solidFill>
                  <a:schemeClr val="tx2"/>
                </a:solidFill>
              </a:rPr>
              <a:t> complex datasets effectively and predict churn accurately. </a:t>
            </a:r>
            <a:endParaRPr lang="en-IN" dirty="0">
              <a:solidFill>
                <a:schemeClr val="tx2"/>
              </a:solidFill>
            </a:endParaRPr>
          </a:p>
        </p:txBody>
      </p:sp>
    </p:spTree>
    <p:extLst>
      <p:ext uri="{BB962C8B-B14F-4D97-AF65-F5344CB8AC3E}">
        <p14:creationId xmlns:p14="http://schemas.microsoft.com/office/powerpoint/2010/main" val="79733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a:extLst>
            <a:ext uri="{FF2B5EF4-FFF2-40B4-BE49-F238E27FC236}">
              <a16:creationId xmlns:a16="http://schemas.microsoft.com/office/drawing/2014/main" id="{FF947341-CF46-31CE-4A9D-EF9F520535E1}"/>
            </a:ext>
          </a:extLst>
        </p:cNvPr>
        <p:cNvGrpSpPr/>
        <p:nvPr/>
      </p:nvGrpSpPr>
      <p:grpSpPr>
        <a:xfrm>
          <a:off x="0" y="0"/>
          <a:ext cx="0" cy="0"/>
          <a:chOff x="0" y="0"/>
          <a:chExt cx="0" cy="0"/>
        </a:xfrm>
      </p:grpSpPr>
      <p:sp>
        <p:nvSpPr>
          <p:cNvPr id="91" name="Google Shape;91;p18">
            <a:extLst>
              <a:ext uri="{FF2B5EF4-FFF2-40B4-BE49-F238E27FC236}">
                <a16:creationId xmlns:a16="http://schemas.microsoft.com/office/drawing/2014/main" id="{C599F5C3-9423-BDE7-74C6-2C1229CA6F8B}"/>
              </a:ext>
            </a:extLst>
          </p:cNvPr>
          <p:cNvSpPr txBox="1">
            <a:spLocks noGrp="1"/>
          </p:cNvSpPr>
          <p:nvPr>
            <p:ph type="title"/>
          </p:nvPr>
        </p:nvSpPr>
        <p:spPr>
          <a:xfrm>
            <a:off x="720000" y="278243"/>
            <a:ext cx="7704000" cy="572700"/>
          </a:xfrm>
          <a:prstGeom prst="rect">
            <a:avLst/>
          </a:prstGeom>
        </p:spPr>
        <p:txBody>
          <a:bodyPr spcFirstLastPara="1" wrap="square" lIns="91425" tIns="91425" rIns="91425" bIns="91425" anchor="t" anchorCtr="0">
            <a:noAutofit/>
          </a:bodyPr>
          <a:lstStyle/>
          <a:p>
            <a:pPr>
              <a:lnSpc>
                <a:spcPct val="150000"/>
              </a:lnSpc>
              <a:buClr>
                <a:schemeClr val="lt2"/>
              </a:buClr>
            </a:pPr>
            <a:r>
              <a:rPr lang="en-IN" sz="3600" dirty="0">
                <a:solidFill>
                  <a:schemeClr val="lt2"/>
                </a:solidFill>
                <a:latin typeface="ADLaM Display" panose="02010000000000000000" pitchFamily="2" charset="77"/>
                <a:ea typeface="ADLaM Display" panose="02010000000000000000" pitchFamily="2" charset="77"/>
                <a:cs typeface="ADLaM Display" panose="02010000000000000000" pitchFamily="2" charset="77"/>
              </a:rPr>
              <a:t>EXISTING SYSTEM</a:t>
            </a:r>
          </a:p>
        </p:txBody>
      </p:sp>
      <p:sp>
        <p:nvSpPr>
          <p:cNvPr id="121" name="Google Shape;121;p18">
            <a:extLst>
              <a:ext uri="{FF2B5EF4-FFF2-40B4-BE49-F238E27FC236}">
                <a16:creationId xmlns:a16="http://schemas.microsoft.com/office/drawing/2014/main" id="{604998FB-9700-F55D-A088-A61C4D56BBA3}"/>
              </a:ext>
            </a:extLst>
          </p:cNvPr>
          <p:cNvSpPr txBox="1"/>
          <p:nvPr/>
        </p:nvSpPr>
        <p:spPr>
          <a:xfrm>
            <a:off x="1566117" y="2007363"/>
            <a:ext cx="6857883" cy="2424224"/>
          </a:xfrm>
          <a:prstGeom prst="rect">
            <a:avLst/>
          </a:prstGeom>
          <a:noFill/>
          <a:ln>
            <a:noFill/>
          </a:ln>
        </p:spPr>
        <p:txBody>
          <a:bodyPr spcFirstLastPara="1" wrap="square" lIns="91425" tIns="91425" rIns="91425" bIns="91425" anchor="b" anchorCtr="0">
            <a:noAutofit/>
          </a:bodyPr>
          <a:lstStyle/>
          <a:p>
            <a:pPr marL="285750" indent="-285750">
              <a:buClr>
                <a:schemeClr val="tx2"/>
              </a:buClr>
              <a:buFont typeface="Arial" panose="020B0604020202020204" pitchFamily="34" charset="0"/>
              <a:buChar char="•"/>
            </a:pPr>
            <a:r>
              <a:rPr lang="en-IN" sz="1800" dirty="0">
                <a:solidFill>
                  <a:schemeClr val="tx2"/>
                </a:solidFill>
                <a:latin typeface="Times New Roman" panose="02020603050405020304" pitchFamily="18" charset="0"/>
                <a:cs typeface="Times New Roman" panose="02020603050405020304" pitchFamily="18" charset="0"/>
              </a:rPr>
              <a:t>Traditional models struggle with non-linear customer behaviour patterns</a:t>
            </a:r>
          </a:p>
          <a:p>
            <a:pPr marL="285750" indent="-285750">
              <a:buClr>
                <a:schemeClr val="tx2"/>
              </a:buClr>
              <a:buFont typeface="Arial" panose="020B0604020202020204" pitchFamily="34" charset="0"/>
              <a:buChar char="•"/>
            </a:pPr>
            <a:endParaRPr lang="en-IN" sz="1800" dirty="0">
              <a:solidFill>
                <a:schemeClr val="tx2"/>
              </a:solidFill>
              <a:latin typeface="Times New Roman" panose="02020603050405020304" pitchFamily="18" charset="0"/>
              <a:cs typeface="Times New Roman" panose="02020603050405020304" pitchFamily="18" charset="0"/>
            </a:endParaRPr>
          </a:p>
          <a:p>
            <a:pPr marL="285750" indent="-285750">
              <a:buClr>
                <a:schemeClr val="tx2"/>
              </a:buClr>
              <a:buFont typeface="Arial" panose="020B0604020202020204" pitchFamily="34" charset="0"/>
              <a:buChar char="•"/>
            </a:pPr>
            <a:r>
              <a:rPr lang="en-IN" sz="1800" dirty="0">
                <a:solidFill>
                  <a:schemeClr val="tx2"/>
                </a:solidFill>
                <a:latin typeface="Times New Roman" panose="02020603050405020304" pitchFamily="18" charset="0"/>
                <a:cs typeface="Times New Roman" panose="02020603050405020304" pitchFamily="18" charset="0"/>
              </a:rPr>
              <a:t>They rely on fixed datasets, hindering adaptability to evolving dynamics</a:t>
            </a:r>
          </a:p>
          <a:p>
            <a:pPr marL="285750" indent="-285750">
              <a:buClr>
                <a:schemeClr val="tx2"/>
              </a:buClr>
              <a:buFont typeface="Arial" panose="020B0604020202020204" pitchFamily="34" charset="0"/>
              <a:buChar char="•"/>
            </a:pPr>
            <a:endParaRPr lang="en-IN" sz="1800" dirty="0">
              <a:solidFill>
                <a:schemeClr val="tx2"/>
              </a:solidFill>
              <a:latin typeface="Times New Roman" panose="02020603050405020304" pitchFamily="18" charset="0"/>
              <a:cs typeface="Times New Roman" panose="02020603050405020304" pitchFamily="18" charset="0"/>
            </a:endParaRPr>
          </a:p>
          <a:p>
            <a:pPr marL="285750" indent="-285750">
              <a:buClr>
                <a:schemeClr val="tx2"/>
              </a:buClr>
              <a:buFont typeface="Arial" panose="020B0604020202020204" pitchFamily="34" charset="0"/>
              <a:buChar char="•"/>
            </a:pPr>
            <a:r>
              <a:rPr lang="en-IN" sz="1800" dirty="0">
                <a:solidFill>
                  <a:schemeClr val="tx2"/>
                </a:solidFill>
                <a:latin typeface="Times New Roman" panose="02020603050405020304" pitchFamily="18" charset="0"/>
                <a:cs typeface="Times New Roman" panose="02020603050405020304" pitchFamily="18" charset="0"/>
              </a:rPr>
              <a:t>Performance declines with large datasets and numerous variables</a:t>
            </a:r>
          </a:p>
          <a:p>
            <a:pPr marL="285750" indent="-285750">
              <a:buClr>
                <a:schemeClr val="tx2"/>
              </a:buClr>
              <a:buFont typeface="Arial" panose="020B0604020202020204" pitchFamily="34" charset="0"/>
              <a:buChar char="•"/>
            </a:pPr>
            <a:endParaRPr lang="en-IN" sz="1800" dirty="0">
              <a:solidFill>
                <a:schemeClr val="tx2"/>
              </a:solidFill>
              <a:latin typeface="Times New Roman" panose="02020603050405020304" pitchFamily="18" charset="0"/>
              <a:cs typeface="Times New Roman" panose="02020603050405020304" pitchFamily="18" charset="0"/>
            </a:endParaRPr>
          </a:p>
          <a:p>
            <a:pPr marL="285750" indent="-285750">
              <a:buClr>
                <a:schemeClr val="tx2"/>
              </a:buClr>
              <a:buFont typeface="Arial" panose="020B0604020202020204" pitchFamily="34" charset="0"/>
              <a:buChar char="•"/>
            </a:pPr>
            <a:r>
              <a:rPr lang="en-IN" sz="1800" dirty="0">
                <a:solidFill>
                  <a:schemeClr val="tx2"/>
                </a:solidFill>
                <a:latin typeface="Times New Roman" panose="02020603050405020304" pitchFamily="18" charset="0"/>
                <a:cs typeface="Times New Roman" panose="02020603050405020304" pitchFamily="18" charset="0"/>
              </a:rPr>
              <a:t>Frequent retraining is needed, leading to inefficiencies and misclassifications.</a:t>
            </a:r>
          </a:p>
        </p:txBody>
      </p:sp>
      <p:sp>
        <p:nvSpPr>
          <p:cNvPr id="2" name="TextBox 1">
            <a:extLst>
              <a:ext uri="{FF2B5EF4-FFF2-40B4-BE49-F238E27FC236}">
                <a16:creationId xmlns:a16="http://schemas.microsoft.com/office/drawing/2014/main" id="{869BCCB3-DFAD-FA57-CB6D-D8CD45AE1E45}"/>
              </a:ext>
            </a:extLst>
          </p:cNvPr>
          <p:cNvSpPr txBox="1"/>
          <p:nvPr/>
        </p:nvSpPr>
        <p:spPr>
          <a:xfrm>
            <a:off x="9144000" y="-882502"/>
            <a:ext cx="184731" cy="307777"/>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41890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a:extLst>
            <a:ext uri="{FF2B5EF4-FFF2-40B4-BE49-F238E27FC236}">
              <a16:creationId xmlns:a16="http://schemas.microsoft.com/office/drawing/2014/main" id="{BD7132F3-47D9-735C-3812-BC5B400F77CB}"/>
            </a:ext>
          </a:extLst>
        </p:cNvPr>
        <p:cNvGrpSpPr/>
        <p:nvPr/>
      </p:nvGrpSpPr>
      <p:grpSpPr>
        <a:xfrm>
          <a:off x="0" y="0"/>
          <a:ext cx="0" cy="0"/>
          <a:chOff x="0" y="0"/>
          <a:chExt cx="0" cy="0"/>
        </a:xfrm>
      </p:grpSpPr>
      <p:sp>
        <p:nvSpPr>
          <p:cNvPr id="91" name="Google Shape;91;p18">
            <a:extLst>
              <a:ext uri="{FF2B5EF4-FFF2-40B4-BE49-F238E27FC236}">
                <a16:creationId xmlns:a16="http://schemas.microsoft.com/office/drawing/2014/main" id="{898C97AB-FB34-2A68-0F48-84F1AC14AD85}"/>
              </a:ext>
            </a:extLst>
          </p:cNvPr>
          <p:cNvSpPr txBox="1">
            <a:spLocks noGrp="1"/>
          </p:cNvSpPr>
          <p:nvPr>
            <p:ph type="title"/>
          </p:nvPr>
        </p:nvSpPr>
        <p:spPr>
          <a:xfrm>
            <a:off x="720952" y="286097"/>
            <a:ext cx="7629228" cy="572700"/>
          </a:xfrm>
          <a:prstGeom prst="rect">
            <a:avLst/>
          </a:prstGeom>
        </p:spPr>
        <p:txBody>
          <a:bodyPr spcFirstLastPara="1" wrap="square" lIns="91425" tIns="91425" rIns="91425" bIns="91425" anchor="t" anchorCtr="0">
            <a:noAutofit/>
          </a:bodyPr>
          <a:lstStyle/>
          <a:p>
            <a:pPr>
              <a:lnSpc>
                <a:spcPct val="150000"/>
              </a:lnSpc>
              <a:buClr>
                <a:schemeClr val="lt2"/>
              </a:buClr>
            </a:pPr>
            <a:r>
              <a:rPr lang="en-IN" sz="3600" dirty="0">
                <a:solidFill>
                  <a:schemeClr val="lt2"/>
                </a:solidFill>
                <a:latin typeface="ADLaM Display" panose="02010000000000000000" pitchFamily="2" charset="77"/>
                <a:ea typeface="ADLaM Display" panose="02010000000000000000" pitchFamily="2" charset="77"/>
                <a:cs typeface="ADLaM Display" panose="02010000000000000000" pitchFamily="2" charset="77"/>
              </a:rPr>
              <a:t>PROPOSED SYSTEM</a:t>
            </a:r>
          </a:p>
        </p:txBody>
      </p:sp>
      <p:sp>
        <p:nvSpPr>
          <p:cNvPr id="121" name="Google Shape;121;p18">
            <a:extLst>
              <a:ext uri="{FF2B5EF4-FFF2-40B4-BE49-F238E27FC236}">
                <a16:creationId xmlns:a16="http://schemas.microsoft.com/office/drawing/2014/main" id="{8903A7A6-467A-F1D5-0AC5-5B3A44FFC7A5}"/>
              </a:ext>
            </a:extLst>
          </p:cNvPr>
          <p:cNvSpPr txBox="1"/>
          <p:nvPr/>
        </p:nvSpPr>
        <p:spPr>
          <a:xfrm>
            <a:off x="994586" y="1734064"/>
            <a:ext cx="6857883" cy="2424224"/>
          </a:xfrm>
          <a:prstGeom prst="rect">
            <a:avLst/>
          </a:prstGeom>
          <a:noFill/>
          <a:ln>
            <a:noFill/>
          </a:ln>
        </p:spPr>
        <p:txBody>
          <a:bodyPr spcFirstLastPara="1" wrap="square" lIns="91425" tIns="91425" rIns="91425" bIns="91425" anchor="b" anchorCtr="0">
            <a:noAutofit/>
          </a:bodyPr>
          <a:lstStyle/>
          <a:p>
            <a:pPr>
              <a:lnSpc>
                <a:spcPct val="150000"/>
              </a:lnSpc>
            </a:pPr>
            <a:r>
              <a:rPr lang="en-IN" sz="1800" dirty="0">
                <a:solidFill>
                  <a:schemeClr val="tx2"/>
                </a:solidFill>
                <a:latin typeface="Times New Roman" panose="02020603050405020304" pitchFamily="18" charset="0"/>
                <a:cs typeface="Times New Roman" panose="02020603050405020304" pitchFamily="18" charset="0"/>
              </a:rPr>
              <a:t>The proposed system introduces innovative solutions to overcome the limitations of the existing system. </a:t>
            </a:r>
            <a:endParaRPr lang="en-IN" sz="1800" b="1" dirty="0">
              <a:solidFill>
                <a:schemeClr val="tx2"/>
              </a:solidFill>
              <a:latin typeface="Times New Roman" panose="02020603050405020304" pitchFamily="18" charset="0"/>
              <a:cs typeface="Times New Roman" panose="02020603050405020304" pitchFamily="18" charset="0"/>
            </a:endParaRPr>
          </a:p>
          <a:p>
            <a:pPr marL="285750" indent="-285750">
              <a:lnSpc>
                <a:spcPct val="150000"/>
              </a:lnSpc>
              <a:buClr>
                <a:schemeClr val="tx2"/>
              </a:buClr>
              <a:buFont typeface="Arial" panose="020B0604020202020204" pitchFamily="34" charset="0"/>
              <a:buChar char="•"/>
            </a:pPr>
            <a:r>
              <a:rPr lang="en-IN" sz="2000" b="1" dirty="0">
                <a:solidFill>
                  <a:schemeClr val="tx2"/>
                </a:solidFill>
                <a:latin typeface="Times New Roman" panose="02020603050405020304" pitchFamily="18" charset="0"/>
                <a:cs typeface="Times New Roman" panose="02020603050405020304" pitchFamily="18" charset="0"/>
              </a:rPr>
              <a:t>Hidden pattern detection</a:t>
            </a:r>
          </a:p>
          <a:p>
            <a:pPr marL="285750" indent="-285750">
              <a:lnSpc>
                <a:spcPct val="150000"/>
              </a:lnSpc>
              <a:buClr>
                <a:schemeClr val="tx2"/>
              </a:buClr>
              <a:buFont typeface="Arial" panose="020B0604020202020204" pitchFamily="34" charset="0"/>
              <a:buChar char="•"/>
            </a:pPr>
            <a:r>
              <a:rPr lang="en-IN" sz="2000" b="1" dirty="0">
                <a:solidFill>
                  <a:schemeClr val="tx2"/>
                </a:solidFill>
                <a:latin typeface="Times New Roman" panose="02020603050405020304" pitchFamily="18" charset="0"/>
                <a:cs typeface="Times New Roman" panose="02020603050405020304" pitchFamily="18" charset="0"/>
              </a:rPr>
              <a:t>Comprehensive analysis</a:t>
            </a:r>
          </a:p>
          <a:p>
            <a:pPr marL="285750" indent="-285750">
              <a:lnSpc>
                <a:spcPct val="150000"/>
              </a:lnSpc>
              <a:buClr>
                <a:schemeClr val="tx2"/>
              </a:buClr>
              <a:buFont typeface="Arial" panose="020B0604020202020204" pitchFamily="34" charset="0"/>
              <a:buChar char="•"/>
            </a:pPr>
            <a:r>
              <a:rPr lang="en-IN" sz="2000" b="1" dirty="0">
                <a:solidFill>
                  <a:schemeClr val="tx2"/>
                </a:solidFill>
                <a:latin typeface="Times New Roman" panose="02020603050405020304" pitchFamily="18" charset="0"/>
                <a:cs typeface="Times New Roman" panose="02020603050405020304" pitchFamily="18" charset="0"/>
              </a:rPr>
              <a:t>Real-time monitoring</a:t>
            </a:r>
          </a:p>
          <a:p>
            <a:pPr marL="285750" indent="-285750">
              <a:lnSpc>
                <a:spcPct val="150000"/>
              </a:lnSpc>
              <a:buClr>
                <a:schemeClr val="tx2"/>
              </a:buClr>
              <a:buFont typeface="Arial" panose="020B0604020202020204" pitchFamily="34" charset="0"/>
              <a:buChar char="•"/>
            </a:pPr>
            <a:r>
              <a:rPr lang="en-IN" sz="2000" b="1" dirty="0">
                <a:solidFill>
                  <a:schemeClr val="tx2"/>
                </a:solidFill>
                <a:latin typeface="Times New Roman" panose="02020603050405020304" pitchFamily="18" charset="0"/>
                <a:cs typeface="Times New Roman" panose="02020603050405020304" pitchFamily="18" charset="0"/>
              </a:rPr>
              <a:t>Scalable insights</a:t>
            </a:r>
          </a:p>
        </p:txBody>
      </p:sp>
      <p:sp>
        <p:nvSpPr>
          <p:cNvPr id="2" name="TextBox 1">
            <a:extLst>
              <a:ext uri="{FF2B5EF4-FFF2-40B4-BE49-F238E27FC236}">
                <a16:creationId xmlns:a16="http://schemas.microsoft.com/office/drawing/2014/main" id="{53F84CA0-3949-C4D8-C7B6-FEAF66DAA53F}"/>
              </a:ext>
            </a:extLst>
          </p:cNvPr>
          <p:cNvSpPr txBox="1"/>
          <p:nvPr/>
        </p:nvSpPr>
        <p:spPr>
          <a:xfrm>
            <a:off x="9144000" y="-882502"/>
            <a:ext cx="184731" cy="307777"/>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69428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a:extLst>
            <a:ext uri="{FF2B5EF4-FFF2-40B4-BE49-F238E27FC236}">
              <a16:creationId xmlns:a16="http://schemas.microsoft.com/office/drawing/2014/main" id="{D7EAB46A-9E74-D843-9C76-812E5A0EA60F}"/>
            </a:ext>
          </a:extLst>
        </p:cNvPr>
        <p:cNvGrpSpPr/>
        <p:nvPr/>
      </p:nvGrpSpPr>
      <p:grpSpPr>
        <a:xfrm>
          <a:off x="0" y="0"/>
          <a:ext cx="0" cy="0"/>
          <a:chOff x="0" y="0"/>
          <a:chExt cx="0" cy="0"/>
        </a:xfrm>
      </p:grpSpPr>
      <p:sp>
        <p:nvSpPr>
          <p:cNvPr id="91" name="Google Shape;91;p18">
            <a:extLst>
              <a:ext uri="{FF2B5EF4-FFF2-40B4-BE49-F238E27FC236}">
                <a16:creationId xmlns:a16="http://schemas.microsoft.com/office/drawing/2014/main" id="{BE388A7D-3BD5-00E3-0AA0-943A9C79410F}"/>
              </a:ext>
            </a:extLst>
          </p:cNvPr>
          <p:cNvSpPr txBox="1">
            <a:spLocks noGrp="1"/>
          </p:cNvSpPr>
          <p:nvPr>
            <p:ph type="title"/>
          </p:nvPr>
        </p:nvSpPr>
        <p:spPr>
          <a:xfrm>
            <a:off x="720952" y="285577"/>
            <a:ext cx="7629228" cy="572700"/>
          </a:xfrm>
          <a:prstGeom prst="rect">
            <a:avLst/>
          </a:prstGeom>
        </p:spPr>
        <p:txBody>
          <a:bodyPr spcFirstLastPara="1" wrap="square" lIns="91425" tIns="91425" rIns="91425" bIns="91425" anchor="t" anchorCtr="0">
            <a:noAutofit/>
          </a:bodyPr>
          <a:lstStyle/>
          <a:p>
            <a:pPr>
              <a:buClr>
                <a:schemeClr val="lt2"/>
              </a:buClr>
            </a:pPr>
            <a:r>
              <a:rPr lang="en-IN" sz="3600" dirty="0">
                <a:solidFill>
                  <a:schemeClr val="lt2"/>
                </a:solidFill>
                <a:latin typeface="ADLaM Display" panose="02010000000000000000" pitchFamily="2" charset="77"/>
                <a:ea typeface="ADLaM Display" panose="02010000000000000000" pitchFamily="2" charset="77"/>
                <a:cs typeface="ADLaM Display" panose="02010000000000000000" pitchFamily="2" charset="77"/>
              </a:rPr>
              <a:t>SYSTEM REQUIREMENTS SPECIFICATION</a:t>
            </a:r>
          </a:p>
        </p:txBody>
      </p:sp>
      <p:sp>
        <p:nvSpPr>
          <p:cNvPr id="121" name="Google Shape;121;p18">
            <a:extLst>
              <a:ext uri="{FF2B5EF4-FFF2-40B4-BE49-F238E27FC236}">
                <a16:creationId xmlns:a16="http://schemas.microsoft.com/office/drawing/2014/main" id="{7A7AF7CB-9AAE-6C93-1A8D-EE28559D35FB}"/>
              </a:ext>
            </a:extLst>
          </p:cNvPr>
          <p:cNvSpPr txBox="1"/>
          <p:nvPr/>
        </p:nvSpPr>
        <p:spPr>
          <a:xfrm>
            <a:off x="720952" y="3130526"/>
            <a:ext cx="7060032" cy="1637645"/>
          </a:xfrm>
          <a:prstGeom prst="rect">
            <a:avLst/>
          </a:prstGeom>
          <a:noFill/>
          <a:ln>
            <a:noFill/>
          </a:ln>
        </p:spPr>
        <p:txBody>
          <a:bodyPr spcFirstLastPara="1" wrap="square" lIns="91425" tIns="91425" rIns="91425" bIns="91425" anchor="b" anchorCtr="0">
            <a:noAutofit/>
          </a:bodyPr>
          <a:lstStyle/>
          <a:p>
            <a:endParaRPr lang="en-IN" sz="2000" b="1" dirty="0">
              <a:solidFill>
                <a:schemeClr val="tx2"/>
              </a:solidFill>
              <a:latin typeface="Times New Roman" panose="02020603050405020304" pitchFamily="18" charset="0"/>
              <a:cs typeface="Times New Roman" panose="02020603050405020304" pitchFamily="18" charset="0"/>
            </a:endParaRPr>
          </a:p>
          <a:p>
            <a:endParaRPr lang="en-IN" sz="2000" b="1" dirty="0">
              <a:solidFill>
                <a:schemeClr val="tx2"/>
              </a:solidFill>
              <a:latin typeface="Times New Roman" panose="02020603050405020304" pitchFamily="18" charset="0"/>
              <a:cs typeface="Times New Roman" panose="02020603050405020304" pitchFamily="18" charset="0"/>
            </a:endParaRPr>
          </a:p>
          <a:p>
            <a:endParaRPr lang="en-IN" sz="2000" b="1" dirty="0">
              <a:solidFill>
                <a:schemeClr val="tx2"/>
              </a:solidFill>
              <a:latin typeface="Times New Roman" panose="02020603050405020304" pitchFamily="18" charset="0"/>
              <a:cs typeface="Times New Roman" panose="02020603050405020304" pitchFamily="18" charset="0"/>
            </a:endParaRPr>
          </a:p>
          <a:p>
            <a:endParaRPr lang="en-IN" sz="2000" b="1" dirty="0">
              <a:solidFill>
                <a:schemeClr val="tx2"/>
              </a:solidFill>
              <a:latin typeface="Times New Roman" panose="02020603050405020304" pitchFamily="18" charset="0"/>
              <a:cs typeface="Times New Roman" panose="02020603050405020304" pitchFamily="18" charset="0"/>
            </a:endParaRPr>
          </a:p>
          <a:p>
            <a:endParaRPr lang="en-IN" sz="2000" b="1" dirty="0">
              <a:solidFill>
                <a:schemeClr val="tx2"/>
              </a:solidFill>
              <a:latin typeface="Times New Roman" panose="02020603050405020304" pitchFamily="18" charset="0"/>
              <a:cs typeface="Times New Roman" panose="02020603050405020304" pitchFamily="18" charset="0"/>
            </a:endParaRPr>
          </a:p>
          <a:p>
            <a:endParaRPr lang="en-IN" sz="2000" b="1" dirty="0">
              <a:solidFill>
                <a:schemeClr val="tx2"/>
              </a:solidFill>
              <a:latin typeface="Times New Roman" panose="02020603050405020304" pitchFamily="18" charset="0"/>
              <a:cs typeface="Times New Roman" panose="02020603050405020304" pitchFamily="18" charset="0"/>
            </a:endParaRPr>
          </a:p>
          <a:p>
            <a:endParaRPr lang="en-IN" sz="2000" b="1" dirty="0">
              <a:solidFill>
                <a:schemeClr val="tx2"/>
              </a:solidFill>
              <a:latin typeface="Times New Roman" panose="02020603050405020304" pitchFamily="18" charset="0"/>
              <a:cs typeface="Times New Roman" panose="02020603050405020304" pitchFamily="18" charset="0"/>
            </a:endParaRPr>
          </a:p>
          <a:p>
            <a:endParaRPr lang="en-IN" sz="2000" b="1" dirty="0">
              <a:solidFill>
                <a:schemeClr val="tx2"/>
              </a:solidFill>
              <a:latin typeface="Times New Roman" panose="02020603050405020304" pitchFamily="18" charset="0"/>
              <a:cs typeface="Times New Roman" panose="02020603050405020304" pitchFamily="18" charset="0"/>
            </a:endParaRPr>
          </a:p>
          <a:p>
            <a:endParaRPr lang="en-IN" sz="2000" b="1" dirty="0">
              <a:solidFill>
                <a:schemeClr val="tx2"/>
              </a:solidFill>
              <a:latin typeface="Times New Roman" panose="02020603050405020304" pitchFamily="18" charset="0"/>
              <a:cs typeface="Times New Roman" panose="02020603050405020304" pitchFamily="18" charset="0"/>
            </a:endParaRPr>
          </a:p>
          <a:p>
            <a:endParaRPr lang="en-IN" sz="2000" b="1" dirty="0">
              <a:solidFill>
                <a:schemeClr val="tx2"/>
              </a:solidFill>
              <a:latin typeface="Times New Roman" panose="02020603050405020304" pitchFamily="18" charset="0"/>
              <a:cs typeface="Times New Roman" panose="02020603050405020304" pitchFamily="18" charset="0"/>
            </a:endParaRPr>
          </a:p>
          <a:p>
            <a:endParaRPr lang="en-IN" sz="2000" b="1" dirty="0">
              <a:solidFill>
                <a:schemeClr val="tx2"/>
              </a:solidFill>
              <a:latin typeface="Times New Roman" panose="02020603050405020304" pitchFamily="18" charset="0"/>
              <a:cs typeface="Times New Roman" panose="02020603050405020304" pitchFamily="18" charset="0"/>
            </a:endParaRPr>
          </a:p>
          <a:p>
            <a:endParaRPr lang="en-IN" sz="2000" b="1" dirty="0">
              <a:solidFill>
                <a:schemeClr val="tx2"/>
              </a:solidFill>
              <a:latin typeface="Times New Roman" panose="02020603050405020304" pitchFamily="18" charset="0"/>
              <a:cs typeface="Times New Roman" panose="02020603050405020304" pitchFamily="18" charset="0"/>
            </a:endParaRPr>
          </a:p>
          <a:p>
            <a:endParaRPr lang="en-IN" sz="2000" b="1" dirty="0">
              <a:solidFill>
                <a:schemeClr val="tx2"/>
              </a:solidFill>
              <a:latin typeface="Times New Roman" panose="02020603050405020304" pitchFamily="18" charset="0"/>
              <a:cs typeface="Times New Roman" panose="02020603050405020304" pitchFamily="18" charset="0"/>
            </a:endParaRPr>
          </a:p>
          <a:p>
            <a:endParaRPr lang="en-IN" sz="2000" b="1" dirty="0">
              <a:solidFill>
                <a:schemeClr val="tx2"/>
              </a:solidFill>
              <a:latin typeface="Times New Roman" panose="02020603050405020304" pitchFamily="18" charset="0"/>
              <a:cs typeface="Times New Roman" panose="02020603050405020304" pitchFamily="18" charset="0"/>
            </a:endParaRPr>
          </a:p>
          <a:p>
            <a:endParaRPr lang="en-IN" sz="2000" b="1" dirty="0">
              <a:solidFill>
                <a:schemeClr val="tx2"/>
              </a:solidFill>
              <a:latin typeface="Times New Roman" panose="02020603050405020304" pitchFamily="18" charset="0"/>
              <a:cs typeface="Times New Roman" panose="02020603050405020304" pitchFamily="18" charset="0"/>
            </a:endParaRPr>
          </a:p>
          <a:p>
            <a:endParaRPr lang="en-IN" sz="2000" b="1" dirty="0">
              <a:solidFill>
                <a:schemeClr val="tx2"/>
              </a:solidFill>
              <a:latin typeface="Times New Roman" panose="02020603050405020304" pitchFamily="18" charset="0"/>
              <a:cs typeface="Times New Roman" panose="02020603050405020304" pitchFamily="18" charset="0"/>
            </a:endParaRPr>
          </a:p>
          <a:p>
            <a:endParaRPr lang="en-IN" sz="2000" b="1" dirty="0">
              <a:solidFill>
                <a:schemeClr val="tx2"/>
              </a:solidFill>
              <a:latin typeface="Times New Roman" panose="02020603050405020304" pitchFamily="18" charset="0"/>
              <a:cs typeface="Times New Roman" panose="02020603050405020304" pitchFamily="18" charset="0"/>
            </a:endParaRPr>
          </a:p>
          <a:p>
            <a:pPr>
              <a:buClr>
                <a:schemeClr val="tx2"/>
              </a:buClr>
            </a:pPr>
            <a:endParaRPr lang="en-IN" sz="1800" dirty="0">
              <a:solidFill>
                <a:schemeClr val="tx2"/>
              </a:solidFill>
              <a:latin typeface="Times New Roman" panose="02020603050405020304" pitchFamily="18" charset="0"/>
              <a:cs typeface="Times New Roman" panose="02020603050405020304" pitchFamily="18" charset="0"/>
            </a:endParaRPr>
          </a:p>
          <a:p>
            <a:pPr marL="285750" indent="-285750">
              <a:buClr>
                <a:schemeClr val="tx2"/>
              </a:buClr>
              <a:buFont typeface="Arial" panose="020B0604020202020204" pitchFamily="34" charset="0"/>
              <a:buChar char="•"/>
            </a:pPr>
            <a:endParaRPr lang="en-IN" sz="1800" dirty="0">
              <a:solidFill>
                <a:schemeClr val="tx2"/>
              </a:solidFill>
              <a:latin typeface="Times New Roman" panose="02020603050405020304" pitchFamily="18" charset="0"/>
              <a:cs typeface="Times New Roman" panose="02020603050405020304" pitchFamily="18" charset="0"/>
            </a:endParaRPr>
          </a:p>
          <a:p>
            <a:pPr marL="285750" indent="-285750">
              <a:buClr>
                <a:schemeClr val="tx2"/>
              </a:buClr>
              <a:buFont typeface="Arial" panose="020B0604020202020204" pitchFamily="34" charset="0"/>
              <a:buChar char="•"/>
            </a:pPr>
            <a:endParaRPr lang="en-IN" sz="1800" dirty="0">
              <a:solidFill>
                <a:schemeClr val="tx2"/>
              </a:solidFill>
              <a:latin typeface="Times New Roman" panose="02020603050405020304" pitchFamily="18" charset="0"/>
              <a:cs typeface="Times New Roman" panose="02020603050405020304" pitchFamily="18" charset="0"/>
            </a:endParaRPr>
          </a:p>
          <a:p>
            <a:r>
              <a:rPr lang="en-IN" sz="2000" b="1" dirty="0">
                <a:solidFill>
                  <a:schemeClr val="tx2"/>
                </a:solidFill>
                <a:latin typeface="Times New Roman" panose="02020603050405020304" pitchFamily="18" charset="0"/>
                <a:cs typeface="Times New Roman" panose="02020603050405020304" pitchFamily="18" charset="0"/>
              </a:rPr>
              <a:t>Non-Functional Requirements:</a:t>
            </a:r>
          </a:p>
          <a:p>
            <a:endParaRPr lang="en-IN" sz="2000" b="1" dirty="0">
              <a:solidFill>
                <a:schemeClr val="tx2"/>
              </a:solidFill>
              <a:latin typeface="Times New Roman" panose="02020603050405020304" pitchFamily="18" charset="0"/>
              <a:cs typeface="Times New Roman" panose="02020603050405020304" pitchFamily="18" charset="0"/>
            </a:endParaRPr>
          </a:p>
          <a:p>
            <a:pPr>
              <a:buClr>
                <a:schemeClr val="tx2"/>
              </a:buClr>
              <a:buFont typeface="Arial" panose="020B0604020202020204" pitchFamily="34" charset="0"/>
              <a:buChar char="•"/>
            </a:pPr>
            <a:r>
              <a:rPr lang="en-IN" sz="1800" dirty="0">
                <a:solidFill>
                  <a:schemeClr val="tx2"/>
                </a:solidFill>
                <a:latin typeface="Times New Roman" panose="02020603050405020304" pitchFamily="18" charset="0"/>
                <a:cs typeface="Times New Roman" panose="02020603050405020304" pitchFamily="18" charset="0"/>
              </a:rPr>
              <a:t>Performance criteria, such as response time.</a:t>
            </a:r>
          </a:p>
          <a:p>
            <a:pPr>
              <a:buClr>
                <a:schemeClr val="tx2"/>
              </a:buClr>
              <a:buFont typeface="Arial" panose="020B0604020202020204" pitchFamily="34" charset="0"/>
              <a:buChar char="•"/>
            </a:pPr>
            <a:r>
              <a:rPr lang="en-IN" sz="1800" dirty="0">
                <a:solidFill>
                  <a:schemeClr val="tx2"/>
                </a:solidFill>
                <a:latin typeface="Times New Roman" panose="02020603050405020304" pitchFamily="18" charset="0"/>
                <a:cs typeface="Times New Roman" panose="02020603050405020304" pitchFamily="18" charset="0"/>
              </a:rPr>
              <a:t>Security features, ensuring data protection.</a:t>
            </a:r>
          </a:p>
          <a:p>
            <a:pPr>
              <a:buClr>
                <a:schemeClr val="tx2"/>
              </a:buClr>
              <a:buFont typeface="Arial" panose="020B0604020202020204" pitchFamily="34" charset="0"/>
              <a:buChar char="•"/>
            </a:pPr>
            <a:r>
              <a:rPr lang="en-IN" sz="1800" dirty="0">
                <a:solidFill>
                  <a:schemeClr val="tx2"/>
                </a:solidFill>
                <a:latin typeface="Times New Roman" panose="02020603050405020304" pitchFamily="18" charset="0"/>
                <a:cs typeface="Times New Roman" panose="02020603050405020304" pitchFamily="18" charset="0"/>
              </a:rPr>
              <a:t>Reliability and maintainability expectations.</a:t>
            </a:r>
          </a:p>
        </p:txBody>
      </p:sp>
      <p:sp>
        <p:nvSpPr>
          <p:cNvPr id="2" name="TextBox 1">
            <a:extLst>
              <a:ext uri="{FF2B5EF4-FFF2-40B4-BE49-F238E27FC236}">
                <a16:creationId xmlns:a16="http://schemas.microsoft.com/office/drawing/2014/main" id="{E68CD14C-2A72-BD41-23A3-08199D9A6F99}"/>
              </a:ext>
            </a:extLst>
          </p:cNvPr>
          <p:cNvSpPr txBox="1"/>
          <p:nvPr/>
        </p:nvSpPr>
        <p:spPr>
          <a:xfrm>
            <a:off x="9144000" y="-882502"/>
            <a:ext cx="184731" cy="307777"/>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CC37BFE0-A45A-5C1B-1A96-E57F9BEEC6C9}"/>
              </a:ext>
            </a:extLst>
          </p:cNvPr>
          <p:cNvSpPr txBox="1"/>
          <p:nvPr/>
        </p:nvSpPr>
        <p:spPr>
          <a:xfrm>
            <a:off x="720952" y="1526650"/>
            <a:ext cx="7203882" cy="1477328"/>
          </a:xfrm>
          <a:prstGeom prst="rect">
            <a:avLst/>
          </a:prstGeom>
          <a:noFill/>
        </p:spPr>
        <p:txBody>
          <a:bodyPr wrap="square" rtlCol="0">
            <a:spAutoFit/>
          </a:bodyPr>
          <a:lstStyle/>
          <a:p>
            <a:r>
              <a:rPr lang="en-IN" sz="2000" b="1" dirty="0">
                <a:solidFill>
                  <a:schemeClr val="tx2"/>
                </a:solidFill>
                <a:latin typeface="Times New Roman" panose="02020603050405020304" pitchFamily="18" charset="0"/>
                <a:cs typeface="Times New Roman" panose="02020603050405020304" pitchFamily="18" charset="0"/>
              </a:rPr>
              <a:t>Functional Requirements:</a:t>
            </a:r>
          </a:p>
          <a:p>
            <a:endParaRPr lang="en-IN" sz="2000" b="1" dirty="0">
              <a:solidFill>
                <a:schemeClr val="tx2"/>
              </a:solidFill>
              <a:latin typeface="Times New Roman" panose="02020603050405020304" pitchFamily="18" charset="0"/>
              <a:cs typeface="Times New Roman" panose="02020603050405020304" pitchFamily="18" charset="0"/>
            </a:endParaRPr>
          </a:p>
          <a:p>
            <a:pPr marL="285750" indent="-285750">
              <a:buClr>
                <a:schemeClr val="tx2"/>
              </a:buClr>
              <a:buFont typeface="Arial" panose="020B0604020202020204" pitchFamily="34" charset="0"/>
              <a:buChar char="•"/>
            </a:pPr>
            <a:r>
              <a:rPr lang="en-US" sz="1800" dirty="0">
                <a:solidFill>
                  <a:schemeClr val="tx2"/>
                </a:solidFill>
                <a:latin typeface="Times New Roman" panose="02020603050405020304" pitchFamily="18" charset="0"/>
                <a:cs typeface="Times New Roman" panose="02020603050405020304" pitchFamily="18" charset="0"/>
              </a:rPr>
              <a:t>Churn Prediction using Gradient Boosting</a:t>
            </a:r>
          </a:p>
          <a:p>
            <a:pPr marL="285750" indent="-285750">
              <a:buClr>
                <a:schemeClr val="tx2"/>
              </a:buClr>
              <a:buFont typeface="Arial" panose="020B0604020202020204" pitchFamily="34" charset="0"/>
              <a:buChar char="•"/>
            </a:pPr>
            <a:r>
              <a:rPr lang="en-IN" sz="1800" dirty="0">
                <a:solidFill>
                  <a:schemeClr val="tx2"/>
                </a:solidFill>
                <a:latin typeface="Times New Roman" panose="02020603050405020304" pitchFamily="18" charset="0"/>
                <a:cs typeface="Times New Roman" panose="02020603050405020304" pitchFamily="18" charset="0"/>
              </a:rPr>
              <a:t>Provide real-time predictions and updates</a:t>
            </a:r>
          </a:p>
          <a:p>
            <a:endParaRPr lang="en-IN" dirty="0"/>
          </a:p>
        </p:txBody>
      </p:sp>
    </p:spTree>
    <p:extLst>
      <p:ext uri="{BB962C8B-B14F-4D97-AF65-F5344CB8AC3E}">
        <p14:creationId xmlns:p14="http://schemas.microsoft.com/office/powerpoint/2010/main" val="468331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a:extLst>
            <a:ext uri="{FF2B5EF4-FFF2-40B4-BE49-F238E27FC236}">
              <a16:creationId xmlns:a16="http://schemas.microsoft.com/office/drawing/2014/main" id="{279A9818-A0E9-9DC3-5DF9-9CE31C496F69}"/>
            </a:ext>
          </a:extLst>
        </p:cNvPr>
        <p:cNvGrpSpPr/>
        <p:nvPr/>
      </p:nvGrpSpPr>
      <p:grpSpPr>
        <a:xfrm>
          <a:off x="0" y="0"/>
          <a:ext cx="0" cy="0"/>
          <a:chOff x="0" y="0"/>
          <a:chExt cx="0" cy="0"/>
        </a:xfrm>
      </p:grpSpPr>
      <p:sp>
        <p:nvSpPr>
          <p:cNvPr id="91" name="Google Shape;91;p18">
            <a:extLst>
              <a:ext uri="{FF2B5EF4-FFF2-40B4-BE49-F238E27FC236}">
                <a16:creationId xmlns:a16="http://schemas.microsoft.com/office/drawing/2014/main" id="{097CB18A-B092-EB5B-E6F1-4581C1F474C8}"/>
              </a:ext>
            </a:extLst>
          </p:cNvPr>
          <p:cNvSpPr txBox="1">
            <a:spLocks noGrp="1"/>
          </p:cNvSpPr>
          <p:nvPr>
            <p:ph type="title"/>
          </p:nvPr>
        </p:nvSpPr>
        <p:spPr>
          <a:xfrm>
            <a:off x="720952" y="286097"/>
            <a:ext cx="7629228" cy="572700"/>
          </a:xfrm>
          <a:prstGeom prst="rect">
            <a:avLst/>
          </a:prstGeom>
        </p:spPr>
        <p:txBody>
          <a:bodyPr spcFirstLastPara="1" wrap="square" lIns="91425" tIns="91425" rIns="91425" bIns="91425" anchor="t" anchorCtr="0">
            <a:noAutofit/>
          </a:bodyPr>
          <a:lstStyle/>
          <a:p>
            <a:pPr>
              <a:buClr>
                <a:schemeClr val="lt2"/>
              </a:buClr>
            </a:pPr>
            <a:r>
              <a:rPr lang="en-IN" sz="3600" dirty="0">
                <a:solidFill>
                  <a:schemeClr val="lt2"/>
                </a:solidFill>
                <a:latin typeface="ADLaM Display" panose="02010000000000000000" pitchFamily="2" charset="77"/>
                <a:ea typeface="ADLaM Display" panose="02010000000000000000" pitchFamily="2" charset="77"/>
                <a:cs typeface="ADLaM Display" panose="02010000000000000000" pitchFamily="2" charset="77"/>
              </a:rPr>
              <a:t>SOFTWARE AND HARDWARE REQUIREMENTS</a:t>
            </a:r>
          </a:p>
        </p:txBody>
      </p:sp>
      <p:sp>
        <p:nvSpPr>
          <p:cNvPr id="121" name="Google Shape;121;p18">
            <a:extLst>
              <a:ext uri="{FF2B5EF4-FFF2-40B4-BE49-F238E27FC236}">
                <a16:creationId xmlns:a16="http://schemas.microsoft.com/office/drawing/2014/main" id="{8066782F-91B1-B2D0-B487-DB898049AA0E}"/>
              </a:ext>
            </a:extLst>
          </p:cNvPr>
          <p:cNvSpPr txBox="1"/>
          <p:nvPr/>
        </p:nvSpPr>
        <p:spPr>
          <a:xfrm>
            <a:off x="1492297" y="2147349"/>
            <a:ext cx="6857883" cy="2424224"/>
          </a:xfrm>
          <a:prstGeom prst="rect">
            <a:avLst/>
          </a:prstGeom>
          <a:noFill/>
          <a:ln>
            <a:noFill/>
          </a:ln>
        </p:spPr>
        <p:txBody>
          <a:bodyPr spcFirstLastPara="1" wrap="square" lIns="91425" tIns="91425" rIns="91425" bIns="91425" anchor="b" anchorCtr="0">
            <a:noAutofit/>
          </a:bodyPr>
          <a:lstStyle/>
          <a:p>
            <a:r>
              <a:rPr lang="en-IN" sz="2400" dirty="0">
                <a:solidFill>
                  <a:schemeClr val="tx2"/>
                </a:solidFill>
                <a:latin typeface="Aharoni" panose="02010803020104030203" pitchFamily="2" charset="-79"/>
                <a:cs typeface="Aharoni" panose="02010803020104030203" pitchFamily="2" charset="-79"/>
              </a:rPr>
              <a:t>Software:</a:t>
            </a:r>
          </a:p>
          <a:p>
            <a:pPr marL="285750" indent="-285750">
              <a:buClr>
                <a:schemeClr val="tx2"/>
              </a:buClr>
              <a:buFont typeface="Arial" panose="020B0604020202020204" pitchFamily="34" charset="0"/>
              <a:buChar char="•"/>
            </a:pPr>
            <a:r>
              <a:rPr lang="en-IN" sz="2000" b="1" dirty="0">
                <a:solidFill>
                  <a:schemeClr val="tx2"/>
                </a:solidFill>
                <a:latin typeface="Times New Roman" panose="02020603050405020304" pitchFamily="18" charset="0"/>
                <a:cs typeface="Times New Roman" panose="02020603050405020304" pitchFamily="18" charset="0"/>
              </a:rPr>
              <a:t>Python 3.8 or better</a:t>
            </a:r>
          </a:p>
          <a:p>
            <a:pPr marL="285750" indent="-285750">
              <a:buClr>
                <a:schemeClr val="tx2"/>
              </a:buClr>
              <a:buFont typeface="Arial" panose="020B0604020202020204" pitchFamily="34" charset="0"/>
              <a:buChar char="•"/>
            </a:pPr>
            <a:r>
              <a:rPr lang="en-IN" sz="2000" b="1" dirty="0" err="1">
                <a:solidFill>
                  <a:schemeClr val="tx2"/>
                </a:solidFill>
                <a:latin typeface="Times New Roman" panose="02020603050405020304" pitchFamily="18" charset="0"/>
                <a:cs typeface="Times New Roman" panose="02020603050405020304" pitchFamily="18" charset="0"/>
              </a:rPr>
              <a:t>Tensorflow</a:t>
            </a:r>
            <a:r>
              <a:rPr lang="en-IN" sz="2000" b="1" dirty="0">
                <a:solidFill>
                  <a:schemeClr val="tx2"/>
                </a:solidFill>
                <a:latin typeface="Times New Roman" panose="02020603050405020304" pitchFamily="18" charset="0"/>
                <a:cs typeface="Times New Roman" panose="02020603050405020304" pitchFamily="18" charset="0"/>
              </a:rPr>
              <a:t> or </a:t>
            </a:r>
            <a:r>
              <a:rPr lang="en-IN" sz="2000" b="1" dirty="0" err="1">
                <a:solidFill>
                  <a:schemeClr val="tx2"/>
                </a:solidFill>
                <a:latin typeface="Times New Roman" panose="02020603050405020304" pitchFamily="18" charset="0"/>
                <a:cs typeface="Times New Roman" panose="02020603050405020304" pitchFamily="18" charset="0"/>
              </a:rPr>
              <a:t>Pytorch</a:t>
            </a:r>
            <a:endParaRPr lang="en-IN" sz="2000" b="1" dirty="0">
              <a:solidFill>
                <a:schemeClr val="tx2"/>
              </a:solidFill>
              <a:latin typeface="Times New Roman" panose="02020603050405020304" pitchFamily="18" charset="0"/>
              <a:cs typeface="Times New Roman" panose="02020603050405020304" pitchFamily="18" charset="0"/>
            </a:endParaRPr>
          </a:p>
          <a:p>
            <a:pPr marL="285750" indent="-285750">
              <a:buClr>
                <a:schemeClr val="tx2"/>
              </a:buClr>
              <a:buFont typeface="Arial" panose="020B0604020202020204" pitchFamily="34" charset="0"/>
              <a:buChar char="•"/>
            </a:pPr>
            <a:r>
              <a:rPr lang="en-IN" sz="2000" b="1" dirty="0" err="1">
                <a:solidFill>
                  <a:schemeClr val="tx2"/>
                </a:solidFill>
                <a:latin typeface="Times New Roman" panose="02020603050405020304" pitchFamily="18" charset="0"/>
                <a:cs typeface="Times New Roman" panose="02020603050405020304" pitchFamily="18" charset="0"/>
              </a:rPr>
              <a:t>Jupyter</a:t>
            </a:r>
            <a:r>
              <a:rPr lang="en-IN" sz="2000" b="1" dirty="0">
                <a:solidFill>
                  <a:schemeClr val="tx2"/>
                </a:solidFill>
                <a:latin typeface="Times New Roman" panose="02020603050405020304" pitchFamily="18" charset="0"/>
                <a:cs typeface="Times New Roman" panose="02020603050405020304" pitchFamily="18" charset="0"/>
              </a:rPr>
              <a:t> notebook or </a:t>
            </a:r>
            <a:r>
              <a:rPr lang="en-IN" sz="2000" b="1" dirty="0" err="1">
                <a:solidFill>
                  <a:schemeClr val="tx2"/>
                </a:solidFill>
                <a:latin typeface="Times New Roman" panose="02020603050405020304" pitchFamily="18" charset="0"/>
                <a:cs typeface="Times New Roman" panose="02020603050405020304" pitchFamily="18" charset="0"/>
              </a:rPr>
              <a:t>VSCode</a:t>
            </a:r>
            <a:endParaRPr lang="en-IN" sz="1800" dirty="0">
              <a:solidFill>
                <a:schemeClr val="tx2"/>
              </a:solidFill>
              <a:latin typeface="Times New Roman" panose="02020603050405020304" pitchFamily="18" charset="0"/>
              <a:cs typeface="Times New Roman" panose="02020603050405020304" pitchFamily="18" charset="0"/>
            </a:endParaRPr>
          </a:p>
          <a:p>
            <a:endParaRPr lang="en-IN" sz="1800" dirty="0">
              <a:solidFill>
                <a:schemeClr val="tx2"/>
              </a:solidFill>
              <a:latin typeface="Times New Roman" panose="02020603050405020304" pitchFamily="18" charset="0"/>
              <a:cs typeface="Times New Roman" panose="02020603050405020304" pitchFamily="18" charset="0"/>
            </a:endParaRPr>
          </a:p>
          <a:p>
            <a:r>
              <a:rPr lang="en-IN" sz="2400" dirty="0">
                <a:solidFill>
                  <a:schemeClr val="tx2"/>
                </a:solidFill>
                <a:latin typeface="ADLaM Display" panose="02010000000000000000" pitchFamily="2" charset="77"/>
                <a:ea typeface="ADLaM Display" panose="02010000000000000000" pitchFamily="2" charset="77"/>
                <a:cs typeface="ADLaM Display" panose="02010000000000000000" pitchFamily="2" charset="77"/>
              </a:rPr>
              <a:t>Hardware:</a:t>
            </a:r>
          </a:p>
          <a:p>
            <a:pPr marL="342900" indent="-342900">
              <a:buClr>
                <a:schemeClr val="tx2"/>
              </a:buClr>
              <a:buFont typeface="Arial" panose="020B0604020202020204" pitchFamily="34" charset="0"/>
              <a:buChar char="•"/>
            </a:pPr>
            <a:r>
              <a:rPr lang="en-IN" sz="2000" b="1" dirty="0">
                <a:solidFill>
                  <a:schemeClr val="tx2"/>
                </a:solidFill>
                <a:latin typeface="Times New Roman" panose="02020603050405020304" pitchFamily="18" charset="0"/>
                <a:cs typeface="Times New Roman" panose="02020603050405020304" pitchFamily="18" charset="0"/>
              </a:rPr>
              <a:t>Processor: </a:t>
            </a:r>
            <a:r>
              <a:rPr lang="en-IN" sz="1800" dirty="0">
                <a:solidFill>
                  <a:schemeClr val="tx2"/>
                </a:solidFill>
                <a:latin typeface="Times New Roman" panose="02020603050405020304" pitchFamily="18" charset="0"/>
                <a:cs typeface="Times New Roman" panose="02020603050405020304" pitchFamily="18" charset="0"/>
              </a:rPr>
              <a:t>i5 and above</a:t>
            </a:r>
          </a:p>
          <a:p>
            <a:pPr marL="342900" indent="-342900">
              <a:buClr>
                <a:schemeClr val="tx2"/>
              </a:buClr>
              <a:buFont typeface="Arial" panose="020B0604020202020204" pitchFamily="34" charset="0"/>
              <a:buChar char="•"/>
            </a:pPr>
            <a:r>
              <a:rPr lang="en-IN" sz="2000" b="1" dirty="0">
                <a:solidFill>
                  <a:schemeClr val="tx2"/>
                </a:solidFill>
                <a:latin typeface="Times New Roman" panose="02020603050405020304" pitchFamily="18" charset="0"/>
                <a:cs typeface="Times New Roman" panose="02020603050405020304" pitchFamily="18" charset="0"/>
              </a:rPr>
              <a:t>RAM: </a:t>
            </a:r>
            <a:r>
              <a:rPr lang="en-IN" sz="1800" dirty="0">
                <a:solidFill>
                  <a:schemeClr val="tx2"/>
                </a:solidFill>
                <a:latin typeface="Times New Roman" panose="02020603050405020304" pitchFamily="18" charset="0"/>
                <a:cs typeface="Times New Roman" panose="02020603050405020304" pitchFamily="18" charset="0"/>
              </a:rPr>
              <a:t>8GB minimum</a:t>
            </a:r>
          </a:p>
          <a:p>
            <a:pPr marL="342900" indent="-342900">
              <a:buClr>
                <a:schemeClr val="tx2"/>
              </a:buClr>
              <a:buFont typeface="Arial" panose="020B0604020202020204" pitchFamily="34" charset="0"/>
              <a:buChar char="•"/>
            </a:pPr>
            <a:r>
              <a:rPr lang="en-IN" sz="2000" b="1" dirty="0">
                <a:solidFill>
                  <a:schemeClr val="tx2"/>
                </a:solidFill>
                <a:latin typeface="Times New Roman" panose="02020603050405020304" pitchFamily="18" charset="0"/>
                <a:cs typeface="Times New Roman" panose="02020603050405020304" pitchFamily="18" charset="0"/>
              </a:rPr>
              <a:t>Storage: </a:t>
            </a:r>
            <a:r>
              <a:rPr lang="en-IN" sz="1800" dirty="0">
                <a:solidFill>
                  <a:schemeClr val="tx2"/>
                </a:solidFill>
                <a:latin typeface="Times New Roman" panose="02020603050405020304" pitchFamily="18" charset="0"/>
                <a:cs typeface="Times New Roman" panose="02020603050405020304" pitchFamily="18" charset="0"/>
              </a:rPr>
              <a:t>512GB SSD</a:t>
            </a:r>
          </a:p>
        </p:txBody>
      </p:sp>
      <p:sp>
        <p:nvSpPr>
          <p:cNvPr id="2" name="TextBox 1">
            <a:extLst>
              <a:ext uri="{FF2B5EF4-FFF2-40B4-BE49-F238E27FC236}">
                <a16:creationId xmlns:a16="http://schemas.microsoft.com/office/drawing/2014/main" id="{6B95E523-897F-DFF1-1CB2-93C9350C0612}"/>
              </a:ext>
            </a:extLst>
          </p:cNvPr>
          <p:cNvSpPr txBox="1"/>
          <p:nvPr/>
        </p:nvSpPr>
        <p:spPr>
          <a:xfrm>
            <a:off x="9144000" y="-882502"/>
            <a:ext cx="184731" cy="307777"/>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15696040"/>
      </p:ext>
    </p:extLst>
  </p:cSld>
  <p:clrMapOvr>
    <a:masterClrMapping/>
  </p:clrMapOvr>
</p:sld>
</file>

<file path=ppt/theme/theme1.xml><?xml version="1.0" encoding="utf-8"?>
<a:theme xmlns:a="http://schemas.openxmlformats.org/drawingml/2006/main" name="AI Tech Agency Infographics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TotalTime>
  <Words>532</Words>
  <Application>Microsoft Office PowerPoint</Application>
  <PresentationFormat>On-screen Show (16:9)</PresentationFormat>
  <Paragraphs>110</Paragraphs>
  <Slides>16</Slides>
  <Notes>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16</vt:i4>
      </vt:variant>
    </vt:vector>
  </HeadingPairs>
  <TitlesOfParts>
    <vt:vector size="29" baseType="lpstr">
      <vt:lpstr>ADLaM Display</vt:lpstr>
      <vt:lpstr>Aharoni</vt:lpstr>
      <vt:lpstr>Anaheim</vt:lpstr>
      <vt:lpstr>Arial</vt:lpstr>
      <vt:lpstr>Fira Sans Condensed</vt:lpstr>
      <vt:lpstr>Fira Sans Condensed Light</vt:lpstr>
      <vt:lpstr>Merriweather</vt:lpstr>
      <vt:lpstr>Montserrat Bold</vt:lpstr>
      <vt:lpstr>Play</vt:lpstr>
      <vt:lpstr>Rajdhani</vt:lpstr>
      <vt:lpstr>Roboto Condensed Light</vt:lpstr>
      <vt:lpstr>Times New Roman</vt:lpstr>
      <vt:lpstr>AI Tech Agency Infographics by Slidesgo</vt:lpstr>
      <vt:lpstr>Deep Learning for Customer Retention: An Autoencoder-Based Churn Prediction Approach</vt:lpstr>
      <vt:lpstr>PowerPoint Presentation</vt:lpstr>
      <vt:lpstr>CONTENTS:</vt:lpstr>
      <vt:lpstr>INTRODUCTIOIN </vt:lpstr>
      <vt:lpstr>Problem Statement</vt:lpstr>
      <vt:lpstr>EXISTING SYSTEM</vt:lpstr>
      <vt:lpstr>PROPOSED SYSTEM</vt:lpstr>
      <vt:lpstr>SYSTEM REQUIREMENTS SPECIFICATION</vt:lpstr>
      <vt:lpstr>SOFTWARE AND HARDWARE REQUIREMENTS</vt:lpstr>
      <vt:lpstr>SYSTEM ANALYSIS</vt:lpstr>
      <vt:lpstr>Use Case Diagram</vt:lpstr>
      <vt:lpstr>System Architecture</vt:lpstr>
      <vt:lpstr>CLASS DIAGRAM</vt:lpstr>
      <vt:lpstr>SEQUENCE DIAGRAM</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AUTOENCODER-BASED CHURN PREDICTION FOR CUSTOMER RETENTION IN SUBSCRIPTION SERVICES</dc:title>
  <dc:creator>Yagnesh Chintu</dc:creator>
  <cp:lastModifiedBy>Yagnesh Chintu</cp:lastModifiedBy>
  <cp:revision>9</cp:revision>
  <dcterms:modified xsi:type="dcterms:W3CDTF">2025-05-10T10:53:59Z</dcterms:modified>
</cp:coreProperties>
</file>