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258" r:id="rId4"/>
    <p:sldId id="265" r:id="rId5"/>
    <p:sldId id="266" r:id="rId6"/>
    <p:sldId id="267" r:id="rId7"/>
    <p:sldId id="299" r:id="rId8"/>
    <p:sldId id="269" r:id="rId9"/>
    <p:sldId id="272" r:id="rId10"/>
    <p:sldId id="297" r:id="rId11"/>
    <p:sldId id="295" r:id="rId12"/>
    <p:sldId id="300" r:id="rId13"/>
    <p:sldId id="301" r:id="rId14"/>
    <p:sldId id="302" r:id="rId15"/>
    <p:sldId id="303" r:id="rId16"/>
    <p:sldId id="304" r:id="rId17"/>
    <p:sldId id="305"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7327"/>
    <a:srgbClr val="DA7214"/>
    <a:srgbClr val="EAE509"/>
    <a:srgbClr val="07E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B7E1A-1F83-43CF-A96A-FC9DBB6DD907}"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5CE05-C8B7-4E3B-8399-0546A07D7BD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45CE05-C8B7-4E3B-8399-0546A07D7BD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List of students</a:t>
            </a:r>
          </a:p>
          <a:p>
            <a:r>
              <a:rPr lang="en-US" dirty="0"/>
              <a:t>Guide  </a:t>
            </a:r>
          </a:p>
          <a:p>
            <a:endParaRPr lang="en-US" dirty="0"/>
          </a:p>
        </p:txBody>
      </p:sp>
      <p:sp>
        <p:nvSpPr>
          <p:cNvPr id="4" name="Date Placeholder 3"/>
          <p:cNvSpPr>
            <a:spLocks noGrp="1"/>
          </p:cNvSpPr>
          <p:nvPr>
            <p:ph type="dt" sz="half" idx="10"/>
          </p:nvPr>
        </p:nvSpPr>
        <p:spPr/>
        <p:txBody>
          <a:bodyPr/>
          <a:lstStyle/>
          <a:p>
            <a:fld id="{394C53DD-D39C-421E-9342-21A51B74376A}" type="datetime1">
              <a:rPr lang="en-US" smtClean="0"/>
              <a:t>3/24/2023</a:t>
            </a:fld>
            <a:endParaRPr lang="en-US"/>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566B9-48A6-4F56-9752-089A211E68BD}" type="datetime1">
              <a:rPr lang="en-US" smtClean="0"/>
              <a:t>3/24/2023</a:t>
            </a:fld>
            <a:endParaRPr lang="en-US"/>
          </a:p>
        </p:txBody>
      </p:sp>
      <p:sp>
        <p:nvSpPr>
          <p:cNvPr id="4" name="Footer Placeholder 3"/>
          <p:cNvSpPr>
            <a:spLocks noGrp="1"/>
          </p:cNvSpPr>
          <p:nvPr>
            <p:ph type="ftr" sz="quarter" idx="11"/>
          </p:nvPr>
        </p:nvSpPr>
        <p:spPr/>
        <p:txBody>
          <a:bodyPr/>
          <a:lstStyle/>
          <a:p>
            <a:r>
              <a:rPr lang="en-US"/>
              <a:t>Department of Artificial Intelligence</a:t>
            </a:r>
            <a:endParaRPr lang="en-US" dirty="0"/>
          </a:p>
        </p:txBody>
      </p:sp>
      <p:sp>
        <p:nvSpPr>
          <p:cNvPr id="5" name="Slide Number Placeholder 4"/>
          <p:cNvSpPr>
            <a:spLocks noGrp="1"/>
          </p:cNvSpPr>
          <p:nvPr>
            <p:ph type="sldNum" sz="quarter" idx="12"/>
          </p:nvPr>
        </p:nvSpPr>
        <p:spPr/>
        <p:txBody>
          <a:bodyPr/>
          <a:lstStyle/>
          <a:p>
            <a:fld id="{64F338E2-3652-4003-AA3F-C0686A865D6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B0FF-D7BA-4126-98A6-D7C1001DCEAF}" type="datetime1">
              <a:rPr lang="en-US" smtClean="0"/>
              <a:t>3/24/2023</a:t>
            </a:fld>
            <a:endParaRPr lang="en-US"/>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6AEF1-AF78-414A-A1AB-4F0EC4463A03}" type="datetime1">
              <a:rPr lang="en-US" smtClean="0"/>
              <a:t>3/24/2023</a:t>
            </a:fld>
            <a:endParaRPr lang="en-US"/>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92898" y="365125"/>
            <a:ext cx="9860902" cy="1325563"/>
          </a:xfrm>
          <a:prstGeom prst="rect">
            <a:avLst/>
          </a:prstGeom>
        </p:spPr>
        <p:txBody>
          <a:bodyPr vert="horz" lIns="91440" tIns="45720" rIns="91440" bIns="45720" rtlCol="0" anchor="ctr">
            <a:normAutofit/>
          </a:bodyPr>
          <a:lstStyle/>
          <a:p>
            <a:r>
              <a:rPr lang="en-US" dirty="0"/>
              <a:t>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23DA9-9C47-40D3-9490-ED2A5B8C4AEF}" type="datetime1">
              <a:rPr lang="en-US" smtClean="0"/>
              <a:t>3/24/2023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style>
          <a:lnRef idx="2">
            <a:schemeClr val="accent2"/>
          </a:lnRef>
          <a:fillRef idx="1">
            <a:schemeClr val="lt1"/>
          </a:fillRef>
          <a:effectRef idx="0">
            <a:schemeClr val="accent2"/>
          </a:effectRef>
          <a:fontRef idx="none"/>
        </p:style>
        <p:txBody>
          <a:bodyPr vert="horz" lIns="91440" tIns="45720" rIns="91440" bIns="45720" rtlCol="0" anchor="ctr"/>
          <a:lstStyle>
            <a:lvl1pPr algn="ctr">
              <a:defRPr sz="1800" b="1">
                <a:solidFill>
                  <a:srgbClr val="C77327"/>
                </a:solidFill>
              </a:defRPr>
            </a:lvl1pPr>
          </a:lstStyle>
          <a:p>
            <a:r>
              <a:rPr lang="en-US"/>
              <a:t>Department of Artificial Intelligence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338E2-3652-4003-AA3F-C0686A865D62}" type="slidenum">
              <a:rPr lang="en-US" smtClean="0"/>
              <a:t>‹#›</a:t>
            </a:fld>
            <a:endParaRPr lang="en-US" dirty="0"/>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7151" y="318062"/>
            <a:ext cx="1175746" cy="1270065"/>
          </a:xfrm>
          <a:prstGeom prst="rect">
            <a:avLst/>
          </a:prstGeom>
        </p:spPr>
      </p:pic>
      <p:sp>
        <p:nvSpPr>
          <p:cNvPr id="8" name="Rounded Rectangle 7"/>
          <p:cNvSpPr/>
          <p:nvPr userDrawn="1"/>
        </p:nvSpPr>
        <p:spPr>
          <a:xfrm>
            <a:off x="1492898" y="1548882"/>
            <a:ext cx="9860901" cy="141805"/>
          </a:xfrm>
          <a:prstGeom prst="roundRect">
            <a:avLst/>
          </a:prstGeom>
          <a:solidFill>
            <a:srgbClr val="DA721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evron 9"/>
          <p:cNvSpPr/>
          <p:nvPr userDrawn="1"/>
        </p:nvSpPr>
        <p:spPr>
          <a:xfrm>
            <a:off x="317150" y="1541064"/>
            <a:ext cx="1175749" cy="182000"/>
          </a:xfrm>
          <a:prstGeom prst="chevron">
            <a:avLst/>
          </a:prstGeom>
          <a:solidFill>
            <a:srgbClr val="00B0F0"/>
          </a:solidFill>
          <a:ln>
            <a:solidFill>
              <a:srgbClr val="DA72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8375" y="1369695"/>
            <a:ext cx="10203815" cy="2233930"/>
          </a:xfrm>
        </p:spPr>
        <p:txBody>
          <a:bodyPr>
            <a:normAutofit/>
          </a:bodyPr>
          <a:lstStyle/>
          <a:p>
            <a:r>
              <a:rPr lang="en-US" sz="4000" b="1" dirty="0"/>
              <a:t>Designing of Drone for capturing of VJIT and analysing its live video using Deep Learning Framework</a:t>
            </a:r>
          </a:p>
        </p:txBody>
      </p:sp>
      <p:sp>
        <p:nvSpPr>
          <p:cNvPr id="3" name="Subtitle 2"/>
          <p:cNvSpPr>
            <a:spLocks noGrp="1"/>
          </p:cNvSpPr>
          <p:nvPr>
            <p:ph type="subTitle" idx="1"/>
          </p:nvPr>
        </p:nvSpPr>
        <p:spPr>
          <a:xfrm>
            <a:off x="967740" y="3314065"/>
            <a:ext cx="9829800" cy="2807970"/>
          </a:xfrm>
        </p:spPr>
        <p:txBody>
          <a:bodyPr>
            <a:noAutofit/>
          </a:bodyPr>
          <a:lstStyle/>
          <a:p>
            <a:endParaRPr lang="en-US" sz="1400" dirty="0"/>
          </a:p>
          <a:p>
            <a:pPr algn="just"/>
            <a:r>
              <a:rPr lang="en-US" dirty="0"/>
              <a:t>Under the guidance of                                                     By</a:t>
            </a:r>
          </a:p>
          <a:p>
            <a:pPr algn="l"/>
            <a:r>
              <a:rPr lang="en-US" dirty="0"/>
              <a:t>         Dr. A. Obulesh                               J.Snigdha            [19911A3521]</a:t>
            </a:r>
          </a:p>
          <a:p>
            <a:r>
              <a:rPr lang="en-US" dirty="0">
                <a:sym typeface="+mn-ea"/>
              </a:rPr>
              <a:t>                                                              M. Yagnesh          [19911A3531]</a:t>
            </a:r>
            <a:endParaRPr lang="en-US" dirty="0"/>
          </a:p>
          <a:p>
            <a:pPr algn="l"/>
            <a:r>
              <a:rPr lang="en-US" dirty="0"/>
              <a:t>  			                              V.S.D Bharadwaj  [19911A3552]</a:t>
            </a:r>
          </a:p>
          <a:p>
            <a:pPr algn="l"/>
            <a:endParaRPr lang="en-US" dirty="0"/>
          </a:p>
          <a:p>
            <a:pPr algn="l"/>
            <a:r>
              <a:rPr lang="en-US" dirty="0"/>
              <a:t>  </a:t>
            </a:r>
          </a:p>
          <a:p>
            <a:pPr algn="r"/>
            <a:endParaRPr lang="en-US" dirty="0"/>
          </a:p>
        </p:txBody>
      </p:sp>
      <p:sp>
        <p:nvSpPr>
          <p:cNvPr id="7" name="Title 1"/>
          <p:cNvSpPr txBox="1"/>
          <p:nvPr/>
        </p:nvSpPr>
        <p:spPr>
          <a:xfrm>
            <a:off x="1492898" y="365125"/>
            <a:ext cx="9860902"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002060"/>
                </a:solidFill>
              </a:rPr>
              <a:t>VIDYA JYOTHI INSTITUTE OF TECHNOLOGY </a:t>
            </a:r>
            <a:r>
              <a:rPr lang="en-US" sz="4400" dirty="0">
                <a:solidFill>
                  <a:srgbClr val="002060"/>
                </a:solidFill>
              </a:rPr>
              <a:t>(Autonomous)</a:t>
            </a:r>
          </a:p>
        </p:txBody>
      </p:sp>
      <p:sp>
        <p:nvSpPr>
          <p:cNvPr id="11" name="Footer Placeholder 10"/>
          <p:cNvSpPr>
            <a:spLocks noGrp="1"/>
          </p:cNvSpPr>
          <p:nvPr>
            <p:ph type="ftr" sz="quarter" idx="11"/>
          </p:nvPr>
        </p:nvSpPr>
        <p:spPr/>
        <p:txBody>
          <a:bodyPr/>
          <a:lstStyle/>
          <a:p>
            <a:r>
              <a:rPr lang="en-US"/>
              <a:t>Department of Artificial Intelligence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 Flow diagram</a:t>
            </a:r>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10</a:t>
            </a:fld>
            <a:endParaRPr lang="en-US"/>
          </a:p>
        </p:txBody>
      </p:sp>
      <p:pic>
        <p:nvPicPr>
          <p:cNvPr id="7" name="Content Placeholder 6"/>
          <p:cNvPicPr>
            <a:picLocks noGrp="1" noChangeAspect="1"/>
          </p:cNvPicPr>
          <p:nvPr>
            <p:ph idx="1"/>
          </p:nvPr>
        </p:nvPicPr>
        <p:blipFill>
          <a:blip r:embed="rId2"/>
          <a:stretch>
            <a:fillRect/>
          </a:stretch>
        </p:blipFill>
        <p:spPr>
          <a:xfrm>
            <a:off x="2860675" y="1825625"/>
            <a:ext cx="647001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pPr algn="just"/>
            <a:r>
              <a:rPr lang="en-US" dirty="0">
                <a:latin typeface="+mj-lt"/>
              </a:rPr>
              <a:t>As there are many </a:t>
            </a:r>
            <a:r>
              <a:rPr lang="en-US" dirty="0" err="1">
                <a:latin typeface="+mj-lt"/>
              </a:rPr>
              <a:t>exisiting</a:t>
            </a:r>
            <a:r>
              <a:rPr lang="en-US" dirty="0">
                <a:latin typeface="+mj-lt"/>
              </a:rPr>
              <a:t> systems which are only used for </a:t>
            </a:r>
            <a:r>
              <a:rPr lang="en-US" b="1" dirty="0">
                <a:latin typeface="+mj-lt"/>
              </a:rPr>
              <a:t>surveillance</a:t>
            </a:r>
            <a:r>
              <a:rPr lang="en-US" dirty="0">
                <a:latin typeface="+mj-lt"/>
              </a:rPr>
              <a:t> </a:t>
            </a:r>
          </a:p>
          <a:p>
            <a:pPr algn="just"/>
            <a:r>
              <a:rPr lang="en-US" dirty="0">
                <a:latin typeface="+mj-lt"/>
              </a:rPr>
              <a:t>In this project we are trying to develop a drone that can perform </a:t>
            </a:r>
            <a:r>
              <a:rPr lang="en-US" b="1" dirty="0">
                <a:latin typeface="+mj-lt"/>
              </a:rPr>
              <a:t>live video analysis</a:t>
            </a:r>
            <a:r>
              <a:rPr lang="en-US" dirty="0">
                <a:latin typeface="+mj-lt"/>
              </a:rPr>
              <a:t> by categorizing humans and vehicles by providing the count, additionally our model can recognize the vehicle type and gives their owners names on display.</a:t>
            </a:r>
          </a:p>
          <a:p>
            <a:pPr algn="just"/>
            <a:r>
              <a:rPr lang="en-US" dirty="0">
                <a:latin typeface="+mj-lt"/>
              </a:rPr>
              <a:t>For live analysis and recognition we used a Deep Learning framework</a:t>
            </a:r>
            <a:r>
              <a:rPr lang="en-US" b="1" dirty="0">
                <a:latin typeface="+mj-lt"/>
              </a:rPr>
              <a:t> YOLO(You Only Look Once) V5</a:t>
            </a:r>
          </a:p>
          <a:p>
            <a:pPr algn="just"/>
            <a:endParaRPr lang="en-US" b="1" dirty="0">
              <a:latin typeface="+mj-lt"/>
            </a:endParaRPr>
          </a:p>
          <a:p>
            <a:pPr algn="just"/>
            <a:endParaRPr lang="en-US" b="1" dirty="0"/>
          </a:p>
          <a:p>
            <a:pPr algn="just"/>
            <a:endParaRPr lang="en-US" b="1" dirty="0"/>
          </a:p>
          <a:p>
            <a:pPr algn="just"/>
            <a:endParaRPr lang="en-US" b="1" dirty="0"/>
          </a:p>
          <a:p>
            <a:pPr marL="0" indent="0" algn="just">
              <a:buNone/>
            </a:pPr>
            <a:endParaRPr lang="en-US" b="1"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E2E6-79D0-CEE1-597F-05E2C562851A}"/>
              </a:ext>
            </a:extLst>
          </p:cNvPr>
          <p:cNvSpPr>
            <a:spLocks noGrp="1"/>
          </p:cNvSpPr>
          <p:nvPr>
            <p:ph type="title"/>
          </p:nvPr>
        </p:nvSpPr>
        <p:spPr/>
        <p:txBody>
          <a:bodyPr>
            <a:normAutofit/>
          </a:bodyPr>
          <a:lstStyle/>
          <a:p>
            <a:r>
              <a:rPr lang="en-US" dirty="0"/>
              <a:t>Frame Division Methodology</a:t>
            </a:r>
            <a:endParaRPr lang="en-IN" dirty="0"/>
          </a:p>
        </p:txBody>
      </p:sp>
      <p:sp>
        <p:nvSpPr>
          <p:cNvPr id="3" name="Content Placeholder 2">
            <a:extLst>
              <a:ext uri="{FF2B5EF4-FFF2-40B4-BE49-F238E27FC236}">
                <a16:creationId xmlns:a16="http://schemas.microsoft.com/office/drawing/2014/main" id="{48D46B1C-858B-B558-EC97-38BA4EE742E5}"/>
              </a:ext>
            </a:extLst>
          </p:cNvPr>
          <p:cNvSpPr>
            <a:spLocks noGrp="1"/>
          </p:cNvSpPr>
          <p:nvPr>
            <p:ph idx="1"/>
          </p:nvPr>
        </p:nvSpPr>
        <p:spPr/>
        <p:txBody>
          <a:bodyPr>
            <a:normAutofit fontScale="70000" lnSpcReduction="20000"/>
          </a:bodyPr>
          <a:lstStyle/>
          <a:p>
            <a:pPr algn="just"/>
            <a:r>
              <a:rPr lang="en-US" sz="3300" b="1" i="0" dirty="0">
                <a:effectLst/>
                <a:latin typeface="+mj-lt"/>
              </a:rPr>
              <a:t>Line classification</a:t>
            </a:r>
            <a:r>
              <a:rPr lang="en-US" sz="3300" b="0" i="0" dirty="0">
                <a:effectLst/>
                <a:latin typeface="+mj-lt"/>
              </a:rPr>
              <a:t>: This method involves identifying straight lines in an image and classifying them based on their properties, such as length, orientation, and position. Line classification is commonly used in object recognition, where identifying lines can help in identifying the object's shape and orientation.</a:t>
            </a:r>
          </a:p>
          <a:p>
            <a:pPr algn="just"/>
            <a:r>
              <a:rPr lang="en-US" sz="3300" b="1" i="0" dirty="0">
                <a:effectLst/>
                <a:latin typeface="+mj-lt"/>
              </a:rPr>
              <a:t>Hexagon classification</a:t>
            </a:r>
            <a:r>
              <a:rPr lang="en-US" sz="3300" b="0" i="0" dirty="0">
                <a:effectLst/>
                <a:latin typeface="+mj-lt"/>
              </a:rPr>
              <a:t>: This method involves identifying hexagonal shapes in an image and classifying them based on their properties, such as size, orientation, and position. Hexagon classification is commonly used in pattern recognition and feature extraction, where identifying hexagons can help in identifying unique features of an object.</a:t>
            </a:r>
          </a:p>
          <a:p>
            <a:pPr algn="just"/>
            <a:r>
              <a:rPr lang="en-US" sz="3300" b="1" i="0" dirty="0">
                <a:effectLst/>
                <a:latin typeface="+mj-lt"/>
              </a:rPr>
              <a:t>Rectangle classification</a:t>
            </a:r>
            <a:r>
              <a:rPr lang="en-US" sz="3300" b="0" i="0" dirty="0">
                <a:effectLst/>
                <a:latin typeface="+mj-lt"/>
              </a:rPr>
              <a:t>: This method involves identifying rectangular shapes in an image and classifying them based on their properties, such as size, orientation, and position. Rectangle classification is commonly used in object detection, where identifying rectangular shapes can help in identifying objects of interest and their bounding boxes.</a:t>
            </a:r>
          </a:p>
          <a:p>
            <a:endParaRPr lang="en-IN" dirty="0"/>
          </a:p>
        </p:txBody>
      </p:sp>
      <p:sp>
        <p:nvSpPr>
          <p:cNvPr id="4" name="Date Placeholder 3">
            <a:extLst>
              <a:ext uri="{FF2B5EF4-FFF2-40B4-BE49-F238E27FC236}">
                <a16:creationId xmlns:a16="http://schemas.microsoft.com/office/drawing/2014/main" id="{44F4FFDA-5382-9685-C9E7-A93109A2FEE8}"/>
              </a:ext>
            </a:extLst>
          </p:cNvPr>
          <p:cNvSpPr>
            <a:spLocks noGrp="1"/>
          </p:cNvSpPr>
          <p:nvPr>
            <p:ph type="dt" sz="half" idx="10"/>
          </p:nvPr>
        </p:nvSpPr>
        <p:spPr/>
        <p:txBody>
          <a:bodyPr/>
          <a:lstStyle/>
          <a:p>
            <a:fld id="{3A2FB0FF-D7BA-4126-98A6-D7C1001DCEAF}" type="datetime1">
              <a:rPr lang="en-US" smtClean="0"/>
              <a:t>3/24/2023</a:t>
            </a:fld>
            <a:endParaRPr lang="en-US"/>
          </a:p>
        </p:txBody>
      </p:sp>
      <p:sp>
        <p:nvSpPr>
          <p:cNvPr id="5" name="Footer Placeholder 4">
            <a:extLst>
              <a:ext uri="{FF2B5EF4-FFF2-40B4-BE49-F238E27FC236}">
                <a16:creationId xmlns:a16="http://schemas.microsoft.com/office/drawing/2014/main" id="{8142EC0A-F5B5-9290-EBAF-D376A819A7CE}"/>
              </a:ext>
            </a:extLst>
          </p:cNvPr>
          <p:cNvSpPr>
            <a:spLocks noGrp="1"/>
          </p:cNvSpPr>
          <p:nvPr>
            <p:ph type="ftr" sz="quarter" idx="11"/>
          </p:nvPr>
        </p:nvSpPr>
        <p:spPr/>
        <p:txBody>
          <a:bodyPr/>
          <a:lstStyle/>
          <a:p>
            <a:r>
              <a:rPr lang="en-US"/>
              <a:t>Department of Artificial Intelligence</a:t>
            </a:r>
            <a:endParaRPr lang="en-US" dirty="0"/>
          </a:p>
        </p:txBody>
      </p:sp>
      <p:sp>
        <p:nvSpPr>
          <p:cNvPr id="6" name="Slide Number Placeholder 5">
            <a:extLst>
              <a:ext uri="{FF2B5EF4-FFF2-40B4-BE49-F238E27FC236}">
                <a16:creationId xmlns:a16="http://schemas.microsoft.com/office/drawing/2014/main" id="{FC4A1A53-72F8-B02D-0392-9D34AAAAEEF0}"/>
              </a:ext>
            </a:extLst>
          </p:cNvPr>
          <p:cNvSpPr>
            <a:spLocks noGrp="1"/>
          </p:cNvSpPr>
          <p:nvPr>
            <p:ph type="sldNum" sz="quarter" idx="12"/>
          </p:nvPr>
        </p:nvSpPr>
        <p:spPr/>
        <p:txBody>
          <a:bodyPr/>
          <a:lstStyle/>
          <a:p>
            <a:fld id="{64F338E2-3652-4003-AA3F-C0686A865D62}" type="slidenum">
              <a:rPr lang="en-US" smtClean="0"/>
              <a:t>12</a:t>
            </a:fld>
            <a:endParaRPr lang="en-US"/>
          </a:p>
        </p:txBody>
      </p:sp>
    </p:spTree>
    <p:extLst>
      <p:ext uri="{BB962C8B-B14F-4D97-AF65-F5344CB8AC3E}">
        <p14:creationId xmlns:p14="http://schemas.microsoft.com/office/powerpoint/2010/main" val="67890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3B56-3327-2FFD-3062-A62AD4AD72ED}"/>
              </a:ext>
            </a:extLst>
          </p:cNvPr>
          <p:cNvSpPr>
            <a:spLocks noGrp="1"/>
          </p:cNvSpPr>
          <p:nvPr>
            <p:ph type="title"/>
          </p:nvPr>
        </p:nvSpPr>
        <p:spPr/>
        <p:txBody>
          <a:bodyPr/>
          <a:lstStyle/>
          <a:p>
            <a:r>
              <a:rPr lang="en-US" dirty="0"/>
              <a:t>Code Snippet and Output</a:t>
            </a:r>
            <a:endParaRPr lang="en-IN" dirty="0"/>
          </a:p>
        </p:txBody>
      </p:sp>
      <p:sp>
        <p:nvSpPr>
          <p:cNvPr id="4" name="Date Placeholder 3">
            <a:extLst>
              <a:ext uri="{FF2B5EF4-FFF2-40B4-BE49-F238E27FC236}">
                <a16:creationId xmlns:a16="http://schemas.microsoft.com/office/drawing/2014/main" id="{0360D3C5-D5B1-32F8-DA94-FEC634A59D17}"/>
              </a:ext>
            </a:extLst>
          </p:cNvPr>
          <p:cNvSpPr>
            <a:spLocks noGrp="1"/>
          </p:cNvSpPr>
          <p:nvPr>
            <p:ph type="dt" sz="half" idx="10"/>
          </p:nvPr>
        </p:nvSpPr>
        <p:spPr/>
        <p:txBody>
          <a:bodyPr/>
          <a:lstStyle/>
          <a:p>
            <a:fld id="{3A2FB0FF-D7BA-4126-98A6-D7C1001DCEAF}" type="datetime1">
              <a:rPr lang="en-US" smtClean="0"/>
              <a:t>3/24/2023</a:t>
            </a:fld>
            <a:endParaRPr lang="en-US"/>
          </a:p>
        </p:txBody>
      </p:sp>
      <p:sp>
        <p:nvSpPr>
          <p:cNvPr id="5" name="Footer Placeholder 4">
            <a:extLst>
              <a:ext uri="{FF2B5EF4-FFF2-40B4-BE49-F238E27FC236}">
                <a16:creationId xmlns:a16="http://schemas.microsoft.com/office/drawing/2014/main" id="{489DD27D-6BAE-6105-ED18-EEF4704701ED}"/>
              </a:ext>
            </a:extLst>
          </p:cNvPr>
          <p:cNvSpPr>
            <a:spLocks noGrp="1"/>
          </p:cNvSpPr>
          <p:nvPr>
            <p:ph type="ftr" sz="quarter" idx="11"/>
          </p:nvPr>
        </p:nvSpPr>
        <p:spPr/>
        <p:txBody>
          <a:bodyPr/>
          <a:lstStyle/>
          <a:p>
            <a:r>
              <a:rPr lang="en-US"/>
              <a:t>Department of Artificial Intelligence</a:t>
            </a:r>
            <a:endParaRPr lang="en-US" dirty="0"/>
          </a:p>
        </p:txBody>
      </p:sp>
      <p:sp>
        <p:nvSpPr>
          <p:cNvPr id="6" name="Slide Number Placeholder 5">
            <a:extLst>
              <a:ext uri="{FF2B5EF4-FFF2-40B4-BE49-F238E27FC236}">
                <a16:creationId xmlns:a16="http://schemas.microsoft.com/office/drawing/2014/main" id="{B29C8927-93A3-0974-1F41-251FB3CABD6E}"/>
              </a:ext>
            </a:extLst>
          </p:cNvPr>
          <p:cNvSpPr>
            <a:spLocks noGrp="1"/>
          </p:cNvSpPr>
          <p:nvPr>
            <p:ph type="sldNum" sz="quarter" idx="12"/>
          </p:nvPr>
        </p:nvSpPr>
        <p:spPr/>
        <p:txBody>
          <a:bodyPr/>
          <a:lstStyle/>
          <a:p>
            <a:fld id="{64F338E2-3652-4003-AA3F-C0686A865D62}" type="slidenum">
              <a:rPr lang="en-US" smtClean="0"/>
              <a:t>13</a:t>
            </a:fld>
            <a:endParaRPr lang="en-US"/>
          </a:p>
        </p:txBody>
      </p:sp>
      <p:pic>
        <p:nvPicPr>
          <p:cNvPr id="12" name="Content Placeholder 11">
            <a:extLst>
              <a:ext uri="{FF2B5EF4-FFF2-40B4-BE49-F238E27FC236}">
                <a16:creationId xmlns:a16="http://schemas.microsoft.com/office/drawing/2014/main" id="{2C95F221-23FD-79E6-D39B-B1A440D53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851" y="1825625"/>
            <a:ext cx="9408298" cy="4351338"/>
          </a:xfrm>
        </p:spPr>
      </p:pic>
    </p:spTree>
    <p:extLst>
      <p:ext uri="{BB962C8B-B14F-4D97-AF65-F5344CB8AC3E}">
        <p14:creationId xmlns:p14="http://schemas.microsoft.com/office/powerpoint/2010/main" val="123871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2259-2395-42C9-8C02-47DE66D62484}"/>
              </a:ext>
            </a:extLst>
          </p:cNvPr>
          <p:cNvSpPr>
            <a:spLocks noGrp="1"/>
          </p:cNvSpPr>
          <p:nvPr>
            <p:ph type="title"/>
          </p:nvPr>
        </p:nvSpPr>
        <p:spPr/>
        <p:txBody>
          <a:bodyPr>
            <a:normAutofit/>
          </a:bodyPr>
          <a:lstStyle/>
          <a:p>
            <a:r>
              <a:rPr lang="en-US" dirty="0"/>
              <a:t>Hexagon Image Classification Output </a:t>
            </a:r>
            <a:r>
              <a:rPr lang="en-US" dirty="0" err="1"/>
              <a:t>Cont</a:t>
            </a:r>
            <a:r>
              <a:rPr lang="en-US" dirty="0"/>
              <a:t>….</a:t>
            </a:r>
            <a:endParaRPr lang="en-IN" dirty="0"/>
          </a:p>
        </p:txBody>
      </p:sp>
      <p:pic>
        <p:nvPicPr>
          <p:cNvPr id="8" name="Content Placeholder 7">
            <a:extLst>
              <a:ext uri="{FF2B5EF4-FFF2-40B4-BE49-F238E27FC236}">
                <a16:creationId xmlns:a16="http://schemas.microsoft.com/office/drawing/2014/main" id="{27FAC44E-4247-A04D-0D45-4745FF6F15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000" y="1811867"/>
            <a:ext cx="4241799" cy="4365096"/>
          </a:xfrm>
        </p:spPr>
      </p:pic>
      <p:sp>
        <p:nvSpPr>
          <p:cNvPr id="4" name="Date Placeholder 3">
            <a:extLst>
              <a:ext uri="{FF2B5EF4-FFF2-40B4-BE49-F238E27FC236}">
                <a16:creationId xmlns:a16="http://schemas.microsoft.com/office/drawing/2014/main" id="{7F67C466-F24B-FB94-4D52-88A530751608}"/>
              </a:ext>
            </a:extLst>
          </p:cNvPr>
          <p:cNvSpPr>
            <a:spLocks noGrp="1"/>
          </p:cNvSpPr>
          <p:nvPr>
            <p:ph type="dt" sz="half" idx="10"/>
          </p:nvPr>
        </p:nvSpPr>
        <p:spPr/>
        <p:txBody>
          <a:bodyPr/>
          <a:lstStyle/>
          <a:p>
            <a:fld id="{3A2FB0FF-D7BA-4126-98A6-D7C1001DCEAF}" type="datetime1">
              <a:rPr lang="en-US" smtClean="0"/>
              <a:t>3/24/2023</a:t>
            </a:fld>
            <a:endParaRPr lang="en-US"/>
          </a:p>
        </p:txBody>
      </p:sp>
      <p:sp>
        <p:nvSpPr>
          <p:cNvPr id="5" name="Footer Placeholder 4">
            <a:extLst>
              <a:ext uri="{FF2B5EF4-FFF2-40B4-BE49-F238E27FC236}">
                <a16:creationId xmlns:a16="http://schemas.microsoft.com/office/drawing/2014/main" id="{08FCA0D5-AD3B-89E7-3420-919BAF4BB401}"/>
              </a:ext>
            </a:extLst>
          </p:cNvPr>
          <p:cNvSpPr>
            <a:spLocks noGrp="1"/>
          </p:cNvSpPr>
          <p:nvPr>
            <p:ph type="ftr" sz="quarter" idx="11"/>
          </p:nvPr>
        </p:nvSpPr>
        <p:spPr/>
        <p:txBody>
          <a:bodyPr/>
          <a:lstStyle/>
          <a:p>
            <a:r>
              <a:rPr lang="en-US"/>
              <a:t>Department of Artificial Intelligence</a:t>
            </a:r>
            <a:endParaRPr lang="en-US" dirty="0"/>
          </a:p>
        </p:txBody>
      </p:sp>
      <p:sp>
        <p:nvSpPr>
          <p:cNvPr id="6" name="Slide Number Placeholder 5">
            <a:extLst>
              <a:ext uri="{FF2B5EF4-FFF2-40B4-BE49-F238E27FC236}">
                <a16:creationId xmlns:a16="http://schemas.microsoft.com/office/drawing/2014/main" id="{1B7811AD-6453-6B29-A29E-7F7F5683467F}"/>
              </a:ext>
            </a:extLst>
          </p:cNvPr>
          <p:cNvSpPr>
            <a:spLocks noGrp="1"/>
          </p:cNvSpPr>
          <p:nvPr>
            <p:ph type="sldNum" sz="quarter" idx="12"/>
          </p:nvPr>
        </p:nvSpPr>
        <p:spPr/>
        <p:txBody>
          <a:bodyPr/>
          <a:lstStyle/>
          <a:p>
            <a:fld id="{64F338E2-3652-4003-AA3F-C0686A865D62}" type="slidenum">
              <a:rPr lang="en-US" smtClean="0"/>
              <a:t>14</a:t>
            </a:fld>
            <a:endParaRPr lang="en-US"/>
          </a:p>
        </p:txBody>
      </p:sp>
    </p:spTree>
    <p:extLst>
      <p:ext uri="{BB962C8B-B14F-4D97-AF65-F5344CB8AC3E}">
        <p14:creationId xmlns:p14="http://schemas.microsoft.com/office/powerpoint/2010/main" val="3699672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16F5-4C3C-B734-3AAB-2052CE111AD0}"/>
              </a:ext>
            </a:extLst>
          </p:cNvPr>
          <p:cNvSpPr>
            <a:spLocks noGrp="1"/>
          </p:cNvSpPr>
          <p:nvPr>
            <p:ph type="title"/>
          </p:nvPr>
        </p:nvSpPr>
        <p:spPr/>
        <p:txBody>
          <a:bodyPr>
            <a:normAutofit/>
          </a:bodyPr>
          <a:lstStyle/>
          <a:p>
            <a:r>
              <a:rPr lang="en-US" dirty="0"/>
              <a:t>Code Snippet and Output </a:t>
            </a:r>
            <a:r>
              <a:rPr lang="en-US" dirty="0" err="1"/>
              <a:t>Cont</a:t>
            </a:r>
            <a:r>
              <a:rPr lang="en-US" dirty="0"/>
              <a:t>….</a:t>
            </a:r>
            <a:endParaRPr lang="en-IN" dirty="0"/>
          </a:p>
        </p:txBody>
      </p:sp>
      <p:sp>
        <p:nvSpPr>
          <p:cNvPr id="3" name="Date Placeholder 2">
            <a:extLst>
              <a:ext uri="{FF2B5EF4-FFF2-40B4-BE49-F238E27FC236}">
                <a16:creationId xmlns:a16="http://schemas.microsoft.com/office/drawing/2014/main" id="{E2769BCF-839E-A7D3-AD95-B9390DDA0002}"/>
              </a:ext>
            </a:extLst>
          </p:cNvPr>
          <p:cNvSpPr>
            <a:spLocks noGrp="1"/>
          </p:cNvSpPr>
          <p:nvPr>
            <p:ph type="dt" sz="half" idx="10"/>
          </p:nvPr>
        </p:nvSpPr>
        <p:spPr/>
        <p:txBody>
          <a:bodyPr/>
          <a:lstStyle/>
          <a:p>
            <a:fld id="{D9D566B9-48A6-4F56-9752-089A211E68BD}" type="datetime1">
              <a:rPr lang="en-US" smtClean="0"/>
              <a:t>3/24/2023</a:t>
            </a:fld>
            <a:endParaRPr lang="en-US"/>
          </a:p>
        </p:txBody>
      </p:sp>
      <p:sp>
        <p:nvSpPr>
          <p:cNvPr id="4" name="Footer Placeholder 3">
            <a:extLst>
              <a:ext uri="{FF2B5EF4-FFF2-40B4-BE49-F238E27FC236}">
                <a16:creationId xmlns:a16="http://schemas.microsoft.com/office/drawing/2014/main" id="{2B11A690-A8E4-50E3-2C19-C77CBDDAB386}"/>
              </a:ext>
            </a:extLst>
          </p:cNvPr>
          <p:cNvSpPr>
            <a:spLocks noGrp="1"/>
          </p:cNvSpPr>
          <p:nvPr>
            <p:ph type="ftr" sz="quarter" idx="11"/>
          </p:nvPr>
        </p:nvSpPr>
        <p:spPr/>
        <p:txBody>
          <a:bodyPr/>
          <a:lstStyle/>
          <a:p>
            <a:r>
              <a:rPr lang="en-US"/>
              <a:t>Department of Artificial Intelligence</a:t>
            </a:r>
            <a:endParaRPr lang="en-US" dirty="0"/>
          </a:p>
        </p:txBody>
      </p:sp>
      <p:sp>
        <p:nvSpPr>
          <p:cNvPr id="5" name="Slide Number Placeholder 4">
            <a:extLst>
              <a:ext uri="{FF2B5EF4-FFF2-40B4-BE49-F238E27FC236}">
                <a16:creationId xmlns:a16="http://schemas.microsoft.com/office/drawing/2014/main" id="{F2B5EB98-1632-E1E5-5716-1922E3A759EA}"/>
              </a:ext>
            </a:extLst>
          </p:cNvPr>
          <p:cNvSpPr>
            <a:spLocks noGrp="1"/>
          </p:cNvSpPr>
          <p:nvPr>
            <p:ph type="sldNum" sz="quarter" idx="12"/>
          </p:nvPr>
        </p:nvSpPr>
        <p:spPr/>
        <p:txBody>
          <a:bodyPr/>
          <a:lstStyle/>
          <a:p>
            <a:fld id="{64F338E2-3652-4003-AA3F-C0686A865D62}" type="slidenum">
              <a:rPr lang="en-US" smtClean="0"/>
              <a:t>15</a:t>
            </a:fld>
            <a:endParaRPr lang="en-US" dirty="0"/>
          </a:p>
        </p:txBody>
      </p:sp>
      <p:sp>
        <p:nvSpPr>
          <p:cNvPr id="6" name="TextBox 5">
            <a:extLst>
              <a:ext uri="{FF2B5EF4-FFF2-40B4-BE49-F238E27FC236}">
                <a16:creationId xmlns:a16="http://schemas.microsoft.com/office/drawing/2014/main" id="{E3E09100-BF10-8D11-B73A-A2E3440E4D60}"/>
              </a:ext>
            </a:extLst>
          </p:cNvPr>
          <p:cNvSpPr txBox="1"/>
          <p:nvPr/>
        </p:nvSpPr>
        <p:spPr>
          <a:xfrm>
            <a:off x="139700" y="1762493"/>
            <a:ext cx="5494867" cy="4154984"/>
          </a:xfrm>
          <a:prstGeom prst="rect">
            <a:avLst/>
          </a:prstGeom>
          <a:noFill/>
        </p:spPr>
        <p:txBody>
          <a:bodyPr wrap="square" rtlCol="0">
            <a:spAutoFit/>
          </a:bodyPr>
          <a:lstStyle/>
          <a:p>
            <a:r>
              <a:rPr lang="en-IN" sz="800" b="0" dirty="0" err="1">
                <a:solidFill>
                  <a:srgbClr val="000000"/>
                </a:solidFill>
                <a:effectLst/>
                <a:latin typeface="Courier New" panose="02070309020205020404" pitchFamily="49" charset="0"/>
              </a:rPr>
              <a:t>video_info</a:t>
            </a:r>
            <a:r>
              <a:rPr lang="en-IN" sz="800" b="0" dirty="0">
                <a:solidFill>
                  <a:srgbClr val="000000"/>
                </a:solidFill>
                <a:effectLst/>
                <a:latin typeface="Courier New" panose="02070309020205020404" pitchFamily="49" charset="0"/>
              </a:rPr>
              <a:t> = </a:t>
            </a:r>
            <a:r>
              <a:rPr lang="en-IN" sz="800" b="0" dirty="0" err="1">
                <a:solidFill>
                  <a:srgbClr val="000000"/>
                </a:solidFill>
                <a:effectLst/>
                <a:latin typeface="Courier New" panose="02070309020205020404" pitchFamily="49" charset="0"/>
              </a:rPr>
              <a:t>sv.VideoInfo.from_video_path</a:t>
            </a:r>
            <a:r>
              <a:rPr lang="en-IN" sz="800" b="0" dirty="0">
                <a:solidFill>
                  <a:srgbClr val="000000"/>
                </a:solidFill>
                <a:effectLst/>
                <a:latin typeface="Courier New" panose="02070309020205020404" pitchFamily="49" charset="0"/>
              </a:rPr>
              <a:t>(</a:t>
            </a:r>
            <a:r>
              <a:rPr lang="en-IN" sz="800" b="0" dirty="0">
                <a:solidFill>
                  <a:srgbClr val="A31515"/>
                </a:solidFill>
                <a:effectLst/>
                <a:latin typeface="Courier New" panose="02070309020205020404" pitchFamily="49" charset="0"/>
              </a:rPr>
              <a:t>"/content/yolov5/images/ai.jpg"</a:t>
            </a:r>
            <a:r>
              <a:rPr lang="en-IN" sz="800" b="0" dirty="0">
                <a:solidFill>
                  <a:srgbClr val="000000"/>
                </a:solidFill>
                <a:effectLst/>
                <a:latin typeface="Courier New" panose="02070309020205020404" pitchFamily="49" charset="0"/>
              </a:rPr>
              <a:t>)</a:t>
            </a:r>
          </a:p>
          <a:p>
            <a:br>
              <a:rPr lang="en-IN" sz="800" b="0" dirty="0">
                <a:solidFill>
                  <a:srgbClr val="000000"/>
                </a:solidFill>
                <a:effectLst/>
                <a:latin typeface="Courier New" panose="02070309020205020404" pitchFamily="49" charset="0"/>
              </a:rPr>
            </a:br>
            <a:r>
              <a:rPr lang="en-IN" sz="800" b="0" dirty="0">
                <a:solidFill>
                  <a:srgbClr val="000000"/>
                </a:solidFill>
                <a:effectLst/>
                <a:latin typeface="Courier New" panose="02070309020205020404" pitchFamily="49" charset="0"/>
              </a:rPr>
              <a:t>zones = [</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sv.PolygonZone</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        polygon=polygon, </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frame_resolution_wh</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video_info.resolution_wh</a:t>
            </a:r>
            <a:endParaRPr lang="en-IN" sz="800" b="0" dirty="0">
              <a:solidFill>
                <a:srgbClr val="000000"/>
              </a:solidFill>
              <a:effectLst/>
              <a:latin typeface="Courier New" panose="02070309020205020404" pitchFamily="49" charset="0"/>
            </a:endParaRPr>
          </a:p>
          <a:p>
            <a:r>
              <a:rPr lang="en-IN" sz="800" b="0" dirty="0">
                <a:solidFill>
                  <a:srgbClr val="000000"/>
                </a:solidFill>
                <a:effectLst/>
                <a:latin typeface="Courier New" panose="02070309020205020404" pitchFamily="49" charset="0"/>
              </a:rPr>
              <a:t>    )</a:t>
            </a:r>
          </a:p>
          <a:p>
            <a:r>
              <a:rPr lang="en-IN" sz="800" b="0" dirty="0">
                <a:solidFill>
                  <a:srgbClr val="000000"/>
                </a:solidFill>
                <a:effectLst/>
                <a:latin typeface="Courier New" panose="02070309020205020404" pitchFamily="49" charset="0"/>
              </a:rPr>
              <a:t>    </a:t>
            </a:r>
            <a:r>
              <a:rPr lang="en-IN" sz="800" b="0" dirty="0">
                <a:solidFill>
                  <a:srgbClr val="AF00DB"/>
                </a:solidFill>
                <a:effectLst/>
                <a:latin typeface="Courier New" panose="02070309020205020404" pitchFamily="49" charset="0"/>
              </a:rPr>
              <a:t>for</a:t>
            </a:r>
            <a:r>
              <a:rPr lang="en-IN" sz="800" b="0" dirty="0">
                <a:solidFill>
                  <a:srgbClr val="000000"/>
                </a:solidFill>
                <a:effectLst/>
                <a:latin typeface="Courier New" panose="02070309020205020404" pitchFamily="49" charset="0"/>
              </a:rPr>
              <a:t> polygon</a:t>
            </a:r>
          </a:p>
          <a:p>
            <a:r>
              <a:rPr lang="en-IN" sz="800" b="0" dirty="0">
                <a:solidFill>
                  <a:srgbClr val="000000"/>
                </a:solidFill>
                <a:effectLst/>
                <a:latin typeface="Courier New" panose="02070309020205020404" pitchFamily="49" charset="0"/>
              </a:rPr>
              <a:t>    </a:t>
            </a:r>
            <a:r>
              <a:rPr lang="en-IN" sz="800" b="0" dirty="0">
                <a:solidFill>
                  <a:srgbClr val="0000FF"/>
                </a:solidFill>
                <a:effectLst/>
                <a:latin typeface="Courier New" panose="02070309020205020404" pitchFamily="49" charset="0"/>
              </a:rPr>
              <a:t>in</a:t>
            </a:r>
            <a:r>
              <a:rPr lang="en-IN" sz="800" b="0" dirty="0">
                <a:solidFill>
                  <a:srgbClr val="000000"/>
                </a:solidFill>
                <a:effectLst/>
                <a:latin typeface="Courier New" panose="02070309020205020404" pitchFamily="49" charset="0"/>
              </a:rPr>
              <a:t> polygons</a:t>
            </a:r>
          </a:p>
          <a:p>
            <a:r>
              <a:rPr lang="en-IN" sz="800" b="0" dirty="0">
                <a:solidFill>
                  <a:srgbClr val="000000"/>
                </a:solidFill>
                <a:effectLst/>
                <a:latin typeface="Courier New" panose="02070309020205020404" pitchFamily="49" charset="0"/>
              </a:rPr>
              <a:t>]</a:t>
            </a:r>
          </a:p>
          <a:p>
            <a:r>
              <a:rPr lang="en-IN" sz="800" b="0" dirty="0" err="1">
                <a:solidFill>
                  <a:srgbClr val="000000"/>
                </a:solidFill>
                <a:effectLst/>
                <a:latin typeface="Courier New" panose="02070309020205020404" pitchFamily="49" charset="0"/>
              </a:rPr>
              <a:t>zone_annotators</a:t>
            </a:r>
            <a:r>
              <a:rPr lang="en-IN" sz="800" b="0" dirty="0">
                <a:solidFill>
                  <a:srgbClr val="000000"/>
                </a:solidFill>
                <a:effectLst/>
                <a:latin typeface="Courier New" panose="02070309020205020404" pitchFamily="49" charset="0"/>
              </a:rPr>
              <a:t> = [</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sv.PolygonZoneAnnotator</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        zone=zone, </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color</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colors.by_idx</a:t>
            </a:r>
            <a:r>
              <a:rPr lang="en-IN" sz="800" b="0" dirty="0">
                <a:solidFill>
                  <a:srgbClr val="000000"/>
                </a:solidFill>
                <a:effectLst/>
                <a:latin typeface="Courier New" panose="02070309020205020404" pitchFamily="49" charset="0"/>
              </a:rPr>
              <a:t>(index), </a:t>
            </a:r>
          </a:p>
          <a:p>
            <a:r>
              <a:rPr lang="en-IN" sz="800" b="0" dirty="0">
                <a:solidFill>
                  <a:srgbClr val="000000"/>
                </a:solidFill>
                <a:effectLst/>
                <a:latin typeface="Courier New" panose="02070309020205020404" pitchFamily="49" charset="0"/>
              </a:rPr>
              <a:t>        thickness=</a:t>
            </a:r>
            <a:r>
              <a:rPr lang="en-IN" sz="800" b="0" dirty="0">
                <a:solidFill>
                  <a:srgbClr val="098156"/>
                </a:solidFill>
                <a:effectLst/>
                <a:latin typeface="Courier New" panose="02070309020205020404" pitchFamily="49" charset="0"/>
              </a:rPr>
              <a:t>4</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text_thickness</a:t>
            </a:r>
            <a:r>
              <a:rPr lang="en-IN" sz="800" b="0" dirty="0">
                <a:solidFill>
                  <a:srgbClr val="000000"/>
                </a:solidFill>
                <a:effectLst/>
                <a:latin typeface="Courier New" panose="02070309020205020404" pitchFamily="49" charset="0"/>
              </a:rPr>
              <a:t>=</a:t>
            </a:r>
            <a:r>
              <a:rPr lang="en-IN" sz="800" b="0" dirty="0">
                <a:solidFill>
                  <a:srgbClr val="098156"/>
                </a:solidFill>
                <a:effectLst/>
                <a:latin typeface="Courier New" panose="02070309020205020404" pitchFamily="49" charset="0"/>
              </a:rPr>
              <a:t>8</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text_scale</a:t>
            </a:r>
            <a:r>
              <a:rPr lang="en-IN" sz="800" b="0" dirty="0">
                <a:solidFill>
                  <a:srgbClr val="000000"/>
                </a:solidFill>
                <a:effectLst/>
                <a:latin typeface="Courier New" panose="02070309020205020404" pitchFamily="49" charset="0"/>
              </a:rPr>
              <a:t>=</a:t>
            </a:r>
            <a:r>
              <a:rPr lang="en-IN" sz="800" b="0" dirty="0">
                <a:solidFill>
                  <a:srgbClr val="098156"/>
                </a:solidFill>
                <a:effectLst/>
                <a:latin typeface="Courier New" panose="02070309020205020404" pitchFamily="49" charset="0"/>
              </a:rPr>
              <a:t>4</a:t>
            </a:r>
            <a:endParaRPr lang="en-IN" sz="800" b="0" dirty="0">
              <a:solidFill>
                <a:srgbClr val="000000"/>
              </a:solidFill>
              <a:effectLst/>
              <a:latin typeface="Courier New" panose="02070309020205020404" pitchFamily="49" charset="0"/>
            </a:endParaRPr>
          </a:p>
          <a:p>
            <a:r>
              <a:rPr lang="en-IN" sz="800" b="0" dirty="0">
                <a:solidFill>
                  <a:srgbClr val="000000"/>
                </a:solidFill>
                <a:effectLst/>
                <a:latin typeface="Courier New" panose="02070309020205020404" pitchFamily="49" charset="0"/>
              </a:rPr>
              <a:t>    )</a:t>
            </a:r>
          </a:p>
          <a:p>
            <a:r>
              <a:rPr lang="en-IN" sz="800" b="0" dirty="0">
                <a:solidFill>
                  <a:srgbClr val="000000"/>
                </a:solidFill>
                <a:effectLst/>
                <a:latin typeface="Courier New" panose="02070309020205020404" pitchFamily="49" charset="0"/>
              </a:rPr>
              <a:t>    </a:t>
            </a:r>
            <a:r>
              <a:rPr lang="en-IN" sz="800" b="0" dirty="0">
                <a:solidFill>
                  <a:srgbClr val="AF00DB"/>
                </a:solidFill>
                <a:effectLst/>
                <a:latin typeface="Courier New" panose="02070309020205020404" pitchFamily="49" charset="0"/>
              </a:rPr>
              <a:t>for</a:t>
            </a:r>
            <a:r>
              <a:rPr lang="en-IN" sz="800" b="0" dirty="0">
                <a:solidFill>
                  <a:srgbClr val="000000"/>
                </a:solidFill>
                <a:effectLst/>
                <a:latin typeface="Courier New" panose="02070309020205020404" pitchFamily="49" charset="0"/>
              </a:rPr>
              <a:t> index, zone</a:t>
            </a:r>
          </a:p>
          <a:p>
            <a:r>
              <a:rPr lang="en-IN" sz="800" b="0" dirty="0">
                <a:solidFill>
                  <a:srgbClr val="000000"/>
                </a:solidFill>
                <a:effectLst/>
                <a:latin typeface="Courier New" panose="02070309020205020404" pitchFamily="49" charset="0"/>
              </a:rPr>
              <a:t>    </a:t>
            </a:r>
            <a:r>
              <a:rPr lang="en-IN" sz="800" b="0" dirty="0">
                <a:solidFill>
                  <a:srgbClr val="0000FF"/>
                </a:solidFill>
                <a:effectLst/>
                <a:latin typeface="Courier New" panose="02070309020205020404" pitchFamily="49" charset="0"/>
              </a:rPr>
              <a:t>in</a:t>
            </a:r>
            <a:r>
              <a:rPr lang="en-IN" sz="800" b="0" dirty="0">
                <a:solidFill>
                  <a:srgbClr val="000000"/>
                </a:solidFill>
                <a:effectLst/>
                <a:latin typeface="Courier New" panose="02070309020205020404" pitchFamily="49" charset="0"/>
              </a:rPr>
              <a:t> </a:t>
            </a:r>
            <a:r>
              <a:rPr lang="en-IN" sz="800" b="0" dirty="0">
                <a:solidFill>
                  <a:srgbClr val="795E26"/>
                </a:solidFill>
                <a:effectLst/>
                <a:latin typeface="Courier New" panose="02070309020205020404" pitchFamily="49" charset="0"/>
              </a:rPr>
              <a:t>enumerate</a:t>
            </a:r>
            <a:r>
              <a:rPr lang="en-IN" sz="800" b="0" dirty="0">
                <a:solidFill>
                  <a:srgbClr val="000000"/>
                </a:solidFill>
                <a:effectLst/>
                <a:latin typeface="Courier New" panose="02070309020205020404" pitchFamily="49" charset="0"/>
              </a:rPr>
              <a:t>(zones)</a:t>
            </a:r>
          </a:p>
          <a:p>
            <a:r>
              <a:rPr lang="en-IN" sz="800" b="0" dirty="0">
                <a:solidFill>
                  <a:srgbClr val="000000"/>
                </a:solidFill>
                <a:effectLst/>
                <a:latin typeface="Courier New" panose="02070309020205020404" pitchFamily="49" charset="0"/>
              </a:rPr>
              <a:t>]</a:t>
            </a:r>
          </a:p>
          <a:p>
            <a:r>
              <a:rPr lang="en-IN" sz="800" b="0" dirty="0" err="1">
                <a:solidFill>
                  <a:srgbClr val="000000"/>
                </a:solidFill>
                <a:effectLst/>
                <a:latin typeface="Courier New" panose="02070309020205020404" pitchFamily="49" charset="0"/>
              </a:rPr>
              <a:t>box_annotators</a:t>
            </a:r>
            <a:r>
              <a:rPr lang="en-IN" sz="800" b="0" dirty="0">
                <a:solidFill>
                  <a:srgbClr val="000000"/>
                </a:solidFill>
                <a:effectLst/>
                <a:latin typeface="Courier New" panose="02070309020205020404" pitchFamily="49" charset="0"/>
              </a:rPr>
              <a:t> = [</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sv.BoxAnnotator</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color</a:t>
            </a:r>
            <a:r>
              <a:rPr lang="en-IN" sz="800" b="0" dirty="0">
                <a:solidFill>
                  <a:srgbClr val="000000"/>
                </a:solidFill>
                <a:effectLst/>
                <a:latin typeface="Courier New" panose="02070309020205020404" pitchFamily="49" charset="0"/>
              </a:rPr>
              <a:t>=</a:t>
            </a:r>
            <a:r>
              <a:rPr lang="en-IN" sz="800" b="0" dirty="0" err="1">
                <a:solidFill>
                  <a:srgbClr val="000000"/>
                </a:solidFill>
                <a:effectLst/>
                <a:latin typeface="Courier New" panose="02070309020205020404" pitchFamily="49" charset="0"/>
              </a:rPr>
              <a:t>colors.by_idx</a:t>
            </a:r>
            <a:r>
              <a:rPr lang="en-IN" sz="800" b="0" dirty="0">
                <a:solidFill>
                  <a:srgbClr val="000000"/>
                </a:solidFill>
                <a:effectLst/>
                <a:latin typeface="Courier New" panose="02070309020205020404" pitchFamily="49" charset="0"/>
              </a:rPr>
              <a:t>(index), </a:t>
            </a:r>
          </a:p>
          <a:p>
            <a:r>
              <a:rPr lang="en-IN" sz="800" b="0" dirty="0">
                <a:solidFill>
                  <a:srgbClr val="000000"/>
                </a:solidFill>
                <a:effectLst/>
                <a:latin typeface="Courier New" panose="02070309020205020404" pitchFamily="49" charset="0"/>
              </a:rPr>
              <a:t>        thickness=</a:t>
            </a:r>
            <a:r>
              <a:rPr lang="en-IN" sz="800" b="0" dirty="0">
                <a:solidFill>
                  <a:srgbClr val="098156"/>
                </a:solidFill>
                <a:effectLst/>
                <a:latin typeface="Courier New" panose="02070309020205020404" pitchFamily="49" charset="0"/>
              </a:rPr>
              <a:t>4</a:t>
            </a:r>
            <a:r>
              <a:rPr lang="en-IN" sz="800" b="0" dirty="0">
                <a:solidFill>
                  <a:srgbClr val="000000"/>
                </a:solidFill>
                <a:effectLst/>
                <a:latin typeface="Courier New" panose="02070309020205020404" pitchFamily="49" charset="0"/>
              </a:rPr>
              <a:t>, </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text_thickness</a:t>
            </a:r>
            <a:r>
              <a:rPr lang="en-IN" sz="800" b="0" dirty="0">
                <a:solidFill>
                  <a:srgbClr val="000000"/>
                </a:solidFill>
                <a:effectLst/>
                <a:latin typeface="Courier New" panose="02070309020205020404" pitchFamily="49" charset="0"/>
              </a:rPr>
              <a:t>=</a:t>
            </a:r>
            <a:r>
              <a:rPr lang="en-IN" sz="800" b="0" dirty="0">
                <a:solidFill>
                  <a:srgbClr val="098156"/>
                </a:solidFill>
                <a:effectLst/>
                <a:latin typeface="Courier New" panose="02070309020205020404" pitchFamily="49" charset="0"/>
              </a:rPr>
              <a:t>4</a:t>
            </a:r>
            <a:r>
              <a:rPr lang="en-IN" sz="800" b="0" dirty="0">
                <a:solidFill>
                  <a:srgbClr val="000000"/>
                </a:solidFill>
                <a:effectLst/>
                <a:latin typeface="Courier New" panose="02070309020205020404" pitchFamily="49" charset="0"/>
              </a:rPr>
              <a:t>, </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text_scale</a:t>
            </a:r>
            <a:r>
              <a:rPr lang="en-IN" sz="800" b="0" dirty="0">
                <a:solidFill>
                  <a:srgbClr val="000000"/>
                </a:solidFill>
                <a:effectLst/>
                <a:latin typeface="Courier New" panose="02070309020205020404" pitchFamily="49" charset="0"/>
              </a:rPr>
              <a:t>=</a:t>
            </a:r>
            <a:r>
              <a:rPr lang="en-IN" sz="800" b="0" dirty="0">
                <a:solidFill>
                  <a:srgbClr val="098156"/>
                </a:solidFill>
                <a:effectLst/>
                <a:latin typeface="Courier New" panose="02070309020205020404" pitchFamily="49" charset="0"/>
              </a:rPr>
              <a:t>2</a:t>
            </a:r>
            <a:endParaRPr lang="en-IN" sz="800" b="0" dirty="0">
              <a:solidFill>
                <a:srgbClr val="000000"/>
              </a:solidFill>
              <a:effectLst/>
              <a:latin typeface="Courier New" panose="02070309020205020404" pitchFamily="49" charset="0"/>
            </a:endParaRPr>
          </a:p>
          <a:p>
            <a:r>
              <a:rPr lang="en-IN" sz="800" b="0" dirty="0">
                <a:solidFill>
                  <a:srgbClr val="000000"/>
                </a:solidFill>
                <a:effectLst/>
                <a:latin typeface="Courier New" panose="02070309020205020404" pitchFamily="49" charset="0"/>
              </a:rPr>
              <a:t>        )</a:t>
            </a:r>
          </a:p>
          <a:p>
            <a:r>
              <a:rPr lang="en-IN" sz="800" b="0" dirty="0">
                <a:solidFill>
                  <a:srgbClr val="000000"/>
                </a:solidFill>
                <a:effectLst/>
                <a:latin typeface="Courier New" panose="02070309020205020404" pitchFamily="49" charset="0"/>
              </a:rPr>
              <a:t>    </a:t>
            </a:r>
            <a:r>
              <a:rPr lang="en-IN" sz="800" b="0" dirty="0">
                <a:solidFill>
                  <a:srgbClr val="AF00DB"/>
                </a:solidFill>
                <a:effectLst/>
                <a:latin typeface="Courier New" panose="02070309020205020404" pitchFamily="49" charset="0"/>
              </a:rPr>
              <a:t>for</a:t>
            </a:r>
            <a:r>
              <a:rPr lang="en-IN" sz="800" b="0" dirty="0">
                <a:solidFill>
                  <a:srgbClr val="000000"/>
                </a:solidFill>
                <a:effectLst/>
                <a:latin typeface="Courier New" panose="02070309020205020404" pitchFamily="49" charset="0"/>
              </a:rPr>
              <a:t> index</a:t>
            </a:r>
          </a:p>
          <a:p>
            <a:r>
              <a:rPr lang="en-IN" sz="800" b="0" dirty="0">
                <a:solidFill>
                  <a:srgbClr val="000000"/>
                </a:solidFill>
                <a:effectLst/>
                <a:latin typeface="Courier New" panose="02070309020205020404" pitchFamily="49" charset="0"/>
              </a:rPr>
              <a:t>    </a:t>
            </a:r>
            <a:r>
              <a:rPr lang="en-IN" sz="800" b="0" dirty="0">
                <a:solidFill>
                  <a:srgbClr val="0000FF"/>
                </a:solidFill>
                <a:effectLst/>
                <a:latin typeface="Courier New" panose="02070309020205020404" pitchFamily="49" charset="0"/>
              </a:rPr>
              <a:t>in</a:t>
            </a:r>
            <a:r>
              <a:rPr lang="en-IN" sz="800" b="0" dirty="0">
                <a:solidFill>
                  <a:srgbClr val="000000"/>
                </a:solidFill>
                <a:effectLst/>
                <a:latin typeface="Courier New" panose="02070309020205020404" pitchFamily="49" charset="0"/>
              </a:rPr>
              <a:t> </a:t>
            </a:r>
            <a:r>
              <a:rPr lang="en-IN" sz="800" b="0" dirty="0">
                <a:solidFill>
                  <a:srgbClr val="795E26"/>
                </a:solidFill>
                <a:effectLst/>
                <a:latin typeface="Courier New" panose="02070309020205020404" pitchFamily="49" charset="0"/>
              </a:rPr>
              <a:t>range</a:t>
            </a:r>
            <a:r>
              <a:rPr lang="en-IN" sz="800" b="0" dirty="0">
                <a:solidFill>
                  <a:srgbClr val="000000"/>
                </a:solidFill>
                <a:effectLst/>
                <a:latin typeface="Courier New" panose="02070309020205020404" pitchFamily="49" charset="0"/>
              </a:rPr>
              <a:t>(</a:t>
            </a:r>
            <a:r>
              <a:rPr lang="en-IN" sz="800" b="0" dirty="0" err="1">
                <a:solidFill>
                  <a:srgbClr val="795E26"/>
                </a:solidFill>
                <a:effectLst/>
                <a:latin typeface="Courier New" panose="02070309020205020404" pitchFamily="49" charset="0"/>
              </a:rPr>
              <a:t>len</a:t>
            </a:r>
            <a:r>
              <a:rPr lang="en-IN" sz="800" b="0" dirty="0">
                <a:solidFill>
                  <a:srgbClr val="000000"/>
                </a:solidFill>
                <a:effectLst/>
                <a:latin typeface="Courier New" panose="02070309020205020404" pitchFamily="49" charset="0"/>
              </a:rPr>
              <a:t>(polygons))</a:t>
            </a:r>
          </a:p>
          <a:p>
            <a:r>
              <a:rPr lang="en-IN" sz="800" b="0" dirty="0">
                <a:solidFill>
                  <a:srgbClr val="000000"/>
                </a:solidFill>
                <a:effectLst/>
                <a:latin typeface="Courier New" panose="02070309020205020404" pitchFamily="49" charset="0"/>
              </a:rPr>
              <a:t>]</a:t>
            </a:r>
          </a:p>
          <a:p>
            <a:br>
              <a:rPr lang="en-IN" sz="800" b="0" dirty="0">
                <a:solidFill>
                  <a:srgbClr val="000000"/>
                </a:solidFill>
                <a:effectLst/>
                <a:latin typeface="Courier New" panose="02070309020205020404" pitchFamily="49" charset="0"/>
              </a:rPr>
            </a:br>
            <a:endParaRPr lang="en-IN" sz="800" dirty="0"/>
          </a:p>
        </p:txBody>
      </p:sp>
      <p:sp>
        <p:nvSpPr>
          <p:cNvPr id="8" name="TextBox 7">
            <a:extLst>
              <a:ext uri="{FF2B5EF4-FFF2-40B4-BE49-F238E27FC236}">
                <a16:creationId xmlns:a16="http://schemas.microsoft.com/office/drawing/2014/main" id="{E849FFF3-2CE2-B2B8-AF29-4518EBCEB980}"/>
              </a:ext>
            </a:extLst>
          </p:cNvPr>
          <p:cNvSpPr txBox="1"/>
          <p:nvPr/>
        </p:nvSpPr>
        <p:spPr>
          <a:xfrm>
            <a:off x="6096000" y="2069432"/>
            <a:ext cx="5257800" cy="2677656"/>
          </a:xfrm>
          <a:prstGeom prst="rect">
            <a:avLst/>
          </a:prstGeom>
          <a:noFill/>
        </p:spPr>
        <p:txBody>
          <a:bodyPr wrap="square" rtlCol="0">
            <a:spAutoFit/>
          </a:bodyPr>
          <a:lstStyle/>
          <a:p>
            <a:br>
              <a:rPr lang="en-IN" sz="800" b="0" dirty="0">
                <a:solidFill>
                  <a:srgbClr val="000000"/>
                </a:solidFill>
                <a:effectLst/>
                <a:latin typeface="Courier New" panose="02070309020205020404" pitchFamily="49" charset="0"/>
              </a:rPr>
            </a:br>
            <a:r>
              <a:rPr lang="en-IN" sz="800" b="0" dirty="0">
                <a:solidFill>
                  <a:srgbClr val="008000"/>
                </a:solidFill>
                <a:effectLst/>
                <a:latin typeface="Courier New" panose="02070309020205020404" pitchFamily="49" charset="0"/>
              </a:rPr>
              <a:t># extract image frame</a:t>
            </a:r>
            <a:endParaRPr lang="en-IN" sz="800" b="0" dirty="0">
              <a:solidFill>
                <a:srgbClr val="000000"/>
              </a:solidFill>
              <a:effectLst/>
              <a:latin typeface="Courier New" panose="02070309020205020404" pitchFamily="49" charset="0"/>
            </a:endParaRPr>
          </a:p>
          <a:p>
            <a:r>
              <a:rPr lang="en-IN" sz="800" b="0" dirty="0">
                <a:solidFill>
                  <a:srgbClr val="000000"/>
                </a:solidFill>
                <a:effectLst/>
                <a:latin typeface="Courier New" panose="02070309020205020404" pitchFamily="49" charset="0"/>
              </a:rPr>
              <a:t>generator = </a:t>
            </a:r>
            <a:r>
              <a:rPr lang="en-IN" sz="800" b="0" dirty="0" err="1">
                <a:solidFill>
                  <a:srgbClr val="000000"/>
                </a:solidFill>
                <a:effectLst/>
                <a:latin typeface="Courier New" panose="02070309020205020404" pitchFamily="49" charset="0"/>
              </a:rPr>
              <a:t>sv.get_video_frames_generator</a:t>
            </a:r>
            <a:r>
              <a:rPr lang="en-IN" sz="800" b="0" dirty="0">
                <a:solidFill>
                  <a:srgbClr val="000000"/>
                </a:solidFill>
                <a:effectLst/>
                <a:latin typeface="Courier New" panose="02070309020205020404" pitchFamily="49" charset="0"/>
              </a:rPr>
              <a:t>(</a:t>
            </a:r>
            <a:r>
              <a:rPr lang="en-IN" sz="800" b="0" dirty="0">
                <a:solidFill>
                  <a:srgbClr val="A31515"/>
                </a:solidFill>
                <a:effectLst/>
                <a:latin typeface="Courier New" panose="02070309020205020404" pitchFamily="49" charset="0"/>
              </a:rPr>
              <a:t>"/content/yolov5/images/ai.jpg"</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iterator = </a:t>
            </a:r>
            <a:r>
              <a:rPr lang="en-IN" sz="800" b="0" dirty="0" err="1">
                <a:solidFill>
                  <a:srgbClr val="795E26"/>
                </a:solidFill>
                <a:effectLst/>
                <a:latin typeface="Courier New" panose="02070309020205020404" pitchFamily="49" charset="0"/>
              </a:rPr>
              <a:t>iter</a:t>
            </a:r>
            <a:r>
              <a:rPr lang="en-IN" sz="800" b="0" dirty="0">
                <a:solidFill>
                  <a:srgbClr val="000000"/>
                </a:solidFill>
                <a:effectLst/>
                <a:latin typeface="Courier New" panose="02070309020205020404" pitchFamily="49" charset="0"/>
              </a:rPr>
              <a:t>(generator)</a:t>
            </a:r>
          </a:p>
          <a:p>
            <a:r>
              <a:rPr lang="en-IN" sz="800" b="0" dirty="0">
                <a:solidFill>
                  <a:srgbClr val="000000"/>
                </a:solidFill>
                <a:effectLst/>
                <a:latin typeface="Courier New" panose="02070309020205020404" pitchFamily="49" charset="0"/>
              </a:rPr>
              <a:t>frame = </a:t>
            </a:r>
            <a:r>
              <a:rPr lang="en-IN" sz="800" b="0" dirty="0">
                <a:solidFill>
                  <a:srgbClr val="795E26"/>
                </a:solidFill>
                <a:effectLst/>
                <a:latin typeface="Courier New" panose="02070309020205020404" pitchFamily="49" charset="0"/>
              </a:rPr>
              <a:t>next</a:t>
            </a:r>
            <a:r>
              <a:rPr lang="en-IN" sz="800" b="0" dirty="0">
                <a:solidFill>
                  <a:srgbClr val="000000"/>
                </a:solidFill>
                <a:effectLst/>
                <a:latin typeface="Courier New" panose="02070309020205020404" pitchFamily="49" charset="0"/>
              </a:rPr>
              <a:t>(iterator)</a:t>
            </a:r>
          </a:p>
          <a:p>
            <a:br>
              <a:rPr lang="en-IN" sz="800" b="0" dirty="0">
                <a:solidFill>
                  <a:srgbClr val="000000"/>
                </a:solidFill>
                <a:effectLst/>
                <a:latin typeface="Courier New" panose="02070309020205020404" pitchFamily="49" charset="0"/>
              </a:rPr>
            </a:br>
            <a:r>
              <a:rPr lang="en-IN" sz="800" b="0" dirty="0">
                <a:solidFill>
                  <a:srgbClr val="008000"/>
                </a:solidFill>
                <a:effectLst/>
                <a:latin typeface="Courier New" panose="02070309020205020404" pitchFamily="49" charset="0"/>
              </a:rPr>
              <a:t># detect</a:t>
            </a:r>
            <a:endParaRPr lang="en-IN" sz="800" b="0" dirty="0">
              <a:solidFill>
                <a:srgbClr val="000000"/>
              </a:solidFill>
              <a:effectLst/>
              <a:latin typeface="Courier New" panose="02070309020205020404" pitchFamily="49" charset="0"/>
            </a:endParaRPr>
          </a:p>
          <a:p>
            <a:r>
              <a:rPr lang="en-IN" sz="800" b="0" dirty="0">
                <a:solidFill>
                  <a:srgbClr val="000000"/>
                </a:solidFill>
                <a:effectLst/>
                <a:latin typeface="Courier New" panose="02070309020205020404" pitchFamily="49" charset="0"/>
              </a:rPr>
              <a:t>results = model(frame, size=</a:t>
            </a:r>
            <a:r>
              <a:rPr lang="en-IN" sz="800" b="0" dirty="0">
                <a:solidFill>
                  <a:srgbClr val="098156"/>
                </a:solidFill>
                <a:effectLst/>
                <a:latin typeface="Courier New" panose="02070309020205020404" pitchFamily="49" charset="0"/>
              </a:rPr>
              <a:t>1280</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detections = sv.Detections.from_yolov5(results)</a:t>
            </a:r>
          </a:p>
          <a:p>
            <a:r>
              <a:rPr lang="en-IN" sz="800" b="0" dirty="0">
                <a:solidFill>
                  <a:srgbClr val="000000"/>
                </a:solidFill>
                <a:effectLst/>
                <a:latin typeface="Courier New" panose="02070309020205020404" pitchFamily="49" charset="0"/>
              </a:rPr>
              <a:t>detections = detections[(</a:t>
            </a:r>
            <a:r>
              <a:rPr lang="en-IN" sz="800" b="0" dirty="0" err="1">
                <a:solidFill>
                  <a:srgbClr val="000000"/>
                </a:solidFill>
                <a:effectLst/>
                <a:latin typeface="Courier New" panose="02070309020205020404" pitchFamily="49" charset="0"/>
              </a:rPr>
              <a:t>detections.class_id</a:t>
            </a:r>
            <a:r>
              <a:rPr lang="en-IN" sz="800" b="0" dirty="0">
                <a:solidFill>
                  <a:srgbClr val="000000"/>
                </a:solidFill>
                <a:effectLst/>
                <a:latin typeface="Courier New" panose="02070309020205020404" pitchFamily="49" charset="0"/>
              </a:rPr>
              <a:t> == </a:t>
            </a:r>
            <a:r>
              <a:rPr lang="en-IN" sz="800" b="0" dirty="0">
                <a:solidFill>
                  <a:srgbClr val="098156"/>
                </a:solidFill>
                <a:effectLst/>
                <a:latin typeface="Courier New" panose="02070309020205020404" pitchFamily="49" charset="0"/>
              </a:rPr>
              <a:t>0</a:t>
            </a:r>
            <a:r>
              <a:rPr lang="en-IN" sz="800" b="0" dirty="0">
                <a:solidFill>
                  <a:srgbClr val="000000"/>
                </a:solidFill>
                <a:effectLst/>
                <a:latin typeface="Courier New" panose="02070309020205020404" pitchFamily="49" charset="0"/>
              </a:rPr>
              <a:t>) &amp; (</a:t>
            </a:r>
            <a:r>
              <a:rPr lang="en-IN" sz="800" b="0" dirty="0" err="1">
                <a:solidFill>
                  <a:srgbClr val="000000"/>
                </a:solidFill>
                <a:effectLst/>
                <a:latin typeface="Courier New" panose="02070309020205020404" pitchFamily="49" charset="0"/>
              </a:rPr>
              <a:t>detections.confidence</a:t>
            </a:r>
            <a:r>
              <a:rPr lang="en-IN" sz="800" b="0" dirty="0">
                <a:solidFill>
                  <a:srgbClr val="000000"/>
                </a:solidFill>
                <a:effectLst/>
                <a:latin typeface="Courier New" panose="02070309020205020404" pitchFamily="49" charset="0"/>
              </a:rPr>
              <a:t> &gt; </a:t>
            </a:r>
            <a:r>
              <a:rPr lang="en-IN" sz="800" b="0" dirty="0">
                <a:solidFill>
                  <a:srgbClr val="098156"/>
                </a:solidFill>
                <a:effectLst/>
                <a:latin typeface="Courier New" panose="02070309020205020404" pitchFamily="49" charset="0"/>
              </a:rPr>
              <a:t>0.5</a:t>
            </a:r>
            <a:r>
              <a:rPr lang="en-IN" sz="800" b="0" dirty="0">
                <a:solidFill>
                  <a:srgbClr val="000000"/>
                </a:solidFill>
                <a:effectLst/>
                <a:latin typeface="Courier New" panose="02070309020205020404" pitchFamily="49" charset="0"/>
              </a:rPr>
              <a:t>)]</a:t>
            </a:r>
          </a:p>
          <a:p>
            <a:br>
              <a:rPr lang="en-IN" sz="800" b="0" dirty="0">
                <a:solidFill>
                  <a:srgbClr val="000000"/>
                </a:solidFill>
                <a:effectLst/>
                <a:latin typeface="Courier New" panose="02070309020205020404" pitchFamily="49" charset="0"/>
              </a:rPr>
            </a:br>
            <a:r>
              <a:rPr lang="en-IN" sz="800" b="0" dirty="0">
                <a:solidFill>
                  <a:srgbClr val="AF00DB"/>
                </a:solidFill>
                <a:effectLst/>
                <a:latin typeface="Courier New" panose="02070309020205020404" pitchFamily="49" charset="0"/>
              </a:rPr>
              <a:t>for</a:t>
            </a:r>
            <a:r>
              <a:rPr lang="en-IN" sz="800" b="0" dirty="0">
                <a:solidFill>
                  <a:srgbClr val="000000"/>
                </a:solidFill>
                <a:effectLst/>
                <a:latin typeface="Courier New" panose="02070309020205020404" pitchFamily="49" charset="0"/>
              </a:rPr>
              <a:t> zone, </a:t>
            </a:r>
            <a:r>
              <a:rPr lang="en-IN" sz="800" b="0" dirty="0" err="1">
                <a:solidFill>
                  <a:srgbClr val="000000"/>
                </a:solidFill>
                <a:effectLst/>
                <a:latin typeface="Courier New" panose="02070309020205020404" pitchFamily="49" charset="0"/>
              </a:rPr>
              <a:t>zone_annotator</a:t>
            </a:r>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box_annotator</a:t>
            </a:r>
            <a:r>
              <a:rPr lang="en-IN" sz="800" b="0" dirty="0">
                <a:solidFill>
                  <a:srgbClr val="000000"/>
                </a:solidFill>
                <a:effectLst/>
                <a:latin typeface="Courier New" panose="02070309020205020404" pitchFamily="49" charset="0"/>
              </a:rPr>
              <a:t> </a:t>
            </a:r>
            <a:r>
              <a:rPr lang="en-IN" sz="800" b="0" dirty="0">
                <a:solidFill>
                  <a:srgbClr val="0000FF"/>
                </a:solidFill>
                <a:effectLst/>
                <a:latin typeface="Courier New" panose="02070309020205020404" pitchFamily="49" charset="0"/>
              </a:rPr>
              <a:t>in</a:t>
            </a:r>
            <a:r>
              <a:rPr lang="en-IN" sz="800" b="0" dirty="0">
                <a:solidFill>
                  <a:srgbClr val="000000"/>
                </a:solidFill>
                <a:effectLst/>
                <a:latin typeface="Courier New" panose="02070309020205020404" pitchFamily="49" charset="0"/>
              </a:rPr>
              <a:t> </a:t>
            </a:r>
            <a:r>
              <a:rPr lang="en-IN" sz="800" b="0" dirty="0">
                <a:solidFill>
                  <a:srgbClr val="795E26"/>
                </a:solidFill>
                <a:effectLst/>
                <a:latin typeface="Courier New" panose="02070309020205020404" pitchFamily="49" charset="0"/>
              </a:rPr>
              <a:t>zip</a:t>
            </a:r>
            <a:r>
              <a:rPr lang="en-IN" sz="800" b="0" dirty="0">
                <a:solidFill>
                  <a:srgbClr val="000000"/>
                </a:solidFill>
                <a:effectLst/>
                <a:latin typeface="Courier New" panose="02070309020205020404" pitchFamily="49" charset="0"/>
              </a:rPr>
              <a:t>(zones, </a:t>
            </a:r>
            <a:r>
              <a:rPr lang="en-IN" sz="800" b="0" dirty="0" err="1">
                <a:solidFill>
                  <a:srgbClr val="000000"/>
                </a:solidFill>
                <a:effectLst/>
                <a:latin typeface="Courier New" panose="02070309020205020404" pitchFamily="49" charset="0"/>
              </a:rPr>
              <a:t>zone_annotators</a:t>
            </a:r>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box_annotators</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    mask = </a:t>
            </a:r>
            <a:r>
              <a:rPr lang="en-IN" sz="800" b="0" dirty="0" err="1">
                <a:solidFill>
                  <a:srgbClr val="000000"/>
                </a:solidFill>
                <a:effectLst/>
                <a:latin typeface="Courier New" panose="02070309020205020404" pitchFamily="49" charset="0"/>
              </a:rPr>
              <a:t>zone.trigger</a:t>
            </a:r>
            <a:r>
              <a:rPr lang="en-IN" sz="800" b="0" dirty="0">
                <a:solidFill>
                  <a:srgbClr val="000000"/>
                </a:solidFill>
                <a:effectLst/>
                <a:latin typeface="Courier New" panose="02070309020205020404" pitchFamily="49" charset="0"/>
              </a:rPr>
              <a:t>(detections=detections)</a:t>
            </a:r>
          </a:p>
          <a:p>
            <a:r>
              <a:rPr lang="en-IN" sz="800" b="0" dirty="0">
                <a:solidFill>
                  <a:srgbClr val="000000"/>
                </a:solidFill>
                <a:effectLst/>
                <a:latin typeface="Courier New" panose="02070309020205020404" pitchFamily="49" charset="0"/>
              </a:rPr>
              <a:t>    </a:t>
            </a:r>
            <a:r>
              <a:rPr lang="en-IN" sz="800" b="0" dirty="0" err="1">
                <a:solidFill>
                  <a:srgbClr val="000000"/>
                </a:solidFill>
                <a:effectLst/>
                <a:latin typeface="Courier New" panose="02070309020205020404" pitchFamily="49" charset="0"/>
              </a:rPr>
              <a:t>detections_filtered</a:t>
            </a:r>
            <a:r>
              <a:rPr lang="en-IN" sz="800" b="0" dirty="0">
                <a:solidFill>
                  <a:srgbClr val="000000"/>
                </a:solidFill>
                <a:effectLst/>
                <a:latin typeface="Courier New" panose="02070309020205020404" pitchFamily="49" charset="0"/>
              </a:rPr>
              <a:t> = detections[mask]</a:t>
            </a:r>
          </a:p>
          <a:p>
            <a:r>
              <a:rPr lang="en-IN" sz="800" b="0" dirty="0">
                <a:solidFill>
                  <a:srgbClr val="000000"/>
                </a:solidFill>
                <a:effectLst/>
                <a:latin typeface="Courier New" panose="02070309020205020404" pitchFamily="49" charset="0"/>
              </a:rPr>
              <a:t>    frame = </a:t>
            </a:r>
            <a:r>
              <a:rPr lang="en-IN" sz="800" b="0" dirty="0" err="1">
                <a:solidFill>
                  <a:srgbClr val="000000"/>
                </a:solidFill>
                <a:effectLst/>
                <a:latin typeface="Courier New" panose="02070309020205020404" pitchFamily="49" charset="0"/>
              </a:rPr>
              <a:t>box_annotator.annotate</a:t>
            </a:r>
            <a:r>
              <a:rPr lang="en-IN" sz="800" b="0" dirty="0">
                <a:solidFill>
                  <a:srgbClr val="000000"/>
                </a:solidFill>
                <a:effectLst/>
                <a:latin typeface="Courier New" panose="02070309020205020404" pitchFamily="49" charset="0"/>
              </a:rPr>
              <a:t>(scene=frame, detections=</a:t>
            </a:r>
            <a:r>
              <a:rPr lang="en-IN" sz="800" b="0" dirty="0" err="1">
                <a:solidFill>
                  <a:srgbClr val="000000"/>
                </a:solidFill>
                <a:effectLst/>
                <a:latin typeface="Courier New" panose="02070309020205020404" pitchFamily="49" charset="0"/>
              </a:rPr>
              <a:t>detections_filtered</a:t>
            </a:r>
            <a:r>
              <a:rPr lang="en-IN" sz="800" b="0" dirty="0">
                <a:solidFill>
                  <a:srgbClr val="000000"/>
                </a:solidFill>
                <a:effectLst/>
                <a:latin typeface="Courier New" panose="02070309020205020404" pitchFamily="49" charset="0"/>
              </a:rPr>
              <a:t>)</a:t>
            </a:r>
          </a:p>
          <a:p>
            <a:r>
              <a:rPr lang="en-IN" sz="800" b="0" dirty="0">
                <a:solidFill>
                  <a:srgbClr val="000000"/>
                </a:solidFill>
                <a:effectLst/>
                <a:latin typeface="Courier New" panose="02070309020205020404" pitchFamily="49" charset="0"/>
              </a:rPr>
              <a:t>    frame = </a:t>
            </a:r>
            <a:r>
              <a:rPr lang="en-IN" sz="800" b="0" dirty="0" err="1">
                <a:solidFill>
                  <a:srgbClr val="000000"/>
                </a:solidFill>
                <a:effectLst/>
                <a:latin typeface="Courier New" panose="02070309020205020404" pitchFamily="49" charset="0"/>
              </a:rPr>
              <a:t>zone_annotator.annotate</a:t>
            </a:r>
            <a:r>
              <a:rPr lang="en-IN" sz="800" b="0" dirty="0">
                <a:solidFill>
                  <a:srgbClr val="000000"/>
                </a:solidFill>
                <a:effectLst/>
                <a:latin typeface="Courier New" panose="02070309020205020404" pitchFamily="49" charset="0"/>
              </a:rPr>
              <a:t>(scene=frame)</a:t>
            </a:r>
          </a:p>
          <a:p>
            <a:br>
              <a:rPr lang="en-IN" sz="800" b="0" dirty="0">
                <a:solidFill>
                  <a:srgbClr val="000000"/>
                </a:solidFill>
                <a:effectLst/>
                <a:latin typeface="Courier New" panose="02070309020205020404" pitchFamily="49" charset="0"/>
              </a:rPr>
            </a:br>
            <a:r>
              <a:rPr lang="en-IN" sz="800" b="0" dirty="0">
                <a:solidFill>
                  <a:srgbClr val="0000FF"/>
                </a:solidFill>
                <a:effectLst/>
                <a:latin typeface="Courier New" panose="02070309020205020404" pitchFamily="49" charset="0"/>
              </a:rPr>
              <a:t>%matplotlib </a:t>
            </a:r>
            <a:r>
              <a:rPr lang="en-IN" sz="800" b="0" dirty="0">
                <a:solidFill>
                  <a:srgbClr val="000000"/>
                </a:solidFill>
                <a:effectLst/>
                <a:latin typeface="Courier New" panose="02070309020205020404" pitchFamily="49" charset="0"/>
              </a:rPr>
              <a:t>inline  </a:t>
            </a:r>
          </a:p>
          <a:p>
            <a:r>
              <a:rPr lang="en-IN" sz="800" b="0" dirty="0" err="1">
                <a:solidFill>
                  <a:srgbClr val="000000"/>
                </a:solidFill>
                <a:effectLst/>
                <a:latin typeface="Courier New" panose="02070309020205020404" pitchFamily="49" charset="0"/>
              </a:rPr>
              <a:t>sv.show_frame_in_notebook</a:t>
            </a:r>
            <a:r>
              <a:rPr lang="en-IN" sz="800" b="0" dirty="0">
                <a:solidFill>
                  <a:srgbClr val="000000"/>
                </a:solidFill>
                <a:effectLst/>
                <a:latin typeface="Courier New" panose="02070309020205020404" pitchFamily="49" charset="0"/>
              </a:rPr>
              <a:t>(frame, (</a:t>
            </a:r>
            <a:r>
              <a:rPr lang="en-IN" sz="800" b="0" dirty="0">
                <a:solidFill>
                  <a:srgbClr val="098156"/>
                </a:solidFill>
                <a:effectLst/>
                <a:latin typeface="Courier New" panose="02070309020205020404" pitchFamily="49" charset="0"/>
              </a:rPr>
              <a:t>11</a:t>
            </a:r>
            <a:r>
              <a:rPr lang="en-IN" sz="800" b="0" dirty="0">
                <a:solidFill>
                  <a:srgbClr val="000000"/>
                </a:solidFill>
                <a:effectLst/>
                <a:latin typeface="Courier New" panose="02070309020205020404" pitchFamily="49" charset="0"/>
              </a:rPr>
              <a:t>, </a:t>
            </a:r>
            <a:r>
              <a:rPr lang="en-IN" sz="800" b="0" dirty="0">
                <a:solidFill>
                  <a:srgbClr val="098156"/>
                </a:solidFill>
                <a:effectLst/>
                <a:latin typeface="Courier New" panose="02070309020205020404" pitchFamily="49" charset="0"/>
              </a:rPr>
              <a:t>11</a:t>
            </a:r>
            <a:r>
              <a:rPr lang="en-IN" sz="800" b="0" dirty="0">
                <a:solidFill>
                  <a:srgbClr val="000000"/>
                </a:solidFill>
                <a:effectLst/>
                <a:latin typeface="Courier New" panose="02070309020205020404" pitchFamily="49" charset="0"/>
              </a:rPr>
              <a:t>))</a:t>
            </a:r>
          </a:p>
          <a:p>
            <a:endParaRPr lang="en-IN" sz="800" dirty="0"/>
          </a:p>
        </p:txBody>
      </p:sp>
    </p:spTree>
    <p:extLst>
      <p:ext uri="{BB962C8B-B14F-4D97-AF65-F5344CB8AC3E}">
        <p14:creationId xmlns:p14="http://schemas.microsoft.com/office/powerpoint/2010/main" val="254564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4209-FD99-F3D1-C633-2E65ADB315E0}"/>
              </a:ext>
            </a:extLst>
          </p:cNvPr>
          <p:cNvSpPr>
            <a:spLocks noGrp="1"/>
          </p:cNvSpPr>
          <p:nvPr>
            <p:ph type="title"/>
          </p:nvPr>
        </p:nvSpPr>
        <p:spPr/>
        <p:txBody>
          <a:bodyPr>
            <a:normAutofit/>
          </a:bodyPr>
          <a:lstStyle/>
          <a:p>
            <a:r>
              <a:rPr lang="en-US" dirty="0"/>
              <a:t>Zone Classification Output</a:t>
            </a:r>
            <a:endParaRPr lang="en-IN" dirty="0"/>
          </a:p>
        </p:txBody>
      </p:sp>
      <p:pic>
        <p:nvPicPr>
          <p:cNvPr id="8" name="Content Placeholder 7">
            <a:extLst>
              <a:ext uri="{FF2B5EF4-FFF2-40B4-BE49-F238E27FC236}">
                <a16:creationId xmlns:a16="http://schemas.microsoft.com/office/drawing/2014/main" id="{1814B395-62A8-4C63-4434-1952AD4AB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Date Placeholder 3">
            <a:extLst>
              <a:ext uri="{FF2B5EF4-FFF2-40B4-BE49-F238E27FC236}">
                <a16:creationId xmlns:a16="http://schemas.microsoft.com/office/drawing/2014/main" id="{90E9501F-E7EB-80CA-5BDE-FE76FDC1C155}"/>
              </a:ext>
            </a:extLst>
          </p:cNvPr>
          <p:cNvSpPr>
            <a:spLocks noGrp="1"/>
          </p:cNvSpPr>
          <p:nvPr>
            <p:ph type="dt" sz="half" idx="10"/>
          </p:nvPr>
        </p:nvSpPr>
        <p:spPr/>
        <p:txBody>
          <a:bodyPr/>
          <a:lstStyle/>
          <a:p>
            <a:fld id="{3A2FB0FF-D7BA-4126-98A6-D7C1001DCEAF}" type="datetime1">
              <a:rPr lang="en-US" smtClean="0"/>
              <a:t>3/24/2023</a:t>
            </a:fld>
            <a:endParaRPr lang="en-US"/>
          </a:p>
        </p:txBody>
      </p:sp>
      <p:sp>
        <p:nvSpPr>
          <p:cNvPr id="5" name="Footer Placeholder 4">
            <a:extLst>
              <a:ext uri="{FF2B5EF4-FFF2-40B4-BE49-F238E27FC236}">
                <a16:creationId xmlns:a16="http://schemas.microsoft.com/office/drawing/2014/main" id="{58B4F898-45D4-B79E-4A88-710671289A7C}"/>
              </a:ext>
            </a:extLst>
          </p:cNvPr>
          <p:cNvSpPr>
            <a:spLocks noGrp="1"/>
          </p:cNvSpPr>
          <p:nvPr>
            <p:ph type="ftr" sz="quarter" idx="11"/>
          </p:nvPr>
        </p:nvSpPr>
        <p:spPr/>
        <p:txBody>
          <a:bodyPr/>
          <a:lstStyle/>
          <a:p>
            <a:r>
              <a:rPr lang="en-US"/>
              <a:t>Department of Artificial Intelligence</a:t>
            </a:r>
            <a:endParaRPr lang="en-US" dirty="0"/>
          </a:p>
        </p:txBody>
      </p:sp>
      <p:sp>
        <p:nvSpPr>
          <p:cNvPr id="6" name="Slide Number Placeholder 5">
            <a:extLst>
              <a:ext uri="{FF2B5EF4-FFF2-40B4-BE49-F238E27FC236}">
                <a16:creationId xmlns:a16="http://schemas.microsoft.com/office/drawing/2014/main" id="{9D302FCF-146B-0141-7CD9-709E79124ABF}"/>
              </a:ext>
            </a:extLst>
          </p:cNvPr>
          <p:cNvSpPr>
            <a:spLocks noGrp="1"/>
          </p:cNvSpPr>
          <p:nvPr>
            <p:ph type="sldNum" sz="quarter" idx="12"/>
          </p:nvPr>
        </p:nvSpPr>
        <p:spPr/>
        <p:txBody>
          <a:bodyPr/>
          <a:lstStyle/>
          <a:p>
            <a:fld id="{64F338E2-3652-4003-AA3F-C0686A865D62}" type="slidenum">
              <a:rPr lang="en-US" smtClean="0"/>
              <a:t>16</a:t>
            </a:fld>
            <a:endParaRPr lang="en-US"/>
          </a:p>
        </p:txBody>
      </p:sp>
    </p:spTree>
    <p:extLst>
      <p:ext uri="{BB962C8B-B14F-4D97-AF65-F5344CB8AC3E}">
        <p14:creationId xmlns:p14="http://schemas.microsoft.com/office/powerpoint/2010/main" val="1869893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E1A5-BAEB-D0EC-A5A8-1CAC0EDB4881}"/>
              </a:ext>
            </a:extLst>
          </p:cNvPr>
          <p:cNvSpPr>
            <a:spLocks noGrp="1"/>
          </p:cNvSpPr>
          <p:nvPr>
            <p:ph type="title"/>
          </p:nvPr>
        </p:nvSpPr>
        <p:spPr/>
        <p:txBody>
          <a:bodyPr/>
          <a:lstStyle/>
          <a:p>
            <a:r>
              <a:rPr lang="en-US" dirty="0"/>
              <a:t>Final Output</a:t>
            </a:r>
            <a:endParaRPr lang="en-IN" dirty="0"/>
          </a:p>
        </p:txBody>
      </p:sp>
      <p:pic>
        <p:nvPicPr>
          <p:cNvPr id="8" name="Content Placeholder 7">
            <a:extLst>
              <a:ext uri="{FF2B5EF4-FFF2-40B4-BE49-F238E27FC236}">
                <a16:creationId xmlns:a16="http://schemas.microsoft.com/office/drawing/2014/main" id="{0DCADF69-DA7F-E1ED-32D6-C522EDFF2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92" y="1847850"/>
            <a:ext cx="5348438" cy="4351338"/>
          </a:xfrm>
        </p:spPr>
      </p:pic>
      <p:sp>
        <p:nvSpPr>
          <p:cNvPr id="4" name="Date Placeholder 3">
            <a:extLst>
              <a:ext uri="{FF2B5EF4-FFF2-40B4-BE49-F238E27FC236}">
                <a16:creationId xmlns:a16="http://schemas.microsoft.com/office/drawing/2014/main" id="{37D1376B-A342-B433-46F5-2AEE7F924BFC}"/>
              </a:ext>
            </a:extLst>
          </p:cNvPr>
          <p:cNvSpPr>
            <a:spLocks noGrp="1"/>
          </p:cNvSpPr>
          <p:nvPr>
            <p:ph type="dt" sz="half" idx="10"/>
          </p:nvPr>
        </p:nvSpPr>
        <p:spPr/>
        <p:txBody>
          <a:bodyPr/>
          <a:lstStyle/>
          <a:p>
            <a:fld id="{3A2FB0FF-D7BA-4126-98A6-D7C1001DCEAF}" type="datetime1">
              <a:rPr lang="en-US" smtClean="0"/>
              <a:t>3/24/2023</a:t>
            </a:fld>
            <a:endParaRPr lang="en-US"/>
          </a:p>
        </p:txBody>
      </p:sp>
      <p:sp>
        <p:nvSpPr>
          <p:cNvPr id="5" name="Footer Placeholder 4">
            <a:extLst>
              <a:ext uri="{FF2B5EF4-FFF2-40B4-BE49-F238E27FC236}">
                <a16:creationId xmlns:a16="http://schemas.microsoft.com/office/drawing/2014/main" id="{2CCE65C4-90CC-A093-9802-7D88EE79C351}"/>
              </a:ext>
            </a:extLst>
          </p:cNvPr>
          <p:cNvSpPr>
            <a:spLocks noGrp="1"/>
          </p:cNvSpPr>
          <p:nvPr>
            <p:ph type="ftr" sz="quarter" idx="11"/>
          </p:nvPr>
        </p:nvSpPr>
        <p:spPr/>
        <p:txBody>
          <a:bodyPr/>
          <a:lstStyle/>
          <a:p>
            <a:r>
              <a:rPr lang="en-US"/>
              <a:t>Department of Artificial Intelligence</a:t>
            </a:r>
            <a:endParaRPr lang="en-US" dirty="0"/>
          </a:p>
        </p:txBody>
      </p:sp>
      <p:sp>
        <p:nvSpPr>
          <p:cNvPr id="6" name="Slide Number Placeholder 5">
            <a:extLst>
              <a:ext uri="{FF2B5EF4-FFF2-40B4-BE49-F238E27FC236}">
                <a16:creationId xmlns:a16="http://schemas.microsoft.com/office/drawing/2014/main" id="{A88ADA95-25AF-6927-B59A-B20DE7CBFA98}"/>
              </a:ext>
            </a:extLst>
          </p:cNvPr>
          <p:cNvSpPr>
            <a:spLocks noGrp="1"/>
          </p:cNvSpPr>
          <p:nvPr>
            <p:ph type="sldNum" sz="quarter" idx="12"/>
          </p:nvPr>
        </p:nvSpPr>
        <p:spPr/>
        <p:txBody>
          <a:bodyPr/>
          <a:lstStyle/>
          <a:p>
            <a:fld id="{64F338E2-3652-4003-AA3F-C0686A865D62}" type="slidenum">
              <a:rPr lang="en-US" smtClean="0"/>
              <a:t>17</a:t>
            </a:fld>
            <a:endParaRPr lang="en-US"/>
          </a:p>
        </p:txBody>
      </p:sp>
      <p:pic>
        <p:nvPicPr>
          <p:cNvPr id="10" name="Picture 9">
            <a:extLst>
              <a:ext uri="{FF2B5EF4-FFF2-40B4-BE49-F238E27FC236}">
                <a16:creationId xmlns:a16="http://schemas.microsoft.com/office/drawing/2014/main" id="{64A167C5-2F0A-077B-E40C-36573E637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47850"/>
            <a:ext cx="5180285" cy="4351338"/>
          </a:xfrm>
          <a:prstGeom prst="rect">
            <a:avLst/>
          </a:prstGeom>
        </p:spPr>
      </p:pic>
    </p:spTree>
    <p:extLst>
      <p:ext uri="{BB962C8B-B14F-4D97-AF65-F5344CB8AC3E}">
        <p14:creationId xmlns:p14="http://schemas.microsoft.com/office/powerpoint/2010/main" val="403177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sym typeface="+mn-ea"/>
              </a:rPr>
            </a:br>
            <a:br>
              <a:rPr lang="en-US">
                <a:sym typeface="+mn-ea"/>
              </a:rPr>
            </a:br>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18</a:t>
            </a:fld>
            <a:endParaRPr lang="en-US"/>
          </a:p>
        </p:txBody>
      </p:sp>
      <p:pic>
        <p:nvPicPr>
          <p:cNvPr id="9" name="Picture 8"/>
          <p:cNvPicPr>
            <a:picLocks noChangeAspect="1"/>
          </p:cNvPicPr>
          <p:nvPr/>
        </p:nvPicPr>
        <p:blipFill>
          <a:blip r:embed="rId2"/>
          <a:stretch>
            <a:fillRect/>
          </a:stretch>
        </p:blipFill>
        <p:spPr>
          <a:xfrm>
            <a:off x="2345690" y="1825625"/>
            <a:ext cx="7007860" cy="3888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10000"/>
          </a:bodyPr>
          <a:lstStyle/>
          <a:p>
            <a:pPr algn="just"/>
            <a:endParaRPr lang="en-US" dirty="0"/>
          </a:p>
          <a:p>
            <a:pPr marL="0" indent="0" algn="just">
              <a:buNone/>
            </a:pPr>
            <a:r>
              <a:rPr lang="en-US" dirty="0">
                <a:latin typeface="+mj-lt"/>
              </a:rPr>
              <a:t>Drone (Unmanned Aerial Vehicle) is an electronic device which is remote controlled based aircraft used to achieve vertical flight with stability and it can be used for capturing live Video and also for capturing images using camera. </a:t>
            </a:r>
          </a:p>
          <a:p>
            <a:pPr marL="0" indent="0" algn="just">
              <a:buNone/>
            </a:pPr>
            <a:endParaRPr lang="en-US" dirty="0">
              <a:latin typeface="+mj-lt"/>
            </a:endParaRPr>
          </a:p>
          <a:p>
            <a:pPr marL="0" indent="0" algn="just">
              <a:buNone/>
            </a:pPr>
            <a:r>
              <a:rPr lang="en-US" dirty="0">
                <a:latin typeface="+mj-lt"/>
              </a:rPr>
              <a:t>The basic drone includes a frame, flight control board, motors, electronic speed controllers, a transmitter, a receiver, Lipo battery. Individual components were tested and verified. Tuning and calibration of the PID controller were done to obtain stabilization on each axis. Currently, the drone can properly stabilize itself.</a:t>
            </a:r>
          </a:p>
        </p:txBody>
      </p:sp>
      <p:sp>
        <p:nvSpPr>
          <p:cNvPr id="4" name="Footer Placeholder 3"/>
          <p:cNvSpPr>
            <a:spLocks noGrp="1"/>
          </p:cNvSpPr>
          <p:nvPr>
            <p:ph type="ftr" sz="quarter" idx="11"/>
          </p:nvPr>
        </p:nvSpPr>
        <p:spPr/>
        <p:txBody>
          <a:bodyPr/>
          <a:lstStyle/>
          <a:p>
            <a:r>
              <a:rPr lang="en-US"/>
              <a:t>Department of Artificial Intelligence</a:t>
            </a:r>
            <a:endParaRPr lang="en-US" dirty="0"/>
          </a:p>
        </p:txBody>
      </p:sp>
      <p:sp>
        <p:nvSpPr>
          <p:cNvPr id="6" name="Slide Number Placeholder 5"/>
          <p:cNvSpPr>
            <a:spLocks noGrp="1"/>
          </p:cNvSpPr>
          <p:nvPr>
            <p:ph type="sldNum" sz="quarter" idx="12"/>
          </p:nvPr>
        </p:nvSpPr>
        <p:spPr/>
        <p:txBody>
          <a:bodyPr/>
          <a:lstStyle/>
          <a:p>
            <a:fld id="{64F338E2-3652-4003-AA3F-C0686A865D62}"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lgn="just">
              <a:buNone/>
            </a:pPr>
            <a:endParaRPr lang="en-US" dirty="0"/>
          </a:p>
          <a:p>
            <a:pPr marL="0" indent="0" algn="just">
              <a:buNone/>
            </a:pPr>
            <a:r>
              <a:rPr lang="en-US" dirty="0">
                <a:latin typeface="+mj-lt"/>
                <a:sym typeface="+mn-ea"/>
              </a:rPr>
              <a:t>The drone provides a rare view of the campus to get complete information in and out with an analysis report. As drone is a movable aerial vehicle with integrated camera, it can reach blind spots easily and can improve surveillance</a:t>
            </a:r>
          </a:p>
          <a:p>
            <a:pPr marL="0" indent="0" algn="just">
              <a:buNone/>
            </a:pPr>
            <a:endParaRPr lang="en-US" dirty="0">
              <a:latin typeface="+mj-lt"/>
            </a:endParaRPr>
          </a:p>
          <a:p>
            <a:pPr marL="0" indent="0" algn="just">
              <a:buNone/>
            </a:pPr>
            <a:r>
              <a:rPr lang="en-US" dirty="0">
                <a:latin typeface="+mj-lt"/>
              </a:rPr>
              <a:t>The data captured by drone is now classified by using Deep Learning YOLO V5 framework. This works by analysing the data into different categories such as vehicles (2 wheelers and 4 wheelers with owner name), pedestrians(Humans) and provides the count of each category</a:t>
            </a:r>
          </a:p>
          <a:p>
            <a:pPr marL="0" indent="0" algn="just">
              <a:buNone/>
            </a:pPr>
            <a:endParaRPr lang="en-US" dirty="0"/>
          </a:p>
        </p:txBody>
      </p:sp>
      <p:sp>
        <p:nvSpPr>
          <p:cNvPr id="4" name="Footer Placeholder 3"/>
          <p:cNvSpPr>
            <a:spLocks noGrp="1"/>
          </p:cNvSpPr>
          <p:nvPr>
            <p:ph type="ftr" sz="quarter" idx="11"/>
          </p:nvPr>
        </p:nvSpPr>
        <p:spPr/>
        <p:txBody>
          <a:bodyPr/>
          <a:lstStyle/>
          <a:p>
            <a:r>
              <a:rPr lang="en-US"/>
              <a:t>Department of Artificial Intelligence</a:t>
            </a:r>
            <a:endParaRPr lang="en-US" dirty="0"/>
          </a:p>
        </p:txBody>
      </p:sp>
      <p:sp>
        <p:nvSpPr>
          <p:cNvPr id="6" name="Slide Number Placeholder 5"/>
          <p:cNvSpPr>
            <a:spLocks noGrp="1"/>
          </p:cNvSpPr>
          <p:nvPr>
            <p:ph type="sldNum" sz="quarter" idx="12"/>
          </p:nvPr>
        </p:nvSpPr>
        <p:spPr/>
        <p:txBody>
          <a:bodyPr/>
          <a:lstStyle/>
          <a:p>
            <a:fld id="{64F338E2-3652-4003-AA3F-C0686A865D62}"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890" dirty="0"/>
              <a:t>Introduction</a:t>
            </a:r>
            <a:br>
              <a:rPr lang="en-US" dirty="0"/>
            </a:br>
            <a:endParaRPr lang="en-US"/>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4</a:t>
            </a:fld>
            <a:endParaRPr lang="en-US"/>
          </a:p>
        </p:txBody>
      </p:sp>
      <p:sp>
        <p:nvSpPr>
          <p:cNvPr id="12" name="Text Box 11"/>
          <p:cNvSpPr txBox="1"/>
          <p:nvPr/>
        </p:nvSpPr>
        <p:spPr>
          <a:xfrm>
            <a:off x="7121525" y="3839210"/>
            <a:ext cx="701040" cy="368300"/>
          </a:xfrm>
          <a:prstGeom prst="rect">
            <a:avLst/>
          </a:prstGeom>
          <a:noFill/>
        </p:spPr>
        <p:txBody>
          <a:bodyPr wrap="square" rtlCol="0">
            <a:spAutoFit/>
          </a:bodyPr>
          <a:lstStyle/>
          <a:p>
            <a:endParaRPr lang="en-US"/>
          </a:p>
        </p:txBody>
      </p:sp>
      <p:sp>
        <p:nvSpPr>
          <p:cNvPr id="3" name="Content Placeholder 2"/>
          <p:cNvSpPr>
            <a:spLocks noGrp="1"/>
          </p:cNvSpPr>
          <p:nvPr>
            <p:ph idx="1"/>
          </p:nvPr>
        </p:nvSpPr>
        <p:spPr>
          <a:xfrm>
            <a:off x="838200" y="1884045"/>
            <a:ext cx="10516235" cy="4293235"/>
          </a:xfrm>
        </p:spPr>
        <p:txBody>
          <a:bodyPr>
            <a:normAutofit fontScale="37500" lnSpcReduction="20000"/>
          </a:bodyPr>
          <a:lstStyle/>
          <a:p>
            <a:pPr marL="0" indent="0" algn="just">
              <a:buNone/>
            </a:pPr>
            <a:r>
              <a:rPr lang="en-US" sz="7500" b="1" dirty="0">
                <a:latin typeface="+mj-lt"/>
              </a:rPr>
              <a:t>Drone:-</a:t>
            </a:r>
          </a:p>
          <a:p>
            <a:pPr algn="just"/>
            <a:r>
              <a:rPr lang="en-US" sz="7500" dirty="0">
                <a:latin typeface="+mj-lt"/>
              </a:rPr>
              <a:t>Drone(UAV) is defined as an Unmanned Aerial Vehicle that does not carry a human operator, uses aerodynamic forces to provide vehicle lift, can fly autonomously or be piloted remotely. It is controlled either autonomously by on-board computers or by remote control of a pilot on the ground.</a:t>
            </a:r>
          </a:p>
          <a:p>
            <a:pPr algn="just"/>
            <a:r>
              <a:rPr lang="en-US" sz="7500" dirty="0">
                <a:latin typeface="+mj-lt"/>
                <a:sym typeface="+mn-ea"/>
              </a:rPr>
              <a:t>A Drone has been built that can be operated by radio frequency controller. Micro- controller based drone control system has also been developed where a RF transmitter and receiver operating in the frequency of 2.4 GHz are used for remote operation for the Drone.</a:t>
            </a:r>
            <a:endParaRPr lang="en-US" sz="7500" dirty="0">
              <a:latin typeface="+mj-lt"/>
            </a:endParaRPr>
          </a:p>
          <a:p>
            <a:pPr algn="l"/>
            <a:endParaRPr lang="en-US" sz="7500" dirty="0">
              <a:latin typeface="+mj-lt"/>
            </a:endParaRPr>
          </a:p>
          <a:p>
            <a:pPr algn="l"/>
            <a:endParaRPr lang="en-US" sz="4665" dirty="0"/>
          </a:p>
          <a:p>
            <a:pPr algn="l">
              <a:buNone/>
            </a:pPr>
            <a:endParaRPr lang="en-US" sz="4665" dirty="0"/>
          </a:p>
        </p:txBody>
      </p:sp>
      <p:sp>
        <p:nvSpPr>
          <p:cNvPr id="4" name="Text Box 3"/>
          <p:cNvSpPr txBox="1"/>
          <p:nvPr/>
        </p:nvSpPr>
        <p:spPr>
          <a:xfrm>
            <a:off x="2484120" y="2110740"/>
            <a:ext cx="309880" cy="368300"/>
          </a:xfrm>
          <a:prstGeom prst="rect">
            <a:avLst/>
          </a:prstGeom>
          <a:noFill/>
        </p:spPr>
        <p:txBody>
          <a:bodyPr wrap="non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Introduction</a:t>
            </a:r>
            <a:endParaRPr lang="en-US"/>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5</a:t>
            </a:fld>
            <a:endParaRPr lang="en-US"/>
          </a:p>
        </p:txBody>
      </p:sp>
      <p:sp>
        <p:nvSpPr>
          <p:cNvPr id="9" name="Content Placeholder 2"/>
          <p:cNvSpPr>
            <a:spLocks noGrp="1"/>
          </p:cNvSpPr>
          <p:nvPr/>
        </p:nvSpPr>
        <p:spPr>
          <a:xfrm>
            <a:off x="838200" y="4126865"/>
            <a:ext cx="10410825" cy="2050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US" dirty="0"/>
          </a:p>
        </p:txBody>
      </p:sp>
      <p:sp>
        <p:nvSpPr>
          <p:cNvPr id="3" name="Content Placeholder 2"/>
          <p:cNvSpPr>
            <a:spLocks noGrp="1"/>
          </p:cNvSpPr>
          <p:nvPr>
            <p:ph idx="1"/>
          </p:nvPr>
        </p:nvSpPr>
        <p:spPr>
          <a:xfrm>
            <a:off x="969010" y="1825625"/>
            <a:ext cx="10384790" cy="4418330"/>
          </a:xfrm>
        </p:spPr>
        <p:txBody>
          <a:bodyPr/>
          <a:lstStyle/>
          <a:p>
            <a:pPr algn="just"/>
            <a:r>
              <a:rPr lang="en-US" dirty="0">
                <a:latin typeface="+mj-lt"/>
              </a:rPr>
              <a:t>The developed drone in this work can be used for a number of applications, such as shipping and delivery, Surveillance, Agricultural usage, Disaster management and many more.</a:t>
            </a:r>
          </a:p>
          <a:p>
            <a:pPr algn="just">
              <a:buNone/>
            </a:pPr>
            <a:endParaRPr lang="en-US" dirty="0"/>
          </a:p>
        </p:txBody>
      </p:sp>
      <p:pic>
        <p:nvPicPr>
          <p:cNvPr id="4" name="Content Placeholder 6"/>
          <p:cNvPicPr>
            <a:picLocks noChangeAspect="1"/>
          </p:cNvPicPr>
          <p:nvPr/>
        </p:nvPicPr>
        <p:blipFill>
          <a:blip r:embed="rId2"/>
          <a:stretch>
            <a:fillRect/>
          </a:stretch>
        </p:blipFill>
        <p:spPr>
          <a:xfrm>
            <a:off x="1987550" y="3210560"/>
            <a:ext cx="2954020" cy="2648585"/>
          </a:xfrm>
          <a:prstGeom prst="rect">
            <a:avLst/>
          </a:prstGeom>
        </p:spPr>
      </p:pic>
      <p:pic>
        <p:nvPicPr>
          <p:cNvPr id="15" name="Content Placeholder 6"/>
          <p:cNvPicPr>
            <a:picLocks noChangeAspect="1"/>
          </p:cNvPicPr>
          <p:nvPr/>
        </p:nvPicPr>
        <p:blipFill>
          <a:blip r:embed="rId3"/>
          <a:stretch>
            <a:fillRect/>
          </a:stretch>
        </p:blipFill>
        <p:spPr>
          <a:xfrm>
            <a:off x="6290945" y="3210560"/>
            <a:ext cx="3530600" cy="2648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890" dirty="0"/>
              <a:t>Introduction</a:t>
            </a:r>
            <a:br>
              <a:rPr lang="en-US" dirty="0"/>
            </a:br>
            <a:endParaRPr lang="en-US" dirty="0"/>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6</a:t>
            </a:fld>
            <a:endParaRPr lang="en-US"/>
          </a:p>
        </p:txBody>
      </p:sp>
      <p:sp>
        <p:nvSpPr>
          <p:cNvPr id="3" name="Content Placeholder 2"/>
          <p:cNvSpPr>
            <a:spLocks noGrp="1"/>
          </p:cNvSpPr>
          <p:nvPr>
            <p:ph idx="1"/>
          </p:nvPr>
        </p:nvSpPr>
        <p:spPr>
          <a:xfrm>
            <a:off x="838200" y="1929765"/>
            <a:ext cx="10695940" cy="4427220"/>
          </a:xfrm>
        </p:spPr>
        <p:txBody>
          <a:bodyPr>
            <a:noAutofit/>
          </a:bodyPr>
          <a:lstStyle/>
          <a:p>
            <a:pPr marL="0" indent="0">
              <a:buNone/>
            </a:pPr>
            <a:r>
              <a:rPr lang="en-US" sz="2600" b="1" dirty="0">
                <a:latin typeface="+mj-lt"/>
              </a:rPr>
              <a:t>YOLO V5:-</a:t>
            </a:r>
          </a:p>
          <a:p>
            <a:pPr algn="just">
              <a:lnSpc>
                <a:spcPct val="100000"/>
              </a:lnSpc>
            </a:pPr>
            <a:r>
              <a:rPr lang="en-US" sz="2600" dirty="0">
                <a:latin typeface="+mj-lt"/>
              </a:rPr>
              <a:t>YOLO (You Only Look Once) v5 is a real-time object detection system for identifying objects in images and videos. It uses a single neural network to predict bounding boxes and class probabilities for objects in an image, allowing it to process images efficiently in real-time.</a:t>
            </a:r>
          </a:p>
          <a:p>
            <a:pPr algn="just">
              <a:lnSpc>
                <a:spcPct val="100000"/>
              </a:lnSpc>
            </a:pPr>
            <a:r>
              <a:rPr lang="en-US" sz="2600" dirty="0">
                <a:latin typeface="+mj-lt"/>
              </a:rPr>
              <a:t> YOLO v5 has improved accuracy compared to previous versions and is capable of detecting objects in high-resolution images. It is widely used in various applications such as self-driving cars, surveillance systems, and sports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1B2A-7DD0-5647-C2AA-E2FF343B2B2A}"/>
              </a:ext>
            </a:extLst>
          </p:cNvPr>
          <p:cNvSpPr>
            <a:spLocks noGrp="1"/>
          </p:cNvSpPr>
          <p:nvPr>
            <p:ph type="title"/>
          </p:nvPr>
        </p:nvSpPr>
        <p:spPr/>
        <p:txBody>
          <a:bodyPr>
            <a:normAutofit/>
          </a:bodyPr>
          <a:lstStyle/>
          <a:p>
            <a:r>
              <a:rPr lang="en-US" dirty="0"/>
              <a:t>YOLO v5 Architecture Diagram</a:t>
            </a:r>
            <a:endParaRPr lang="en-IN" dirty="0"/>
          </a:p>
        </p:txBody>
      </p:sp>
      <p:pic>
        <p:nvPicPr>
          <p:cNvPr id="8" name="Content Placeholder 7">
            <a:extLst>
              <a:ext uri="{FF2B5EF4-FFF2-40B4-BE49-F238E27FC236}">
                <a16:creationId xmlns:a16="http://schemas.microsoft.com/office/drawing/2014/main" id="{EF6DA49E-5162-ED2A-AD9E-63DB26FCE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686" y="1690688"/>
            <a:ext cx="7401827" cy="4486275"/>
          </a:xfrm>
        </p:spPr>
      </p:pic>
      <p:sp>
        <p:nvSpPr>
          <p:cNvPr id="4" name="Date Placeholder 3">
            <a:extLst>
              <a:ext uri="{FF2B5EF4-FFF2-40B4-BE49-F238E27FC236}">
                <a16:creationId xmlns:a16="http://schemas.microsoft.com/office/drawing/2014/main" id="{45BA730C-D6EB-807C-4D94-43C42DE82BA5}"/>
              </a:ext>
            </a:extLst>
          </p:cNvPr>
          <p:cNvSpPr>
            <a:spLocks noGrp="1"/>
          </p:cNvSpPr>
          <p:nvPr>
            <p:ph type="dt" sz="half" idx="10"/>
          </p:nvPr>
        </p:nvSpPr>
        <p:spPr/>
        <p:txBody>
          <a:bodyPr/>
          <a:lstStyle/>
          <a:p>
            <a:fld id="{3A2FB0FF-D7BA-4126-98A6-D7C1001DCEAF}" type="datetime1">
              <a:rPr lang="en-US" smtClean="0"/>
              <a:t>3/24/2023</a:t>
            </a:fld>
            <a:endParaRPr lang="en-US"/>
          </a:p>
        </p:txBody>
      </p:sp>
      <p:sp>
        <p:nvSpPr>
          <p:cNvPr id="5" name="Footer Placeholder 4">
            <a:extLst>
              <a:ext uri="{FF2B5EF4-FFF2-40B4-BE49-F238E27FC236}">
                <a16:creationId xmlns:a16="http://schemas.microsoft.com/office/drawing/2014/main" id="{4F448766-C45D-2F83-D3DB-C9E791DF99B2}"/>
              </a:ext>
            </a:extLst>
          </p:cNvPr>
          <p:cNvSpPr>
            <a:spLocks noGrp="1"/>
          </p:cNvSpPr>
          <p:nvPr>
            <p:ph type="ftr" sz="quarter" idx="11"/>
          </p:nvPr>
        </p:nvSpPr>
        <p:spPr/>
        <p:txBody>
          <a:bodyPr/>
          <a:lstStyle/>
          <a:p>
            <a:r>
              <a:rPr lang="en-US"/>
              <a:t>Department of Artificial Intelligence</a:t>
            </a:r>
            <a:endParaRPr lang="en-US" dirty="0"/>
          </a:p>
        </p:txBody>
      </p:sp>
      <p:sp>
        <p:nvSpPr>
          <p:cNvPr id="6" name="Slide Number Placeholder 5">
            <a:extLst>
              <a:ext uri="{FF2B5EF4-FFF2-40B4-BE49-F238E27FC236}">
                <a16:creationId xmlns:a16="http://schemas.microsoft.com/office/drawing/2014/main" id="{32E01A3A-3487-3696-881E-E1C949BCF17A}"/>
              </a:ext>
            </a:extLst>
          </p:cNvPr>
          <p:cNvSpPr>
            <a:spLocks noGrp="1"/>
          </p:cNvSpPr>
          <p:nvPr>
            <p:ph type="sldNum" sz="quarter" idx="12"/>
          </p:nvPr>
        </p:nvSpPr>
        <p:spPr/>
        <p:txBody>
          <a:bodyPr/>
          <a:lstStyle/>
          <a:p>
            <a:fld id="{64F338E2-3652-4003-AA3F-C0686A865D62}" type="slidenum">
              <a:rPr lang="en-US" smtClean="0"/>
              <a:t>7</a:t>
            </a:fld>
            <a:endParaRPr lang="en-US"/>
          </a:p>
        </p:txBody>
      </p:sp>
    </p:spTree>
    <p:extLst>
      <p:ext uri="{BB962C8B-B14F-4D97-AF65-F5344CB8AC3E}">
        <p14:creationId xmlns:p14="http://schemas.microsoft.com/office/powerpoint/2010/main" val="129028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a:cs typeface="+mj-lt"/>
            </a:endParaRPr>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8</a:t>
            </a:fld>
            <a:endParaRPr lang="en-US"/>
          </a:p>
        </p:txBody>
      </p:sp>
      <p:sp>
        <p:nvSpPr>
          <p:cNvPr id="4" name="Content Placeholder 3"/>
          <p:cNvSpPr>
            <a:spLocks noGrp="1"/>
          </p:cNvSpPr>
          <p:nvPr>
            <p:ph idx="1"/>
          </p:nvPr>
        </p:nvSpPr>
        <p:spPr/>
        <p:txBody>
          <a:bodyPr>
            <a:normAutofit lnSpcReduction="10000"/>
          </a:bodyPr>
          <a:lstStyle/>
          <a:p>
            <a:pPr marL="0" indent="0" algn="just">
              <a:buNone/>
            </a:pPr>
            <a:r>
              <a:rPr lang="en-US" b="1" dirty="0">
                <a:solidFill>
                  <a:schemeClr val="accent6">
                    <a:lumMod val="60000"/>
                    <a:lumOff val="40000"/>
                  </a:schemeClr>
                </a:solidFill>
                <a:latin typeface="+mj-lt"/>
                <a:sym typeface="+mn-ea"/>
              </a:rPr>
              <a:t>Guide to Designing, </a:t>
            </a:r>
            <a:r>
              <a:rPr lang="en-US" b="1" dirty="0" err="1">
                <a:solidFill>
                  <a:schemeClr val="accent6">
                    <a:lumMod val="60000"/>
                    <a:lumOff val="40000"/>
                  </a:schemeClr>
                </a:solidFill>
                <a:latin typeface="+mj-lt"/>
                <a:sym typeface="+mn-ea"/>
              </a:rPr>
              <a:t>Constructing,and</a:t>
            </a:r>
            <a:r>
              <a:rPr lang="en-US" b="1" dirty="0">
                <a:solidFill>
                  <a:schemeClr val="accent6">
                    <a:lumMod val="60000"/>
                    <a:lumOff val="40000"/>
                  </a:schemeClr>
                </a:solidFill>
                <a:latin typeface="+mj-lt"/>
                <a:sym typeface="+mn-ea"/>
              </a:rPr>
              <a:t> </a:t>
            </a:r>
            <a:r>
              <a:rPr lang="en-US" b="1" dirty="0" err="1">
                <a:solidFill>
                  <a:schemeClr val="accent6">
                    <a:lumMod val="60000"/>
                    <a:lumOff val="40000"/>
                  </a:schemeClr>
                </a:solidFill>
                <a:latin typeface="+mj-lt"/>
                <a:sym typeface="+mn-ea"/>
              </a:rPr>
              <a:t>FlyingYour</a:t>
            </a:r>
            <a:r>
              <a:rPr lang="en-US" b="1" dirty="0">
                <a:solidFill>
                  <a:schemeClr val="accent6">
                    <a:lumMod val="60000"/>
                    <a:lumOff val="40000"/>
                  </a:schemeClr>
                </a:solidFill>
                <a:latin typeface="+mj-lt"/>
                <a:sym typeface="+mn-ea"/>
              </a:rPr>
              <a:t> Very Own </a:t>
            </a:r>
            <a:r>
              <a:rPr lang="en-US" b="1" dirty="0" err="1">
                <a:solidFill>
                  <a:schemeClr val="accent6">
                    <a:lumMod val="60000"/>
                    <a:lumOff val="40000"/>
                  </a:schemeClr>
                </a:solidFill>
                <a:latin typeface="+mj-lt"/>
                <a:sym typeface="+mn-ea"/>
              </a:rPr>
              <a:t>Drone,Author</a:t>
            </a:r>
            <a:r>
              <a:rPr lang="en-US" b="1" dirty="0">
                <a:solidFill>
                  <a:schemeClr val="accent6">
                    <a:lumMod val="60000"/>
                    <a:lumOff val="40000"/>
                  </a:schemeClr>
                </a:solidFill>
                <a:latin typeface="+mj-lt"/>
                <a:sym typeface="+mn-ea"/>
              </a:rPr>
              <a:t> Barry Davies has built drones for DARPA (Defense Advanced Research Projects Agency),2020</a:t>
            </a:r>
          </a:p>
          <a:p>
            <a:pPr marL="0" indent="0" algn="just">
              <a:buNone/>
            </a:pPr>
            <a:endParaRPr lang="en-US" dirty="0">
              <a:latin typeface="+mj-lt"/>
              <a:sym typeface="+mn-ea"/>
            </a:endParaRPr>
          </a:p>
          <a:p>
            <a:pPr marL="0" indent="0" algn="just">
              <a:buNone/>
            </a:pPr>
            <a:r>
              <a:rPr lang="en-US" dirty="0">
                <a:latin typeface="+mj-lt"/>
                <a:sym typeface="+mn-ea"/>
              </a:rPr>
              <a:t>The novel development and designs from traditional Quadrotors to Tiltrotors or Tilt-wings is becoming the new trend where many authors and research groups are focused towards practically implementing these systems within many outdoor applications. In fact, it is believed that any mechanical development of traditional Quadrotors is becoming a focus in the literature, especially those that are mechanically modified to structurally change during flight.</a:t>
            </a:r>
          </a:p>
          <a:p>
            <a:pPr marL="0" indent="0" algn="just">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mj-ea"/>
                <a:cs typeface="+mj-ea"/>
                <a:sym typeface="+mn-ea"/>
              </a:rPr>
            </a:br>
            <a:r>
              <a:rPr lang="en-US" dirty="0">
                <a:cs typeface="+mj-ea"/>
                <a:sym typeface="+mn-ea"/>
              </a:rPr>
              <a:t>Existing System</a:t>
            </a:r>
            <a:br>
              <a:rPr lang="en-US" dirty="0">
                <a:latin typeface="+mj-ea"/>
                <a:cs typeface="+mj-ea"/>
              </a:rPr>
            </a:br>
            <a:endParaRPr lang="en-US" dirty="0"/>
          </a:p>
        </p:txBody>
      </p:sp>
      <p:sp>
        <p:nvSpPr>
          <p:cNvPr id="5" name="Footer Placeholder 4"/>
          <p:cNvSpPr>
            <a:spLocks noGrp="1"/>
          </p:cNvSpPr>
          <p:nvPr>
            <p:ph type="ftr" sz="quarter" idx="11"/>
          </p:nvPr>
        </p:nvSpPr>
        <p:spPr/>
        <p:txBody>
          <a:bodyPr/>
          <a:lstStyle/>
          <a:p>
            <a:r>
              <a:rPr lang="en-US" dirty="0"/>
              <a:t>Department of Artificial Intelligence</a:t>
            </a:r>
          </a:p>
        </p:txBody>
      </p:sp>
      <p:sp>
        <p:nvSpPr>
          <p:cNvPr id="6" name="Slide Number Placeholder 5"/>
          <p:cNvSpPr>
            <a:spLocks noGrp="1"/>
          </p:cNvSpPr>
          <p:nvPr>
            <p:ph type="sldNum" sz="quarter" idx="12"/>
          </p:nvPr>
        </p:nvSpPr>
        <p:spPr/>
        <p:txBody>
          <a:bodyPr/>
          <a:lstStyle/>
          <a:p>
            <a:fld id="{64F338E2-3652-4003-AA3F-C0686A865D62}" type="slidenum">
              <a:rPr lang="en-US" smtClean="0"/>
              <a:t>9</a:t>
            </a:fld>
            <a:endParaRPr lang="en-US"/>
          </a:p>
        </p:txBody>
      </p:sp>
      <p:sp>
        <p:nvSpPr>
          <p:cNvPr id="3" name="Content Placeholder 2"/>
          <p:cNvSpPr>
            <a:spLocks noGrp="1"/>
          </p:cNvSpPr>
          <p:nvPr>
            <p:ph idx="1"/>
          </p:nvPr>
        </p:nvSpPr>
        <p:spPr/>
        <p:txBody>
          <a:bodyPr/>
          <a:lstStyle/>
          <a:p>
            <a:pPr marL="0" indent="0" algn="just">
              <a:buNone/>
            </a:pPr>
            <a:endParaRPr lang="en-US" dirty="0"/>
          </a:p>
          <a:p>
            <a:pPr algn="just"/>
            <a:r>
              <a:rPr lang="en-US" dirty="0">
                <a:latin typeface="+mj-lt"/>
              </a:rPr>
              <a:t>According to previous studies, many control techniques are being implemented on robotics systems today. With regard to Quadrotors, each control algorithm has a unique method of implementation where some are linear while others are non-linear.</a:t>
            </a:r>
          </a:p>
          <a:p>
            <a:pPr algn="just"/>
            <a:r>
              <a:rPr lang="en-US" dirty="0">
                <a:latin typeface="+mj-lt"/>
              </a:rPr>
              <a:t>There are many aerial vehicles which can record and capture through integrated cameras basically used for surveillance purpose only.</a:t>
            </a:r>
          </a:p>
        </p:txBody>
      </p:sp>
    </p:spTree>
  </p:cSld>
  <p:clrMapOvr>
    <a:masterClrMapping/>
  </p:clrMapOvr>
</p:sld>
</file>

<file path=ppt/theme/theme1.xml><?xml version="1.0" encoding="utf-8"?>
<a:theme xmlns:a="http://schemas.openxmlformats.org/drawingml/2006/main" name="R19-Mini-Project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Mini_Proj_Master-1</Template>
  <TotalTime>68</TotalTime>
  <Words>1366</Words>
  <Application>Microsoft Office PowerPoint</Application>
  <PresentationFormat>Widescreen</PresentationFormat>
  <Paragraphs>147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Times New Roman</vt:lpstr>
      <vt:lpstr>R19-Mini-Projects</vt:lpstr>
      <vt:lpstr>Designing of Drone for capturing of VJIT and analysing its live video using Deep Learning Framework</vt:lpstr>
      <vt:lpstr>Abstract</vt:lpstr>
      <vt:lpstr>Abstract</vt:lpstr>
      <vt:lpstr> Introduction </vt:lpstr>
      <vt:lpstr>Introduction</vt:lpstr>
      <vt:lpstr> Introduction </vt:lpstr>
      <vt:lpstr>YOLO v5 Architecture Diagram</vt:lpstr>
      <vt:lpstr>Literature Survey</vt:lpstr>
      <vt:lpstr> Existing System </vt:lpstr>
      <vt:lpstr>Work Flow diagram</vt:lpstr>
      <vt:lpstr>Proposed system</vt:lpstr>
      <vt:lpstr>Frame Division Methodology</vt:lpstr>
      <vt:lpstr>Code Snippet and Output</vt:lpstr>
      <vt:lpstr>Hexagon Image Classification Output Cont….</vt:lpstr>
      <vt:lpstr>Code Snippet and Output Cont….</vt:lpstr>
      <vt:lpstr>Zone Classification Output</vt:lpstr>
      <vt:lpstr>Final Output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asus</dc:creator>
  <cp:lastModifiedBy>Mahathi Indarapu</cp:lastModifiedBy>
  <cp:revision>11</cp:revision>
  <dcterms:created xsi:type="dcterms:W3CDTF">2022-08-08T09:31:00Z</dcterms:created>
  <dcterms:modified xsi:type="dcterms:W3CDTF">2023-03-24T14:51:12Z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901FB3FF2F324E3CA8446E7408D148CB</vt:lpwstr>
  </property>
  <property fmtid="{D5CDD505-2E9C-101B-9397-08002B2CF9AE}" pid="3" name="KSOProductBuildVer">
    <vt:lpwstr>1033-11.2.0.11417</vt:lpwstr>
  </property>
</Properties>
</file>