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Roboto"/>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bold.fntdata"/><Relationship Id="rId10" Type="http://schemas.openxmlformats.org/officeDocument/2006/relationships/slide" Target="slides/slide5.xml"/><Relationship Id="rId54" Type="http://schemas.openxmlformats.org/officeDocument/2006/relationships/font" Target="fonts/Roboto-regular.fntdata"/><Relationship Id="rId13" Type="http://schemas.openxmlformats.org/officeDocument/2006/relationships/slide" Target="slides/slide8.xml"/><Relationship Id="rId57" Type="http://schemas.openxmlformats.org/officeDocument/2006/relationships/font" Target="fonts/Roboto-boldItalic.fntdata"/><Relationship Id="rId12" Type="http://schemas.openxmlformats.org/officeDocument/2006/relationships/slide" Target="slides/slide7.xml"/><Relationship Id="rId56"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bcda3598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bcda3598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bcda35983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3bcda35983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bcda3598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bcda3598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bcda35983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bcda35983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baeab87a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3baeab87a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3bcda35983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3bcda35983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3bcda35983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3bcda35983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3bcda35983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3bcda35983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3bcda35983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3bcda35983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bcda35983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3bcda35983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3a4c5b0a1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3a4c5b0a1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3bcda35983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3bcda35983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3bcda35983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3bcda35983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3bcda35983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3bcda35983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3bcda35983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3bcda35983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3bcda35983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3bcda35983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bcda35983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bcda35983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3bcda35983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3bcda35983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3e866816e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3e866816e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3bcda35983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3bcda35983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3bcda35983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3bcda35983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a4c5b0a1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a4c5b0a1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3bcda35983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3bcda35983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3bcda35983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3bcda35983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3bcda35983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3bcda35983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3bcda35983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3bcda35983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3bcda35983_1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3bcda35983_1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3bcda35983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3bcda35983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3bcda35983_1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3bcda35983_1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3bcda35983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3bcda35983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3bcda35983_1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3bcda35983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3bcda35983_1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3bcda35983_1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a4c5b0a1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a4c5b0a1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3bcda35983_1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3bcda35983_1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3bcda35983_1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3bcda35983_1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3bcda35983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3bcda35983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3bcda35983_1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3bcda35983_1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3bcda35983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3bcda35983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3e866816e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3e866816e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3e866816e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3e866816e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3e866816e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3e866816e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3e866816e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3e866816e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a4c5b0a1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3a4c5b0a1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a4c5b0a1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3a4c5b0a1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a4c5b0a1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a4c5b0a1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bcda3598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bcda3598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bcda35983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bcda35983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hyperlink" Target="https://wokwi.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hyperlink" Target="https://github.com/Yago-Caetano/Curso_Ferias_MQTT_DOTN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6.gi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5.png"/><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9.png"/><Relationship Id="rId4" Type="http://schemas.openxmlformats.org/officeDocument/2006/relationships/hyperlink" Target="https://t.me/comunidadetecftt"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www.youtube.com/watch?v=-0hmmX96QvY" TargetMode="External"/><Relationship Id="rId4" Type="http://schemas.openxmlformats.org/officeDocument/2006/relationships/image" Target="../media/image3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GWN37_o2ToQ" TargetMode="Externa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nvSpPr>
        <p:spPr>
          <a:xfrm>
            <a:off x="311700" y="2845950"/>
            <a:ext cx="8520600" cy="7926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pt-BR" sz="2800">
                <a:solidFill>
                  <a:schemeClr val="lt1"/>
                </a:solidFill>
              </a:rPr>
              <a:t>Como criar um servidor MQTT e conectar dispositivos IOT utilizando MQTT</a:t>
            </a:r>
            <a:endParaRPr sz="2800">
              <a:solidFill>
                <a:schemeClr val="lt1"/>
              </a:solidFill>
            </a:endParaRPr>
          </a:p>
        </p:txBody>
      </p:sp>
      <p:sp>
        <p:nvSpPr>
          <p:cNvPr id="86" name="Google Shape;86;p13"/>
          <p:cNvSpPr txBox="1"/>
          <p:nvPr/>
        </p:nvSpPr>
        <p:spPr>
          <a:xfrm>
            <a:off x="311708" y="8207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pt-BR" sz="5200">
                <a:solidFill>
                  <a:schemeClr val="lt1"/>
                </a:solidFill>
              </a:rPr>
              <a:t>IOT e C#</a:t>
            </a:r>
            <a:endParaRPr sz="5200">
              <a:solidFill>
                <a:schemeClr val="lt1"/>
              </a:solidFill>
            </a:endParaRPr>
          </a:p>
        </p:txBody>
      </p:sp>
      <p:sp>
        <p:nvSpPr>
          <p:cNvPr id="87" name="Google Shape;87;p13"/>
          <p:cNvSpPr txBox="1"/>
          <p:nvPr/>
        </p:nvSpPr>
        <p:spPr>
          <a:xfrm>
            <a:off x="4202250" y="3638550"/>
            <a:ext cx="739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a:solidFill>
                  <a:schemeClr val="lt1"/>
                </a:solidFill>
              </a:rPr>
              <a:t>Aula 2</a:t>
            </a:r>
            <a:endParaRPr b="1">
              <a:solidFill>
                <a:schemeClr val="lt1"/>
              </a:solidFill>
            </a:endParaRPr>
          </a:p>
        </p:txBody>
      </p:sp>
      <p:sp>
        <p:nvSpPr>
          <p:cNvPr id="88" name="Google Shape;88;p1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t-BR"/>
              <a:t>Microcontroladores</a:t>
            </a:r>
            <a:endParaRPr/>
          </a:p>
        </p:txBody>
      </p:sp>
      <p:sp>
        <p:nvSpPr>
          <p:cNvPr id="163" name="Google Shape;163;p2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O que são?</a:t>
            </a:r>
            <a:endParaRPr/>
          </a:p>
        </p:txBody>
      </p:sp>
      <p:sp>
        <p:nvSpPr>
          <p:cNvPr id="169" name="Google Shape;169;p23"/>
          <p:cNvSpPr txBox="1"/>
          <p:nvPr/>
        </p:nvSpPr>
        <p:spPr>
          <a:xfrm>
            <a:off x="311700" y="1266350"/>
            <a:ext cx="8520600" cy="5175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595959"/>
              </a:buClr>
              <a:buSzPts val="1800"/>
              <a:buChar char="●"/>
            </a:pPr>
            <a:r>
              <a:rPr lang="pt-BR" sz="1800">
                <a:solidFill>
                  <a:srgbClr val="595959"/>
                </a:solidFill>
              </a:rPr>
              <a:t>De forma simplificada, é</a:t>
            </a:r>
            <a:r>
              <a:rPr lang="pt-BR" sz="1800">
                <a:solidFill>
                  <a:srgbClr val="595959"/>
                </a:solidFill>
              </a:rPr>
              <a:t> um </a:t>
            </a:r>
            <a:r>
              <a:rPr i="1" lang="pt-BR" sz="1800">
                <a:solidFill>
                  <a:srgbClr val="595959"/>
                </a:solidFill>
              </a:rPr>
              <a:t>“mini computador”</a:t>
            </a:r>
            <a:r>
              <a:rPr lang="pt-BR" sz="1800">
                <a:solidFill>
                  <a:srgbClr val="595959"/>
                </a:solidFill>
              </a:rPr>
              <a:t> em um único chip;</a:t>
            </a:r>
            <a:endParaRPr sz="1800">
              <a:solidFill>
                <a:srgbClr val="595959"/>
              </a:solidFill>
            </a:endParaRPr>
          </a:p>
        </p:txBody>
      </p:sp>
      <p:sp>
        <p:nvSpPr>
          <p:cNvPr id="170" name="Google Shape;170;p23"/>
          <p:cNvSpPr txBox="1"/>
          <p:nvPr/>
        </p:nvSpPr>
        <p:spPr>
          <a:xfrm>
            <a:off x="314175" y="1881625"/>
            <a:ext cx="8520600" cy="2320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595959"/>
              </a:buClr>
              <a:buSzPts val="1800"/>
              <a:buChar char="●"/>
            </a:pPr>
            <a:r>
              <a:rPr lang="pt-BR" sz="1800">
                <a:solidFill>
                  <a:srgbClr val="595959"/>
                </a:solidFill>
              </a:rPr>
              <a:t>Assim como computadores, eles possuem</a:t>
            </a:r>
            <a:r>
              <a:rPr lang="pt-BR" sz="1800">
                <a:solidFill>
                  <a:srgbClr val="595959"/>
                </a:solidFill>
              </a:rPr>
              <a:t>:</a:t>
            </a:r>
            <a:endParaRPr sz="1800">
              <a:solidFill>
                <a:srgbClr val="595959"/>
              </a:solidFill>
            </a:endParaRPr>
          </a:p>
          <a:p>
            <a:pPr indent="-317500" lvl="1" marL="914400" rtl="0" algn="l">
              <a:lnSpc>
                <a:spcPct val="115000"/>
              </a:lnSpc>
              <a:spcBef>
                <a:spcPts val="0"/>
              </a:spcBef>
              <a:spcAft>
                <a:spcPts val="0"/>
              </a:spcAft>
              <a:buClr>
                <a:srgbClr val="595959"/>
              </a:buClr>
              <a:buSzPts val="1400"/>
              <a:buChar char="○"/>
            </a:pPr>
            <a:r>
              <a:rPr lang="pt-BR">
                <a:solidFill>
                  <a:srgbClr val="595959"/>
                </a:solidFill>
              </a:rPr>
              <a:t>Periféricos</a:t>
            </a:r>
            <a:endParaRPr>
              <a:solidFill>
                <a:srgbClr val="595959"/>
              </a:solidFill>
            </a:endParaRPr>
          </a:p>
          <a:p>
            <a:pPr indent="-317500" lvl="1" marL="914400" rtl="0" algn="l">
              <a:lnSpc>
                <a:spcPct val="115000"/>
              </a:lnSpc>
              <a:spcBef>
                <a:spcPts val="0"/>
              </a:spcBef>
              <a:spcAft>
                <a:spcPts val="0"/>
              </a:spcAft>
              <a:buClr>
                <a:srgbClr val="595959"/>
              </a:buClr>
              <a:buSzPts val="1400"/>
              <a:buChar char="○"/>
            </a:pPr>
            <a:r>
              <a:rPr lang="pt-BR">
                <a:solidFill>
                  <a:srgbClr val="595959"/>
                </a:solidFill>
              </a:rPr>
              <a:t>Memória RAM</a:t>
            </a:r>
            <a:endParaRPr>
              <a:solidFill>
                <a:srgbClr val="595959"/>
              </a:solidFill>
            </a:endParaRPr>
          </a:p>
          <a:p>
            <a:pPr indent="-317500" lvl="1" marL="914400" rtl="0" algn="l">
              <a:lnSpc>
                <a:spcPct val="115000"/>
              </a:lnSpc>
              <a:spcBef>
                <a:spcPts val="0"/>
              </a:spcBef>
              <a:spcAft>
                <a:spcPts val="0"/>
              </a:spcAft>
              <a:buClr>
                <a:srgbClr val="595959"/>
              </a:buClr>
              <a:buSzPts val="1400"/>
              <a:buChar char="○"/>
            </a:pPr>
            <a:r>
              <a:rPr lang="pt-BR">
                <a:solidFill>
                  <a:srgbClr val="595959"/>
                </a:solidFill>
              </a:rPr>
              <a:t>Processador</a:t>
            </a:r>
            <a:endParaRPr>
              <a:solidFill>
                <a:srgbClr val="595959"/>
              </a:solidFill>
            </a:endParaRPr>
          </a:p>
          <a:p>
            <a:pPr indent="-317500" lvl="1" marL="914400" rtl="0" algn="l">
              <a:lnSpc>
                <a:spcPct val="115000"/>
              </a:lnSpc>
              <a:spcBef>
                <a:spcPts val="0"/>
              </a:spcBef>
              <a:spcAft>
                <a:spcPts val="0"/>
              </a:spcAft>
              <a:buClr>
                <a:srgbClr val="595959"/>
              </a:buClr>
              <a:buSzPts val="1400"/>
              <a:buChar char="○"/>
            </a:pPr>
            <a:r>
              <a:rPr lang="pt-BR">
                <a:solidFill>
                  <a:srgbClr val="595959"/>
                </a:solidFill>
              </a:rPr>
              <a:t>Memória ROM</a:t>
            </a:r>
            <a:endParaRPr>
              <a:solidFill>
                <a:srgbClr val="595959"/>
              </a:solidFill>
            </a:endParaRPr>
          </a:p>
        </p:txBody>
      </p:sp>
      <p:pic>
        <p:nvPicPr>
          <p:cNvPr id="171" name="Google Shape;171;p23"/>
          <p:cNvPicPr preferRelativeResize="0"/>
          <p:nvPr/>
        </p:nvPicPr>
        <p:blipFill>
          <a:blip r:embed="rId3">
            <a:alphaModFix/>
          </a:blip>
          <a:stretch>
            <a:fillRect/>
          </a:stretch>
        </p:blipFill>
        <p:spPr>
          <a:xfrm>
            <a:off x="5861300" y="2188250"/>
            <a:ext cx="2789775" cy="2496450"/>
          </a:xfrm>
          <a:prstGeom prst="rect">
            <a:avLst/>
          </a:prstGeom>
          <a:noFill/>
          <a:ln>
            <a:noFill/>
          </a:ln>
        </p:spPr>
      </p:pic>
      <p:sp>
        <p:nvSpPr>
          <p:cNvPr id="172" name="Google Shape;172;p2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É sério que é um computador em um único chip?</a:t>
            </a:r>
            <a:endParaRPr/>
          </a:p>
        </p:txBody>
      </p:sp>
      <p:sp>
        <p:nvSpPr>
          <p:cNvPr id="178" name="Google Shape;178;p24"/>
          <p:cNvSpPr txBox="1"/>
          <p:nvPr>
            <p:ph idx="1" type="body"/>
          </p:nvPr>
        </p:nvSpPr>
        <p:spPr>
          <a:xfrm>
            <a:off x="311700" y="1152475"/>
            <a:ext cx="8520600" cy="77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Seríssimo!!</a:t>
            </a:r>
            <a:endParaRPr/>
          </a:p>
        </p:txBody>
      </p:sp>
      <p:pic>
        <p:nvPicPr>
          <p:cNvPr id="179" name="Google Shape;179;p24"/>
          <p:cNvPicPr preferRelativeResize="0"/>
          <p:nvPr/>
        </p:nvPicPr>
        <p:blipFill>
          <a:blip r:embed="rId3">
            <a:alphaModFix/>
          </a:blip>
          <a:stretch>
            <a:fillRect/>
          </a:stretch>
        </p:blipFill>
        <p:spPr>
          <a:xfrm>
            <a:off x="5723750" y="1981363"/>
            <a:ext cx="3034600" cy="2556100"/>
          </a:xfrm>
          <a:prstGeom prst="rect">
            <a:avLst/>
          </a:prstGeom>
          <a:noFill/>
          <a:ln>
            <a:noFill/>
          </a:ln>
        </p:spPr>
      </p:pic>
      <p:pic>
        <p:nvPicPr>
          <p:cNvPr id="180" name="Google Shape;180;p24"/>
          <p:cNvPicPr preferRelativeResize="0"/>
          <p:nvPr/>
        </p:nvPicPr>
        <p:blipFill>
          <a:blip r:embed="rId4">
            <a:alphaModFix/>
          </a:blip>
          <a:stretch>
            <a:fillRect/>
          </a:stretch>
        </p:blipFill>
        <p:spPr>
          <a:xfrm>
            <a:off x="311700" y="2013263"/>
            <a:ext cx="4906365" cy="2492275"/>
          </a:xfrm>
          <a:prstGeom prst="rect">
            <a:avLst/>
          </a:prstGeom>
          <a:noFill/>
          <a:ln>
            <a:noFill/>
          </a:ln>
        </p:spPr>
      </p:pic>
      <p:sp>
        <p:nvSpPr>
          <p:cNvPr id="181" name="Google Shape;181;p2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311700" y="341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Entendendo a estrutura do ESP-32</a:t>
            </a:r>
            <a:endParaRPr/>
          </a:p>
        </p:txBody>
      </p:sp>
      <p:pic>
        <p:nvPicPr>
          <p:cNvPr id="187" name="Google Shape;187;p25"/>
          <p:cNvPicPr preferRelativeResize="0"/>
          <p:nvPr/>
        </p:nvPicPr>
        <p:blipFill>
          <a:blip r:embed="rId3">
            <a:alphaModFix/>
          </a:blip>
          <a:stretch>
            <a:fillRect/>
          </a:stretch>
        </p:blipFill>
        <p:spPr>
          <a:xfrm>
            <a:off x="2579125" y="1347125"/>
            <a:ext cx="3847225" cy="3240600"/>
          </a:xfrm>
          <a:prstGeom prst="rect">
            <a:avLst/>
          </a:prstGeom>
          <a:noFill/>
          <a:ln>
            <a:noFill/>
          </a:ln>
        </p:spPr>
      </p:pic>
      <p:sp>
        <p:nvSpPr>
          <p:cNvPr id="188" name="Google Shape;188;p25"/>
          <p:cNvSpPr/>
          <p:nvPr/>
        </p:nvSpPr>
        <p:spPr>
          <a:xfrm>
            <a:off x="2579125" y="1149725"/>
            <a:ext cx="1047900" cy="34380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p:nvPr/>
        </p:nvSpPr>
        <p:spPr>
          <a:xfrm>
            <a:off x="3630700" y="1149725"/>
            <a:ext cx="2795700" cy="14244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3630700" y="2577800"/>
            <a:ext cx="1464300" cy="992400"/>
          </a:xfrm>
          <a:prstGeom prst="rect">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5095000" y="2577800"/>
            <a:ext cx="1331400" cy="992400"/>
          </a:xfrm>
          <a:prstGeom prst="rect">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3618600" y="3570200"/>
            <a:ext cx="2795700" cy="992400"/>
          </a:xfrm>
          <a:prstGeom prst="rect">
            <a:avLst/>
          </a:prstGeom>
          <a:noFill/>
          <a:ln cap="flat" cmpd="sng" w="762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txBox="1"/>
          <p:nvPr/>
        </p:nvSpPr>
        <p:spPr>
          <a:xfrm>
            <a:off x="1149725" y="2356200"/>
            <a:ext cx="1331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600">
                <a:solidFill>
                  <a:srgbClr val="FF0000"/>
                </a:solidFill>
              </a:rPr>
              <a:t>Periféricos</a:t>
            </a:r>
            <a:endParaRPr b="1" sz="1600">
              <a:solidFill>
                <a:srgbClr val="FF0000"/>
              </a:solidFill>
            </a:endParaRPr>
          </a:p>
        </p:txBody>
      </p:sp>
      <p:sp>
        <p:nvSpPr>
          <p:cNvPr id="194" name="Google Shape;194;p25"/>
          <p:cNvSpPr txBox="1"/>
          <p:nvPr/>
        </p:nvSpPr>
        <p:spPr>
          <a:xfrm>
            <a:off x="6642325" y="1661825"/>
            <a:ext cx="764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600">
                <a:solidFill>
                  <a:srgbClr val="0000FF"/>
                </a:solidFill>
              </a:rPr>
              <a:t>Rádio</a:t>
            </a:r>
            <a:endParaRPr b="1" sz="1600">
              <a:solidFill>
                <a:srgbClr val="0000FF"/>
              </a:solidFill>
            </a:endParaRPr>
          </a:p>
        </p:txBody>
      </p:sp>
      <p:sp>
        <p:nvSpPr>
          <p:cNvPr id="195" name="Google Shape;195;p25"/>
          <p:cNvSpPr txBox="1"/>
          <p:nvPr/>
        </p:nvSpPr>
        <p:spPr>
          <a:xfrm>
            <a:off x="6642325" y="2751875"/>
            <a:ext cx="1464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600">
                <a:solidFill>
                  <a:srgbClr val="FF9900"/>
                </a:solidFill>
              </a:rPr>
              <a:t>Criptografia</a:t>
            </a:r>
            <a:endParaRPr b="1" sz="1600">
              <a:solidFill>
                <a:srgbClr val="FF9900"/>
              </a:solidFill>
            </a:endParaRPr>
          </a:p>
        </p:txBody>
      </p:sp>
      <p:sp>
        <p:nvSpPr>
          <p:cNvPr id="196" name="Google Shape;196;p25"/>
          <p:cNvSpPr txBox="1"/>
          <p:nvPr/>
        </p:nvSpPr>
        <p:spPr>
          <a:xfrm>
            <a:off x="3770625" y="4712400"/>
            <a:ext cx="340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600">
                <a:solidFill>
                  <a:srgbClr val="274E13"/>
                </a:solidFill>
              </a:rPr>
              <a:t>Memórias</a:t>
            </a:r>
            <a:r>
              <a:rPr b="1" lang="pt-BR" sz="1600">
                <a:solidFill>
                  <a:srgbClr val="274E13"/>
                </a:solidFill>
              </a:rPr>
              <a:t> RAM e processamento</a:t>
            </a:r>
            <a:endParaRPr b="1" sz="1600">
              <a:solidFill>
                <a:srgbClr val="274E13"/>
              </a:solidFill>
            </a:endParaRPr>
          </a:p>
        </p:txBody>
      </p:sp>
      <p:sp>
        <p:nvSpPr>
          <p:cNvPr id="197" name="Google Shape;197;p25"/>
          <p:cNvSpPr txBox="1"/>
          <p:nvPr/>
        </p:nvSpPr>
        <p:spPr>
          <a:xfrm>
            <a:off x="6642326" y="3751175"/>
            <a:ext cx="171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600">
                <a:solidFill>
                  <a:srgbClr val="351C75"/>
                </a:solidFill>
              </a:rPr>
              <a:t>Relógio Interno</a:t>
            </a:r>
            <a:endParaRPr b="1" sz="1600">
              <a:solidFill>
                <a:srgbClr val="351C75"/>
              </a:solidFill>
            </a:endParaRPr>
          </a:p>
        </p:txBody>
      </p:sp>
      <p:sp>
        <p:nvSpPr>
          <p:cNvPr id="198" name="Google Shape;198;p2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9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8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9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8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9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9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96"/>
                                        </p:tgtEl>
                                      </p:cBhvr>
                                    </p:animEffect>
                                    <p:set>
                                      <p:cBhvr>
                                        <p:cTn dur="1" fill="hold">
                                          <p:stCondLst>
                                            <p:cond delay="1000"/>
                                          </p:stCondLst>
                                        </p:cTn>
                                        <p:tgtEl>
                                          <p:spTgt spid="19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9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9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9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Periféricos</a:t>
            </a:r>
            <a:endParaRPr/>
          </a:p>
        </p:txBody>
      </p:sp>
      <p:sp>
        <p:nvSpPr>
          <p:cNvPr id="204" name="Google Shape;204;p26"/>
          <p:cNvSpPr txBox="1"/>
          <p:nvPr>
            <p:ph idx="1" type="body"/>
          </p:nvPr>
        </p:nvSpPr>
        <p:spPr>
          <a:xfrm>
            <a:off x="311700" y="1152475"/>
            <a:ext cx="8520600" cy="94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Assim como os computadores, os </a:t>
            </a:r>
            <a:r>
              <a:rPr lang="pt-BR"/>
              <a:t>microcontroladores</a:t>
            </a:r>
            <a:r>
              <a:rPr lang="pt-BR"/>
              <a:t> também possuem periféricos.</a:t>
            </a:r>
            <a:endParaRPr/>
          </a:p>
        </p:txBody>
      </p:sp>
      <p:sp>
        <p:nvSpPr>
          <p:cNvPr id="205" name="Google Shape;205;p26"/>
          <p:cNvSpPr txBox="1"/>
          <p:nvPr>
            <p:ph idx="1" type="body"/>
          </p:nvPr>
        </p:nvSpPr>
        <p:spPr>
          <a:xfrm>
            <a:off x="235500" y="2295475"/>
            <a:ext cx="4614000" cy="206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a:t>Alguns periféricos no Microcontrolador</a:t>
            </a:r>
            <a:endParaRPr b="1"/>
          </a:p>
          <a:p>
            <a:pPr indent="-342900" lvl="0" marL="914400" rtl="0" algn="l">
              <a:spcBef>
                <a:spcPts val="1200"/>
              </a:spcBef>
              <a:spcAft>
                <a:spcPts val="0"/>
              </a:spcAft>
              <a:buSzPts val="1800"/>
              <a:buChar char="●"/>
            </a:pPr>
            <a:r>
              <a:rPr lang="pt-BR"/>
              <a:t>Módulos SPI</a:t>
            </a:r>
            <a:endParaRPr/>
          </a:p>
          <a:p>
            <a:pPr indent="-342900" lvl="0" marL="914400" rtl="0" algn="l">
              <a:spcBef>
                <a:spcPts val="0"/>
              </a:spcBef>
              <a:spcAft>
                <a:spcPts val="0"/>
              </a:spcAft>
              <a:buSzPts val="1800"/>
              <a:buChar char="●"/>
            </a:pPr>
            <a:r>
              <a:rPr lang="pt-BR"/>
              <a:t>Módulos UART</a:t>
            </a:r>
            <a:endParaRPr/>
          </a:p>
          <a:p>
            <a:pPr indent="-342900" lvl="0" marL="914400" rtl="0" algn="l">
              <a:spcBef>
                <a:spcPts val="0"/>
              </a:spcBef>
              <a:spcAft>
                <a:spcPts val="0"/>
              </a:spcAft>
              <a:buSzPts val="1800"/>
              <a:buChar char="●"/>
            </a:pPr>
            <a:r>
              <a:rPr lang="pt-BR"/>
              <a:t>Módulos ADC e DAC</a:t>
            </a:r>
            <a:endParaRPr/>
          </a:p>
        </p:txBody>
      </p:sp>
      <p:sp>
        <p:nvSpPr>
          <p:cNvPr id="206" name="Google Shape;206;p26"/>
          <p:cNvSpPr txBox="1"/>
          <p:nvPr>
            <p:ph idx="1" type="body"/>
          </p:nvPr>
        </p:nvSpPr>
        <p:spPr>
          <a:xfrm>
            <a:off x="4883700" y="2219275"/>
            <a:ext cx="4184100" cy="206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a:t>Alguns periféricos no Computador</a:t>
            </a:r>
            <a:endParaRPr b="1"/>
          </a:p>
          <a:p>
            <a:pPr indent="-342900" lvl="0" marL="914400" rtl="0" algn="l">
              <a:spcBef>
                <a:spcPts val="1200"/>
              </a:spcBef>
              <a:spcAft>
                <a:spcPts val="0"/>
              </a:spcAft>
              <a:buSzPts val="1800"/>
              <a:buChar char="●"/>
            </a:pPr>
            <a:r>
              <a:rPr lang="pt-BR"/>
              <a:t>Placas de Vídeo;</a:t>
            </a:r>
            <a:endParaRPr/>
          </a:p>
          <a:p>
            <a:pPr indent="-342900" lvl="0" marL="914400" rtl="0" algn="l">
              <a:spcBef>
                <a:spcPts val="0"/>
              </a:spcBef>
              <a:spcAft>
                <a:spcPts val="0"/>
              </a:spcAft>
              <a:buSzPts val="1800"/>
              <a:buChar char="●"/>
            </a:pPr>
            <a:r>
              <a:rPr lang="pt-BR"/>
              <a:t>Placas de entradas USB;</a:t>
            </a:r>
            <a:endParaRPr/>
          </a:p>
          <a:p>
            <a:pPr indent="-342900" lvl="0" marL="914400" rtl="0" algn="l">
              <a:spcBef>
                <a:spcPts val="0"/>
              </a:spcBef>
              <a:spcAft>
                <a:spcPts val="0"/>
              </a:spcAft>
              <a:buSzPts val="1800"/>
              <a:buChar char="●"/>
            </a:pPr>
            <a:r>
              <a:rPr lang="pt-BR"/>
              <a:t>Placas de áudio;</a:t>
            </a:r>
            <a:endParaRPr/>
          </a:p>
        </p:txBody>
      </p:sp>
      <p:cxnSp>
        <p:nvCxnSpPr>
          <p:cNvPr id="207" name="Google Shape;207;p26"/>
          <p:cNvCxnSpPr/>
          <p:nvPr/>
        </p:nvCxnSpPr>
        <p:spPr>
          <a:xfrm>
            <a:off x="4820325" y="2130025"/>
            <a:ext cx="0" cy="2529300"/>
          </a:xfrm>
          <a:prstGeom prst="straightConnector1">
            <a:avLst/>
          </a:prstGeom>
          <a:noFill/>
          <a:ln cap="flat" cmpd="sng" w="38100">
            <a:solidFill>
              <a:schemeClr val="dk2"/>
            </a:solidFill>
            <a:prstDash val="solid"/>
            <a:round/>
            <a:headEnd len="med" w="med" type="none"/>
            <a:tailEnd len="med" w="med" type="none"/>
          </a:ln>
        </p:spPr>
      </p:cxnSp>
      <p:sp>
        <p:nvSpPr>
          <p:cNvPr id="208" name="Google Shape;208;p2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Periféricos</a:t>
            </a:r>
            <a:endParaRPr/>
          </a:p>
        </p:txBody>
      </p:sp>
      <p:sp>
        <p:nvSpPr>
          <p:cNvPr id="214" name="Google Shape;214;p27"/>
          <p:cNvSpPr txBox="1"/>
          <p:nvPr>
            <p:ph idx="1" type="body"/>
          </p:nvPr>
        </p:nvSpPr>
        <p:spPr>
          <a:xfrm>
            <a:off x="311700" y="1152475"/>
            <a:ext cx="8520600" cy="2068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Alguns Microcontroladores são projetados para nichos e aplicações </a:t>
            </a:r>
            <a:r>
              <a:rPr lang="pt-BR"/>
              <a:t>específicos;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pt-BR"/>
              <a:t>Nesses casos, os Microcontroladores</a:t>
            </a:r>
            <a:r>
              <a:rPr lang="pt-BR"/>
              <a:t> possuem periféricos </a:t>
            </a:r>
            <a:r>
              <a:rPr lang="pt-BR"/>
              <a:t>específicos</a:t>
            </a:r>
            <a:r>
              <a:rPr lang="pt-BR"/>
              <a:t> para a aplicação;</a:t>
            </a:r>
            <a:endParaRPr/>
          </a:p>
        </p:txBody>
      </p:sp>
      <p:sp>
        <p:nvSpPr>
          <p:cNvPr id="215" name="Google Shape;215;p2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Periféricos </a:t>
            </a:r>
            <a:r>
              <a:rPr lang="pt-BR"/>
              <a:t>Específicos</a:t>
            </a:r>
            <a:endParaRPr/>
          </a:p>
        </p:txBody>
      </p:sp>
      <p:sp>
        <p:nvSpPr>
          <p:cNvPr id="221" name="Google Shape;221;p28"/>
          <p:cNvSpPr txBox="1"/>
          <p:nvPr>
            <p:ph idx="1" type="body"/>
          </p:nvPr>
        </p:nvSpPr>
        <p:spPr>
          <a:xfrm>
            <a:off x="311700" y="1274125"/>
            <a:ext cx="6719700" cy="206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a:t>Alguns exemplos de periféricos </a:t>
            </a:r>
            <a:r>
              <a:rPr b="1" lang="pt-BR"/>
              <a:t>específicos.</a:t>
            </a:r>
            <a:endParaRPr b="1"/>
          </a:p>
          <a:p>
            <a:pPr indent="-342900" lvl="0" marL="914400" rtl="0" algn="l">
              <a:spcBef>
                <a:spcPts val="1200"/>
              </a:spcBef>
              <a:spcAft>
                <a:spcPts val="0"/>
              </a:spcAft>
              <a:buSzPts val="1800"/>
              <a:buChar char="●"/>
            </a:pPr>
            <a:r>
              <a:rPr lang="pt-BR"/>
              <a:t>Módulos de Criptografia (criptografia embarcada);</a:t>
            </a:r>
            <a:endParaRPr/>
          </a:p>
          <a:p>
            <a:pPr indent="-342900" lvl="0" marL="914400" rtl="0" algn="l">
              <a:spcBef>
                <a:spcPts val="0"/>
              </a:spcBef>
              <a:spcAft>
                <a:spcPts val="0"/>
              </a:spcAft>
              <a:buSzPts val="1800"/>
              <a:buChar char="●"/>
            </a:pPr>
            <a:r>
              <a:rPr lang="pt-BR"/>
              <a:t>Módulos de Rádio (Baixas e Altas </a:t>
            </a:r>
            <a:r>
              <a:rPr lang="pt-BR"/>
              <a:t>frequências);</a:t>
            </a:r>
            <a:endParaRPr/>
          </a:p>
          <a:p>
            <a:pPr indent="-342900" lvl="0" marL="914400" rtl="0" algn="l">
              <a:spcBef>
                <a:spcPts val="0"/>
              </a:spcBef>
              <a:spcAft>
                <a:spcPts val="0"/>
              </a:spcAft>
              <a:buSzPts val="1800"/>
              <a:buChar char="●"/>
            </a:pPr>
            <a:r>
              <a:rPr lang="pt-BR"/>
              <a:t>Módulos de I2S (Comunicação para sinais de áudio);</a:t>
            </a:r>
            <a:endParaRPr/>
          </a:p>
          <a:p>
            <a:pPr indent="-342900" lvl="0" marL="914400" rtl="0" algn="l">
              <a:spcBef>
                <a:spcPts val="0"/>
              </a:spcBef>
              <a:spcAft>
                <a:spcPts val="0"/>
              </a:spcAft>
              <a:buSzPts val="1800"/>
              <a:buChar char="●"/>
            </a:pPr>
            <a:r>
              <a:rPr lang="pt-BR"/>
              <a:t>Módulos de Processamento de Imagens.</a:t>
            </a:r>
            <a:endParaRPr/>
          </a:p>
        </p:txBody>
      </p:sp>
      <p:sp>
        <p:nvSpPr>
          <p:cNvPr id="222" name="Google Shape;222;p2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311700" y="469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Memórias</a:t>
            </a:r>
            <a:endParaRPr/>
          </a:p>
        </p:txBody>
      </p:sp>
      <p:sp>
        <p:nvSpPr>
          <p:cNvPr id="228" name="Google Shape;228;p29"/>
          <p:cNvSpPr txBox="1"/>
          <p:nvPr>
            <p:ph idx="1" type="body"/>
          </p:nvPr>
        </p:nvSpPr>
        <p:spPr>
          <a:xfrm>
            <a:off x="311700" y="1152475"/>
            <a:ext cx="8520600" cy="28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Nos microcontroladores, assim como em boa parte dos computadores existem:</a:t>
            </a:r>
            <a:endParaRPr/>
          </a:p>
          <a:p>
            <a:pPr indent="-342900" lvl="0" marL="457200" rtl="0" algn="l">
              <a:spcBef>
                <a:spcPts val="1200"/>
              </a:spcBef>
              <a:spcAft>
                <a:spcPts val="0"/>
              </a:spcAft>
              <a:buSzPts val="1800"/>
              <a:buChar char="●"/>
            </a:pPr>
            <a:r>
              <a:rPr lang="pt-BR"/>
              <a:t>Registradores;</a:t>
            </a:r>
            <a:endParaRPr/>
          </a:p>
          <a:p>
            <a:pPr indent="-342900" lvl="0" marL="457200" rtl="0" algn="l">
              <a:spcBef>
                <a:spcPts val="0"/>
              </a:spcBef>
              <a:spcAft>
                <a:spcPts val="0"/>
              </a:spcAft>
              <a:buSzPts val="1800"/>
              <a:buChar char="●"/>
            </a:pPr>
            <a:r>
              <a:rPr lang="pt-BR"/>
              <a:t>Memória RAM;</a:t>
            </a:r>
            <a:endParaRPr/>
          </a:p>
          <a:p>
            <a:pPr indent="-342900" lvl="0" marL="457200" rtl="0" algn="l">
              <a:spcBef>
                <a:spcPts val="0"/>
              </a:spcBef>
              <a:spcAft>
                <a:spcPts val="0"/>
              </a:spcAft>
              <a:buSzPts val="1800"/>
              <a:buChar char="●"/>
            </a:pPr>
            <a:r>
              <a:rPr lang="pt-BR"/>
              <a:t>Memórias ROM:</a:t>
            </a:r>
            <a:endParaRPr/>
          </a:p>
          <a:p>
            <a:pPr indent="-317500" lvl="1" marL="914400" rtl="0" algn="l">
              <a:spcBef>
                <a:spcPts val="0"/>
              </a:spcBef>
              <a:spcAft>
                <a:spcPts val="0"/>
              </a:spcAft>
              <a:buSzPts val="1400"/>
              <a:buChar char="○"/>
            </a:pPr>
            <a:r>
              <a:rPr lang="pt-BR"/>
              <a:t>EEPROM</a:t>
            </a:r>
            <a:endParaRPr/>
          </a:p>
          <a:p>
            <a:pPr indent="-342900" lvl="0" marL="457200" rtl="0" algn="l">
              <a:spcBef>
                <a:spcPts val="0"/>
              </a:spcBef>
              <a:spcAft>
                <a:spcPts val="0"/>
              </a:spcAft>
              <a:buSzPts val="1800"/>
              <a:buChar char="●"/>
            </a:pPr>
            <a:r>
              <a:rPr lang="pt-BR"/>
              <a:t>Memória Flash;</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
        <p:nvSpPr>
          <p:cNvPr id="229" name="Google Shape;229;p2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311700" y="445025"/>
            <a:ext cx="8520600" cy="934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Extra - Classificação de memórias em sistemas computacionais</a:t>
            </a:r>
            <a:endParaRPr/>
          </a:p>
        </p:txBody>
      </p:sp>
      <p:pic>
        <p:nvPicPr>
          <p:cNvPr id="235" name="Google Shape;235;p30"/>
          <p:cNvPicPr preferRelativeResize="0"/>
          <p:nvPr/>
        </p:nvPicPr>
        <p:blipFill>
          <a:blip r:embed="rId3">
            <a:alphaModFix/>
          </a:blip>
          <a:stretch>
            <a:fillRect/>
          </a:stretch>
        </p:blipFill>
        <p:spPr>
          <a:xfrm>
            <a:off x="2743200" y="1624025"/>
            <a:ext cx="3737375" cy="3055300"/>
          </a:xfrm>
          <a:prstGeom prst="rect">
            <a:avLst/>
          </a:prstGeom>
          <a:noFill/>
          <a:ln>
            <a:noFill/>
          </a:ln>
        </p:spPr>
      </p:pic>
      <p:sp>
        <p:nvSpPr>
          <p:cNvPr id="236" name="Google Shape;236;p3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Exercícios</a:t>
            </a:r>
            <a:endParaRPr/>
          </a:p>
        </p:txBody>
      </p:sp>
      <p:sp>
        <p:nvSpPr>
          <p:cNvPr id="242" name="Google Shape;242;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3" name="Google Shape;243;p31"/>
          <p:cNvPicPr preferRelativeResize="0"/>
          <p:nvPr/>
        </p:nvPicPr>
        <p:blipFill>
          <a:blip r:embed="rId3">
            <a:alphaModFix/>
          </a:blip>
          <a:stretch>
            <a:fillRect/>
          </a:stretch>
        </p:blipFill>
        <p:spPr>
          <a:xfrm>
            <a:off x="1513838" y="1653700"/>
            <a:ext cx="6116325" cy="2084651"/>
          </a:xfrm>
          <a:prstGeom prst="rect">
            <a:avLst/>
          </a:prstGeom>
          <a:noFill/>
          <a:ln>
            <a:noFill/>
          </a:ln>
        </p:spPr>
      </p:pic>
      <p:sp>
        <p:nvSpPr>
          <p:cNvPr id="244" name="Google Shape;244;p3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Relembrando</a:t>
            </a:r>
            <a:endParaRPr/>
          </a:p>
        </p:txBody>
      </p:sp>
      <p:sp>
        <p:nvSpPr>
          <p:cNvPr id="94" name="Google Shape;94;p14"/>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pt-BR"/>
              <a:t>MQTT :</a:t>
            </a:r>
            <a:endParaRPr b="1"/>
          </a:p>
        </p:txBody>
      </p:sp>
      <p:sp>
        <p:nvSpPr>
          <p:cNvPr id="95" name="Google Shape;95;p14"/>
          <p:cNvSpPr txBox="1"/>
          <p:nvPr>
            <p:ph idx="1" type="body"/>
          </p:nvPr>
        </p:nvSpPr>
        <p:spPr>
          <a:xfrm>
            <a:off x="311700" y="1609675"/>
            <a:ext cx="8520600" cy="572700"/>
          </a:xfrm>
          <a:prstGeom prst="rect">
            <a:avLst/>
          </a:prstGeom>
        </p:spPr>
        <p:txBody>
          <a:bodyPr anchorCtr="0" anchor="t" bIns="91425" lIns="91425" spcFirstLastPara="1" rIns="91425" wrap="square" tIns="91425">
            <a:normAutofit/>
          </a:bodyPr>
          <a:lstStyle/>
          <a:p>
            <a:pPr indent="-342900" lvl="0" marL="914400" rtl="0" algn="l">
              <a:spcBef>
                <a:spcPts val="0"/>
              </a:spcBef>
              <a:spcAft>
                <a:spcPts val="0"/>
              </a:spcAft>
              <a:buSzPts val="1800"/>
              <a:buChar char="●"/>
            </a:pPr>
            <a:r>
              <a:rPr lang="pt-BR"/>
              <a:t>É um protocolo de comunicação para enviar dados pela internet;</a:t>
            </a:r>
            <a:endParaRPr/>
          </a:p>
        </p:txBody>
      </p:sp>
      <p:sp>
        <p:nvSpPr>
          <p:cNvPr id="96" name="Google Shape;96;p14"/>
          <p:cNvSpPr txBox="1"/>
          <p:nvPr>
            <p:ph idx="1" type="body"/>
          </p:nvPr>
        </p:nvSpPr>
        <p:spPr>
          <a:xfrm>
            <a:off x="311700" y="2066875"/>
            <a:ext cx="8520600" cy="572700"/>
          </a:xfrm>
          <a:prstGeom prst="rect">
            <a:avLst/>
          </a:prstGeom>
        </p:spPr>
        <p:txBody>
          <a:bodyPr anchorCtr="0" anchor="t" bIns="91425" lIns="91425" spcFirstLastPara="1" rIns="91425" wrap="square" tIns="91425">
            <a:normAutofit/>
          </a:bodyPr>
          <a:lstStyle/>
          <a:p>
            <a:pPr indent="-342900" lvl="0" marL="914400" rtl="0" algn="l">
              <a:spcBef>
                <a:spcPts val="0"/>
              </a:spcBef>
              <a:spcAft>
                <a:spcPts val="0"/>
              </a:spcAft>
              <a:buSzPts val="1800"/>
              <a:buChar char="●"/>
            </a:pPr>
            <a:r>
              <a:rPr lang="pt-BR"/>
              <a:t>É leve comparado ao HTTP;</a:t>
            </a:r>
            <a:endParaRPr/>
          </a:p>
        </p:txBody>
      </p:sp>
      <p:sp>
        <p:nvSpPr>
          <p:cNvPr id="97" name="Google Shape;97;p14"/>
          <p:cNvSpPr txBox="1"/>
          <p:nvPr>
            <p:ph idx="1" type="body"/>
          </p:nvPr>
        </p:nvSpPr>
        <p:spPr>
          <a:xfrm>
            <a:off x="311700" y="2524075"/>
            <a:ext cx="8520600" cy="572700"/>
          </a:xfrm>
          <a:prstGeom prst="rect">
            <a:avLst/>
          </a:prstGeom>
        </p:spPr>
        <p:txBody>
          <a:bodyPr anchorCtr="0" anchor="t" bIns="91425" lIns="91425" spcFirstLastPara="1" rIns="91425" wrap="square" tIns="91425">
            <a:normAutofit/>
          </a:bodyPr>
          <a:lstStyle/>
          <a:p>
            <a:pPr indent="-342900" lvl="0" marL="914400" rtl="0" algn="l">
              <a:spcBef>
                <a:spcPts val="0"/>
              </a:spcBef>
              <a:spcAft>
                <a:spcPts val="0"/>
              </a:spcAft>
              <a:buSzPts val="1800"/>
              <a:buChar char="●"/>
            </a:pPr>
            <a:r>
              <a:rPr lang="pt-BR"/>
              <a:t>Trabalha no modelo Publisher/Subscriber;</a:t>
            </a:r>
            <a:endParaRPr/>
          </a:p>
        </p:txBody>
      </p:sp>
      <p:sp>
        <p:nvSpPr>
          <p:cNvPr id="98" name="Google Shape;98;p1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t-BR"/>
              <a:t>Criando programas para o ESP</a:t>
            </a:r>
            <a:endParaRPr/>
          </a:p>
        </p:txBody>
      </p:sp>
      <p:sp>
        <p:nvSpPr>
          <p:cNvPr id="250" name="Google Shape;250;p3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Algumas opções de plataformas para codificação </a:t>
            </a:r>
            <a:endParaRPr/>
          </a:p>
        </p:txBody>
      </p:sp>
      <p:sp>
        <p:nvSpPr>
          <p:cNvPr id="256" name="Google Shape;256;p33"/>
          <p:cNvSpPr txBox="1"/>
          <p:nvPr>
            <p:ph idx="1" type="body"/>
          </p:nvPr>
        </p:nvSpPr>
        <p:spPr>
          <a:xfrm>
            <a:off x="311700" y="1381075"/>
            <a:ext cx="8520600" cy="209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ESP-IDF (Plataforma de desenvolvimento original do ESP);</a:t>
            </a:r>
            <a:endParaRPr/>
          </a:p>
          <a:p>
            <a:pPr indent="0" lvl="0" marL="457200" rtl="0" algn="l">
              <a:spcBef>
                <a:spcPts val="1200"/>
              </a:spcBef>
              <a:spcAft>
                <a:spcPts val="0"/>
              </a:spcAft>
              <a:buNone/>
            </a:pPr>
            <a:r>
              <a:t/>
            </a:r>
            <a:endParaRPr sz="600"/>
          </a:p>
          <a:p>
            <a:pPr indent="-342900" lvl="0" marL="457200" rtl="0" algn="l">
              <a:spcBef>
                <a:spcPts val="1200"/>
              </a:spcBef>
              <a:spcAft>
                <a:spcPts val="0"/>
              </a:spcAft>
              <a:buSzPts val="1800"/>
              <a:buChar char="●"/>
            </a:pPr>
            <a:r>
              <a:rPr lang="pt-BR"/>
              <a:t>Arduino IDE;</a:t>
            </a:r>
            <a:endParaRPr/>
          </a:p>
          <a:p>
            <a:pPr indent="0" lvl="0" marL="457200" rtl="0" algn="l">
              <a:spcBef>
                <a:spcPts val="1200"/>
              </a:spcBef>
              <a:spcAft>
                <a:spcPts val="0"/>
              </a:spcAft>
              <a:buNone/>
            </a:pPr>
            <a:r>
              <a:t/>
            </a:r>
            <a:endParaRPr sz="600"/>
          </a:p>
          <a:p>
            <a:pPr indent="-342900" lvl="0" marL="457200" rtl="0" algn="l">
              <a:spcBef>
                <a:spcPts val="1200"/>
              </a:spcBef>
              <a:spcAft>
                <a:spcPts val="0"/>
              </a:spcAft>
              <a:buSzPts val="1800"/>
              <a:buChar char="●"/>
            </a:pPr>
            <a:r>
              <a:rPr lang="pt-BR"/>
              <a:t>Platform IO (Extensão do Visual Studio Code);</a:t>
            </a:r>
            <a:endParaRPr/>
          </a:p>
          <a:p>
            <a:pPr indent="0" lvl="0" marL="457200" rtl="0" algn="l">
              <a:spcBef>
                <a:spcPts val="1200"/>
              </a:spcBef>
              <a:spcAft>
                <a:spcPts val="1200"/>
              </a:spcAft>
              <a:buNone/>
            </a:pPr>
            <a:r>
              <a:t/>
            </a:r>
            <a:endParaRPr/>
          </a:p>
        </p:txBody>
      </p:sp>
      <p:sp>
        <p:nvSpPr>
          <p:cNvPr id="257" name="Google Shape;257;p3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Qual a diferença?</a:t>
            </a:r>
            <a:endParaRPr/>
          </a:p>
        </p:txBody>
      </p:sp>
      <p:sp>
        <p:nvSpPr>
          <p:cNvPr id="263" name="Google Shape;263;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pt-BR"/>
              <a:t>ESP-IDF:</a:t>
            </a:r>
            <a:r>
              <a:rPr lang="pt-BR"/>
              <a:t> É focado para o desenvolvimento de aplicações avançadas (Uso de RTOS e recursos de baixo </a:t>
            </a:r>
            <a:r>
              <a:rPr lang="pt-BR"/>
              <a:t>nível);</a:t>
            </a:r>
            <a:endParaRPr/>
          </a:p>
          <a:p>
            <a:pPr indent="0" lvl="0" marL="457200" rtl="0" algn="l">
              <a:spcBef>
                <a:spcPts val="1200"/>
              </a:spcBef>
              <a:spcAft>
                <a:spcPts val="0"/>
              </a:spcAft>
              <a:buNone/>
            </a:pPr>
            <a:r>
              <a:t/>
            </a:r>
            <a:endParaRPr sz="600"/>
          </a:p>
          <a:p>
            <a:pPr indent="-342900" lvl="0" marL="457200" rtl="0" algn="l">
              <a:spcBef>
                <a:spcPts val="1200"/>
              </a:spcBef>
              <a:spcAft>
                <a:spcPts val="0"/>
              </a:spcAft>
              <a:buSzPts val="1800"/>
              <a:buChar char="●"/>
            </a:pPr>
            <a:r>
              <a:rPr b="1" lang="pt-BR"/>
              <a:t>Arduino IDE:</a:t>
            </a:r>
            <a:r>
              <a:rPr lang="pt-BR"/>
              <a:t> É focado para o desenvolvimento de aplicações mais simples e com propósitos educacionais.</a:t>
            </a:r>
            <a:endParaRPr/>
          </a:p>
          <a:p>
            <a:pPr indent="0" lvl="0" marL="457200" rtl="0" algn="l">
              <a:spcBef>
                <a:spcPts val="1200"/>
              </a:spcBef>
              <a:spcAft>
                <a:spcPts val="0"/>
              </a:spcAft>
              <a:buNone/>
            </a:pPr>
            <a:r>
              <a:t/>
            </a:r>
            <a:endParaRPr sz="600"/>
          </a:p>
          <a:p>
            <a:pPr indent="-342900" lvl="0" marL="457200" rtl="0" algn="l">
              <a:spcBef>
                <a:spcPts val="1200"/>
              </a:spcBef>
              <a:spcAft>
                <a:spcPts val="0"/>
              </a:spcAft>
              <a:buSzPts val="1800"/>
              <a:buChar char="●"/>
            </a:pPr>
            <a:r>
              <a:rPr b="1" lang="pt-BR"/>
              <a:t>Platform IO: </a:t>
            </a:r>
            <a:r>
              <a:rPr lang="pt-BR"/>
              <a:t>É uma ferramenta que combina diversas IDE para ser utilizada no Visual Studio Code.</a:t>
            </a:r>
            <a:endParaRPr/>
          </a:p>
        </p:txBody>
      </p:sp>
      <p:sp>
        <p:nvSpPr>
          <p:cNvPr id="264" name="Google Shape;264;p34"/>
          <p:cNvSpPr/>
          <p:nvPr/>
        </p:nvSpPr>
        <p:spPr>
          <a:xfrm>
            <a:off x="423575" y="2117900"/>
            <a:ext cx="8408700" cy="859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Estrutura do código na Arduino IDE</a:t>
            </a:r>
            <a:endParaRPr/>
          </a:p>
        </p:txBody>
      </p:sp>
      <p:pic>
        <p:nvPicPr>
          <p:cNvPr id="271" name="Google Shape;271;p35"/>
          <p:cNvPicPr preferRelativeResize="0"/>
          <p:nvPr/>
        </p:nvPicPr>
        <p:blipFill>
          <a:blip r:embed="rId3">
            <a:alphaModFix/>
          </a:blip>
          <a:stretch>
            <a:fillRect/>
          </a:stretch>
        </p:blipFill>
        <p:spPr>
          <a:xfrm>
            <a:off x="1015313" y="1242825"/>
            <a:ext cx="4370166" cy="3277624"/>
          </a:xfrm>
          <a:prstGeom prst="rect">
            <a:avLst/>
          </a:prstGeom>
          <a:noFill/>
          <a:ln>
            <a:noFill/>
          </a:ln>
        </p:spPr>
      </p:pic>
      <p:sp>
        <p:nvSpPr>
          <p:cNvPr id="272" name="Google Shape;272;p35"/>
          <p:cNvSpPr txBox="1"/>
          <p:nvPr>
            <p:ph idx="1" type="body"/>
          </p:nvPr>
        </p:nvSpPr>
        <p:spPr>
          <a:xfrm>
            <a:off x="5721900" y="1228675"/>
            <a:ext cx="3017700" cy="1077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pt-BR">
                <a:solidFill>
                  <a:srgbClr val="FF0000"/>
                </a:solidFill>
              </a:rPr>
              <a:t>void setup()</a:t>
            </a:r>
            <a:r>
              <a:rPr b="1" lang="pt-BR">
                <a:solidFill>
                  <a:srgbClr val="434343"/>
                </a:solidFill>
              </a:rPr>
              <a:t> </a:t>
            </a:r>
            <a:r>
              <a:rPr lang="pt-BR"/>
              <a:t>- Trecho de código executado apenas no </a:t>
            </a:r>
            <a:r>
              <a:rPr lang="pt-BR"/>
              <a:t>início</a:t>
            </a:r>
            <a:r>
              <a:rPr lang="pt-BR"/>
              <a:t> da aplicação</a:t>
            </a:r>
            <a:endParaRPr/>
          </a:p>
        </p:txBody>
      </p:sp>
      <p:cxnSp>
        <p:nvCxnSpPr>
          <p:cNvPr id="273" name="Google Shape;273;p35"/>
          <p:cNvCxnSpPr>
            <a:stCxn id="272" idx="1"/>
          </p:cNvCxnSpPr>
          <p:nvPr/>
        </p:nvCxnSpPr>
        <p:spPr>
          <a:xfrm flipH="1">
            <a:off x="2783700" y="1767175"/>
            <a:ext cx="2938200" cy="84600"/>
          </a:xfrm>
          <a:prstGeom prst="straightConnector1">
            <a:avLst/>
          </a:prstGeom>
          <a:noFill/>
          <a:ln cap="flat" cmpd="sng" w="28575">
            <a:solidFill>
              <a:srgbClr val="FF0000"/>
            </a:solidFill>
            <a:prstDash val="solid"/>
            <a:round/>
            <a:headEnd len="med" w="med" type="none"/>
            <a:tailEnd len="med" w="med" type="triangle"/>
          </a:ln>
        </p:spPr>
      </p:cxnSp>
      <p:sp>
        <p:nvSpPr>
          <p:cNvPr id="274" name="Google Shape;274;p35"/>
          <p:cNvSpPr txBox="1"/>
          <p:nvPr>
            <p:ph idx="1" type="body"/>
          </p:nvPr>
        </p:nvSpPr>
        <p:spPr>
          <a:xfrm>
            <a:off x="5721900" y="2524075"/>
            <a:ext cx="3017700" cy="1570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pt-BR">
                <a:solidFill>
                  <a:srgbClr val="FF0000"/>
                </a:solidFill>
              </a:rPr>
              <a:t>void loop()</a:t>
            </a:r>
            <a:r>
              <a:rPr b="1" lang="pt-BR">
                <a:solidFill>
                  <a:srgbClr val="434343"/>
                </a:solidFill>
              </a:rPr>
              <a:t> </a:t>
            </a:r>
            <a:r>
              <a:rPr lang="pt-BR"/>
              <a:t>- Trecho de código que deve ser executado em loop, aqui entra a lógica do usuário.</a:t>
            </a:r>
            <a:endParaRPr/>
          </a:p>
        </p:txBody>
      </p:sp>
      <p:cxnSp>
        <p:nvCxnSpPr>
          <p:cNvPr id="275" name="Google Shape;275;p35"/>
          <p:cNvCxnSpPr>
            <a:stCxn id="274" idx="1"/>
          </p:cNvCxnSpPr>
          <p:nvPr/>
        </p:nvCxnSpPr>
        <p:spPr>
          <a:xfrm rot="10800000">
            <a:off x="2093700" y="2420575"/>
            <a:ext cx="3628200" cy="888600"/>
          </a:xfrm>
          <a:prstGeom prst="straightConnector1">
            <a:avLst/>
          </a:prstGeom>
          <a:noFill/>
          <a:ln cap="flat" cmpd="sng" w="38100">
            <a:solidFill>
              <a:srgbClr val="FF0000"/>
            </a:solidFill>
            <a:prstDash val="solid"/>
            <a:round/>
            <a:headEnd len="med" w="med" type="none"/>
            <a:tailEnd len="med" w="med" type="triangle"/>
          </a:ln>
        </p:spPr>
      </p:cxnSp>
      <p:sp>
        <p:nvSpPr>
          <p:cNvPr id="276" name="Google Shape;276;p3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Plataforma para simulação - Wokwi</a:t>
            </a:r>
            <a:endParaRPr/>
          </a:p>
        </p:txBody>
      </p:sp>
      <p:pic>
        <p:nvPicPr>
          <p:cNvPr id="282" name="Google Shape;282;p36"/>
          <p:cNvPicPr preferRelativeResize="0"/>
          <p:nvPr/>
        </p:nvPicPr>
        <p:blipFill>
          <a:blip r:embed="rId3">
            <a:alphaModFix/>
          </a:blip>
          <a:stretch>
            <a:fillRect/>
          </a:stretch>
        </p:blipFill>
        <p:spPr>
          <a:xfrm>
            <a:off x="1829225" y="1586525"/>
            <a:ext cx="5860075" cy="1651107"/>
          </a:xfrm>
          <a:prstGeom prst="rect">
            <a:avLst/>
          </a:prstGeom>
          <a:noFill/>
          <a:ln>
            <a:noFill/>
          </a:ln>
        </p:spPr>
      </p:pic>
      <p:sp>
        <p:nvSpPr>
          <p:cNvPr id="283" name="Google Shape;283;p36"/>
          <p:cNvSpPr txBox="1"/>
          <p:nvPr/>
        </p:nvSpPr>
        <p:spPr>
          <a:xfrm>
            <a:off x="3603375" y="3865575"/>
            <a:ext cx="268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t>Endereço: </a:t>
            </a:r>
            <a:r>
              <a:rPr lang="pt-BR" u="sng">
                <a:solidFill>
                  <a:schemeClr val="hlink"/>
                </a:solidFill>
                <a:hlinkClick r:id="rId4"/>
              </a:rPr>
              <a:t>https://wokwi.com/</a:t>
            </a:r>
            <a:endParaRPr/>
          </a:p>
          <a:p>
            <a:pPr indent="0" lvl="0" marL="0" rtl="0" algn="l">
              <a:spcBef>
                <a:spcPts val="0"/>
              </a:spcBef>
              <a:spcAft>
                <a:spcPts val="0"/>
              </a:spcAft>
              <a:buNone/>
            </a:pPr>
            <a:r>
              <a:t/>
            </a:r>
            <a:endParaRPr/>
          </a:p>
        </p:txBody>
      </p:sp>
      <p:sp>
        <p:nvSpPr>
          <p:cNvPr id="284" name="Google Shape;284;p3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Wokwi - Criando um projeto</a:t>
            </a:r>
            <a:endParaRPr/>
          </a:p>
        </p:txBody>
      </p:sp>
      <p:pic>
        <p:nvPicPr>
          <p:cNvPr id="290" name="Google Shape;290;p37"/>
          <p:cNvPicPr preferRelativeResize="0"/>
          <p:nvPr/>
        </p:nvPicPr>
        <p:blipFill>
          <a:blip r:embed="rId3">
            <a:alphaModFix/>
          </a:blip>
          <a:stretch>
            <a:fillRect/>
          </a:stretch>
        </p:blipFill>
        <p:spPr>
          <a:xfrm>
            <a:off x="685800" y="1170125"/>
            <a:ext cx="7837015" cy="3820975"/>
          </a:xfrm>
          <a:prstGeom prst="rect">
            <a:avLst/>
          </a:prstGeom>
          <a:noFill/>
          <a:ln>
            <a:noFill/>
          </a:ln>
        </p:spPr>
      </p:pic>
      <p:sp>
        <p:nvSpPr>
          <p:cNvPr id="291" name="Google Shape;291;p37"/>
          <p:cNvSpPr/>
          <p:nvPr/>
        </p:nvSpPr>
        <p:spPr>
          <a:xfrm>
            <a:off x="5345650" y="3497575"/>
            <a:ext cx="1633800" cy="1210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8"/>
          <p:cNvSpPr txBox="1"/>
          <p:nvPr>
            <p:ph type="title"/>
          </p:nvPr>
        </p:nvSpPr>
        <p:spPr>
          <a:xfrm>
            <a:off x="397975" y="420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Conhecendo a interface</a:t>
            </a:r>
            <a:endParaRPr/>
          </a:p>
        </p:txBody>
      </p:sp>
      <p:pic>
        <p:nvPicPr>
          <p:cNvPr id="298" name="Google Shape;298;p38"/>
          <p:cNvPicPr preferRelativeResize="0"/>
          <p:nvPr/>
        </p:nvPicPr>
        <p:blipFill>
          <a:blip r:embed="rId3">
            <a:alphaModFix/>
          </a:blip>
          <a:stretch>
            <a:fillRect/>
          </a:stretch>
        </p:blipFill>
        <p:spPr>
          <a:xfrm>
            <a:off x="533400" y="1093925"/>
            <a:ext cx="7778619" cy="3820976"/>
          </a:xfrm>
          <a:prstGeom prst="rect">
            <a:avLst/>
          </a:prstGeom>
          <a:noFill/>
          <a:ln>
            <a:noFill/>
          </a:ln>
        </p:spPr>
      </p:pic>
      <p:sp>
        <p:nvSpPr>
          <p:cNvPr id="299" name="Google Shape;299;p38"/>
          <p:cNvSpPr/>
          <p:nvPr/>
        </p:nvSpPr>
        <p:spPr>
          <a:xfrm>
            <a:off x="520400" y="1561200"/>
            <a:ext cx="3763800" cy="1984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8"/>
          <p:cNvSpPr/>
          <p:nvPr/>
        </p:nvSpPr>
        <p:spPr>
          <a:xfrm>
            <a:off x="4411800" y="1454175"/>
            <a:ext cx="998100" cy="572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8"/>
          <p:cNvSpPr/>
          <p:nvPr/>
        </p:nvSpPr>
        <p:spPr>
          <a:xfrm>
            <a:off x="5607175" y="2131950"/>
            <a:ext cx="1528200" cy="2205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8"/>
          <p:cNvSpPr/>
          <p:nvPr/>
        </p:nvSpPr>
        <p:spPr>
          <a:xfrm>
            <a:off x="517575" y="1343250"/>
            <a:ext cx="2156700" cy="246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9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0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9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0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0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Montando o circuito</a:t>
            </a:r>
            <a:endParaRPr/>
          </a:p>
        </p:txBody>
      </p:sp>
      <p:sp>
        <p:nvSpPr>
          <p:cNvPr id="309" name="Google Shape;309;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0" name="Google Shape;310;p39"/>
          <p:cNvPicPr preferRelativeResize="0"/>
          <p:nvPr/>
        </p:nvPicPr>
        <p:blipFill>
          <a:blip r:embed="rId3">
            <a:alphaModFix/>
          </a:blip>
          <a:stretch>
            <a:fillRect/>
          </a:stretch>
        </p:blipFill>
        <p:spPr>
          <a:xfrm>
            <a:off x="2647812" y="1102088"/>
            <a:ext cx="3848374" cy="3594574"/>
          </a:xfrm>
          <a:prstGeom prst="rect">
            <a:avLst/>
          </a:prstGeom>
          <a:noFill/>
          <a:ln>
            <a:noFill/>
          </a:ln>
        </p:spPr>
      </p:pic>
      <p:sp>
        <p:nvSpPr>
          <p:cNvPr id="311" name="Google Shape;311;p3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0"/>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t-BR"/>
              <a:t>Programando o ESP32</a:t>
            </a:r>
            <a:endParaRPr/>
          </a:p>
        </p:txBody>
      </p:sp>
      <p:sp>
        <p:nvSpPr>
          <p:cNvPr id="317" name="Google Shape;317;p4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Acessando ao código</a:t>
            </a:r>
            <a:endParaRPr/>
          </a:p>
        </p:txBody>
      </p:sp>
      <p:sp>
        <p:nvSpPr>
          <p:cNvPr id="323" name="Google Shape;323;p41"/>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Acesse o código no repositório:</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b="1" i="1"/>
          </a:p>
        </p:txBody>
      </p:sp>
      <p:sp>
        <p:nvSpPr>
          <p:cNvPr id="324" name="Google Shape;324;p41"/>
          <p:cNvSpPr txBox="1"/>
          <p:nvPr/>
        </p:nvSpPr>
        <p:spPr>
          <a:xfrm>
            <a:off x="404325" y="2528500"/>
            <a:ext cx="69711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pt-BR" sz="1800">
                <a:solidFill>
                  <a:schemeClr val="dk2"/>
                </a:solidFill>
              </a:rPr>
              <a:t>Agora, coloque o código no </a:t>
            </a:r>
            <a:r>
              <a:rPr b="1" i="1" lang="pt-BR" sz="1800">
                <a:solidFill>
                  <a:schemeClr val="dk2"/>
                </a:solidFill>
              </a:rPr>
              <a:t>Wokwi</a:t>
            </a:r>
            <a:endParaRPr/>
          </a:p>
        </p:txBody>
      </p:sp>
      <p:pic>
        <p:nvPicPr>
          <p:cNvPr id="325" name="Google Shape;325;p41"/>
          <p:cNvPicPr preferRelativeResize="0"/>
          <p:nvPr/>
        </p:nvPicPr>
        <p:blipFill>
          <a:blip r:embed="rId3">
            <a:alphaModFix/>
          </a:blip>
          <a:stretch>
            <a:fillRect/>
          </a:stretch>
        </p:blipFill>
        <p:spPr>
          <a:xfrm>
            <a:off x="311700" y="1901325"/>
            <a:ext cx="451025" cy="451025"/>
          </a:xfrm>
          <a:prstGeom prst="rect">
            <a:avLst/>
          </a:prstGeom>
          <a:noFill/>
          <a:ln>
            <a:noFill/>
          </a:ln>
        </p:spPr>
      </p:pic>
      <p:sp>
        <p:nvSpPr>
          <p:cNvPr id="326" name="Google Shape;326;p41"/>
          <p:cNvSpPr txBox="1"/>
          <p:nvPr/>
        </p:nvSpPr>
        <p:spPr>
          <a:xfrm>
            <a:off x="817975" y="1926750"/>
            <a:ext cx="109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u="sng">
                <a:solidFill>
                  <a:srgbClr val="F06292"/>
                </a:solidFill>
                <a:latin typeface="Roboto"/>
                <a:ea typeface="Roboto"/>
                <a:cs typeface="Roboto"/>
                <a:sym typeface="Roboto"/>
                <a:hlinkClick r:id="rId4">
                  <a:extLst>
                    <a:ext uri="{A12FA001-AC4F-418D-AE19-62706E023703}">
                      <ahyp:hlinkClr val="tx"/>
                    </a:ext>
                  </a:extLst>
                </a:hlinkClick>
              </a:rPr>
              <a:t>Repositório</a:t>
            </a:r>
            <a:endParaRPr>
              <a:latin typeface="Roboto"/>
              <a:ea typeface="Roboto"/>
              <a:cs typeface="Roboto"/>
              <a:sym typeface="Roboto"/>
            </a:endParaRPr>
          </a:p>
        </p:txBody>
      </p:sp>
      <p:sp>
        <p:nvSpPr>
          <p:cNvPr id="327" name="Google Shape;327;p4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Relembrando</a:t>
            </a:r>
            <a:endParaRPr/>
          </a:p>
        </p:txBody>
      </p:sp>
      <p:sp>
        <p:nvSpPr>
          <p:cNvPr id="104" name="Google Shape;104;p15"/>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pt-BR"/>
              <a:t>IoT </a:t>
            </a:r>
            <a:r>
              <a:rPr b="1" lang="pt-BR"/>
              <a:t>:</a:t>
            </a:r>
            <a:endParaRPr b="1"/>
          </a:p>
        </p:txBody>
      </p:sp>
      <p:sp>
        <p:nvSpPr>
          <p:cNvPr id="105" name="Google Shape;105;p15"/>
          <p:cNvSpPr txBox="1"/>
          <p:nvPr>
            <p:ph idx="1" type="body"/>
          </p:nvPr>
        </p:nvSpPr>
        <p:spPr>
          <a:xfrm>
            <a:off x="311700" y="1609675"/>
            <a:ext cx="8520600" cy="572700"/>
          </a:xfrm>
          <a:prstGeom prst="rect">
            <a:avLst/>
          </a:prstGeom>
        </p:spPr>
        <p:txBody>
          <a:bodyPr anchorCtr="0" anchor="t" bIns="91425" lIns="91425" spcFirstLastPara="1" rIns="91425" wrap="square" tIns="91425">
            <a:normAutofit/>
          </a:bodyPr>
          <a:lstStyle/>
          <a:p>
            <a:pPr indent="-342900" lvl="0" marL="914400" rtl="0" algn="l">
              <a:spcBef>
                <a:spcPts val="0"/>
              </a:spcBef>
              <a:spcAft>
                <a:spcPts val="0"/>
              </a:spcAft>
              <a:buSzPts val="1800"/>
              <a:buChar char="●"/>
            </a:pPr>
            <a:r>
              <a:rPr lang="pt-BR"/>
              <a:t>Conceito de conectar todos dispositivos eletrônicos na internet</a:t>
            </a:r>
            <a:endParaRPr/>
          </a:p>
        </p:txBody>
      </p:sp>
      <p:sp>
        <p:nvSpPr>
          <p:cNvPr id="106" name="Google Shape;106;p15"/>
          <p:cNvSpPr txBox="1"/>
          <p:nvPr>
            <p:ph idx="1" type="body"/>
          </p:nvPr>
        </p:nvSpPr>
        <p:spPr>
          <a:xfrm>
            <a:off x="311700" y="2066875"/>
            <a:ext cx="8520600" cy="572700"/>
          </a:xfrm>
          <a:prstGeom prst="rect">
            <a:avLst/>
          </a:prstGeom>
        </p:spPr>
        <p:txBody>
          <a:bodyPr anchorCtr="0" anchor="t" bIns="91425" lIns="91425" spcFirstLastPara="1" rIns="91425" wrap="square" tIns="91425">
            <a:noAutofit/>
          </a:bodyPr>
          <a:lstStyle/>
          <a:p>
            <a:pPr indent="-342900" lvl="0" marL="914400" rtl="0" algn="l">
              <a:spcBef>
                <a:spcPts val="0"/>
              </a:spcBef>
              <a:spcAft>
                <a:spcPts val="0"/>
              </a:spcAft>
              <a:buSzPts val="1800"/>
              <a:buChar char="●"/>
            </a:pPr>
            <a:r>
              <a:rPr lang="pt-BR"/>
              <a:t>A ideia é que esses dispositivos enviem dados para a internet e use os dados para aprimorar a experiência do usuário;</a:t>
            </a:r>
            <a:endParaRPr/>
          </a:p>
        </p:txBody>
      </p:sp>
      <p:sp>
        <p:nvSpPr>
          <p:cNvPr id="107" name="Google Shape;107;p15"/>
          <p:cNvSpPr txBox="1"/>
          <p:nvPr>
            <p:ph idx="1" type="body"/>
          </p:nvPr>
        </p:nvSpPr>
        <p:spPr>
          <a:xfrm>
            <a:off x="311700" y="2905075"/>
            <a:ext cx="8520600" cy="572700"/>
          </a:xfrm>
          <a:prstGeom prst="rect">
            <a:avLst/>
          </a:prstGeom>
        </p:spPr>
        <p:txBody>
          <a:bodyPr anchorCtr="0" anchor="t" bIns="91425" lIns="91425" spcFirstLastPara="1" rIns="91425" wrap="square" tIns="91425">
            <a:noAutofit/>
          </a:bodyPr>
          <a:lstStyle/>
          <a:p>
            <a:pPr indent="-342900" lvl="0" marL="914400" rtl="0" algn="l">
              <a:spcBef>
                <a:spcPts val="0"/>
              </a:spcBef>
              <a:spcAft>
                <a:spcPts val="0"/>
              </a:spcAft>
              <a:buSzPts val="1800"/>
              <a:buChar char="●"/>
            </a:pPr>
            <a:r>
              <a:rPr lang="pt-BR"/>
              <a:t>Geralmente </a:t>
            </a:r>
            <a:r>
              <a:rPr lang="pt-BR"/>
              <a:t>trabalha-se</a:t>
            </a:r>
            <a:r>
              <a:rPr lang="pt-BR"/>
              <a:t> com dispositivos com baixo poder computacional</a:t>
            </a:r>
            <a:r>
              <a:rPr lang="pt-BR"/>
              <a:t>;</a:t>
            </a:r>
            <a:endParaRPr/>
          </a:p>
        </p:txBody>
      </p:sp>
      <p:sp>
        <p:nvSpPr>
          <p:cNvPr id="108" name="Google Shape;108;p1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Carregando as bibliotecas</a:t>
            </a:r>
            <a:endParaRPr/>
          </a:p>
        </p:txBody>
      </p:sp>
      <p:sp>
        <p:nvSpPr>
          <p:cNvPr id="333" name="Google Shape;333;p42"/>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pt-BR"/>
              <a:t>Para o correto funcionamento do software, devemos carregar as bibliotecas mostradas na figura abaixo.</a:t>
            </a:r>
            <a:endParaRPr/>
          </a:p>
        </p:txBody>
      </p:sp>
      <p:pic>
        <p:nvPicPr>
          <p:cNvPr id="334" name="Google Shape;334;p42"/>
          <p:cNvPicPr preferRelativeResize="0"/>
          <p:nvPr/>
        </p:nvPicPr>
        <p:blipFill>
          <a:blip r:embed="rId3">
            <a:alphaModFix/>
          </a:blip>
          <a:stretch>
            <a:fillRect/>
          </a:stretch>
        </p:blipFill>
        <p:spPr>
          <a:xfrm>
            <a:off x="1195388" y="2088525"/>
            <a:ext cx="6905625" cy="2562225"/>
          </a:xfrm>
          <a:prstGeom prst="rect">
            <a:avLst/>
          </a:prstGeom>
          <a:noFill/>
          <a:ln>
            <a:noFill/>
          </a:ln>
        </p:spPr>
      </p:pic>
      <p:sp>
        <p:nvSpPr>
          <p:cNvPr id="335" name="Google Shape;335;p4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Instale a biblioteca </a:t>
            </a:r>
            <a:r>
              <a:rPr i="1" lang="pt-BR"/>
              <a:t>PubSubClient</a:t>
            </a:r>
            <a:endParaRPr i="1"/>
          </a:p>
        </p:txBody>
      </p:sp>
      <p:pic>
        <p:nvPicPr>
          <p:cNvPr id="341" name="Google Shape;341;p43"/>
          <p:cNvPicPr preferRelativeResize="0"/>
          <p:nvPr/>
        </p:nvPicPr>
        <p:blipFill>
          <a:blip r:embed="rId3">
            <a:alphaModFix/>
          </a:blip>
          <a:stretch>
            <a:fillRect/>
          </a:stretch>
        </p:blipFill>
        <p:spPr>
          <a:xfrm>
            <a:off x="217500" y="1487525"/>
            <a:ext cx="8614799" cy="2729042"/>
          </a:xfrm>
          <a:prstGeom prst="rect">
            <a:avLst/>
          </a:prstGeom>
          <a:noFill/>
          <a:ln>
            <a:noFill/>
          </a:ln>
        </p:spPr>
      </p:pic>
      <p:sp>
        <p:nvSpPr>
          <p:cNvPr id="342" name="Google Shape;342;p4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Variáveis</a:t>
            </a:r>
            <a:r>
              <a:rPr lang="pt-BR"/>
              <a:t> Globais</a:t>
            </a:r>
            <a:endParaRPr/>
          </a:p>
        </p:txBody>
      </p:sp>
      <p:sp>
        <p:nvSpPr>
          <p:cNvPr id="348" name="Google Shape;348;p44"/>
          <p:cNvSpPr txBox="1"/>
          <p:nvPr>
            <p:ph idx="1" type="body"/>
          </p:nvPr>
        </p:nvSpPr>
        <p:spPr>
          <a:xfrm>
            <a:off x="311700" y="1152475"/>
            <a:ext cx="8520600" cy="49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Defines para configuração do MQTT</a:t>
            </a:r>
            <a:endParaRPr/>
          </a:p>
        </p:txBody>
      </p:sp>
      <p:pic>
        <p:nvPicPr>
          <p:cNvPr id="349" name="Google Shape;349;p44"/>
          <p:cNvPicPr preferRelativeResize="0"/>
          <p:nvPr/>
        </p:nvPicPr>
        <p:blipFill>
          <a:blip r:embed="rId3">
            <a:alphaModFix/>
          </a:blip>
          <a:stretch>
            <a:fillRect/>
          </a:stretch>
        </p:blipFill>
        <p:spPr>
          <a:xfrm>
            <a:off x="881050" y="1856925"/>
            <a:ext cx="7410876" cy="1644250"/>
          </a:xfrm>
          <a:prstGeom prst="rect">
            <a:avLst/>
          </a:prstGeom>
          <a:noFill/>
          <a:ln>
            <a:noFill/>
          </a:ln>
        </p:spPr>
      </p:pic>
      <p:sp>
        <p:nvSpPr>
          <p:cNvPr id="350" name="Google Shape;350;p44"/>
          <p:cNvSpPr/>
          <p:nvPr/>
        </p:nvSpPr>
        <p:spPr>
          <a:xfrm>
            <a:off x="2989275" y="2904575"/>
            <a:ext cx="1065000" cy="493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4"/>
          <p:cNvSpPr txBox="1"/>
          <p:nvPr/>
        </p:nvSpPr>
        <p:spPr>
          <a:xfrm>
            <a:off x="3824350" y="3760250"/>
            <a:ext cx="456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rgbClr val="FF0000"/>
                </a:solidFill>
              </a:rPr>
              <a:t>Adicione seu nome ao final do texto “ESP32-”</a:t>
            </a:r>
            <a:endParaRPr b="1">
              <a:solidFill>
                <a:srgbClr val="FF0000"/>
              </a:solidFill>
            </a:endParaRPr>
          </a:p>
        </p:txBody>
      </p:sp>
      <p:cxnSp>
        <p:nvCxnSpPr>
          <p:cNvPr id="352" name="Google Shape;352;p44"/>
          <p:cNvCxnSpPr/>
          <p:nvPr/>
        </p:nvCxnSpPr>
        <p:spPr>
          <a:xfrm rot="10800000">
            <a:off x="3597850" y="3398150"/>
            <a:ext cx="302700" cy="562200"/>
          </a:xfrm>
          <a:prstGeom prst="straightConnector1">
            <a:avLst/>
          </a:prstGeom>
          <a:noFill/>
          <a:ln cap="flat" cmpd="sng" w="9525">
            <a:solidFill>
              <a:srgbClr val="FF0000"/>
            </a:solidFill>
            <a:prstDash val="solid"/>
            <a:round/>
            <a:headEnd len="med" w="med" type="none"/>
            <a:tailEnd len="med" w="med" type="triangle"/>
          </a:ln>
        </p:spPr>
      </p:cxnSp>
      <p:sp>
        <p:nvSpPr>
          <p:cNvPr id="353" name="Google Shape;353;p4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Variáveis Globais</a:t>
            </a:r>
            <a:endParaRPr/>
          </a:p>
        </p:txBody>
      </p:sp>
      <p:sp>
        <p:nvSpPr>
          <p:cNvPr id="359" name="Google Shape;359;p45"/>
          <p:cNvSpPr txBox="1"/>
          <p:nvPr>
            <p:ph idx="1" type="body"/>
          </p:nvPr>
        </p:nvSpPr>
        <p:spPr>
          <a:xfrm>
            <a:off x="311700" y="1152475"/>
            <a:ext cx="8520600" cy="45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Constantes para configuração do Wi-Fi</a:t>
            </a:r>
            <a:endParaRPr/>
          </a:p>
        </p:txBody>
      </p:sp>
      <p:pic>
        <p:nvPicPr>
          <p:cNvPr id="360" name="Google Shape;360;p45"/>
          <p:cNvPicPr preferRelativeResize="0"/>
          <p:nvPr/>
        </p:nvPicPr>
        <p:blipFill>
          <a:blip r:embed="rId3">
            <a:alphaModFix/>
          </a:blip>
          <a:stretch>
            <a:fillRect/>
          </a:stretch>
        </p:blipFill>
        <p:spPr>
          <a:xfrm>
            <a:off x="660800" y="2087325"/>
            <a:ext cx="7797400" cy="1012955"/>
          </a:xfrm>
          <a:prstGeom prst="rect">
            <a:avLst/>
          </a:prstGeom>
          <a:noFill/>
          <a:ln>
            <a:noFill/>
          </a:ln>
        </p:spPr>
      </p:pic>
      <p:sp>
        <p:nvSpPr>
          <p:cNvPr id="361" name="Google Shape;361;p45"/>
          <p:cNvSpPr/>
          <p:nvPr/>
        </p:nvSpPr>
        <p:spPr>
          <a:xfrm>
            <a:off x="2807750" y="2323650"/>
            <a:ext cx="1863600" cy="769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5"/>
          <p:cNvSpPr txBox="1"/>
          <p:nvPr/>
        </p:nvSpPr>
        <p:spPr>
          <a:xfrm>
            <a:off x="3824350" y="3455450"/>
            <a:ext cx="4561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rgbClr val="FF0000"/>
                </a:solidFill>
              </a:rPr>
              <a:t>Use essas credenciais caso você esteja rodando a aplicação por meio do simulador Wokwi</a:t>
            </a:r>
            <a:endParaRPr b="1">
              <a:solidFill>
                <a:srgbClr val="FF0000"/>
              </a:solidFill>
            </a:endParaRPr>
          </a:p>
        </p:txBody>
      </p:sp>
      <p:cxnSp>
        <p:nvCxnSpPr>
          <p:cNvPr id="363" name="Google Shape;363;p45"/>
          <p:cNvCxnSpPr/>
          <p:nvPr/>
        </p:nvCxnSpPr>
        <p:spPr>
          <a:xfrm rot="10800000">
            <a:off x="3597850" y="3093350"/>
            <a:ext cx="302700" cy="562200"/>
          </a:xfrm>
          <a:prstGeom prst="straightConnector1">
            <a:avLst/>
          </a:prstGeom>
          <a:noFill/>
          <a:ln cap="flat" cmpd="sng" w="9525">
            <a:solidFill>
              <a:srgbClr val="FF0000"/>
            </a:solidFill>
            <a:prstDash val="solid"/>
            <a:round/>
            <a:headEnd len="med" w="med" type="none"/>
            <a:tailEnd len="med" w="med" type="triangle"/>
          </a:ln>
        </p:spPr>
      </p:cxnSp>
      <p:sp>
        <p:nvSpPr>
          <p:cNvPr id="364" name="Google Shape;364;p4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Variáveis</a:t>
            </a:r>
            <a:r>
              <a:rPr lang="pt-BR"/>
              <a:t> Globais</a:t>
            </a:r>
            <a:endParaRPr/>
          </a:p>
        </p:txBody>
      </p:sp>
      <p:sp>
        <p:nvSpPr>
          <p:cNvPr id="370" name="Google Shape;370;p46"/>
          <p:cNvSpPr txBox="1"/>
          <p:nvPr>
            <p:ph idx="1" type="body"/>
          </p:nvPr>
        </p:nvSpPr>
        <p:spPr>
          <a:xfrm>
            <a:off x="311700" y="1152475"/>
            <a:ext cx="8520600" cy="62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Configuração do broker MQTT</a:t>
            </a:r>
            <a:endParaRPr/>
          </a:p>
        </p:txBody>
      </p:sp>
      <p:pic>
        <p:nvPicPr>
          <p:cNvPr id="371" name="Google Shape;371;p46"/>
          <p:cNvPicPr preferRelativeResize="0"/>
          <p:nvPr/>
        </p:nvPicPr>
        <p:blipFill>
          <a:blip r:embed="rId3">
            <a:alphaModFix/>
          </a:blip>
          <a:stretch>
            <a:fillRect/>
          </a:stretch>
        </p:blipFill>
        <p:spPr>
          <a:xfrm>
            <a:off x="540300" y="2015975"/>
            <a:ext cx="8232400" cy="1594100"/>
          </a:xfrm>
          <a:prstGeom prst="rect">
            <a:avLst/>
          </a:prstGeom>
          <a:noFill/>
          <a:ln>
            <a:noFill/>
          </a:ln>
        </p:spPr>
      </p:pic>
      <p:sp>
        <p:nvSpPr>
          <p:cNvPr id="372" name="Google Shape;372;p4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Protótipo das funções</a:t>
            </a:r>
            <a:endParaRPr/>
          </a:p>
        </p:txBody>
      </p:sp>
      <p:sp>
        <p:nvSpPr>
          <p:cNvPr id="378" name="Google Shape;378;p47"/>
          <p:cNvSpPr txBox="1"/>
          <p:nvPr>
            <p:ph idx="1" type="body"/>
          </p:nvPr>
        </p:nvSpPr>
        <p:spPr>
          <a:xfrm>
            <a:off x="387900" y="3057475"/>
            <a:ext cx="8520600" cy="198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Em C, as funções só podem ser acessadas nas linhas abaixo de sua declaração. Exemplo:</a:t>
            </a:r>
            <a:endParaRPr/>
          </a:p>
          <a:p>
            <a:pPr indent="0" lvl="0" marL="0" rtl="0" algn="l">
              <a:spcBef>
                <a:spcPts val="1200"/>
              </a:spcBef>
              <a:spcAft>
                <a:spcPts val="0"/>
              </a:spcAft>
              <a:buNone/>
            </a:pPr>
            <a:r>
              <a:rPr lang="pt-BR"/>
              <a:t>	Função declarada na linha 10 e que ocupa 4 linhas:  </a:t>
            </a:r>
            <a:r>
              <a:rPr b="1" lang="pt-BR"/>
              <a:t>soma(int a,int b)</a:t>
            </a:r>
            <a:endParaRPr b="1"/>
          </a:p>
          <a:p>
            <a:pPr indent="0" lvl="0" marL="0" rtl="0" algn="l">
              <a:spcBef>
                <a:spcPts val="1200"/>
              </a:spcBef>
              <a:spcAft>
                <a:spcPts val="1200"/>
              </a:spcAft>
              <a:buNone/>
            </a:pPr>
            <a:r>
              <a:rPr lang="pt-BR"/>
              <a:t>	Só pode ser acessada a partir da linha 15</a:t>
            </a:r>
            <a:endParaRPr/>
          </a:p>
        </p:txBody>
      </p:sp>
      <p:pic>
        <p:nvPicPr>
          <p:cNvPr id="379" name="Google Shape;379;p47"/>
          <p:cNvPicPr preferRelativeResize="0"/>
          <p:nvPr/>
        </p:nvPicPr>
        <p:blipFill rotWithShape="1">
          <a:blip r:embed="rId3">
            <a:alphaModFix/>
          </a:blip>
          <a:srcRect b="20911" l="0" r="0" t="0"/>
          <a:stretch/>
        </p:blipFill>
        <p:spPr>
          <a:xfrm>
            <a:off x="1378300" y="1457275"/>
            <a:ext cx="7454000" cy="1528150"/>
          </a:xfrm>
          <a:prstGeom prst="rect">
            <a:avLst/>
          </a:prstGeom>
          <a:noFill/>
          <a:ln>
            <a:noFill/>
          </a:ln>
        </p:spPr>
      </p:pic>
      <p:sp>
        <p:nvSpPr>
          <p:cNvPr id="380" name="Google Shape;380;p4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Função </a:t>
            </a:r>
            <a:r>
              <a:rPr i="1" lang="pt-BR"/>
              <a:t>InitializeWiFi</a:t>
            </a:r>
            <a:endParaRPr i="1"/>
          </a:p>
        </p:txBody>
      </p:sp>
      <p:pic>
        <p:nvPicPr>
          <p:cNvPr id="386" name="Google Shape;386;p48"/>
          <p:cNvPicPr preferRelativeResize="0"/>
          <p:nvPr/>
        </p:nvPicPr>
        <p:blipFill>
          <a:blip r:embed="rId3">
            <a:alphaModFix/>
          </a:blip>
          <a:stretch>
            <a:fillRect/>
          </a:stretch>
        </p:blipFill>
        <p:spPr>
          <a:xfrm>
            <a:off x="457175" y="1370645"/>
            <a:ext cx="8298925" cy="3280160"/>
          </a:xfrm>
          <a:prstGeom prst="rect">
            <a:avLst/>
          </a:prstGeom>
          <a:noFill/>
          <a:ln>
            <a:noFill/>
          </a:ln>
        </p:spPr>
      </p:pic>
      <p:sp>
        <p:nvSpPr>
          <p:cNvPr id="387" name="Google Shape;387;p4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Função </a:t>
            </a:r>
            <a:r>
              <a:rPr i="1" lang="pt-BR"/>
              <a:t>InitializeMQTT</a:t>
            </a:r>
            <a:endParaRPr i="1"/>
          </a:p>
        </p:txBody>
      </p:sp>
      <p:sp>
        <p:nvSpPr>
          <p:cNvPr id="393" name="Google Shape;393;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4" name="Google Shape;394;p49"/>
          <p:cNvPicPr preferRelativeResize="0"/>
          <p:nvPr/>
        </p:nvPicPr>
        <p:blipFill>
          <a:blip r:embed="rId3">
            <a:alphaModFix/>
          </a:blip>
          <a:stretch>
            <a:fillRect/>
          </a:stretch>
        </p:blipFill>
        <p:spPr>
          <a:xfrm>
            <a:off x="331225" y="1865300"/>
            <a:ext cx="8520599" cy="2329289"/>
          </a:xfrm>
          <a:prstGeom prst="rect">
            <a:avLst/>
          </a:prstGeom>
          <a:noFill/>
          <a:ln>
            <a:noFill/>
          </a:ln>
        </p:spPr>
      </p:pic>
      <p:sp>
        <p:nvSpPr>
          <p:cNvPr id="395" name="Google Shape;395;p4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Função </a:t>
            </a:r>
            <a:r>
              <a:rPr i="1" lang="pt-BR"/>
              <a:t>mqtt_callback</a:t>
            </a:r>
            <a:endParaRPr i="1"/>
          </a:p>
        </p:txBody>
      </p:sp>
      <p:pic>
        <p:nvPicPr>
          <p:cNvPr id="401" name="Google Shape;401;p50"/>
          <p:cNvPicPr preferRelativeResize="0"/>
          <p:nvPr/>
        </p:nvPicPr>
        <p:blipFill>
          <a:blip r:embed="rId3">
            <a:alphaModFix/>
          </a:blip>
          <a:stretch>
            <a:fillRect/>
          </a:stretch>
        </p:blipFill>
        <p:spPr>
          <a:xfrm>
            <a:off x="2608575" y="1017800"/>
            <a:ext cx="3926852" cy="3820900"/>
          </a:xfrm>
          <a:prstGeom prst="rect">
            <a:avLst/>
          </a:prstGeom>
          <a:noFill/>
          <a:ln>
            <a:noFill/>
          </a:ln>
        </p:spPr>
      </p:pic>
      <p:sp>
        <p:nvSpPr>
          <p:cNvPr id="402" name="Google Shape;402;p5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Função </a:t>
            </a:r>
            <a:r>
              <a:rPr i="1" lang="pt-BR"/>
              <a:t>reconectMQTT</a:t>
            </a:r>
            <a:endParaRPr i="1"/>
          </a:p>
        </p:txBody>
      </p:sp>
      <p:sp>
        <p:nvSpPr>
          <p:cNvPr id="408" name="Google Shape;408;p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9" name="Google Shape;409;p51"/>
          <p:cNvPicPr preferRelativeResize="0"/>
          <p:nvPr/>
        </p:nvPicPr>
        <p:blipFill>
          <a:blip r:embed="rId3">
            <a:alphaModFix/>
          </a:blip>
          <a:stretch>
            <a:fillRect/>
          </a:stretch>
        </p:blipFill>
        <p:spPr>
          <a:xfrm>
            <a:off x="1466850" y="1047750"/>
            <a:ext cx="6019574" cy="3942650"/>
          </a:xfrm>
          <a:prstGeom prst="rect">
            <a:avLst/>
          </a:prstGeom>
          <a:noFill/>
          <a:ln>
            <a:noFill/>
          </a:ln>
        </p:spPr>
      </p:pic>
      <p:sp>
        <p:nvSpPr>
          <p:cNvPr id="410" name="Google Shape;410;p5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Continuação de criação broker MQTT</a:t>
            </a:r>
            <a:endParaRPr/>
          </a:p>
        </p:txBody>
      </p:sp>
      <p:sp>
        <p:nvSpPr>
          <p:cNvPr id="114" name="Google Shape;11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5" name="Google Shape;115;p1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Função </a:t>
            </a:r>
            <a:r>
              <a:rPr i="1" lang="pt-BR"/>
              <a:t>VerificaConexoesWiFiEMQTT</a:t>
            </a:r>
            <a:endParaRPr i="1"/>
          </a:p>
        </p:txBody>
      </p:sp>
      <p:sp>
        <p:nvSpPr>
          <p:cNvPr id="416" name="Google Shape;416;p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7" name="Google Shape;417;p52"/>
          <p:cNvPicPr preferRelativeResize="0"/>
          <p:nvPr/>
        </p:nvPicPr>
        <p:blipFill>
          <a:blip r:embed="rId3">
            <a:alphaModFix/>
          </a:blip>
          <a:stretch>
            <a:fillRect/>
          </a:stretch>
        </p:blipFill>
        <p:spPr>
          <a:xfrm>
            <a:off x="1724025" y="1909763"/>
            <a:ext cx="5695950" cy="2238375"/>
          </a:xfrm>
          <a:prstGeom prst="rect">
            <a:avLst/>
          </a:prstGeom>
          <a:noFill/>
          <a:ln>
            <a:noFill/>
          </a:ln>
        </p:spPr>
      </p:pic>
      <p:sp>
        <p:nvSpPr>
          <p:cNvPr id="418" name="Google Shape;418;p5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Função </a:t>
            </a:r>
            <a:r>
              <a:rPr i="1" lang="pt-BR"/>
              <a:t>reconectWiFi</a:t>
            </a:r>
            <a:endParaRPr i="1"/>
          </a:p>
        </p:txBody>
      </p:sp>
      <p:sp>
        <p:nvSpPr>
          <p:cNvPr id="424" name="Google Shape;424;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25" name="Google Shape;425;p53"/>
          <p:cNvPicPr preferRelativeResize="0"/>
          <p:nvPr/>
        </p:nvPicPr>
        <p:blipFill>
          <a:blip r:embed="rId3">
            <a:alphaModFix/>
          </a:blip>
          <a:stretch>
            <a:fillRect/>
          </a:stretch>
        </p:blipFill>
        <p:spPr>
          <a:xfrm>
            <a:off x="2433625" y="1117600"/>
            <a:ext cx="4471899" cy="3922150"/>
          </a:xfrm>
          <a:prstGeom prst="rect">
            <a:avLst/>
          </a:prstGeom>
          <a:noFill/>
          <a:ln>
            <a:noFill/>
          </a:ln>
        </p:spPr>
      </p:pic>
      <p:sp>
        <p:nvSpPr>
          <p:cNvPr id="426" name="Google Shape;426;p5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Função de configuração</a:t>
            </a:r>
            <a:endParaRPr/>
          </a:p>
        </p:txBody>
      </p:sp>
      <p:sp>
        <p:nvSpPr>
          <p:cNvPr id="432" name="Google Shape;432;p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33" name="Google Shape;433;p54"/>
          <p:cNvPicPr preferRelativeResize="0"/>
          <p:nvPr/>
        </p:nvPicPr>
        <p:blipFill>
          <a:blip r:embed="rId3">
            <a:alphaModFix/>
          </a:blip>
          <a:stretch>
            <a:fillRect/>
          </a:stretch>
        </p:blipFill>
        <p:spPr>
          <a:xfrm>
            <a:off x="1556737" y="1195403"/>
            <a:ext cx="5129813" cy="3339000"/>
          </a:xfrm>
          <a:prstGeom prst="rect">
            <a:avLst/>
          </a:prstGeom>
          <a:noFill/>
          <a:ln>
            <a:noFill/>
          </a:ln>
        </p:spPr>
      </p:pic>
      <p:sp>
        <p:nvSpPr>
          <p:cNvPr id="434" name="Google Shape;434;p5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Função principal</a:t>
            </a:r>
            <a:endParaRPr/>
          </a:p>
        </p:txBody>
      </p:sp>
      <p:pic>
        <p:nvPicPr>
          <p:cNvPr id="440" name="Google Shape;440;p55"/>
          <p:cNvPicPr preferRelativeResize="0"/>
          <p:nvPr/>
        </p:nvPicPr>
        <p:blipFill>
          <a:blip r:embed="rId3">
            <a:alphaModFix/>
          </a:blip>
          <a:stretch>
            <a:fillRect/>
          </a:stretch>
        </p:blipFill>
        <p:spPr>
          <a:xfrm>
            <a:off x="1428750" y="1228675"/>
            <a:ext cx="6374025" cy="3648575"/>
          </a:xfrm>
          <a:prstGeom prst="rect">
            <a:avLst/>
          </a:prstGeom>
          <a:noFill/>
          <a:ln>
            <a:noFill/>
          </a:ln>
        </p:spPr>
      </p:pic>
      <p:sp>
        <p:nvSpPr>
          <p:cNvPr id="441" name="Google Shape;441;p5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6"/>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t-BR"/>
              <a:t>Hora de simular</a:t>
            </a:r>
            <a:endParaRPr/>
          </a:p>
        </p:txBody>
      </p:sp>
      <p:sp>
        <p:nvSpPr>
          <p:cNvPr id="447" name="Google Shape;447;p5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Dúvidas, críticas ou sugestões</a:t>
            </a:r>
            <a:endParaRPr/>
          </a:p>
        </p:txBody>
      </p:sp>
      <p:sp>
        <p:nvSpPr>
          <p:cNvPr id="453" name="Google Shape;453;p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54" name="Google Shape;454;p57"/>
          <p:cNvPicPr preferRelativeResize="0"/>
          <p:nvPr/>
        </p:nvPicPr>
        <p:blipFill>
          <a:blip r:embed="rId3">
            <a:alphaModFix/>
          </a:blip>
          <a:stretch>
            <a:fillRect/>
          </a:stretch>
        </p:blipFill>
        <p:spPr>
          <a:xfrm>
            <a:off x="2209350" y="1497441"/>
            <a:ext cx="4725300" cy="3071425"/>
          </a:xfrm>
          <a:prstGeom prst="rect">
            <a:avLst/>
          </a:prstGeom>
          <a:noFill/>
          <a:ln>
            <a:noFill/>
          </a:ln>
        </p:spPr>
      </p:pic>
      <p:sp>
        <p:nvSpPr>
          <p:cNvPr id="455" name="Google Shape;455;p5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Contato</a:t>
            </a:r>
            <a:endParaRPr/>
          </a:p>
        </p:txBody>
      </p:sp>
      <p:sp>
        <p:nvSpPr>
          <p:cNvPr id="461" name="Google Shape;461;p58"/>
          <p:cNvSpPr txBox="1"/>
          <p:nvPr>
            <p:ph idx="1" type="body"/>
          </p:nvPr>
        </p:nvSpPr>
        <p:spPr>
          <a:xfrm>
            <a:off x="3094500" y="1229875"/>
            <a:ext cx="3392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pt-BR"/>
              <a:t>  yago_caetano@outlook.com</a:t>
            </a:r>
            <a:endParaRPr/>
          </a:p>
        </p:txBody>
      </p:sp>
      <p:pic>
        <p:nvPicPr>
          <p:cNvPr id="462" name="Google Shape;462;p58"/>
          <p:cNvPicPr preferRelativeResize="0"/>
          <p:nvPr/>
        </p:nvPicPr>
        <p:blipFill>
          <a:blip r:embed="rId3">
            <a:alphaModFix/>
          </a:blip>
          <a:stretch>
            <a:fillRect/>
          </a:stretch>
        </p:blipFill>
        <p:spPr>
          <a:xfrm>
            <a:off x="2715875" y="1273200"/>
            <a:ext cx="463450" cy="463450"/>
          </a:xfrm>
          <a:prstGeom prst="rect">
            <a:avLst/>
          </a:prstGeom>
          <a:noFill/>
          <a:ln>
            <a:noFill/>
          </a:ln>
        </p:spPr>
      </p:pic>
      <p:pic>
        <p:nvPicPr>
          <p:cNvPr id="463" name="Google Shape;463;p58"/>
          <p:cNvPicPr preferRelativeResize="0"/>
          <p:nvPr/>
        </p:nvPicPr>
        <p:blipFill>
          <a:blip r:embed="rId4">
            <a:alphaModFix/>
          </a:blip>
          <a:stretch>
            <a:fillRect/>
          </a:stretch>
        </p:blipFill>
        <p:spPr>
          <a:xfrm>
            <a:off x="3213187" y="2049750"/>
            <a:ext cx="535625" cy="535625"/>
          </a:xfrm>
          <a:prstGeom prst="rect">
            <a:avLst/>
          </a:prstGeom>
          <a:noFill/>
          <a:ln>
            <a:noFill/>
          </a:ln>
        </p:spPr>
      </p:pic>
      <p:sp>
        <p:nvSpPr>
          <p:cNvPr id="464" name="Google Shape;464;p58"/>
          <p:cNvSpPr txBox="1"/>
          <p:nvPr>
            <p:ph idx="1" type="body"/>
          </p:nvPr>
        </p:nvSpPr>
        <p:spPr>
          <a:xfrm>
            <a:off x="3170825" y="2068075"/>
            <a:ext cx="3186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	    Yago Caetano</a:t>
            </a:r>
            <a:endParaRPr/>
          </a:p>
        </p:txBody>
      </p:sp>
      <p:sp>
        <p:nvSpPr>
          <p:cNvPr id="465" name="Google Shape;465;p5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9"/>
          <p:cNvSpPr txBox="1"/>
          <p:nvPr>
            <p:ph type="title"/>
          </p:nvPr>
        </p:nvSpPr>
        <p:spPr>
          <a:xfrm>
            <a:off x="311700" y="410000"/>
            <a:ext cx="8520600" cy="253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a:t>Sugestão </a:t>
            </a:r>
            <a:endParaRPr b="1"/>
          </a:p>
          <a:p>
            <a:pPr indent="0" lvl="0" marL="0" rtl="0" algn="l">
              <a:spcBef>
                <a:spcPts val="0"/>
              </a:spcBef>
              <a:spcAft>
                <a:spcPts val="0"/>
              </a:spcAft>
              <a:buNone/>
            </a:pPr>
            <a:r>
              <a:t/>
            </a:r>
            <a:endParaRPr/>
          </a:p>
          <a:p>
            <a:pPr indent="0" lvl="0" marL="0" rtl="0" algn="l">
              <a:spcBef>
                <a:spcPts val="0"/>
              </a:spcBef>
              <a:spcAft>
                <a:spcPts val="0"/>
              </a:spcAft>
              <a:buNone/>
            </a:pPr>
            <a:r>
              <a:rPr lang="pt-BR"/>
              <a:t>Criar um grupo para troca de conhecimento e discussão de assuntos relacionados </a:t>
            </a:r>
            <a:r>
              <a:rPr lang="pt-BR"/>
              <a:t>à tecnologia</a:t>
            </a:r>
            <a:endParaRPr/>
          </a:p>
        </p:txBody>
      </p:sp>
      <p:sp>
        <p:nvSpPr>
          <p:cNvPr id="471" name="Google Shape;471;p5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pic>
        <p:nvPicPr>
          <p:cNvPr id="472" name="Google Shape;472;p59"/>
          <p:cNvPicPr preferRelativeResize="0"/>
          <p:nvPr/>
        </p:nvPicPr>
        <p:blipFill>
          <a:blip r:embed="rId3">
            <a:alphaModFix/>
          </a:blip>
          <a:stretch>
            <a:fillRect/>
          </a:stretch>
        </p:blipFill>
        <p:spPr>
          <a:xfrm>
            <a:off x="3353250" y="2645400"/>
            <a:ext cx="2437499" cy="1371099"/>
          </a:xfrm>
          <a:prstGeom prst="rect">
            <a:avLst/>
          </a:prstGeom>
          <a:noFill/>
          <a:ln>
            <a:noFill/>
          </a:ln>
        </p:spPr>
      </p:pic>
      <p:sp>
        <p:nvSpPr>
          <p:cNvPr id="473" name="Google Shape;473;p59"/>
          <p:cNvSpPr txBox="1"/>
          <p:nvPr/>
        </p:nvSpPr>
        <p:spPr>
          <a:xfrm>
            <a:off x="3072000" y="406637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u="sng">
                <a:solidFill>
                  <a:schemeClr val="hlink"/>
                </a:solidFill>
                <a:hlinkClick r:id="rId4"/>
              </a:rPr>
              <a:t>https://t.me/comunidadetecftt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pic>
        <p:nvPicPr>
          <p:cNvPr descr="Ouça a música tocada quando alguem brasileiro ganha a corrida" id="478" name="Google Shape;478;p60" title="Ayrton Senna - Tema da vitória">
            <a:hlinkClick r:id="rId3"/>
          </p:cNvPr>
          <p:cNvPicPr preferRelativeResize="0"/>
          <p:nvPr/>
        </p:nvPicPr>
        <p:blipFill>
          <a:blip r:embed="rId4">
            <a:alphaModFix/>
          </a:blip>
          <a:stretch>
            <a:fillRect/>
          </a:stretch>
        </p:blipFill>
        <p:spPr>
          <a:xfrm>
            <a:off x="228600" y="4972050"/>
            <a:ext cx="110275" cy="82700"/>
          </a:xfrm>
          <a:prstGeom prst="rect">
            <a:avLst/>
          </a:prstGeom>
          <a:noFill/>
          <a:ln>
            <a:noFill/>
          </a:ln>
        </p:spPr>
      </p:pic>
      <p:sp>
        <p:nvSpPr>
          <p:cNvPr id="479" name="Google Shape;479;p60"/>
          <p:cNvSpPr/>
          <p:nvPr/>
        </p:nvSpPr>
        <p:spPr>
          <a:xfrm>
            <a:off x="1706425" y="1003600"/>
            <a:ext cx="5651700" cy="103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0"/>
          <p:cNvSpPr txBox="1"/>
          <p:nvPr>
            <p:ph type="title"/>
          </p:nvPr>
        </p:nvSpPr>
        <p:spPr>
          <a:xfrm>
            <a:off x="405100" y="19639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pt-BR"/>
              <a:t>Obrigado por participarem do curso!!!</a:t>
            </a:r>
            <a:endParaRPr/>
          </a:p>
        </p:txBody>
      </p:sp>
      <p:sp>
        <p:nvSpPr>
          <p:cNvPr id="481" name="Google Shape;481;p6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t-BR"/>
              <a:t>ESP 32</a:t>
            </a:r>
            <a:endParaRPr/>
          </a:p>
        </p:txBody>
      </p:sp>
      <p:sp>
        <p:nvSpPr>
          <p:cNvPr id="121" name="Google Shape;121;p1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O que é?</a:t>
            </a:r>
            <a:endParaRPr/>
          </a:p>
        </p:txBody>
      </p:sp>
      <p:sp>
        <p:nvSpPr>
          <p:cNvPr id="127" name="Google Shape;127;p18"/>
          <p:cNvSpPr txBox="1"/>
          <p:nvPr>
            <p:ph idx="1" type="body"/>
          </p:nvPr>
        </p:nvSpPr>
        <p:spPr>
          <a:xfrm>
            <a:off x="311700" y="1228675"/>
            <a:ext cx="8520600" cy="57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É um </a:t>
            </a:r>
            <a:r>
              <a:rPr b="1" lang="pt-BR"/>
              <a:t>microcontrolador </a:t>
            </a:r>
            <a:r>
              <a:rPr lang="pt-BR"/>
              <a:t>fabricado pela Espressif Components</a:t>
            </a:r>
            <a:endParaRPr/>
          </a:p>
        </p:txBody>
      </p:sp>
      <p:sp>
        <p:nvSpPr>
          <p:cNvPr id="128" name="Google Shape;128;p18"/>
          <p:cNvSpPr txBox="1"/>
          <p:nvPr>
            <p:ph idx="1" type="body"/>
          </p:nvPr>
        </p:nvSpPr>
        <p:spPr>
          <a:xfrm>
            <a:off x="311700" y="1953775"/>
            <a:ext cx="8520600" cy="57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Possui rádio 2.4GHz integrado (suporta Wi-Fi e Bluetooth)</a:t>
            </a:r>
            <a:endParaRPr/>
          </a:p>
        </p:txBody>
      </p:sp>
      <p:sp>
        <p:nvSpPr>
          <p:cNvPr id="129" name="Google Shape;129;p18"/>
          <p:cNvSpPr txBox="1"/>
          <p:nvPr>
            <p:ph idx="1" type="body"/>
          </p:nvPr>
        </p:nvSpPr>
        <p:spPr>
          <a:xfrm>
            <a:off x="311700" y="2715775"/>
            <a:ext cx="8520600" cy="57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Microcontrolador desenvolvido para IoT</a:t>
            </a:r>
            <a:endParaRPr/>
          </a:p>
        </p:txBody>
      </p:sp>
      <p:sp>
        <p:nvSpPr>
          <p:cNvPr id="130" name="Google Shape;130;p1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Principais Especificações</a:t>
            </a:r>
            <a:endParaRPr/>
          </a:p>
        </p:txBody>
      </p:sp>
      <p:sp>
        <p:nvSpPr>
          <p:cNvPr id="136" name="Google Shape;136;p19"/>
          <p:cNvSpPr txBox="1"/>
          <p:nvPr>
            <p:ph idx="1" type="body"/>
          </p:nvPr>
        </p:nvSpPr>
        <p:spPr>
          <a:xfrm>
            <a:off x="311700" y="1213750"/>
            <a:ext cx="8520600" cy="57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Possui processador dual-core de 240 MHz</a:t>
            </a:r>
            <a:endParaRPr/>
          </a:p>
        </p:txBody>
      </p:sp>
      <p:sp>
        <p:nvSpPr>
          <p:cNvPr id="137" name="Google Shape;137;p19"/>
          <p:cNvSpPr txBox="1"/>
          <p:nvPr>
            <p:ph idx="1" type="body"/>
          </p:nvPr>
        </p:nvSpPr>
        <p:spPr>
          <a:xfrm>
            <a:off x="311700" y="3194950"/>
            <a:ext cx="8520600" cy="57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Consegue trabalhar dentro de </a:t>
            </a:r>
            <a:r>
              <a:rPr lang="pt-BR">
                <a:solidFill>
                  <a:srgbClr val="333333"/>
                </a:solidFill>
              </a:rPr>
              <a:t>–40°C a 125°C</a:t>
            </a:r>
            <a:endParaRPr/>
          </a:p>
        </p:txBody>
      </p:sp>
      <p:sp>
        <p:nvSpPr>
          <p:cNvPr id="138" name="Google Shape;138;p19"/>
          <p:cNvSpPr txBox="1"/>
          <p:nvPr>
            <p:ph idx="1" type="body"/>
          </p:nvPr>
        </p:nvSpPr>
        <p:spPr>
          <a:xfrm>
            <a:off x="311700" y="1670950"/>
            <a:ext cx="8520600" cy="57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512 kB SRAM</a:t>
            </a:r>
            <a:endParaRPr/>
          </a:p>
        </p:txBody>
      </p:sp>
      <p:sp>
        <p:nvSpPr>
          <p:cNvPr id="139" name="Google Shape;139;p19"/>
          <p:cNvSpPr txBox="1"/>
          <p:nvPr>
            <p:ph idx="1" type="body"/>
          </p:nvPr>
        </p:nvSpPr>
        <p:spPr>
          <a:xfrm>
            <a:off x="311700" y="2128150"/>
            <a:ext cx="8520600" cy="57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448 kB ROM</a:t>
            </a:r>
            <a:endParaRPr/>
          </a:p>
        </p:txBody>
      </p:sp>
      <p:sp>
        <p:nvSpPr>
          <p:cNvPr id="140" name="Google Shape;140;p19"/>
          <p:cNvSpPr txBox="1"/>
          <p:nvPr>
            <p:ph idx="1" type="body"/>
          </p:nvPr>
        </p:nvSpPr>
        <p:spPr>
          <a:xfrm>
            <a:off x="327400" y="2647950"/>
            <a:ext cx="8520600" cy="57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Capaz de trabalhar com memórias FLASH externa de até 11 MB</a:t>
            </a:r>
            <a:endParaRPr/>
          </a:p>
        </p:txBody>
      </p:sp>
      <p:sp>
        <p:nvSpPr>
          <p:cNvPr id="141" name="Google Shape;141;p1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Exemplos de projetos</a:t>
            </a:r>
            <a:endParaRPr/>
          </a:p>
        </p:txBody>
      </p:sp>
      <p:sp>
        <p:nvSpPr>
          <p:cNvPr id="147" name="Google Shape;147;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This video contains 10 New ESP32 projects/project ideas that you can try. Subscribe to our channel to never miss any good project ideas.&#10;&#10;Get your free trial version of the Altium designer:&#10;https://www.altium.com/yt/topprojectscompilation&#10;&#10;About Altium:&#10;Altium is the industry’s leading PCB design software that combines schematic, layout, and everything else you need in one environment to effortlessly design printed circuit boards.&#10;&#10;---------------------------------------------------------------------------------------------------------------------------------------------------------&#10;Disclaimer: All the projects in this video are the sole property of the creators. We are thankful to each one of them for sharing their projects with us or allowing us to include their project in this video. Check out the full project video of the respective creators below:&#10;-----------------------------------------------------------------------------------------------------------------------------------------------------------&#10;&#10;Project links:&#10;10. Paperclick | Source: makermoekoe&#10;His channel:&#10;https://www.youtube.com/c/makermoekoe&#10;Project video:&#10;https://www.youtube.com/watch?v=tOb_UypiWvQ&#10;&#10;9. Smartwatch | Source: Matthew Bellafaire&#10;His channel:&#10;https://www.youtube.com/c/JamesBellafaire&#10;Project video:&#10;https://www.youtube.com/watch?v=vvuce4NQqrk&#10;https://www.youtube.com/watch?v=LVs-HgjjFUM&#10;https://www.youtube.com/watch?v=UNLAq5FuJq4&#10;&#10;8. Smart Doorbell | Source: ei23&#10;His channel:&#10;https://www.youtube.com/c/ei23de&#10;Project video:&#10;https://www.youtube.com/watch?v=3w_xTNuditQ&#10;&#10;7. Resistor Color Code Calculator | Source: Volos Projects&#10;His channel:&#10;https://www.youtube.com/c/VolosProjects&#10;Project video:&#10;https://www.youtube.com/watch?v=3Sdw_YPblws&#10;&#10;6. Circular scrolling display | Source: makermoekoe&#10;His channel:&#10;https://www.youtube.com/c/makermoekoe&#10;Project video:&#10;https://www.youtube.com/watch?v=KZTIBoHtouM&#10;&#10;5. Nintendo emulator | Source: Volos Projects&#10;His channel:&#10;https://www.youtube.com/c/VolosProjects&#10;Project video:&#10;https://www.youtube.com/watch?v=vKiWkSPpyaA&#10;&#10;4. Long Range ESP32 | Source: Elite Worm&#10;His channel:&#10;https://www.youtube.com/c/EliteWorm&#10;Project video:&#10;https://www.youtube.com/watch?v=LClwDKtO31o&#10;&#10;3. 3D orientation visualisation | Source: Dominik Nowak&#10;https://www.youtube.com/watch?v=TjDmGXQ9rK8&#10;https://www.hackster.io/donowak/esp32-mpu9250-3d-orientation-visualisation-467dc1&#10;&#10;2. Robotic Arm playing Mandolin | Source: Clayton Darwin&#10;His channel:&#10;https://www.youtube.com/c/ClaytonDarwin&#10;Project video:&#10;https://www.youtube.com/watch?v=0zi1-Slm8zo&#10;&#10;1. Smart Energy Meter | Source: How To Electronics&#10;His channel:&#10;https://www.youtube.com/c/HowtoElectronics&#10;Project video:&#10;https://www.youtube.com/watch?v=FVGvR9qlEc8&#10;&#10;-------------------------------------------------------------------------------------------------------------------&#10;Chapters: &#10;&#10;00:00 Intro&#10;00:09 Paperclick&#10;00:49 Smartwatch&#10;01:33 Smart Doorbell&#10;02:51 Resistor Color Code Calculator&#10;03:32 Circular scrolling display&#10;04:16 Nintendo emulator&#10;05:03 Long Range ESP32&#10;05:47 3D orientation visualisation&#10;06:31 Robotic Arm playing Mandolin&#10;07:10 Smart Energy Meter&#10;07:55 Outro&#10;&#10;-------------------------------------------------------------------------------------------------------------------&#10;&#10;Kits we recommend-----&#10;&#10;The only Raspberry Pi kit you need(our pick):- &#10;Amazon: https://amzn.to/3Ikabcn&#10;&#10;All in one Arduino Kit (our pick):- &#10;Amazon: https://amzn.to/35a5jIv&#10;&#10;&#10;ESP8266 Weather Station Kit:-&#10;USA: https://amzn.to/3nQwcIn&#10;&#10;Best ESP32 Kit(our pick):-&#10;USA: https://amzn.to/3xn6tua" id="148" name="Google Shape;148;p20" title="10 Brilliant ESP32 Projects you can try in 2022!">
            <a:hlinkClick r:id="rId3"/>
          </p:cNvPr>
          <p:cNvPicPr preferRelativeResize="0"/>
          <p:nvPr/>
        </p:nvPicPr>
        <p:blipFill>
          <a:blip r:embed="rId4">
            <a:alphaModFix/>
          </a:blip>
          <a:stretch>
            <a:fillRect/>
          </a:stretch>
        </p:blipFill>
        <p:spPr>
          <a:xfrm>
            <a:off x="2372250" y="1090850"/>
            <a:ext cx="5329766" cy="3997325"/>
          </a:xfrm>
          <a:prstGeom prst="rect">
            <a:avLst/>
          </a:prstGeom>
          <a:noFill/>
          <a:ln>
            <a:noFill/>
          </a:ln>
        </p:spPr>
      </p:pic>
      <p:sp>
        <p:nvSpPr>
          <p:cNvPr id="149" name="Google Shape;149;p2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Exercícios</a:t>
            </a:r>
            <a:endParaRPr/>
          </a:p>
        </p:txBody>
      </p:sp>
      <p:sp>
        <p:nvSpPr>
          <p:cNvPr id="155" name="Google Shape;155;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1"/>
          <p:cNvPicPr preferRelativeResize="0"/>
          <p:nvPr/>
        </p:nvPicPr>
        <p:blipFill>
          <a:blip r:embed="rId3">
            <a:alphaModFix/>
          </a:blip>
          <a:stretch>
            <a:fillRect/>
          </a:stretch>
        </p:blipFill>
        <p:spPr>
          <a:xfrm>
            <a:off x="1513838" y="1958500"/>
            <a:ext cx="6116325" cy="2084651"/>
          </a:xfrm>
          <a:prstGeom prst="rect">
            <a:avLst/>
          </a:prstGeom>
          <a:noFill/>
          <a:ln>
            <a:noFill/>
          </a:ln>
        </p:spPr>
      </p:pic>
      <p:sp>
        <p:nvSpPr>
          <p:cNvPr id="157" name="Google Shape;157;p2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