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7"/>
  </p:notesMasterIdLst>
  <p:sldIdLst>
    <p:sldId id="256" r:id="rId3"/>
    <p:sldId id="257" r:id="rId4"/>
    <p:sldId id="260" r:id="rId5"/>
    <p:sldId id="259" r:id="rId6"/>
  </p:sldIdLst>
  <p:sldSz cx="9144000" cy="5143500" type="screen16x9"/>
  <p:notesSz cx="6858000" cy="9144000"/>
  <p:embeddedFontLst>
    <p:embeddedFont>
      <p:font typeface="Inter" panose="020B0604020202020204" charset="0"/>
      <p:regular r:id="rId8"/>
      <p:bold r:id="rId9"/>
    </p:embeddedFont>
    <p:embeddedFont>
      <p:font typeface="Inter Medium" panose="020B0604020202020204" charset="0"/>
      <p:regular r:id="rId10"/>
      <p:bold r:id="rId11"/>
    </p:embeddedFont>
    <p:embeddedFont>
      <p:font typeface="Outfit" panose="020B0604020202020204" charset="0"/>
      <p:regular r:id="rId12"/>
      <p:bold r:id="rId13"/>
    </p:embeddedFont>
    <p:embeddedFont>
      <p:font typeface="Outfit Medium" panose="020B0604020202020204" charset="0"/>
      <p:regular r:id="rId14"/>
      <p:bold r:id="rId15"/>
    </p:embeddedFont>
    <p:embeddedFont>
      <p:font typeface="Outfit SemiBold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57">
          <p15:clr>
            <a:srgbClr val="A4A3A4"/>
          </p15:clr>
        </p15:guide>
        <p15:guide id="2" pos="2880">
          <p15:clr>
            <a:srgbClr val="A4A3A4"/>
          </p15:clr>
        </p15:guide>
        <p15:guide id="3" pos="268">
          <p15:clr>
            <a:srgbClr val="9AA0A6"/>
          </p15:clr>
        </p15:guide>
        <p15:guide id="4" pos="5613">
          <p15:clr>
            <a:srgbClr val="9AA0A6"/>
          </p15:clr>
        </p15:guide>
        <p15:guide id="5" orient="horz" pos="720">
          <p15:clr>
            <a:srgbClr val="9AA0A6"/>
          </p15:clr>
        </p15:guide>
        <p15:guide id="6" orient="horz" pos="2992">
          <p15:clr>
            <a:srgbClr val="9AA0A6"/>
          </p15:clr>
        </p15:guide>
        <p15:guide id="7" pos="4186">
          <p15:clr>
            <a:srgbClr val="9AA0A6"/>
          </p15:clr>
        </p15:guide>
        <p15:guide id="8" pos="157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40" y="60"/>
      </p:cViewPr>
      <p:guideLst>
        <p:guide orient="horz" pos="1757"/>
        <p:guide pos="2880"/>
        <p:guide pos="268"/>
        <p:guide pos="5613"/>
        <p:guide orient="horz" pos="720"/>
        <p:guide orient="horz" pos="2992"/>
        <p:guide pos="4186"/>
        <p:guide pos="15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99c59c5d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1199c59c5d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99c59c5d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1199c59c5d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5892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81c740165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181c740165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pico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63125" y="870200"/>
            <a:ext cx="3679800" cy="2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63125" y="3430775"/>
            <a:ext cx="3299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della sezione e descrizione 1">
  <p:cSld name="SECTION_TITLE_AND_DESCRIPTION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ubTitle" idx="1"/>
          </p:nvPr>
        </p:nvSpPr>
        <p:spPr>
          <a:xfrm>
            <a:off x="311700" y="16456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311700" y="2207875"/>
            <a:ext cx="3837000" cy="29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60" name="Google Shape;60;p12"/>
          <p:cNvSpPr>
            <a:spLocks noGrp="1"/>
          </p:cNvSpPr>
          <p:nvPr>
            <p:ph type="pic" idx="3"/>
          </p:nvPr>
        </p:nvSpPr>
        <p:spPr>
          <a:xfrm>
            <a:off x="4836000" y="-36875"/>
            <a:ext cx="4308000" cy="51921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311700" y="956125"/>
            <a:ext cx="4524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/>
          <p:nvPr/>
        </p:nvSpPr>
        <p:spPr>
          <a:xfrm>
            <a:off x="4495800" y="-73750"/>
            <a:ext cx="1096900" cy="5300200"/>
          </a:xfrm>
          <a:custGeom>
            <a:avLst/>
            <a:gdLst/>
            <a:ahLst/>
            <a:cxnLst/>
            <a:rect l="l" t="t" r="r" b="b"/>
            <a:pathLst>
              <a:path w="43876" h="212008" extrusionOk="0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rgbClr val="101023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ctrTitle"/>
          </p:nvPr>
        </p:nvSpPr>
        <p:spPr>
          <a:xfrm>
            <a:off x="363125" y="870200"/>
            <a:ext cx="3679800" cy="2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363125" y="3430775"/>
            <a:ext cx="3299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>
            <a:spLocks noGrp="1"/>
          </p:cNvSpPr>
          <p:nvPr>
            <p:ph type="pic" idx="2"/>
          </p:nvPr>
        </p:nvSpPr>
        <p:spPr>
          <a:xfrm>
            <a:off x="4277025" y="-36875"/>
            <a:ext cx="5982300" cy="5281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4"/>
          <p:cNvSpPr/>
          <p:nvPr/>
        </p:nvSpPr>
        <p:spPr>
          <a:xfrm rot="10800000" flipH="1">
            <a:off x="4175635" y="-82850"/>
            <a:ext cx="1098765" cy="5309210"/>
          </a:xfrm>
          <a:custGeom>
            <a:avLst/>
            <a:gdLst/>
            <a:ahLst/>
            <a:cxnLst/>
            <a:rect l="l" t="t" r="r" b="b"/>
            <a:pathLst>
              <a:path w="43876" h="212008" extrusionOk="0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3600"/>
              <a:buNone/>
              <a:defRPr sz="36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xfrm>
            <a:off x="48324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6374" y="1056028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5343" y="1112653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6853" y="870170"/>
            <a:ext cx="2970684" cy="297070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525863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FOCUS 1</a:t>
            </a:r>
            <a:endParaRPr sz="1400" b="1" i="0" u="none" strike="noStrike" cap="non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082175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FOCUS 2</a:t>
            </a:r>
            <a:endParaRPr sz="1400" b="1" i="0" u="none" strike="noStrike" cap="non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554838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FOCUS 3</a:t>
            </a:r>
            <a:endParaRPr sz="1400" b="1" i="0" u="none" strike="noStrike" cap="non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40175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"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sz="1200" b="0" i="0" u="none" strike="noStrike" cap="non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196488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"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sz="1200" b="0" i="0" u="none" strike="noStrike" cap="non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5669150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"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sz="1200" b="0" i="0" u="none" strike="noStrike" cap="non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956125"/>
            <a:ext cx="4764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987825"/>
            <a:ext cx="4008300" cy="28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265500" y="848025"/>
            <a:ext cx="4045200" cy="26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4200"/>
              <a:buNone/>
              <a:defRPr sz="42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265500" y="37248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2"/>
          </p:nvPr>
        </p:nvSpPr>
        <p:spPr>
          <a:xfrm>
            <a:off x="50157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106" name="Google Shape;106;p20"/>
          <p:cNvSpPr/>
          <p:nvPr/>
        </p:nvSpPr>
        <p:spPr>
          <a:xfrm rot="10800000" flipH="1">
            <a:off x="4251835" y="-82850"/>
            <a:ext cx="1098765" cy="5309210"/>
          </a:xfrm>
          <a:custGeom>
            <a:avLst/>
            <a:gdLst/>
            <a:ahLst/>
            <a:cxnLst/>
            <a:rect l="l" t="t" r="r" b="b"/>
            <a:pathLst>
              <a:path w="43876" h="212008" extrusionOk="0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della sezione e descrizione 1">
  <p:cSld name="SECTION_TITLE_AND_DESCRIPTION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subTitle" idx="1"/>
          </p:nvPr>
        </p:nvSpPr>
        <p:spPr>
          <a:xfrm>
            <a:off x="311700" y="16456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2"/>
          </p:nvPr>
        </p:nvSpPr>
        <p:spPr>
          <a:xfrm>
            <a:off x="311700" y="2207875"/>
            <a:ext cx="3837000" cy="29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111" name="Google Shape;111;p21"/>
          <p:cNvSpPr>
            <a:spLocks noGrp="1"/>
          </p:cNvSpPr>
          <p:nvPr>
            <p:ph type="pic" idx="3"/>
          </p:nvPr>
        </p:nvSpPr>
        <p:spPr>
          <a:xfrm>
            <a:off x="4836000" y="-36875"/>
            <a:ext cx="4308000" cy="51921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956125"/>
            <a:ext cx="4524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4495800" y="-73750"/>
            <a:ext cx="1096900" cy="5300200"/>
          </a:xfrm>
          <a:custGeom>
            <a:avLst/>
            <a:gdLst/>
            <a:ahLst/>
            <a:cxnLst/>
            <a:rect l="l" t="t" r="r" b="b"/>
            <a:pathLst>
              <a:path w="43876" h="212008" extrusionOk="0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3600"/>
              <a:buNone/>
              <a:defRPr sz="36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310400" y="242935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2"/>
          </p:nvPr>
        </p:nvSpPr>
        <p:spPr>
          <a:xfrm>
            <a:off x="48324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6374" y="1056028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5343" y="1112653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6853" y="870170"/>
            <a:ext cx="2970684" cy="297070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/>
        </p:nvSpPr>
        <p:spPr>
          <a:xfrm>
            <a:off x="525863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1" i="0" u="none" strike="noStrike" cap="non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rPr>
              <a:t>FOCUS 1</a:t>
            </a:r>
            <a:endParaRPr sz="1400" b="1" i="0" u="none" strike="noStrike" cap="none">
              <a:solidFill>
                <a:srgbClr val="00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8" name="Google Shape;28;p5"/>
          <p:cNvSpPr txBox="1"/>
          <p:nvPr/>
        </p:nvSpPr>
        <p:spPr>
          <a:xfrm>
            <a:off x="3082175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1" i="0" u="none" strike="noStrike" cap="non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rPr>
              <a:t>FOCUS 2</a:t>
            </a:r>
            <a:endParaRPr sz="1400" b="1" i="0" u="none" strike="noStrike" cap="none">
              <a:solidFill>
                <a:srgbClr val="00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9" name="Google Shape;29;p5"/>
          <p:cNvSpPr txBox="1"/>
          <p:nvPr/>
        </p:nvSpPr>
        <p:spPr>
          <a:xfrm>
            <a:off x="5554838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1" i="0" u="none" strike="noStrike" cap="non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rPr>
              <a:t>FOCUS 3</a:t>
            </a:r>
            <a:endParaRPr sz="1400" b="1" i="0" u="none" strike="noStrike" cap="none">
              <a:solidFill>
                <a:srgbClr val="00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30" name="Google Shape;30;p5"/>
          <p:cNvSpPr txBox="1"/>
          <p:nvPr/>
        </p:nvSpPr>
        <p:spPr>
          <a:xfrm>
            <a:off x="640175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" sz="12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sz="1200" b="0" i="0" u="none" strike="noStrike" cap="non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" name="Google Shape;31;p5"/>
          <p:cNvSpPr txBox="1"/>
          <p:nvPr/>
        </p:nvSpPr>
        <p:spPr>
          <a:xfrm>
            <a:off x="3196488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" sz="12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sz="1200" b="0" i="0" u="none" strike="noStrike" cap="non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2" name="Google Shape;32;p5"/>
          <p:cNvSpPr txBox="1"/>
          <p:nvPr/>
        </p:nvSpPr>
        <p:spPr>
          <a:xfrm>
            <a:off x="5669150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" sz="12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sz="1200" b="0" i="0" u="none" strike="noStrike" cap="non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00" y="956125"/>
            <a:ext cx="4764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311700" y="1987825"/>
            <a:ext cx="4008300" cy="28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4800"/>
              <a:buNone/>
              <a:defRPr sz="4800">
                <a:solidFill>
                  <a:srgbClr val="00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265500" y="848025"/>
            <a:ext cx="4045200" cy="26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4200"/>
              <a:buNone/>
              <a:defRPr sz="42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265500" y="37248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50157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 rot="10800000" flipH="1">
            <a:off x="4251835" y="-82850"/>
            <a:ext cx="1098765" cy="5309210"/>
          </a:xfrm>
          <a:custGeom>
            <a:avLst/>
            <a:gdLst/>
            <a:ahLst/>
            <a:cxnLst/>
            <a:rect l="l" t="t" r="r" b="b"/>
            <a:pathLst>
              <a:path w="43876" h="212008" extrusionOk="0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rgbClr val="101023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29236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1019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Outfit"/>
              <a:buNone/>
              <a:defRPr sz="2800" b="1" i="0" u="none" strike="noStrike" cap="non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1800"/>
              <a:buFont typeface="Outfit Medium"/>
              <a:buChar char="●"/>
              <a:defRPr sz="1800" b="0" i="0" u="none" strike="noStrike" cap="none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B2376"/>
              </a:buClr>
              <a:buSzPts val="1400"/>
              <a:buFont typeface="Outfit SemiBold"/>
              <a:buChar char="○"/>
              <a:defRPr sz="1400" b="0" i="0" u="none" strike="noStrike" cap="none">
                <a:solidFill>
                  <a:srgbClr val="CB2376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Font typeface="Outfit Medium"/>
              <a:buChar char="■"/>
              <a:defRPr sz="1400" b="0" i="0" u="none" strike="noStrike" cap="none">
                <a:solidFill>
                  <a:srgbClr val="00FFF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utfit Medium"/>
              <a:buChar char="●"/>
              <a:defRPr sz="1400" b="0" i="0" u="none" strike="noStrike" cap="none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24875" y="186901"/>
            <a:ext cx="1707858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11700" y="1019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Font typeface="Outfit"/>
              <a:buNone/>
              <a:defRPr sz="2800" b="1" i="0" u="none" strike="noStrike" cap="none">
                <a:solidFill>
                  <a:srgbClr val="9D1D8F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1800"/>
              <a:buFont typeface="Outfit Medium"/>
              <a:buChar char="●"/>
              <a:defRPr sz="1800" b="0" i="0" u="none" strike="noStrike" cap="none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B2376"/>
              </a:buClr>
              <a:buSzPts val="1400"/>
              <a:buFont typeface="Outfit SemiBold"/>
              <a:buChar char="○"/>
              <a:defRPr sz="1400" b="0" i="0" u="none" strike="noStrike" cap="none">
                <a:solidFill>
                  <a:srgbClr val="CB2376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 sz="14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utfit Medium"/>
              <a:buChar char="●"/>
              <a:defRPr sz="1400" b="0" i="0" u="none" strike="noStrike" cap="none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24875" y="186897"/>
            <a:ext cx="1707817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/>
        </p:nvSpPr>
        <p:spPr>
          <a:xfrm>
            <a:off x="-75" y="2150850"/>
            <a:ext cx="9144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3200" b="1" dirty="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rPr>
              <a:t>Esercizio: </a:t>
            </a:r>
            <a:r>
              <a:rPr lang="it-IT" sz="3200" b="1" dirty="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rPr>
              <a:t>Java Streams</a:t>
            </a:r>
            <a:endParaRPr sz="3200" b="1" dirty="0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/>
          <p:nvPr/>
        </p:nvSpPr>
        <p:spPr>
          <a:xfrm>
            <a:off x="-13200" y="69125"/>
            <a:ext cx="9157200" cy="669000"/>
          </a:xfrm>
          <a:prstGeom prst="rect">
            <a:avLst/>
          </a:prstGeom>
          <a:solidFill>
            <a:srgbClr val="10102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8" name="Google Shape;13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875" y="206826"/>
            <a:ext cx="17078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4174250" y="691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" sz="1878">
                <a:solidFill>
                  <a:schemeClr val="lt1"/>
                </a:solidFill>
              </a:rPr>
              <a:t>Esercizio</a:t>
            </a:r>
            <a:endParaRPr sz="1878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endParaRPr sz="1878">
              <a:solidFill>
                <a:schemeClr val="lt1"/>
              </a:solidFill>
            </a:endParaRPr>
          </a:p>
        </p:txBody>
      </p:sp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4174250" y="3739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rPr lang="it" sz="1078" b="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Streams</a:t>
            </a:r>
            <a:endParaRPr sz="1078" b="0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2</a:t>
            </a:fld>
            <a:endParaRPr sz="1300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424875" y="1143000"/>
            <a:ext cx="83019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latin typeface="Inter"/>
                <a:ea typeface="Inter"/>
                <a:cs typeface="Inter"/>
                <a:sym typeface="Inter"/>
              </a:rPr>
              <a:t>L'esercizio è mirato ad acquisire dimestichezza con l’impiego dei Java Streams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" sz="12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 dirty="0">
                <a:latin typeface="Inter"/>
                <a:ea typeface="Inter"/>
                <a:cs typeface="Inter"/>
                <a:sym typeface="Inter"/>
              </a:rPr>
              <a:t>Dato il seguente modello che rappresenta un semplice catalogo prodotti, si implementino gli algoritmi richiesti.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2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200"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BF1D4F-28E8-B8DF-783E-D6E108240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2549647"/>
            <a:ext cx="620077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/>
          <p:nvPr/>
        </p:nvSpPr>
        <p:spPr>
          <a:xfrm>
            <a:off x="-13200" y="69125"/>
            <a:ext cx="9157200" cy="669000"/>
          </a:xfrm>
          <a:prstGeom prst="rect">
            <a:avLst/>
          </a:prstGeom>
          <a:solidFill>
            <a:srgbClr val="10102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8" name="Google Shape;13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875" y="206826"/>
            <a:ext cx="17078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4174250" y="691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" sz="1878">
                <a:solidFill>
                  <a:schemeClr val="lt1"/>
                </a:solidFill>
              </a:rPr>
              <a:t>Esercizio</a:t>
            </a:r>
            <a:endParaRPr sz="1878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endParaRPr sz="1878">
              <a:solidFill>
                <a:schemeClr val="lt1"/>
              </a:solidFill>
            </a:endParaRPr>
          </a:p>
        </p:txBody>
      </p:sp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4174250" y="3739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rPr lang="it" sz="1078" b="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Streams</a:t>
            </a:r>
            <a:endParaRPr sz="1078" b="0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3</a:t>
            </a:fld>
            <a:endParaRPr sz="1300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424875" y="1143000"/>
            <a:ext cx="83019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 dirty="0">
                <a:latin typeface="Inter"/>
                <a:ea typeface="Inter"/>
                <a:cs typeface="Inter"/>
                <a:sym typeface="Inter"/>
              </a:rPr>
              <a:t>Esercizio #1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 dirty="0">
                <a:latin typeface="Inter"/>
                <a:ea typeface="Inter"/>
                <a:cs typeface="Inter"/>
                <a:sym typeface="Inter"/>
              </a:rPr>
              <a:t>Ottenere una lista di prodotti che appartengono alla categoria «Books» ed hanno un prezzo &gt; 100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200" dirty="0">
              <a:latin typeface="Inter"/>
              <a:ea typeface="Inter"/>
              <a:cs typeface="Inter"/>
              <a:sym typeface="Inter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it-IT" sz="1200" dirty="0">
                <a:latin typeface="Inter"/>
                <a:ea typeface="Inter"/>
                <a:cs typeface="Inter"/>
                <a:sym typeface="Inter"/>
              </a:rPr>
              <a:t>Esercizio #2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it-IT" sz="1200" dirty="0">
                <a:latin typeface="Inter"/>
                <a:ea typeface="Inter"/>
                <a:cs typeface="Inter"/>
                <a:sym typeface="Inter"/>
              </a:rPr>
              <a:t>Ottenere una lista di ordini con prodotti che appartengono alla categoria «Baby»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it-IT" sz="12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 dirty="0">
                <a:latin typeface="Inter"/>
                <a:ea typeface="Inter"/>
                <a:cs typeface="Inter"/>
                <a:sym typeface="Inter"/>
              </a:rPr>
              <a:t>Esercizio #3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 dirty="0">
                <a:latin typeface="Inter"/>
                <a:ea typeface="Inter"/>
                <a:cs typeface="Inter"/>
                <a:sym typeface="Inter"/>
              </a:rPr>
              <a:t>Ottenere una lista di prodotti che appartengono alla categoria «Boys» ed applicare 10% di sconto al loro prezzo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2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 dirty="0">
                <a:latin typeface="Inter"/>
                <a:ea typeface="Inter"/>
                <a:cs typeface="Inter"/>
                <a:sym typeface="Inter"/>
              </a:rPr>
              <a:t>Esercizio #4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 dirty="0">
                <a:latin typeface="Inter"/>
                <a:ea typeface="Inter"/>
                <a:cs typeface="Inter"/>
                <a:sym typeface="Inter"/>
              </a:rPr>
              <a:t>Ottenere una lista di prodotti ordinati da clienti di livello (</a:t>
            </a:r>
            <a:r>
              <a:rPr lang="it-IT" sz="1200" dirty="0" err="1">
                <a:latin typeface="Inter"/>
                <a:ea typeface="Inter"/>
                <a:cs typeface="Inter"/>
                <a:sym typeface="Inter"/>
              </a:rPr>
              <a:t>tier</a:t>
            </a:r>
            <a:r>
              <a:rPr lang="it-IT" sz="1200" dirty="0">
                <a:latin typeface="Inter"/>
                <a:ea typeface="Inter"/>
                <a:cs typeface="Inter"/>
                <a:sym typeface="Inter"/>
              </a:rPr>
              <a:t>) 2 tra l’</a:t>
            </a:r>
            <a:r>
              <a:rPr lang="en-US" sz="1200" dirty="0">
                <a:latin typeface="Inter"/>
                <a:ea typeface="Inter"/>
                <a:cs typeface="Inter"/>
                <a:sym typeface="Inter"/>
              </a:rPr>
              <a:t>01-Feb-2021 e l’01-Apr-2021</a:t>
            </a:r>
            <a:endParaRPr lang="it-IT" sz="1200" dirty="0">
              <a:latin typeface="Inter"/>
              <a:ea typeface="Inter"/>
              <a:cs typeface="Inter"/>
              <a:sym typeface="Inter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it-IT" sz="12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2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2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8800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ctrTitle"/>
          </p:nvPr>
        </p:nvSpPr>
        <p:spPr>
          <a:xfrm>
            <a:off x="347000" y="3885850"/>
            <a:ext cx="3679800" cy="10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3333"/>
              <a:buNone/>
            </a:pPr>
            <a:r>
              <a:rPr lang="it" sz="3000"/>
              <a:t>GRAZIE</a:t>
            </a:r>
            <a:br>
              <a:rPr lang="it" sz="3000"/>
            </a:br>
            <a:r>
              <a:rPr lang="it" sz="1200"/>
              <a:t>Epicode</a:t>
            </a:r>
            <a:br>
              <a:rPr lang="it" sz="1200"/>
            </a:br>
            <a:endParaRPr sz="1200" b="0">
              <a:solidFill>
                <a:srgbClr val="5E5E5E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3333"/>
              <a:buNone/>
            </a:pPr>
            <a:endParaRPr sz="3000" b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picode-scur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icode-chiar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126</Words>
  <Application>Microsoft Office PowerPoint</Application>
  <PresentationFormat>Presentazione su schermo (16:9)</PresentationFormat>
  <Paragraphs>33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</vt:i4>
      </vt:variant>
    </vt:vector>
  </HeadingPairs>
  <TitlesOfParts>
    <vt:vector size="12" baseType="lpstr">
      <vt:lpstr>Outfit Medium</vt:lpstr>
      <vt:lpstr>Outfit</vt:lpstr>
      <vt:lpstr>Inter Medium</vt:lpstr>
      <vt:lpstr>Outfit SemiBold</vt:lpstr>
      <vt:lpstr>Arial</vt:lpstr>
      <vt:lpstr>Inter</vt:lpstr>
      <vt:lpstr>Epicode-scuro</vt:lpstr>
      <vt:lpstr>Epicode-chiaro</vt:lpstr>
      <vt:lpstr>Presentazione standard di PowerPoint</vt:lpstr>
      <vt:lpstr>Esercizio      </vt:lpstr>
      <vt:lpstr>Esercizio      </vt:lpstr>
      <vt:lpstr>GRAZIE Epicode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Gabriele Cestra</cp:lastModifiedBy>
  <cp:revision>8</cp:revision>
  <dcterms:modified xsi:type="dcterms:W3CDTF">2022-07-10T05:43:16Z</dcterms:modified>
</cp:coreProperties>
</file>