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1"/>
  </p:notesMasterIdLst>
  <p:sldIdLst>
    <p:sldId id="260" r:id="rId2"/>
    <p:sldId id="395" r:id="rId3"/>
    <p:sldId id="396" r:id="rId4"/>
    <p:sldId id="397" r:id="rId5"/>
    <p:sldId id="346" r:id="rId6"/>
    <p:sldId id="358" r:id="rId7"/>
    <p:sldId id="375" r:id="rId8"/>
    <p:sldId id="388" r:id="rId9"/>
    <p:sldId id="394" r:id="rId10"/>
  </p:sldIdLst>
  <p:sldSz cx="9906000" cy="6858000" type="A4"/>
  <p:notesSz cx="6858000" cy="9144000"/>
  <p:embeddedFontLst>
    <p:embeddedFont>
      <p:font typeface="Open Sans Semibold" panose="020B0706030804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03E"/>
    <a:srgbClr val="2F92EE"/>
    <a:srgbClr val="35BA9B"/>
    <a:srgbClr val="192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988" autoAdjust="0"/>
  </p:normalViewPr>
  <p:slideViewPr>
    <p:cSldViewPr>
      <p:cViewPr varScale="1">
        <p:scale>
          <a:sx n="76" d="100"/>
          <a:sy n="76" d="100"/>
        </p:scale>
        <p:origin x="858" y="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1C32-5F7E-4655-B5E8-2F4DC0C4FAC2}" type="datetimeFigureOut">
              <a:rPr lang="ru-RU" smtClean="0"/>
              <a:pPr/>
              <a:t>09.03.2016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6C2-D63B-4D2E-A33C-88562E85D6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5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86C2-D63B-4D2E-A33C-88562E85D6C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68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86C2-D63B-4D2E-A33C-88562E85D6C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0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86C2-D63B-4D2E-A33C-88562E85D6C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8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340" y="2621281"/>
            <a:ext cx="4292600" cy="1165225"/>
          </a:xfrm>
        </p:spPr>
        <p:txBody>
          <a:bodyPr>
            <a:no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340" y="3764280"/>
            <a:ext cx="4292600" cy="4572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80" y="5095927"/>
            <a:ext cx="3252193" cy="10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96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79" y="163997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431669" y="1262063"/>
            <a:ext cx="8979032" cy="4872037"/>
          </a:xfrm>
        </p:spPr>
        <p:txBody>
          <a:bodyPr/>
          <a:lstStyle>
            <a:lvl1pPr>
              <a:defRPr sz="2800">
                <a:solidFill>
                  <a:srgbClr val="002343"/>
                </a:solidFill>
              </a:defRPr>
            </a:lvl1pPr>
            <a:lvl2pPr>
              <a:defRPr sz="2400">
                <a:solidFill>
                  <a:srgbClr val="002343"/>
                </a:solidFill>
              </a:defRPr>
            </a:lvl2pPr>
            <a:lvl3pPr>
              <a:defRPr sz="2000">
                <a:solidFill>
                  <a:srgbClr val="002343"/>
                </a:solidFill>
              </a:defRPr>
            </a:lvl3pPr>
            <a:lvl4pPr>
              <a:defRPr sz="1800">
                <a:solidFill>
                  <a:srgbClr val="002343"/>
                </a:solidFill>
              </a:defRPr>
            </a:lvl4pPr>
            <a:lvl5pPr>
              <a:defRPr sz="1600">
                <a:solidFill>
                  <a:srgbClr val="00234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20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79" y="163997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431669" y="1262063"/>
            <a:ext cx="8979032" cy="4872037"/>
          </a:xfrm>
        </p:spPr>
        <p:txBody>
          <a:bodyPr/>
          <a:lstStyle>
            <a:lvl1pPr>
              <a:defRPr sz="2800">
                <a:solidFill>
                  <a:srgbClr val="002343"/>
                </a:solidFill>
              </a:defRPr>
            </a:lvl1pPr>
            <a:lvl2pPr>
              <a:defRPr sz="2400">
                <a:solidFill>
                  <a:srgbClr val="002343"/>
                </a:solidFill>
              </a:defRPr>
            </a:lvl2pPr>
            <a:lvl3pPr>
              <a:defRPr sz="2000">
                <a:solidFill>
                  <a:srgbClr val="002343"/>
                </a:solidFill>
              </a:defRPr>
            </a:lvl3pPr>
            <a:lvl4pPr>
              <a:defRPr sz="1800">
                <a:solidFill>
                  <a:srgbClr val="002343"/>
                </a:solidFill>
              </a:defRPr>
            </a:lvl4pPr>
            <a:lvl5pPr>
              <a:defRPr>
                <a:solidFill>
                  <a:srgbClr val="002343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697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3068960"/>
            <a:ext cx="8420100" cy="1008112"/>
          </a:xfrm>
        </p:spPr>
        <p:txBody>
          <a:bodyPr anchor="t"/>
          <a:lstStyle>
            <a:lvl1pPr algn="l">
              <a:defRPr sz="4000" b="1" cap="all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4149081"/>
            <a:ext cx="8420100" cy="9361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9DB32A5-78DA-4482-97D2-D6023F051009}" type="datetime1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0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9CE046F-E3F9-427F-824B-082EECA7BC7E}" type="datetime1">
              <a:rPr lang="ru-RU" smtClean="0"/>
              <a:t>09.03.2016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9906000" cy="6858024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DEAFCDC-1FE2-4DB7-901E-0A9D0ED4F8C0}" type="datetime1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Овал 9"/>
          <p:cNvSpPr/>
          <p:nvPr userDrawn="1"/>
        </p:nvSpPr>
        <p:spPr>
          <a:xfrm>
            <a:off x="380968" y="500018"/>
            <a:ext cx="4214866" cy="4214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C:\Users\Pilot\Desktop\Untitled-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1034" y="2276872"/>
            <a:ext cx="3365689" cy="889049"/>
          </a:xfrm>
          <a:prstGeom prst="rect">
            <a:avLst/>
          </a:prstGeom>
          <a:noFill/>
        </p:spPr>
      </p:pic>
      <p:sp>
        <p:nvSpPr>
          <p:cNvPr id="12" name="Овал 11"/>
          <p:cNvSpPr/>
          <p:nvPr userDrawn="1"/>
        </p:nvSpPr>
        <p:spPr>
          <a:xfrm flipH="1">
            <a:off x="3952868" y="928670"/>
            <a:ext cx="1285884" cy="1285884"/>
          </a:xfrm>
          <a:prstGeom prst="ellipse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 userDrawn="1"/>
        </p:nvSpPr>
        <p:spPr>
          <a:xfrm>
            <a:off x="4448944" y="4165610"/>
            <a:ext cx="5040560" cy="2071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4167182" y="1357298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2015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Заголовок 23"/>
          <p:cNvSpPr>
            <a:spLocks noGrp="1"/>
          </p:cNvSpPr>
          <p:nvPr>
            <p:ph type="title" hasCustomPrompt="1"/>
          </p:nvPr>
        </p:nvSpPr>
        <p:spPr>
          <a:xfrm>
            <a:off x="4595431" y="3790554"/>
            <a:ext cx="4894074" cy="165467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6496" y="1628800"/>
            <a:ext cx="3722442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A31B49E-EF00-4672-AA91-CFFA5FCB858B}" type="datetime1">
              <a:rPr lang="ru-RU" smtClean="0"/>
              <a:t>09.03.2016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2F92E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Содержимое 2"/>
          <p:cNvSpPr>
            <a:spLocks noGrp="1"/>
          </p:cNvSpPr>
          <p:nvPr>
            <p:ph idx="13"/>
          </p:nvPr>
        </p:nvSpPr>
        <p:spPr>
          <a:xfrm>
            <a:off x="4448944" y="1600201"/>
            <a:ext cx="4961756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10000"/>
            <a:lum/>
          </a:blip>
          <a:srcRect/>
          <a:stretch>
            <a:fillRect l="5000" t="30000" r="5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543"/>
            <a:ext cx="9906000" cy="1024262"/>
          </a:xfrm>
          <a:prstGeom prst="rect">
            <a:avLst/>
          </a:prstGeom>
          <a:solidFill>
            <a:srgbClr val="00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79" y="175572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79" y="1244907"/>
            <a:ext cx="9165000" cy="48812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Образец текста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Второй уровень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Третий уровень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Четвертый уровень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»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83" y="252690"/>
            <a:ext cx="1497066" cy="4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49" r:id="rId6"/>
    <p:sldLayoutId id="214748365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F7F9F9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•"/>
        <a:tabLst/>
        <a:defRPr sz="1800" b="1" kern="1200">
          <a:solidFill>
            <a:schemeClr val="accent5">
              <a:lumMod val="50000"/>
            </a:schemeClr>
          </a:solidFill>
          <a:latin typeface="Open Sans Semibold" pitchFamily="34" charset="0"/>
          <a:ea typeface="Open Sans Semibold" pitchFamily="34" charset="0"/>
          <a:cs typeface="Open Sans Semibold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–"/>
        <a:tabLst/>
        <a:defRPr lang="en-US" sz="18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•"/>
        <a:tabLst/>
        <a:defRPr lang="en-US" sz="16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–"/>
        <a:tabLst/>
        <a:defRPr lang="en-US" sz="16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»"/>
        <a:tabLst/>
        <a:defRPr sz="1600" kern="120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c#, </a:t>
            </a:r>
            <a:r>
              <a:rPr lang="en-US" dirty="0" err="1" smtClean="0"/>
              <a:t>clr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331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program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95300" y="1600201"/>
            <a:ext cx="8915400" cy="4853135"/>
          </a:xfrm>
        </p:spPr>
        <p:txBody>
          <a:bodyPr>
            <a:normAutofit/>
          </a:bodyPr>
          <a:lstStyle/>
          <a:p>
            <a:r>
              <a:rPr lang="en-US" b="1" dirty="0" smtClean="0"/>
              <a:t>Block 1</a:t>
            </a:r>
            <a:r>
              <a:rPr lang="en-US" dirty="0" smtClean="0"/>
              <a:t>. C# programming fundamentals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Block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Windows application development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Block 3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Service-oriented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and web application development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Block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Application architecture and design patterns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Block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Certification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32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1 contents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95300" y="1600201"/>
            <a:ext cx="8915400" cy="48531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principles of C#,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Object oriented fundamentals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Exception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Advanced programming (Delegates, events, lambdas. Generics. Collections)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Assembly management and application debug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Multithreading and asynchronous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Unsafe code and pointers.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.Net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Framework security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82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Array, Structure, </a:t>
            </a:r>
            <a:r>
              <a:rPr lang="en-US" dirty="0" err="1" smtClean="0"/>
              <a:t>Enum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Basic principles of C#, CLR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C# &amp; CLR basics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types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pPr lvl="1"/>
            <a:r>
              <a:rPr lang="en-US" dirty="0" smtClean="0"/>
              <a:t>Array, Structure,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System.Console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 principles of C #, </a:t>
            </a:r>
            <a:r>
              <a:rPr lang="en-US" sz="2400" dirty="0" smtClean="0"/>
              <a:t>CLR</a:t>
            </a:r>
          </a:p>
          <a:p>
            <a:pPr lvl="1"/>
            <a:r>
              <a:rPr lang="en-US" dirty="0" smtClean="0"/>
              <a:t>Array, structure, </a:t>
            </a:r>
            <a:r>
              <a:rPr lang="en-US" dirty="0" err="1" smtClean="0"/>
              <a:t>enum</a:t>
            </a:r>
            <a:r>
              <a:rPr lang="en-US" dirty="0" smtClean="0"/>
              <a:t> – task</a:t>
            </a:r>
          </a:p>
          <a:p>
            <a:pPr lvl="1"/>
            <a:r>
              <a:rPr lang="en-US" dirty="0" smtClean="0"/>
              <a:t>General instructions</a:t>
            </a:r>
          </a:p>
          <a:p>
            <a:pPr lvl="1"/>
            <a:r>
              <a:rPr lang="en-US" dirty="0" smtClean="0"/>
              <a:t>Step 3-4 – explanation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10 – </a:t>
            </a:r>
            <a:r>
              <a:rPr lang="en-US" dirty="0" smtClean="0"/>
              <a:t>explanation</a:t>
            </a:r>
            <a:endParaRPr lang="en-US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45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Array, </a:t>
            </a:r>
            <a:r>
              <a:rPr lang="en-US" dirty="0" smtClean="0"/>
              <a:t>structure</a:t>
            </a:r>
            <a:r>
              <a:rPr lang="en-US" dirty="0"/>
              <a:t>, </a:t>
            </a:r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/>
              <a:t>- </a:t>
            </a:r>
            <a:r>
              <a:rPr lang="en-US" dirty="0"/>
              <a:t>t</a:t>
            </a:r>
            <a:r>
              <a:rPr lang="en-US" smtClean="0"/>
              <a:t>ask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95300" y="1600200"/>
            <a:ext cx="8915400" cy="499715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Develop the program, which helps to manage computers in organization. There are 3 types of computers: desktops, laptops, servers. </a:t>
            </a:r>
          </a:p>
          <a:p>
            <a:r>
              <a:rPr lang="en-US" dirty="0" smtClean="0"/>
              <a:t>Computer parameters: </a:t>
            </a:r>
          </a:p>
          <a:p>
            <a:pPr lvl="1"/>
            <a:r>
              <a:rPr lang="en-US" dirty="0" smtClean="0"/>
              <a:t>Desktop: CPU - 4 cores, 2,5 </a:t>
            </a:r>
            <a:r>
              <a:rPr lang="en-US" dirty="0" err="1" smtClean="0"/>
              <a:t>HGz</a:t>
            </a:r>
            <a:r>
              <a:rPr lang="en-US" dirty="0" smtClean="0"/>
              <a:t>, memory - 6 GB, HDD – 500 GB</a:t>
            </a:r>
          </a:p>
          <a:p>
            <a:pPr lvl="1"/>
            <a:r>
              <a:rPr lang="en-US" dirty="0" smtClean="0"/>
              <a:t>Laptop: </a:t>
            </a:r>
            <a:r>
              <a:rPr lang="en-US" dirty="0"/>
              <a:t>CPU - </a:t>
            </a:r>
            <a:r>
              <a:rPr lang="en-US" dirty="0" smtClean="0"/>
              <a:t>2 </a:t>
            </a:r>
            <a:r>
              <a:rPr lang="en-US" dirty="0"/>
              <a:t>cores, </a:t>
            </a:r>
            <a:r>
              <a:rPr lang="en-US" dirty="0" smtClean="0"/>
              <a:t>1,7 </a:t>
            </a:r>
            <a:r>
              <a:rPr lang="en-US" dirty="0" err="1"/>
              <a:t>HGz</a:t>
            </a:r>
            <a:r>
              <a:rPr lang="en-US" dirty="0"/>
              <a:t>, memory - 4</a:t>
            </a:r>
            <a:r>
              <a:rPr lang="en-US" dirty="0" smtClean="0"/>
              <a:t> </a:t>
            </a:r>
            <a:r>
              <a:rPr lang="en-US" dirty="0"/>
              <a:t>GB, HDD – </a:t>
            </a:r>
            <a:r>
              <a:rPr lang="en-US" dirty="0" smtClean="0"/>
              <a:t>250 GB</a:t>
            </a:r>
          </a:p>
          <a:p>
            <a:pPr lvl="1"/>
            <a:r>
              <a:rPr lang="en-US" dirty="0" smtClean="0"/>
              <a:t>Server: </a:t>
            </a:r>
            <a:r>
              <a:rPr lang="en-US" dirty="0"/>
              <a:t>CPU - </a:t>
            </a:r>
            <a:r>
              <a:rPr lang="en-US" dirty="0" smtClean="0"/>
              <a:t>8 </a:t>
            </a:r>
            <a:r>
              <a:rPr lang="en-US" dirty="0"/>
              <a:t>cores, 3</a:t>
            </a:r>
            <a:r>
              <a:rPr lang="en-US" dirty="0" smtClean="0"/>
              <a:t> </a:t>
            </a:r>
            <a:r>
              <a:rPr lang="en-US" dirty="0" err="1"/>
              <a:t>HGz</a:t>
            </a:r>
            <a:r>
              <a:rPr lang="en-US" dirty="0"/>
              <a:t>, memory - </a:t>
            </a:r>
            <a:r>
              <a:rPr lang="en-US" dirty="0" smtClean="0"/>
              <a:t>16 </a:t>
            </a:r>
            <a:r>
              <a:rPr lang="en-US" dirty="0"/>
              <a:t>GB, HDD – </a:t>
            </a:r>
            <a:r>
              <a:rPr lang="en-US" dirty="0" smtClean="0"/>
              <a:t>2 TB</a:t>
            </a:r>
          </a:p>
          <a:p>
            <a:r>
              <a:rPr lang="en-US" dirty="0" smtClean="0"/>
              <a:t>Organization consist of 4 department. Every department has several computers of different types:</a:t>
            </a:r>
          </a:p>
          <a:p>
            <a:pPr lvl="1"/>
            <a:r>
              <a:rPr lang="en-US" dirty="0" smtClean="0"/>
              <a:t>1 department – 2 desktops, 2 laptops, 1 server</a:t>
            </a:r>
          </a:p>
          <a:p>
            <a:pPr lvl="1"/>
            <a:r>
              <a:rPr lang="en-US" dirty="0" smtClean="0"/>
              <a:t>2 department – 3 laptops</a:t>
            </a:r>
          </a:p>
          <a:p>
            <a:pPr lvl="1"/>
            <a:r>
              <a:rPr lang="en-US" dirty="0" smtClean="0"/>
              <a:t>3 department – 3 desktops, 2 laptops</a:t>
            </a:r>
          </a:p>
          <a:p>
            <a:pPr lvl="1"/>
            <a:r>
              <a:rPr lang="en-US" dirty="0" smtClean="0"/>
              <a:t>4 department – 1 desktop, 1 laptop, 2 servers</a:t>
            </a:r>
          </a:p>
          <a:p>
            <a:endParaRPr lang="en-US" dirty="0" smtClean="0"/>
          </a:p>
          <a:p>
            <a:r>
              <a:rPr lang="en-US" dirty="0" smtClean="0"/>
              <a:t>Count total number of all computers and computers of every type</a:t>
            </a:r>
          </a:p>
          <a:p>
            <a:r>
              <a:rPr lang="en-US" dirty="0" smtClean="0"/>
              <a:t>Find computer with the largest storage (HDD)</a:t>
            </a:r>
          </a:p>
          <a:p>
            <a:r>
              <a:rPr lang="en-US" dirty="0" smtClean="0"/>
              <a:t>Find computer with the lowest productivity (CPU and memory)</a:t>
            </a:r>
          </a:p>
          <a:p>
            <a:r>
              <a:rPr lang="en-US" dirty="0" smtClean="0"/>
              <a:t>Make desktop upgrade: change memory up to 8 </a:t>
            </a:r>
          </a:p>
          <a:p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826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instructions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template project “</a:t>
            </a:r>
            <a:r>
              <a:rPr lang="en-US" dirty="0" smtClean="0"/>
              <a:t>CSharp_Net-module1_1_4–lab”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loops and if-else </a:t>
            </a:r>
            <a:r>
              <a:rPr lang="en-US" dirty="0" smtClean="0"/>
              <a:t>statements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logical operators in statement conditions</a:t>
            </a:r>
          </a:p>
          <a:p>
            <a:r>
              <a:rPr lang="en-US" dirty="0"/>
              <a:t>Use "Debugging" and "</a:t>
            </a:r>
            <a:r>
              <a:rPr lang="en-US" dirty="0" smtClean="0"/>
              <a:t>Watch“ to check values</a:t>
            </a:r>
          </a:p>
          <a:p>
            <a:r>
              <a:rPr lang="en-US" dirty="0" smtClean="0"/>
              <a:t>Print all data on the screen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912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3-4 explanation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set </a:t>
            </a:r>
            <a:r>
              <a:rPr lang="en-US" sz="3200" b="1" dirty="0"/>
              <a:t>the size of every array</a:t>
            </a:r>
            <a:r>
              <a:rPr lang="en-US" sz="3200" dirty="0"/>
              <a:t> in jagged array (number of computers</a:t>
            </a:r>
            <a:r>
              <a:rPr lang="en-US" sz="32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array size is </a:t>
            </a:r>
            <a:r>
              <a:rPr lang="en-US" sz="3200" b="1" dirty="0" smtClean="0"/>
              <a:t>4</a:t>
            </a:r>
            <a:endParaRPr lang="en-US" sz="32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b="1" dirty="0" smtClean="0"/>
              <a:t>5</a:t>
            </a:r>
            <a:r>
              <a:rPr lang="en-US" sz="3200" dirty="0" smtClean="0"/>
              <a:t> </a:t>
            </a:r>
            <a:r>
              <a:rPr lang="en-US" sz="3200" dirty="0"/>
              <a:t>(2,2,1), </a:t>
            </a:r>
            <a:r>
              <a:rPr lang="en-US" sz="3200" b="1" dirty="0"/>
              <a:t>3</a:t>
            </a:r>
            <a:r>
              <a:rPr lang="en-US" sz="3200" dirty="0"/>
              <a:t> (0,3,0), </a:t>
            </a:r>
            <a:r>
              <a:rPr lang="en-US" sz="3200" b="1" dirty="0"/>
              <a:t>5</a:t>
            </a:r>
            <a:r>
              <a:rPr lang="en-US" sz="3200" dirty="0"/>
              <a:t> (3,2,0), </a:t>
            </a:r>
            <a:r>
              <a:rPr lang="en-US" sz="3200" b="1" dirty="0" smtClean="0"/>
              <a:t>4</a:t>
            </a:r>
            <a:r>
              <a:rPr lang="en-US" sz="3200" dirty="0" smtClean="0"/>
              <a:t> (</a:t>
            </a:r>
            <a:r>
              <a:rPr lang="en-US" sz="3200" dirty="0"/>
              <a:t>1,1,2))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3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10 - explanation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</a:t>
            </a:r>
            <a:r>
              <a:rPr lang="en-US" b="1" dirty="0" smtClean="0"/>
              <a:t>desktop upgrade</a:t>
            </a:r>
            <a:r>
              <a:rPr lang="en-US" dirty="0" smtClean="0"/>
              <a:t>: </a:t>
            </a:r>
            <a:r>
              <a:rPr lang="en-US" dirty="0"/>
              <a:t>change memory up to 8</a:t>
            </a:r>
          </a:p>
          <a:p>
            <a:r>
              <a:rPr lang="en-US" b="1" dirty="0" smtClean="0"/>
              <a:t>change </a:t>
            </a:r>
            <a:r>
              <a:rPr lang="en-US" b="1" dirty="0"/>
              <a:t>value of memory </a:t>
            </a:r>
            <a:r>
              <a:rPr lang="en-US" dirty="0"/>
              <a:t>to 8 for every desktop. Don't do it for other computers</a:t>
            </a:r>
          </a:p>
          <a:p>
            <a:r>
              <a:rPr lang="en-US" dirty="0" smtClean="0"/>
              <a:t>use </a:t>
            </a:r>
            <a:r>
              <a:rPr lang="en-US" dirty="0"/>
              <a:t>loops and if-else statements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8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бочая тема lab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абочая тема labs" id="{71689A8C-9A1D-4FC7-9D44-605FD1B49081}" vid="{4F660723-F16D-45BA-BAA5-9F7CEB3A16D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Рабочая тема labs</Template>
  <TotalTime>3245</TotalTime>
  <Words>430</Words>
  <Application>Microsoft Office PowerPoint</Application>
  <PresentationFormat>Лист A4 (210x297 мм)</PresentationFormat>
  <Paragraphs>62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Open Sans Semibold</vt:lpstr>
      <vt:lpstr>Open Sans Light</vt:lpstr>
      <vt:lpstr>Calibri</vt:lpstr>
      <vt:lpstr>Open Sans</vt:lpstr>
      <vt:lpstr>Рабочая тема labs</vt:lpstr>
      <vt:lpstr>Basic principles of c#, clr</vt:lpstr>
      <vt:lpstr>Training program</vt:lpstr>
      <vt:lpstr>Block 1 contents</vt:lpstr>
      <vt:lpstr>Array, Structure, Enum</vt:lpstr>
      <vt:lpstr>Lab contents</vt:lpstr>
      <vt:lpstr>Array, structure, enum - task</vt:lpstr>
      <vt:lpstr>General instructions</vt:lpstr>
      <vt:lpstr>Step 3-4 explanation</vt:lpstr>
      <vt:lpstr>Step 10 - explanation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fundamentals</dc:title>
  <dc:creator>Oleksiy Dyshlevyy</dc:creator>
  <cp:lastModifiedBy>Julia Trots</cp:lastModifiedBy>
  <cp:revision>144</cp:revision>
  <dcterms:created xsi:type="dcterms:W3CDTF">2015-05-03T16:33:25Z</dcterms:created>
  <dcterms:modified xsi:type="dcterms:W3CDTF">2016-03-09T09:10:38Z</dcterms:modified>
</cp:coreProperties>
</file>