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4"/>
  </p:notesMasterIdLst>
  <p:sldIdLst>
    <p:sldId id="264" r:id="rId2"/>
    <p:sldId id="265" r:id="rId3"/>
    <p:sldId id="295" r:id="rId4"/>
    <p:sldId id="296" r:id="rId5"/>
    <p:sldId id="298" r:id="rId6"/>
    <p:sldId id="299" r:id="rId7"/>
    <p:sldId id="300" r:id="rId8"/>
    <p:sldId id="301" r:id="rId9"/>
    <p:sldId id="302" r:id="rId10"/>
    <p:sldId id="297" r:id="rId11"/>
    <p:sldId id="303" r:id="rId12"/>
    <p:sldId id="305" r:id="rId13"/>
  </p:sldIdLst>
  <p:sldSz cx="9906000" cy="6858000" type="A4"/>
  <p:notesSz cx="6858000" cy="9144000"/>
  <p:embeddedFontLst>
    <p:embeddedFont>
      <p:font typeface="Open Sans Semibold" panose="020B0706030804020204" pitchFamily="34" charset="0"/>
      <p:bold r:id="rId15"/>
    </p:embeddedFont>
    <p:embeddedFont>
      <p:font typeface="Open Sans" panose="020B0606030504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03E"/>
    <a:srgbClr val="2F92EE"/>
    <a:srgbClr val="35BA9B"/>
    <a:srgbClr val="192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9717" autoAdjust="0"/>
  </p:normalViewPr>
  <p:slideViewPr>
    <p:cSldViewPr>
      <p:cViewPr varScale="1">
        <p:scale>
          <a:sx n="97" d="100"/>
          <a:sy n="97" d="100"/>
        </p:scale>
        <p:origin x="150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36"/>
    </p:cViewPr>
  </p:sorterViewPr>
  <p:notesViewPr>
    <p:cSldViewPr>
      <p:cViewPr>
        <p:scale>
          <a:sx n="125" d="100"/>
          <a:sy n="125" d="100"/>
        </p:scale>
        <p:origin x="-1088" y="13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1C32-5F7E-4655-B5E8-2F4DC0C4FAC2}" type="datetimeFigureOut">
              <a:rPr lang="ru-RU" smtClean="0"/>
              <a:pPr/>
              <a:t>09.03.2016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6C2-D63B-4D2E-A33C-88562E85D6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5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340" y="2621281"/>
            <a:ext cx="4292600" cy="1165225"/>
          </a:xfrm>
        </p:spPr>
        <p:txBody>
          <a:bodyPr>
            <a:no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340" y="3764280"/>
            <a:ext cx="4292600" cy="4572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80" y="5095927"/>
            <a:ext cx="3252193" cy="10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975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79" y="163997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431669" y="1262063"/>
            <a:ext cx="8979032" cy="4872037"/>
          </a:xfrm>
        </p:spPr>
        <p:txBody>
          <a:bodyPr/>
          <a:lstStyle>
            <a:lvl1pPr>
              <a:defRPr sz="2800">
                <a:solidFill>
                  <a:srgbClr val="002343"/>
                </a:solidFill>
              </a:defRPr>
            </a:lvl1pPr>
            <a:lvl2pPr>
              <a:defRPr sz="2400">
                <a:solidFill>
                  <a:srgbClr val="002343"/>
                </a:solidFill>
              </a:defRPr>
            </a:lvl2pPr>
            <a:lvl3pPr>
              <a:defRPr sz="2000">
                <a:solidFill>
                  <a:srgbClr val="002343"/>
                </a:solidFill>
              </a:defRPr>
            </a:lvl3pPr>
            <a:lvl4pPr>
              <a:defRPr sz="1800">
                <a:solidFill>
                  <a:srgbClr val="002343"/>
                </a:solidFill>
              </a:defRPr>
            </a:lvl4pPr>
            <a:lvl5pPr>
              <a:defRPr sz="1600">
                <a:solidFill>
                  <a:srgbClr val="002343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4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079" y="163997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3"/>
          </p:nvPr>
        </p:nvSpPr>
        <p:spPr>
          <a:xfrm>
            <a:off x="431669" y="1262063"/>
            <a:ext cx="8979032" cy="4872037"/>
          </a:xfrm>
        </p:spPr>
        <p:txBody>
          <a:bodyPr/>
          <a:lstStyle>
            <a:lvl1pPr>
              <a:defRPr sz="2800">
                <a:solidFill>
                  <a:srgbClr val="002343"/>
                </a:solidFill>
              </a:defRPr>
            </a:lvl1pPr>
            <a:lvl2pPr>
              <a:defRPr sz="2400">
                <a:solidFill>
                  <a:srgbClr val="002343"/>
                </a:solidFill>
              </a:defRPr>
            </a:lvl2pPr>
            <a:lvl3pPr>
              <a:defRPr sz="2000">
                <a:solidFill>
                  <a:srgbClr val="002343"/>
                </a:solidFill>
              </a:defRPr>
            </a:lvl3pPr>
            <a:lvl4pPr>
              <a:defRPr sz="1800">
                <a:solidFill>
                  <a:srgbClr val="002343"/>
                </a:solidFill>
              </a:defRPr>
            </a:lvl4pPr>
            <a:lvl5pPr>
              <a:defRPr>
                <a:solidFill>
                  <a:srgbClr val="002343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3329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3068960"/>
            <a:ext cx="8420100" cy="1008112"/>
          </a:xfrm>
        </p:spPr>
        <p:txBody>
          <a:bodyPr anchor="t"/>
          <a:lstStyle>
            <a:lvl1pPr algn="l">
              <a:defRPr sz="4000" b="1" cap="all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4149081"/>
            <a:ext cx="8420100" cy="9361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9756275-8F7B-467A-B7EA-5200133363FF}" type="datetime1">
              <a:rPr lang="ru-RU" smtClean="0"/>
              <a:t>09.03.2016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39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5457629-C694-4E6E-A9F6-520C3EA37581}" type="datetime1">
              <a:rPr lang="ru-RU" smtClean="0"/>
              <a:t>09.03.2016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45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10000"/>
            <a:lum/>
          </a:blip>
          <a:srcRect/>
          <a:stretch>
            <a:fillRect l="5000" t="30000" r="5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543"/>
            <a:ext cx="9906000" cy="1024262"/>
          </a:xfrm>
          <a:prstGeom prst="rect">
            <a:avLst/>
          </a:prstGeom>
          <a:solidFill>
            <a:srgbClr val="002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79" y="175572"/>
            <a:ext cx="72795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79" y="1244907"/>
            <a:ext cx="9165000" cy="48812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Образец текста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Второй уровень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Третий уровень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Четвертый уровень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7D03E"/>
              </a:buClr>
              <a:buSzTx/>
              <a:buFont typeface="Arial" pitchFamily="34" charset="0"/>
              <a:buChar char="»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83" y="252690"/>
            <a:ext cx="1497066" cy="4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F7F9F9"/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•"/>
        <a:tabLst/>
        <a:defRPr sz="1800" b="1" kern="1200">
          <a:solidFill>
            <a:schemeClr val="accent5">
              <a:lumMod val="50000"/>
            </a:schemeClr>
          </a:solidFill>
          <a:latin typeface="Open Sans Semibold" pitchFamily="34" charset="0"/>
          <a:ea typeface="Open Sans Semibold" pitchFamily="34" charset="0"/>
          <a:cs typeface="Open Sans Semibold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–"/>
        <a:tabLst/>
        <a:defRPr lang="en-US" sz="18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•"/>
        <a:tabLst/>
        <a:defRPr lang="en-US" sz="16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–"/>
        <a:tabLst/>
        <a:defRPr lang="en-US" sz="1600" kern="1200" dirty="0" smtClean="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>
            <a:lumMod val="75000"/>
          </a:schemeClr>
        </a:buClr>
        <a:buSzTx/>
        <a:buFont typeface="Arial" pitchFamily="34" charset="0"/>
        <a:buChar char="»"/>
        <a:tabLst/>
        <a:defRPr sz="1600" kern="1200">
          <a:solidFill>
            <a:schemeClr val="accent5">
              <a:lumMod val="50000"/>
            </a:schemeClr>
          </a:solidFill>
          <a:latin typeface="Open Sans Light" pitchFamily="34" charset="0"/>
          <a:ea typeface="Open Sans Light" pitchFamily="34" charset="0"/>
          <a:cs typeface="Open Sans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principles of C #, CLR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work </a:t>
            </a:r>
            <a:r>
              <a:rPr lang="en-US" dirty="0" smtClean="0"/>
              <a:t>Operators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8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tasks </a:t>
            </a:r>
            <a:r>
              <a:rPr lang="en-US" dirty="0" smtClean="0"/>
              <a:t>(</a:t>
            </a:r>
            <a:r>
              <a:rPr lang="en-US" dirty="0"/>
              <a:t>7</a:t>
            </a:r>
            <a:r>
              <a:rPr lang="en-US" dirty="0" smtClean="0"/>
              <a:t>/7)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Guess </a:t>
            </a:r>
            <a:r>
              <a:rPr lang="en-US" sz="3100" dirty="0"/>
              <a:t>the </a:t>
            </a:r>
            <a:r>
              <a:rPr lang="en-US" sz="3100" dirty="0" smtClean="0"/>
              <a:t>Number</a:t>
            </a:r>
            <a:endParaRPr lang="en-US" sz="3100" dirty="0"/>
          </a:p>
          <a:p>
            <a:pPr lvl="1"/>
            <a:r>
              <a:rPr lang="en-US" sz="2600" dirty="0" smtClean="0"/>
              <a:t>Users must guess </a:t>
            </a:r>
            <a:r>
              <a:rPr lang="en-US" sz="2600" dirty="0"/>
              <a:t>the </a:t>
            </a:r>
            <a:r>
              <a:rPr lang="en-US" sz="2600" dirty="0" smtClean="0"/>
              <a:t>Number </a:t>
            </a:r>
            <a:r>
              <a:rPr lang="en-US" sz="2600" dirty="0"/>
              <a:t>between 1 and  max number defined by program </a:t>
            </a:r>
            <a:endParaRPr lang="en-US" sz="2600" dirty="0" smtClean="0"/>
          </a:p>
          <a:p>
            <a:pPr lvl="1"/>
            <a:r>
              <a:rPr lang="en-US" sz="2600" dirty="0" smtClean="0"/>
              <a:t>They </a:t>
            </a:r>
            <a:r>
              <a:rPr lang="en-US" sz="2600" dirty="0"/>
              <a:t>are told if they are too high, too low or if they have guessed the number </a:t>
            </a:r>
            <a:r>
              <a:rPr lang="en-US" sz="2600" dirty="0" smtClean="0"/>
              <a:t>correctly</a:t>
            </a:r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Enter your guess: 23</a:t>
            </a:r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23  - Too low!</a:t>
            </a:r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Enter your guess: 67</a:t>
            </a:r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67  - Too high!</a:t>
            </a:r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Enter your guess: 54</a:t>
            </a:r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54 is right! Congratulations</a:t>
            </a:r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n-US" sz="2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100" dirty="0"/>
              <a:t>Each new logic block must have different font color </a:t>
            </a:r>
            <a:r>
              <a:rPr lang="en-US" sz="3100" dirty="0" smtClean="0"/>
              <a:t>output</a:t>
            </a:r>
            <a:endParaRPr lang="ru-RU" sz="31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For number reading from the console </a:t>
            </a:r>
            <a:endParaRPr lang="ru-RU" sz="2000" dirty="0"/>
          </a:p>
          <a:p>
            <a:pPr marL="0" indent="35560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ru-RU" sz="2000" dirty="0"/>
          </a:p>
          <a:p>
            <a:pPr marL="0" indent="35560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or</a:t>
            </a:r>
            <a:endParaRPr lang="ru-RU" sz="2000" dirty="0"/>
          </a:p>
          <a:p>
            <a:pPr marL="0" indent="35560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>
                <a:solidFill>
                  <a:prstClr val="black"/>
                </a:solidFill>
              </a:rPr>
              <a:t>For the exponentiation operation please take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.Pow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(a, b)</a:t>
            </a:r>
            <a:endParaRPr lang="ru-RU" sz="2000" dirty="0">
              <a:solidFill>
                <a:srgbClr val="000000"/>
              </a:solidFill>
              <a:latin typeface="Consolas"/>
            </a:endParaRP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</a:rPr>
              <a:t>To </a:t>
            </a:r>
            <a:r>
              <a:rPr lang="en-US" sz="2000" dirty="0">
                <a:solidFill>
                  <a:srgbClr val="000000"/>
                </a:solidFill>
              </a:rPr>
              <a:t>change font color please use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.ForegroundColor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.Yellow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Colors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Yellow, Blue, Red, Magenta</a:t>
            </a:r>
            <a:endParaRPr lang="ru-RU" sz="20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05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Operators</a:t>
            </a:r>
            <a:endParaRPr lang="en-US" sz="2000" dirty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Formulation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the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tasks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oding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Testing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Operators</a:t>
            </a:r>
            <a:endParaRPr lang="en-US" sz="2000" dirty="0"/>
          </a:p>
          <a:p>
            <a:pPr lvl="1"/>
            <a:r>
              <a:rPr lang="en-US" sz="2000" dirty="0" smtClean="0"/>
              <a:t>Formulation </a:t>
            </a:r>
            <a:r>
              <a:rPr lang="en-US" sz="2000" dirty="0"/>
              <a:t>of the </a:t>
            </a:r>
            <a:r>
              <a:rPr lang="en-US" sz="2000" dirty="0" smtClean="0"/>
              <a:t>tasks</a:t>
            </a:r>
            <a:endParaRPr lang="en-US" sz="2000" dirty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oding</a:t>
            </a:r>
            <a:endParaRPr lang="en-US" sz="2000" dirty="0"/>
          </a:p>
          <a:p>
            <a:pPr lvl="1"/>
            <a:r>
              <a:rPr lang="en-US" sz="2000" dirty="0" smtClean="0"/>
              <a:t>Testing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87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Operators</a:t>
            </a:r>
            <a:endParaRPr lang="en-US" sz="2000" dirty="0"/>
          </a:p>
          <a:p>
            <a:pPr lvl="1"/>
            <a:r>
              <a:rPr lang="en-US" sz="2000" dirty="0" smtClean="0"/>
              <a:t>Formulation </a:t>
            </a:r>
            <a:r>
              <a:rPr lang="en-US" sz="2000" dirty="0"/>
              <a:t>of the </a:t>
            </a:r>
            <a:r>
              <a:rPr lang="en-US" sz="2000" dirty="0" smtClean="0"/>
              <a:t>tasks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oding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Testing results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(1/7)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Please </a:t>
            </a:r>
            <a:r>
              <a:rPr lang="en-US" sz="2400" dirty="0"/>
              <a:t>use the </a:t>
            </a:r>
            <a:r>
              <a:rPr lang="en-US" sz="2400" b="1" dirty="0" err="1"/>
              <a:t>Hello_Operators_stud</a:t>
            </a:r>
            <a:r>
              <a:rPr lang="en-US" sz="2400" b="1" dirty="0"/>
              <a:t> </a:t>
            </a:r>
            <a:r>
              <a:rPr lang="en-US" sz="2400" dirty="0"/>
              <a:t>application template from the folder </a:t>
            </a:r>
            <a:r>
              <a:rPr lang="en-US" sz="2400" b="1" dirty="0"/>
              <a:t>Begin</a:t>
            </a:r>
            <a:r>
              <a:rPr lang="en-US" sz="2400" dirty="0"/>
              <a:t> to create a console application </a:t>
            </a:r>
            <a:r>
              <a:rPr lang="en-US" sz="2400"/>
              <a:t>for </a:t>
            </a:r>
            <a:r>
              <a:rPr lang="en-US" sz="2400" smtClean="0"/>
              <a:t>the </a:t>
            </a:r>
            <a:r>
              <a:rPr lang="en-US" sz="2400" dirty="0"/>
              <a:t>tasks:</a:t>
            </a:r>
          </a:p>
          <a:p>
            <a:pPr lvl="2"/>
            <a:r>
              <a:rPr lang="en-US" dirty="0"/>
              <a:t>Puzzle "The farmer, wolf, goat and cabbage"</a:t>
            </a:r>
          </a:p>
          <a:p>
            <a:pPr lvl="2"/>
            <a:r>
              <a:rPr lang="en-US" dirty="0"/>
              <a:t>Simple calculator</a:t>
            </a:r>
          </a:p>
          <a:p>
            <a:pPr lvl="2"/>
            <a:r>
              <a:rPr lang="en-US" dirty="0"/>
              <a:t>The factorial of the </a:t>
            </a:r>
            <a:r>
              <a:rPr lang="en-US" dirty="0" smtClean="0"/>
              <a:t>number</a:t>
            </a:r>
          </a:p>
          <a:p>
            <a:pPr lvl="2"/>
            <a:r>
              <a:rPr lang="en-US" dirty="0"/>
              <a:t>Guess the Number</a:t>
            </a:r>
          </a:p>
          <a:p>
            <a:pPr lvl="1"/>
            <a:endParaRPr lang="en-US" dirty="0"/>
          </a:p>
          <a:p>
            <a:r>
              <a:rPr lang="en-US" sz="2400" dirty="0" smtClean="0"/>
              <a:t>Verify </a:t>
            </a:r>
            <a:r>
              <a:rPr lang="en-US" sz="2400" dirty="0"/>
              <a:t>that the template allows you  to fork the </a:t>
            </a:r>
            <a:r>
              <a:rPr lang="en-US" sz="2400" dirty="0" smtClean="0"/>
              <a:t>task and are valid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44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(2/7)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Puzzle "</a:t>
            </a:r>
            <a:r>
              <a:rPr lang="en-US" sz="2400" dirty="0"/>
              <a:t>Farmer, wolf, goat and </a:t>
            </a:r>
            <a:r>
              <a:rPr lang="en-US" sz="2400" dirty="0" smtClean="0"/>
              <a:t>cabbage“  description:</a:t>
            </a:r>
          </a:p>
          <a:p>
            <a:pPr lvl="1"/>
            <a:r>
              <a:rPr lang="en-US" sz="2000" dirty="0" smtClean="0"/>
              <a:t>From </a:t>
            </a:r>
            <a:r>
              <a:rPr lang="en-US" sz="2000" dirty="0"/>
              <a:t>one bank to another should carry a wolf, goat and </a:t>
            </a:r>
            <a:r>
              <a:rPr lang="en-US" sz="2000" dirty="0" smtClean="0"/>
              <a:t>cabbage</a:t>
            </a:r>
            <a:endParaRPr lang="en-US" sz="2000" dirty="0"/>
          </a:p>
          <a:p>
            <a:pPr lvl="1"/>
            <a:r>
              <a:rPr lang="en-US" sz="2000" dirty="0"/>
              <a:t>At the same time can neither carry nor leave together on the banks of a wolf and a goat</a:t>
            </a:r>
            <a:r>
              <a:rPr lang="en-US" sz="2000" dirty="0" smtClean="0"/>
              <a:t>, a </a:t>
            </a:r>
            <a:r>
              <a:rPr lang="en-US" sz="2000" dirty="0"/>
              <a:t>goat and </a:t>
            </a:r>
            <a:r>
              <a:rPr lang="en-US" sz="2000" dirty="0" smtClean="0"/>
              <a:t>cabbage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You can only carry a wolf with cabbage or as each passenger </a:t>
            </a:r>
            <a:r>
              <a:rPr lang="en-US" sz="2000" dirty="0" smtClean="0"/>
              <a:t>separately</a:t>
            </a:r>
            <a:endParaRPr lang="en-US" sz="2000" dirty="0"/>
          </a:p>
          <a:p>
            <a:pPr lvl="1"/>
            <a:r>
              <a:rPr lang="en-US" sz="2000" dirty="0"/>
              <a:t>You can do whatever how many </a:t>
            </a:r>
            <a:r>
              <a:rPr lang="en-US" sz="2000" dirty="0" smtClean="0"/>
              <a:t>flights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How to transport the wolf, goat and cabbage that all went well?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926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(3/7)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Puzzle "</a:t>
            </a:r>
            <a:r>
              <a:rPr lang="en-US" sz="2400" dirty="0"/>
              <a:t>Farmer, wolf, goat and </a:t>
            </a:r>
            <a:r>
              <a:rPr lang="en-US" sz="2400" dirty="0" smtClean="0"/>
              <a:t>cabbage“  description:</a:t>
            </a:r>
          </a:p>
          <a:p>
            <a:pPr lvl="1"/>
            <a:r>
              <a:rPr lang="en-US" sz="2000" dirty="0"/>
              <a:t>Please, code the whole sequence of increasing numbers starting </a:t>
            </a:r>
            <a:r>
              <a:rPr lang="en-US" sz="2000" dirty="0" smtClean="0"/>
              <a:t>from </a:t>
            </a:r>
            <a:r>
              <a:rPr lang="en-US" sz="2000" dirty="0"/>
              <a:t>1 by seven variables that will map to the following options</a:t>
            </a:r>
            <a:r>
              <a:rPr lang="en-US" sz="2000" dirty="0" smtClean="0"/>
              <a:t>:</a:t>
            </a:r>
          </a:p>
          <a:p>
            <a:pPr lvl="3"/>
            <a:r>
              <a:rPr lang="en-US" sz="1600" dirty="0" smtClean="0"/>
              <a:t>"</a:t>
            </a:r>
            <a:r>
              <a:rPr lang="en-US" sz="1600" dirty="0"/>
              <a:t>There: farmer and wolf - 1"</a:t>
            </a:r>
          </a:p>
          <a:p>
            <a:pPr lvl="3"/>
            <a:r>
              <a:rPr lang="en-US" sz="1600" dirty="0"/>
              <a:t>"There: farmer and cabbage - 2"</a:t>
            </a:r>
          </a:p>
          <a:p>
            <a:pPr lvl="3"/>
            <a:r>
              <a:rPr lang="en-US" sz="1600" dirty="0"/>
              <a:t>"There: farmer and goat - 3"</a:t>
            </a:r>
          </a:p>
          <a:p>
            <a:pPr lvl="3"/>
            <a:r>
              <a:rPr lang="en-US" sz="1600" dirty="0"/>
              <a:t>"There: farmer  - 4"</a:t>
            </a:r>
          </a:p>
          <a:p>
            <a:pPr lvl="3"/>
            <a:r>
              <a:rPr lang="en-US" sz="1600" dirty="0"/>
              <a:t>"Back: farmer and wolf - 5"</a:t>
            </a:r>
          </a:p>
          <a:p>
            <a:pPr lvl="3"/>
            <a:r>
              <a:rPr lang="en-US" sz="1600" dirty="0"/>
              <a:t>"Back: farmer and cabbage - 6"</a:t>
            </a:r>
          </a:p>
          <a:p>
            <a:pPr lvl="3"/>
            <a:r>
              <a:rPr lang="en-US" sz="1600" dirty="0"/>
              <a:t>"Back: farmer and goat - 7"</a:t>
            </a:r>
          </a:p>
          <a:p>
            <a:pPr lvl="3"/>
            <a:r>
              <a:rPr lang="en-US" sz="1600" dirty="0"/>
              <a:t>"Back: farmer  - 8</a:t>
            </a:r>
            <a:r>
              <a:rPr lang="en-US" sz="1600" dirty="0" smtClean="0"/>
              <a:t>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97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(4/7)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Puzzle "</a:t>
            </a:r>
            <a:r>
              <a:rPr lang="en-US" sz="2400" dirty="0"/>
              <a:t>Farmer, wolf, goat and </a:t>
            </a:r>
            <a:r>
              <a:rPr lang="en-US" sz="2400" dirty="0" smtClean="0"/>
              <a:t>cabbage“  description: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correct sequence of answers is</a:t>
            </a:r>
            <a:r>
              <a:rPr lang="en-US" sz="2000" b="1" dirty="0"/>
              <a:t> </a:t>
            </a:r>
            <a:r>
              <a:rPr lang="en-US" sz="2000" b="1" dirty="0" smtClean="0"/>
              <a:t>3827183 </a:t>
            </a:r>
            <a:r>
              <a:rPr lang="en-US" sz="2000" dirty="0"/>
              <a:t>or </a:t>
            </a:r>
            <a:r>
              <a:rPr lang="en-US" sz="2000" b="1" dirty="0"/>
              <a:t>3817283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Organize nested loops for serial input validation of each new option </a:t>
            </a:r>
            <a:r>
              <a:rPr lang="en-US" sz="2000" dirty="0" smtClean="0"/>
              <a:t>number</a:t>
            </a:r>
            <a:endParaRPr lang="en-US" sz="2000" dirty="0"/>
          </a:p>
          <a:p>
            <a:pPr lvl="1"/>
            <a:r>
              <a:rPr lang="en-US" sz="2000" dirty="0"/>
              <a:t>If the number is not correct, the program reports the failure and </a:t>
            </a:r>
            <a:r>
              <a:rPr lang="en-US" sz="2000" dirty="0" smtClean="0"/>
              <a:t>exits</a:t>
            </a:r>
          </a:p>
          <a:p>
            <a:pPr lvl="1"/>
            <a:r>
              <a:rPr lang="en-US" sz="2000" b="1" dirty="0" smtClean="0"/>
              <a:t>Please </a:t>
            </a:r>
            <a:r>
              <a:rPr lang="en-US" sz="2000" b="1" dirty="0"/>
              <a:t>use the logical </a:t>
            </a:r>
            <a:r>
              <a:rPr lang="en-US" sz="2000" b="1" dirty="0" smtClean="0"/>
              <a:t>operators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285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(5/7)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Calculator description:</a:t>
            </a:r>
          </a:p>
          <a:p>
            <a:pPr lvl="1"/>
            <a:r>
              <a:rPr lang="en-US" dirty="0"/>
              <a:t>Calculator should allow to enter the operation number  according to the </a:t>
            </a:r>
            <a:r>
              <a:rPr lang="en-US" dirty="0" smtClean="0"/>
              <a:t>menu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@"Select the arithmetic operation: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1. Multiplication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2. Divide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3. Addition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4. Subtraction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5. Exponentiation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/>
              <a:t>Calculator must report about the operations, operands and </a:t>
            </a:r>
            <a:r>
              <a:rPr lang="en-US" sz="2400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839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(6/7)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Factorial description:</a:t>
            </a:r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calculate the factorial </a:t>
            </a:r>
            <a:r>
              <a:rPr lang="en-US" sz="2800" dirty="0" smtClean="0"/>
              <a:t>you must </a:t>
            </a:r>
            <a:r>
              <a:rPr lang="en-US" sz="2800" dirty="0"/>
              <a:t>use a for loop with decreasing  loop variable at every step. Note that 0! = </a:t>
            </a:r>
            <a:r>
              <a:rPr lang="en-US" sz="2800" dirty="0" smtClean="0"/>
              <a:t>1</a:t>
            </a:r>
          </a:p>
          <a:p>
            <a:pPr lvl="1"/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25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бочая тема lab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абочая тема labs" id="{71689A8C-9A1D-4FC7-9D44-605FD1B49081}" vid="{4F660723-F16D-45BA-BAA5-9F7CEB3A16D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Рабочая тема labs</Template>
  <TotalTime>998</TotalTime>
  <Words>607</Words>
  <Application>Microsoft Office PowerPoint</Application>
  <PresentationFormat>Лист A4 (210x297 мм)</PresentationFormat>
  <Paragraphs>86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Open Sans Semibold</vt:lpstr>
      <vt:lpstr>Open Sans Light</vt:lpstr>
      <vt:lpstr>Open Sans</vt:lpstr>
      <vt:lpstr>Calibri</vt:lpstr>
      <vt:lpstr>Consolas</vt:lpstr>
      <vt:lpstr>Рабочая тема labs</vt:lpstr>
      <vt:lpstr>Basic principles of C #, CLR </vt:lpstr>
      <vt:lpstr>Lab work contents</vt:lpstr>
      <vt:lpstr>Lab work contents</vt:lpstr>
      <vt:lpstr>Formulation of the tasks (1/7)</vt:lpstr>
      <vt:lpstr>Formulation of the tasks (2/7)</vt:lpstr>
      <vt:lpstr>Formulation of the tasks (3/7)</vt:lpstr>
      <vt:lpstr>Formulation of the tasks (4/7)</vt:lpstr>
      <vt:lpstr>Formulation of the tasks (5/7)</vt:lpstr>
      <vt:lpstr>Formulation of the tasks (6/7)</vt:lpstr>
      <vt:lpstr>Formulation of the tasks (7/7)</vt:lpstr>
      <vt:lpstr>General information</vt:lpstr>
      <vt:lpstr>Lab work contents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basics Basic principles of C #, CLR Lab work #1</dc:title>
  <dc:creator>Пользователь Windows</dc:creator>
  <cp:lastModifiedBy>Julia Trots</cp:lastModifiedBy>
  <cp:revision>99</cp:revision>
  <dcterms:created xsi:type="dcterms:W3CDTF">2015-04-30T19:15:36Z</dcterms:created>
  <dcterms:modified xsi:type="dcterms:W3CDTF">2016-03-09T09:08:04Z</dcterms:modified>
</cp:coreProperties>
</file>