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F89F7B-4693-4226-956D-29316795C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AF43B0D-910E-476B-82C7-6DE1938DD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32CDA66-C11B-4927-B362-6682E195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1DFF-B1A3-4E3D-9101-F36B43B9AAE3}" type="datetimeFigureOut">
              <a:rPr lang="ru-RU" smtClean="0"/>
              <a:pPr/>
              <a:t>18.02.2019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88E12D7-C2D3-4031-95E3-31A1CD04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AE0AC81-A889-44BB-BFF7-4B74D718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2F-EBF7-4219-BE7E-AE39011C0A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8540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8AFC9CE-A273-4BD1-B942-A43ED367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1E6DC34-B753-4722-AA50-30234B259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188C10B-6E2D-4DD5-8263-50AFEA40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1DFF-B1A3-4E3D-9101-F36B43B9AAE3}" type="datetimeFigureOut">
              <a:rPr lang="ru-RU" smtClean="0"/>
              <a:pPr/>
              <a:t>18.02.2019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AD458EF-093D-468C-89F7-103CD71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6AEA9F7-4ED8-4372-96FF-A7C2C297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2F-EBF7-4219-BE7E-AE39011C0A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5963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88B6B4EB-6320-4E77-AF30-AA65F0638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3202AAD-EFA1-4371-8C32-4B52399E4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5D07B92-389B-4922-91D9-93B2FA95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1DFF-B1A3-4E3D-9101-F36B43B9AAE3}" type="datetimeFigureOut">
              <a:rPr lang="ru-RU" smtClean="0"/>
              <a:pPr/>
              <a:t>18.02.2019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1F58155-3464-422C-AB62-F844E35D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688674E-C90A-4219-A891-0DEA8F79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2F-EBF7-4219-BE7E-AE39011C0A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0003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7B36C06-537F-4816-8CD0-F32252A3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DB8A29F-EB25-488D-881B-6199EEBA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0449198-5036-4C00-B8F0-73B70846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1DFF-B1A3-4E3D-9101-F36B43B9AAE3}" type="datetimeFigureOut">
              <a:rPr lang="ru-RU" smtClean="0"/>
              <a:pPr/>
              <a:t>18.02.2019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43542D8-3A4E-483F-9934-09D7C736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5B25702-7875-491A-8F39-23D24C99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2F-EBF7-4219-BE7E-AE39011C0A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1703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6CD1D14-E020-4860-B2B1-7AB7524B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22C226C-3D4C-4D7E-A46F-A321B963A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1B444B0-0DA5-415C-977A-4D0ABB89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1DFF-B1A3-4E3D-9101-F36B43B9AAE3}" type="datetimeFigureOut">
              <a:rPr lang="ru-RU" smtClean="0"/>
              <a:pPr/>
              <a:t>18.02.2019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9A5D2B3-3C5E-41C8-AB5E-630401C1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AE687FB-77E9-4677-8041-93D2B9C5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2F-EBF7-4219-BE7E-AE39011C0A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3256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10E266-4103-485E-A53B-C31A973D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7E197FB-EFE3-4EC0-BAFE-CF07D9C3C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AF44167-26FA-461C-9BAE-8AF3CBAB7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1FECCCE-792E-434A-B80B-330F6743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1DFF-B1A3-4E3D-9101-F36B43B9AAE3}" type="datetimeFigureOut">
              <a:rPr lang="ru-RU" smtClean="0"/>
              <a:pPr/>
              <a:t>18.02.2019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E1D3E5D-480F-4E84-843A-33A4C343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D4E7FE8-4C18-4D2A-AA82-25134847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2F-EBF7-4219-BE7E-AE39011C0A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320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7A48CE-C6D0-4B2C-92E1-8FCB7708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4C4531A-BA6E-4722-BD51-0F6A3268D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6FC8C25-0256-4DDE-BA3F-B34CD7A9B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7EF6404C-DE12-485D-A480-662F7404C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926B790C-7D3F-43C1-A408-B8C2EE395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AACE6421-B028-4CB5-8D87-B7990B1E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1DFF-B1A3-4E3D-9101-F36B43B9AAE3}" type="datetimeFigureOut">
              <a:rPr lang="ru-RU" smtClean="0"/>
              <a:pPr/>
              <a:t>18.02.2019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9669095-8BD3-4417-9ABB-BE11C7E8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DFED85B9-ADDE-45B4-8193-9578E1B9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2F-EBF7-4219-BE7E-AE39011C0A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6859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D2D908F-F2FC-4135-BF43-69DA2D81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5E251A5F-11BE-451F-92A6-81D30524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1DFF-B1A3-4E3D-9101-F36B43B9AAE3}" type="datetimeFigureOut">
              <a:rPr lang="ru-RU" smtClean="0"/>
              <a:pPr/>
              <a:t>18.02.2019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F1F664C2-C03D-4D6C-91A1-E6804D0C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8B08929-D3A0-4E0E-9495-EF23451D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2F-EBF7-4219-BE7E-AE39011C0A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9186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08E372AC-3DAD-4896-839F-103F774F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1DFF-B1A3-4E3D-9101-F36B43B9AAE3}" type="datetimeFigureOut">
              <a:rPr lang="ru-RU" smtClean="0"/>
              <a:pPr/>
              <a:t>18.02.2019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A30654BF-1212-491C-8883-D7518310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07ACDD0-B614-4F5D-ACBE-6324A6A9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2F-EBF7-4219-BE7E-AE39011C0A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658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2A30C2E-967C-47B9-9381-38F580F9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9F4B5D9-425C-45F9-8727-106771D5B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F9197C9-DA5D-465C-A9C4-242879BC7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DEE576B-5345-4501-B927-6284C19C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1DFF-B1A3-4E3D-9101-F36B43B9AAE3}" type="datetimeFigureOut">
              <a:rPr lang="ru-RU" smtClean="0"/>
              <a:pPr/>
              <a:t>18.02.2019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B3A063B-FAA9-444E-87F3-C5314DD4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D505B74-C5DB-4C17-896D-36E0F6AA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2F-EBF7-4219-BE7E-AE39011C0A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7351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8ED4961-25AA-4EB6-9C1E-CE6FDA0E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987390C0-F108-4AF7-A219-7B0BF8AAF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05E6A10-8200-48F1-AFC5-8F1FB7B09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C6CE717-8811-47D7-A6A6-7B3B4F70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1DFF-B1A3-4E3D-9101-F36B43B9AAE3}" type="datetimeFigureOut">
              <a:rPr lang="ru-RU" smtClean="0"/>
              <a:pPr/>
              <a:t>18.02.2019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E6D14E1-260F-4621-AD8C-9EDFE850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4EEE0CA-E454-4EC7-8880-CDAA0533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BB2F-EBF7-4219-BE7E-AE39011C0A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80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218A7A-62BD-4A43-B0C2-3E76EC4B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005AB7C-99E3-48CC-A663-2590F7E09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0954CB5-3EF5-436C-A5C0-95637C6A6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B1DFF-B1A3-4E3D-9101-F36B43B9AAE3}" type="datetimeFigureOut">
              <a:rPr lang="ru-RU" smtClean="0"/>
              <a:pPr/>
              <a:t>18.02.2019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2D0BBBC-C6CB-4DA2-B796-152E7C63C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F48C947-2042-42E7-9022-6DC2225BE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BB2F-EBF7-4219-BE7E-AE39011C0A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68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FDAE0DD-A43C-4892-99D6-FA3EE97AC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Научная проблема</a:t>
            </a:r>
          </a:p>
        </p:txBody>
      </p:sp>
    </p:spTree>
    <p:extLst>
      <p:ext uri="{BB962C8B-B14F-4D97-AF65-F5344CB8AC3E}">
        <p14:creationId xmlns:p14="http://schemas.microsoft.com/office/powerpoint/2010/main" xmlns="" val="78315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DA1B2A6-0C52-42F1-B3EE-82B0C54E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1. </a:t>
            </a:r>
            <a:r>
              <a:rPr lang="ru-RU" sz="3600" b="1" dirty="0"/>
              <a:t>Обсуждение новых фактов и явлений, которые не могут быть объяснены в рамках существующих теорий. 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A1272A-6627-4865-A3A4-E78075C63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Насколько многочисленны полученные данные? Как сильно противоречат они имеющейся теории? Существует ли принципиальная возможность приспособления и модификации известных теорий к этим данным? </a:t>
            </a:r>
          </a:p>
          <a:p>
            <a:r>
              <a:rPr lang="ru-RU" dirty="0"/>
              <a:t>История науки показывает, что старые теории не сразу отвергались, если обнаруживались противоречащие им факты: эти теории старались модифицировать таким образом, чтобы они смогли объяснить и новые факты. И только безуспешность таких попыток, увеличение числа фактов, противоречащих старой теории, вынуждали ученых создавать новые теории.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8675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4603394-86BE-4F29-BA1C-9EBD819A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102637"/>
            <a:ext cx="11420669" cy="1588051"/>
          </a:xfrm>
        </p:spPr>
        <p:txBody>
          <a:bodyPr>
            <a:noAutofit/>
          </a:bodyPr>
          <a:lstStyle/>
          <a:p>
            <a:r>
              <a:rPr lang="ru-RU" sz="2800" dirty="0"/>
              <a:t>2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Предварительный анализ и оценка тех идей и методов, которые могут быть использованы  для решения проблемы.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DCA0741-0177-4EF7-80D6-A45CEC63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этой стадии осуществляется сравнительная оценка различных гипотез, выявляется степень их эмпирической и теоретической обоснованности.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869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B7AEB1B-E52A-4E9E-9C8D-BF32E6A7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Определение типа решения проблемы, цели, связи с другими проблемами, возможности контроля решения.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E5F66E0-11FF-4210-85AB-61E13FBF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 правило, исчерпывающее решение проблем в науке лимитируется или объемом и качеством существующей эмпирической информации, или же состоянием и уровнем развития теоретических представлений. </a:t>
            </a:r>
          </a:p>
          <a:p>
            <a:r>
              <a:rPr lang="ru-RU" dirty="0"/>
              <a:t>Вследствие этого часто приходится ограничиваться либо приближенными решениями, либо решением более узких и частных проблем. </a:t>
            </a:r>
          </a:p>
          <a:p>
            <a:r>
              <a:rPr lang="ru-RU" dirty="0"/>
              <a:t>Нередко сложный и комплексный характер многих фундаментальных научных проблем (например, возникновение жизни) требует выдвижения и решения первоначально более узких и частных вопросов. Однако основные идеи  общей проблемы могут направлять, и в какой-то мере содействовать решению частных вопросов.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2495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BDA6930-8085-4C2D-A181-2FA9C732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4. Предварительное описание и интерпретация проблемы.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29AD517-A99E-46D9-8215-06857ECA0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  <a:p>
            <a:r>
              <a:rPr lang="ru-RU" dirty="0"/>
              <a:t>Этот этап в разработке проблемы в известной мере подводит некоторый итог всей той предварительной работы, которая была предпринята для того, чтобы ясно сформулировать и четко поставить саму проблему.</a:t>
            </a:r>
          </a:p>
          <a:p>
            <a:r>
              <a:rPr lang="ru-RU" dirty="0"/>
              <a:t> Естественным его завершением является ответ на вопрос о принципиальной возможности решения проблемы. </a:t>
            </a:r>
          </a:p>
          <a:p>
            <a:r>
              <a:rPr lang="ru-RU" dirty="0"/>
              <a:t>В истории науки не раз бывало, что проблема, не поддававшаяся решению с помощью известных средств, находила довольно быстрое решение посредством новых, более совершенных средств.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5791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1D1A207-4E50-4DC0-9734-DCFE77190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837"/>
            <a:ext cx="11049000" cy="6092890"/>
          </a:xfrm>
        </p:spPr>
        <p:txBody>
          <a:bodyPr>
            <a:normAutofit/>
          </a:bodyPr>
          <a:lstStyle/>
          <a:p>
            <a:r>
              <a:rPr lang="ru-RU" dirty="0"/>
              <a:t>В  эмпирических науках решения проблем определяется в значительной мере объемом и характером эмпирических данных, техническими средствами исследования и уровнем развития теории, то никакое решение не может претендовать на абсолютность. </a:t>
            </a:r>
          </a:p>
          <a:p>
            <a:r>
              <a:rPr lang="ru-RU" dirty="0"/>
              <a:t>Раз навсегда найденное решение научных проблем невозможно потому, что эмпирическая основа их является неполной, а технические средства и теоретические представления и предпосылки исторически ограниченными. </a:t>
            </a:r>
          </a:p>
          <a:p>
            <a:r>
              <a:rPr lang="ru-RU" dirty="0"/>
              <a:t>Кроме </a:t>
            </a:r>
            <a:r>
              <a:rPr lang="ru-RU"/>
              <a:t>того, </a:t>
            </a:r>
            <a:r>
              <a:rPr lang="ru-RU" dirty="0"/>
              <a:t>в самом процессе исследования обнаруживается ряд других проблем, в свете которых по-иному выступает и первоначальная проблема. </a:t>
            </a:r>
          </a:p>
        </p:txBody>
      </p:sp>
    </p:spTree>
    <p:extLst>
      <p:ext uri="{BB962C8B-B14F-4D97-AF65-F5344CB8AC3E}">
        <p14:creationId xmlns:p14="http://schemas.microsoft.com/office/powerpoint/2010/main" xmlns="" val="293176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0C46F86-C2B7-4F0D-8F44-DD7BB88D8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77078"/>
            <a:ext cx="10722429" cy="5299885"/>
          </a:xfrm>
        </p:spPr>
        <p:txBody>
          <a:bodyPr/>
          <a:lstStyle/>
          <a:p>
            <a:r>
              <a:rPr lang="ru-RU" sz="3600" b="1" dirty="0"/>
              <a:t>Проблемная ситуация </a:t>
            </a:r>
            <a:r>
              <a:rPr lang="ru-RU" sz="3600" dirty="0"/>
              <a:t>в науке чаще всего когда ни одна из признанных гипотез, законов или теорий не может объяснить вновь обнаруженные факты.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3226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5B51E3F-B57D-405B-802A-F87CB9A6A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88" y="811763"/>
            <a:ext cx="11422224" cy="5840963"/>
          </a:xfrm>
        </p:spPr>
        <p:txBody>
          <a:bodyPr>
            <a:normAutofit/>
          </a:bodyPr>
          <a:lstStyle/>
          <a:p>
            <a:r>
              <a:rPr lang="ru-RU" sz="3600" dirty="0"/>
              <a:t>Уровень научного исследования в значительной мере определяется тем, насколько новыми и актуальными являются проблемы, над которыми работают ученые. </a:t>
            </a:r>
          </a:p>
          <a:p>
            <a:r>
              <a:rPr lang="ru-RU" sz="3600" dirty="0"/>
              <a:t>Любая научная проблема тем и отличается от простого вопроса, что ответ на нее нельзя найти путем преобразования имеющейся информации. </a:t>
            </a:r>
          </a:p>
          <a:p>
            <a:r>
              <a:rPr lang="ru-RU" sz="3600" dirty="0"/>
              <a:t>Решение проблемы всегда предполагает выход за пределы известного и поэтому не может быть найдено по каким-то заранее известным, готовым правилам и методам.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5210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D6A2EFC-8A09-4422-8CB2-995FA367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5902"/>
            <a:ext cx="11188960" cy="6382139"/>
          </a:xfrm>
        </p:spPr>
        <p:txBody>
          <a:bodyPr/>
          <a:lstStyle/>
          <a:p>
            <a:r>
              <a:rPr lang="ru-RU" sz="3600" dirty="0"/>
              <a:t>Умение видеть новые проблемы, ясно их ставить, а также указывать возможные пути их решения характеризуют степень талантливости ученого, его опыта и знаний. Не существует никаких рецептов, указывающих, как надо ставить новые проблемы, в особенности фундаментальные. </a:t>
            </a:r>
          </a:p>
          <a:p>
            <a:r>
              <a:rPr lang="ru-RU" sz="3600" dirty="0"/>
              <a:t>Наиболее важные проблемы выдвигаются выдающимися учеными той или иной отрасли науки, много поработавшими в ней и знающими ее специфические трудности.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1107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97D77A-8AD1-4728-9384-B3EE466E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Выбор проблемы определяется: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561893F-9E1A-415F-A732-9862A784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35" y="1306286"/>
            <a:ext cx="11663265" cy="5327779"/>
          </a:xfrm>
        </p:spPr>
        <p:txBody>
          <a:bodyPr/>
          <a:lstStyle/>
          <a:p>
            <a:pPr lvl="0"/>
            <a:r>
              <a:rPr lang="ru-RU" sz="3600" dirty="0"/>
              <a:t>потребностями общественной практики; </a:t>
            </a:r>
          </a:p>
          <a:p>
            <a:pPr lvl="0"/>
            <a:r>
              <a:rPr lang="ru-RU" sz="3600" dirty="0"/>
              <a:t>внутренней логикой развития науки, т.к. с возникновением науки все более значительную роль начинают играть запросы самой теории;</a:t>
            </a:r>
          </a:p>
          <a:p>
            <a:pPr lvl="0"/>
            <a:r>
              <a:rPr lang="ru-RU" sz="3600" dirty="0"/>
              <a:t>выбор проблем во многом зависит также от наличия специальной техники и методики исследования. Поэтому нередко ученые, прежде чем приступить к решению проблемы, создают сначала методы и технику для соответствующих исследований.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8554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14C418-A02E-4C06-B8C0-2366D0C3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Разработка и решение научных проблем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6ABFC07-E9FF-445E-B1B2-697A399DE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1" y="1175656"/>
            <a:ext cx="11523306" cy="5682343"/>
          </a:xfrm>
        </p:spPr>
        <p:txBody>
          <a:bodyPr>
            <a:normAutofit/>
          </a:bodyPr>
          <a:lstStyle/>
          <a:p>
            <a:r>
              <a:rPr lang="ru-RU" sz="3200" dirty="0"/>
              <a:t>В самом начале, когда лишь осознается противоречие между уровнем достигнутого знания и невозможностью с его помощью объяснить новые факты, проблема может быть поставлена лишь в самой общей форме, в виде некоторого </a:t>
            </a:r>
            <a:r>
              <a:rPr lang="ru-RU" sz="3200" b="1" dirty="0"/>
              <a:t>проблемного замысла или идеи</a:t>
            </a:r>
            <a:r>
              <a:rPr lang="ru-RU" sz="3200" dirty="0"/>
              <a:t>.</a:t>
            </a:r>
          </a:p>
          <a:p>
            <a:r>
              <a:rPr lang="ru-RU" sz="3200" dirty="0"/>
              <a:t> Эта идея требует всесторонней разработки и развития, чтобы можно было наметить некоторые возможные пути ее реализации. В противном случае она надолго может остаться на стадии общего замысла, т. е. будет фиксировать существующую трудность в науке, ставить в весьма неопределенной форме задачу, но не указывать никаких возможных способов решения.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0601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AD12EF7-76C3-47D6-9C20-10A207D9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473"/>
            <a:ext cx="10871718" cy="5514490"/>
          </a:xfrm>
        </p:spPr>
        <p:txBody>
          <a:bodyPr>
            <a:normAutofit/>
          </a:bodyPr>
          <a:lstStyle/>
          <a:p>
            <a:r>
              <a:rPr lang="ru-RU" dirty="0"/>
              <a:t>Разработка первоначального проблемного замысла ведется по двум направлениям:</a:t>
            </a:r>
          </a:p>
          <a:p>
            <a:r>
              <a:rPr lang="ru-RU" dirty="0"/>
              <a:t>подкрепления проблемного замысла фактическими данными;</a:t>
            </a:r>
          </a:p>
          <a:p>
            <a:r>
              <a:rPr lang="ru-RU" dirty="0"/>
              <a:t>установления связей  проблемного замысла с существующими теоретическими представлениями. 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При теоретическом анализе </a:t>
            </a:r>
            <a:r>
              <a:rPr lang="ru-RU" dirty="0"/>
              <a:t>самое серьезное внимание обращается</a:t>
            </a:r>
          </a:p>
          <a:p>
            <a:r>
              <a:rPr lang="ru-RU" dirty="0"/>
              <a:t> на выяснение логических связей рассматриваемой проблемы с другими проблемами</a:t>
            </a:r>
          </a:p>
          <a:p>
            <a:r>
              <a:rPr lang="ru-RU" dirty="0"/>
              <a:t>на возможность расчленения основной проблемы на более простые и элементарные проблемы. </a:t>
            </a:r>
          </a:p>
        </p:txBody>
      </p:sp>
    </p:spTree>
    <p:extLst>
      <p:ext uri="{BB962C8B-B14F-4D97-AF65-F5344CB8AC3E}">
        <p14:creationId xmlns:p14="http://schemas.microsoft.com/office/powerpoint/2010/main" xmlns="" val="292804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8C58A4A-EC45-472E-869F-38E3F5F3C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588"/>
            <a:ext cx="11353800" cy="5906375"/>
          </a:xfrm>
        </p:spPr>
        <p:txBody>
          <a:bodyPr>
            <a:normAutofit/>
          </a:bodyPr>
          <a:lstStyle/>
          <a:p>
            <a:r>
              <a:rPr lang="ru-RU" sz="4000" b="1" dirty="0" err="1"/>
              <a:t>Ренэ</a:t>
            </a:r>
            <a:r>
              <a:rPr lang="ru-RU" sz="4000" b="1" dirty="0"/>
              <a:t> Декарт  «Рассуждении о методе</a:t>
            </a:r>
            <a:r>
              <a:rPr lang="ru-RU" sz="4000" dirty="0"/>
              <a:t>». </a:t>
            </a:r>
          </a:p>
          <a:p>
            <a:r>
              <a:rPr lang="ru-RU" sz="3600" dirty="0"/>
              <a:t>Во втором правиле он требовал «делить каждое из исследуемых... затруднений на столько частей, сколько это возможно и нужно для лучшего «их преодоления». </a:t>
            </a:r>
          </a:p>
          <a:p>
            <a:r>
              <a:rPr lang="ru-RU" sz="3600" dirty="0"/>
              <a:t>В третьем правиле он рекомендует «придерживаться определенного порядка мышления, начиная с предметов наиболее простых и наиболее легко познаваемых и восходя постепенно к познанию наиболее сложного ….». </a:t>
            </a:r>
            <a:br>
              <a:rPr lang="ru-RU" sz="3600" dirty="0"/>
            </a:b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340473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694A821-5DF1-42B2-AC75-D1AACD77F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9127"/>
            <a:ext cx="10741090" cy="5467836"/>
          </a:xfrm>
        </p:spPr>
        <p:txBody>
          <a:bodyPr>
            <a:normAutofit fontScale="92500" lnSpcReduction="20000"/>
          </a:bodyPr>
          <a:lstStyle/>
          <a:p>
            <a:r>
              <a:rPr lang="ru-RU" sz="4000" b="1" dirty="0"/>
              <a:t>Стратегия исследования – определенный  порядок в выдвижении и решении проблем. </a:t>
            </a:r>
          </a:p>
          <a:p>
            <a:r>
              <a:rPr lang="ru-RU" sz="4000" dirty="0"/>
              <a:t>Прежде чем взяться за решение проблемы, необходимо провести предварительное исследование, в процессе которого будет точно сформулирована сама проблема и указаны примерные пути и методы ее решения. </a:t>
            </a:r>
          </a:p>
          <a:p>
            <a:r>
              <a:rPr lang="ru-RU" dirty="0"/>
              <a:t>Очевидно, что всякий научный поиск не может осуществляться с неизмененной стратегией, так как в ходе исследования обнаруживаются новые, неожиданные явления и проблемы, которые заставляют менять стратегию, согласовывать ее с вновь обнаруженными результатами. </a:t>
            </a:r>
          </a:p>
          <a:p>
            <a:r>
              <a:rPr lang="ru-RU" dirty="0"/>
              <a:t>Все это не умаляет значения планирования и организации в процессе исследования.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21644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892</Words>
  <Application>Microsoft Office PowerPoint</Application>
  <PresentationFormat>Произвольный</PresentationFormat>
  <Paragraphs>43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Научная проблема</vt:lpstr>
      <vt:lpstr>Слайд 2</vt:lpstr>
      <vt:lpstr>Слайд 3</vt:lpstr>
      <vt:lpstr>Слайд 4</vt:lpstr>
      <vt:lpstr>Выбор проблемы определяется:  </vt:lpstr>
      <vt:lpstr>Разработка и решение научных проблем </vt:lpstr>
      <vt:lpstr>Слайд 7</vt:lpstr>
      <vt:lpstr>Слайд 8</vt:lpstr>
      <vt:lpstr>Слайд 9</vt:lpstr>
      <vt:lpstr>1. Обсуждение новых фактов и явлений, которые не могут быть объяснены в рамках существующих теорий.  </vt:lpstr>
      <vt:lpstr>2. Предварительный анализ и оценка тех идей и методов, которые могут быть использованы  для решения проблемы. </vt:lpstr>
      <vt:lpstr>3. Определение типа решения проблемы, цели, связи с другими проблемами, возможности контроля решения.  </vt:lpstr>
      <vt:lpstr>4. Предварительное описание и интерпретация проблемы.  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Научная проблема</dc:title>
  <dc:creator>acer-pc</dc:creator>
  <cp:lastModifiedBy>usermggu</cp:lastModifiedBy>
  <cp:revision>7</cp:revision>
  <dcterms:created xsi:type="dcterms:W3CDTF">2019-02-18T08:44:46Z</dcterms:created>
  <dcterms:modified xsi:type="dcterms:W3CDTF">2019-02-18T18:02:18Z</dcterms:modified>
</cp:coreProperties>
</file>