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6" r:id="rId15"/>
    <p:sldId id="282" r:id="rId16"/>
    <p:sldId id="271" r:id="rId17"/>
    <p:sldId id="272" r:id="rId18"/>
    <p:sldId id="275" r:id="rId19"/>
    <p:sldId id="274" r:id="rId20"/>
    <p:sldId id="283" r:id="rId21"/>
    <p:sldId id="276" r:id="rId22"/>
    <p:sldId id="273" r:id="rId23"/>
    <p:sldId id="281" r:id="rId24"/>
    <p:sldId id="277" r:id="rId25"/>
    <p:sldId id="278" r:id="rId26"/>
    <p:sldId id="294" r:id="rId27"/>
    <p:sldId id="279" r:id="rId28"/>
    <p:sldId id="280" r:id="rId29"/>
    <p:sldId id="287" r:id="rId30"/>
    <p:sldId id="284" r:id="rId31"/>
    <p:sldId id="285" r:id="rId32"/>
    <p:sldId id="291" r:id="rId33"/>
    <p:sldId id="288" r:id="rId34"/>
    <p:sldId id="289" r:id="rId35"/>
    <p:sldId id="290" r:id="rId36"/>
    <p:sldId id="292" r:id="rId37"/>
    <p:sldId id="293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-pc" initials="a" lastIdx="1" clrIdx="0">
    <p:extLst>
      <p:ext uri="{19B8F6BF-5375-455C-9EA6-DF929625EA0E}">
        <p15:presenceInfo xmlns:p15="http://schemas.microsoft.com/office/powerpoint/2012/main" userId="acer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10:23:57.202" idx="1">
    <p:pos x="1058" y="174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624BD-028C-435B-BC56-E9EC10693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B280D3-09AA-42AA-83F1-F6B982E52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55B6D-59F2-4BA1-8745-793DB34B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C1A-B56A-4644-A8C5-2970A853042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9A718B-C1E3-4DF7-AFBD-A06D47BA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CE669-111F-457C-9967-6F78EA57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4CEB-367E-433A-B66D-66F692C96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9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54680-926C-46C5-9B0D-459140DB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C1F34F-4A5C-44A7-8F9C-441EEA7F7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0C693-6A78-4F03-B579-FA50BF0A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C1A-B56A-4644-A8C5-2970A853042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40F19-3D2A-464B-A17A-F8C298BE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7A3CA7-B24A-479D-BDEA-56A3DD68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4CEB-367E-433A-B66D-66F692C96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63BDD5-52EB-4CD0-B4EC-F8B687839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647394-F627-4493-B913-FF15A9AF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8A630E-688C-4E3B-8104-156F76DC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C1A-B56A-4644-A8C5-2970A853042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C1FCE-4B74-48DA-BE32-0F930523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FD3E3A-E916-413A-9322-16617D6D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4CEB-367E-433A-B66D-66F692C96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5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8CD2C-5763-4B27-9D68-B7B1A17D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1ECEA-8753-43A2-94CB-4F2B0EED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11939E-6F35-4C94-ACB9-59716583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C1A-B56A-4644-A8C5-2970A853042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EF162-3581-47FE-B7D3-11734B79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AA158-3313-4CD7-901B-AE81F5D9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4CEB-367E-433A-B66D-66F692C96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5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86DB7-7A53-4CC5-896C-A4F78F13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31016F-EC79-47CA-B979-04E88204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DE08D-ACBD-4FB3-A754-FA7B611C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C1A-B56A-4644-A8C5-2970A853042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BBD403-09A8-458F-8463-716B58AE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59409-E765-47FF-98C9-5B76D4EF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4CEB-367E-433A-B66D-66F692C96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35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8E51F-3277-4BD2-9A3D-D5E065C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71EF9-A2D2-48EB-83F5-0D4F788E3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EEC594-ECC1-4BA2-B737-375F69C80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3DBF53-C397-4FD8-BA76-4DEBF605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C1A-B56A-4644-A8C5-2970A853042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CF9184-1616-436E-9CE8-04CDA672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760AC8-9B4A-4528-AF8A-ADBDB8C1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4CEB-367E-433A-B66D-66F692C96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95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829D4-CAD4-4CC2-B0AC-BE495216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7D6ED-2D23-4636-836B-8E49D845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988728-9061-4334-A985-922EE5668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D0EF3C0-976A-4F40-89F3-2B5181551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A075BD-07DD-4140-8E6D-92D8F9B8E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D3E473-1670-451B-92CF-5A0F9B11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C1A-B56A-4644-A8C5-2970A853042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451430-7641-4253-A655-F0CB57EC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D10DDF-E7D4-4A0B-8B15-2D4E506B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4CEB-367E-433A-B66D-66F692C96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FCC39-9721-497B-B764-FB0C533D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CF8847-D8BB-4B6F-9C0C-8119834D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C1A-B56A-4644-A8C5-2970A853042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399CAF-305C-4AA8-A902-23765DA3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770ED9-04CA-4C41-A8FF-0ECA254F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4CEB-367E-433A-B66D-66F692C96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1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A26DB-8CAD-4621-829A-9207E398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C1A-B56A-4644-A8C5-2970A853042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1ACED6-6721-4DF1-86E0-32FBED77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1638A5-EB1B-4F33-9B5E-7BEB11AD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4CEB-367E-433A-B66D-66F692C96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9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A481D-4191-4A2E-8279-1607088B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9E124-D4AD-43DC-BFCC-4A7B96A5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5B012E-E0E4-4AE6-9E62-AFCA85986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ACFC66-1B33-48B3-A5C1-5C09359B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C1A-B56A-4644-A8C5-2970A853042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FBC7C-30F8-42CA-905A-56ABBC7F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D5BDA9-4009-462C-A7EE-1EC2A853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4CEB-367E-433A-B66D-66F692C96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6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DEEB1-E23A-4FD0-87BB-B5ECD2A6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B978CD-05DA-4324-BCEC-39036607A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12F466-5250-4C79-8416-C0D57208B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09652-F1C7-4FBE-A205-52CB2320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C1A-B56A-4644-A8C5-2970A853042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B484EB-9120-463A-9F78-848BA6DE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90D4BE-173A-4631-A5C6-A0C076FB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4CEB-367E-433A-B66D-66F692C96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7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D58A6-A403-4BB8-87DD-59E9ACBA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6DADAE-B6D9-4689-977F-2C6501A09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BA9816-AA29-4B61-AE5C-3BB0AE3F8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FC1A-B56A-4644-A8C5-2970A853042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8CE50E-F893-4B3B-AC69-BF2FA9A70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3CF74-DD52-446C-96A8-D3DB25564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4CEB-367E-433A-B66D-66F692C96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6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E%D0%BF%D1%82%D0%B8%D1%87%D0%B5%D1%81%D0%BA%D0%B0%D1%8F_%D0%B8%D0%BB%D0%BB%D1%8E%D0%B7%D0%B8%D1%8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B454F-4032-403E-88E8-1F55E984B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Структура научного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86787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7B39B-CC53-40BA-9E94-C727ED27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649287"/>
            <a:ext cx="10782300" cy="150971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Обобщение — процесс мысленного перехода от единичного к общему, от менее общего к более общему.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04F3B-A5C0-4EB9-A8A3-652C6CA2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968759"/>
            <a:ext cx="11691257" cy="4739951"/>
          </a:xfrm>
        </p:spPr>
        <p:txBody>
          <a:bodyPr>
            <a:normAutofit/>
          </a:bodyPr>
          <a:lstStyle/>
          <a:p>
            <a:r>
              <a:rPr lang="ru-RU" dirty="0"/>
              <a:t>В процессе обобщения совершается переход от единичных понятий к общим, от менее общих понятий к более общим, от единичных суждений к общим, от суждений меньшей общности к суждениям большей общности, от менее общей теории к более общей теории, по отношению к которой менее общая теория является ее частным случаем. </a:t>
            </a:r>
          </a:p>
          <a:p>
            <a:r>
              <a:rPr lang="ru-RU" dirty="0"/>
              <a:t>Примерами обобщения могут быть следующие: мысленный переход от понятия «треугольник» к понятию «многоугольник», от понятия «ель» к понятию «хвойное растение», от суждения «этот металл электропроводен» к суждению «все металлы электропроводны».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72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B969D-0045-4629-B23A-5938F6B5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1582400" cy="1882775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Аналогия - вероятное, правдоподобное заключение о сходстве двух предметов или явлений в каком-либо признаке, на основании установленного их сходства в других признаках.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205F0-41B8-419F-B857-D3E835B1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58" y="2276669"/>
            <a:ext cx="10946363" cy="445000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Аналогия с простым позволяет понять более сложное. Так, по аналогии с искусственным отбором лучших пород домашних животных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Ч.Дарвин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открыл закон естественного отбора в животном и растительном мире.</a:t>
            </a:r>
          </a:p>
          <a:p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аналогии с эволюционной концепцией борьбы за средства существования между богатыми и бедными Чарльз Дарвин построил свою знаменитую теорию биологической эволюции.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69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ED68CA-EF8E-4263-8B04-126D2B3B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6655"/>
            <a:ext cx="11068456" cy="6235430"/>
          </a:xfrm>
        </p:spPr>
        <p:txBody>
          <a:bodyPr>
            <a:normAutofit/>
          </a:bodyPr>
          <a:lstStyle/>
          <a:p>
            <a:r>
              <a:rPr lang="ru-RU" sz="4000" b="1" dirty="0"/>
              <a:t>Индукция - процесс выведения общего положения из частных единичных фактов, т.е. познание от частного к общему. </a:t>
            </a:r>
          </a:p>
          <a:p>
            <a:pPr marL="0" indent="0">
              <a:buNone/>
            </a:pPr>
            <a:r>
              <a:rPr lang="ru-RU" dirty="0"/>
              <a:t> Это рискованный, но творческий метод. </a:t>
            </a:r>
          </a:p>
          <a:p>
            <a:r>
              <a:rPr lang="ru-RU" sz="3600" b="1" dirty="0"/>
              <a:t>Дедукция - процесс рассуждения от общего к частному или менее общему. </a:t>
            </a:r>
          </a:p>
          <a:p>
            <a:pPr marL="0" indent="0">
              <a:buNone/>
            </a:pPr>
            <a:r>
              <a:rPr lang="ru-RU" dirty="0"/>
              <a:t>Если исходные общие положения являются установленной научной истиной, то метом дедукции всегда будет получен истинный вывод. Особенно большое значение дедуктивный метод имеет в математике. Математики оперируют математическими абстракциями и строят свои рассуждения на общих положениях. Эти общие положения применяются к решению частных, конкретных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87670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0877D1-C847-4A2B-ACA3-8295DCB4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6816"/>
            <a:ext cx="11058427" cy="5960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i="1" dirty="0"/>
              <a:t>Формализация - </a:t>
            </a:r>
            <a:r>
              <a:rPr lang="ru-RU" sz="3600" b="1" dirty="0"/>
              <a:t>отображение содержательного знания в знаково-символическом виде.</a:t>
            </a:r>
          </a:p>
          <a:p>
            <a:pPr marL="0" indent="0">
              <a:buNone/>
            </a:pPr>
            <a:r>
              <a:rPr lang="ru-RU" dirty="0"/>
              <a:t>1) </a:t>
            </a:r>
            <a:r>
              <a:rPr lang="ru-RU" sz="3200" dirty="0"/>
              <a:t>базируется на использовании специальной символики. Это обеспечивает краткость и четкость изложения знания; </a:t>
            </a:r>
          </a:p>
          <a:p>
            <a:pPr marL="0" indent="0">
              <a:buNone/>
            </a:pPr>
            <a:r>
              <a:rPr lang="ru-RU" sz="3200" dirty="0"/>
              <a:t>2) позволяет формировать знаковые модели объектов, а изучение реальных вещей и процессов заменять изучением этих моделей.</a:t>
            </a:r>
          </a:p>
          <a:p>
            <a:pPr marL="0" indent="0">
              <a:buNone/>
            </a:pPr>
            <a:r>
              <a:rPr lang="ru-RU" sz="3200" dirty="0"/>
              <a:t>Примеры. Химическая формула воспроизводит в знаковой системе молекулярную структуру вещества, т.е. предмет исследования - молекулярная структура воссоздается в химической формуле.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8111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6A58D8-8F44-4DEE-A1FD-9C77D13D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39302"/>
            <a:ext cx="11019817" cy="5437661"/>
          </a:xfrm>
        </p:spPr>
        <p:txBody>
          <a:bodyPr/>
          <a:lstStyle/>
          <a:p>
            <a:r>
              <a:rPr lang="ru-RU" sz="4000" b="1" dirty="0"/>
              <a:t>Исторический метод</a:t>
            </a:r>
            <a:r>
              <a:rPr lang="ru-RU" sz="4000" dirty="0"/>
              <a:t> подразумевает воспроизведение истории изучаемого объекта во всей своей многогранности, с учетом всех деталей и случайностей.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77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A35880-5568-4BBA-B105-FBE32B3D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1" y="257485"/>
            <a:ext cx="10825065" cy="6158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/>
              <a:t>Классификация - распределение тех или иных объектов по в зависимости от их общих признаков, отражающие закономерные связи между классами объектов. </a:t>
            </a:r>
          </a:p>
          <a:p>
            <a:pPr marL="0" indent="0">
              <a:buNone/>
            </a:pPr>
            <a:r>
              <a:rPr lang="ru-RU" dirty="0"/>
              <a:t>В биологии используется понятие </a:t>
            </a:r>
            <a:r>
              <a:rPr lang="ru-RU" b="1" dirty="0"/>
              <a:t>систематизация</a:t>
            </a:r>
            <a:r>
              <a:rPr lang="ru-RU" dirty="0"/>
              <a:t> – распределение живых существ по таксономическим категориям  в соответствии со степенью сходства и с учетом их родственных связей. </a:t>
            </a:r>
          </a:p>
          <a:p>
            <a:pPr marL="0" indent="0">
              <a:buNone/>
            </a:pPr>
            <a:r>
              <a:rPr lang="ru-RU" dirty="0"/>
              <a:t>Систематизация - это процесс упорядочивания информации. В процессе изучения новых объектов в отношении каждого такого объекта делается вывод: принадлежит ли он к уже установленным таксономическим группам. В рамках этого метода рассматривают принципы построения систем, отдавая  предпочтение иерархическим системам.</a:t>
            </a:r>
          </a:p>
          <a:p>
            <a:pPr marL="0" indent="0">
              <a:buNone/>
            </a:pPr>
            <a:r>
              <a:rPr lang="ru-RU" dirty="0"/>
              <a:t> Одной из первых классификаций в естествознании явилась систематизация растительного и животного мира выдающегося шведского натуралиста Карла Линнея (1707-1778). </a:t>
            </a:r>
          </a:p>
        </p:txBody>
      </p:sp>
    </p:spTree>
    <p:extLst>
      <p:ext uri="{BB962C8B-B14F-4D97-AF65-F5344CB8AC3E}">
        <p14:creationId xmlns:p14="http://schemas.microsoft.com/office/powerpoint/2010/main" val="315959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019C6-B5D4-48C8-81E6-05B7A14D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4" y="18255"/>
            <a:ext cx="11066631" cy="1325563"/>
          </a:xfrm>
        </p:spPr>
        <p:txBody>
          <a:bodyPr>
            <a:normAutofit/>
          </a:bodyPr>
          <a:lstStyle/>
          <a:p>
            <a:r>
              <a:rPr lang="ru-RU" sz="3200" b="1" i="1" dirty="0">
                <a:solidFill>
                  <a:srgbClr val="FF0000"/>
                </a:solidFill>
              </a:rPr>
              <a:t>Эмпирические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методы – наблюдение, эксперимент, сравнительно-морфологический.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AAABB-89B8-4A07-92E9-B8EDF00B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02" y="1149264"/>
            <a:ext cx="11909898" cy="5495927"/>
          </a:xfrm>
        </p:spPr>
        <p:txBody>
          <a:bodyPr>
            <a:noAutofit/>
          </a:bodyPr>
          <a:lstStyle/>
          <a:p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Наблюдение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целенаправленное пассивное изучение предметов, опирающееся в основном на данные органов чувств. При наблюдении воздействие наблюдателя на наблюдаемый объект сведено к минимуму.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Важнейшая характеристика наблюдения – целенаправленность и активность наблюдателя. Ученый отделяет существенные факты от несущественных, сознательно отбирает те из них, которые могут либо подтвердить, либо опровергнуть его идеи.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Наблюдение характеризуется также систематичностью и, планомерностью, исключающих пробелы в наблюдении.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Наблюдение может быть непосредственным или с применением различных приборов.</a:t>
            </a:r>
          </a:p>
        </p:txBody>
      </p:sp>
    </p:spTree>
    <p:extLst>
      <p:ext uri="{BB962C8B-B14F-4D97-AF65-F5344CB8AC3E}">
        <p14:creationId xmlns:p14="http://schemas.microsoft.com/office/powerpoint/2010/main" val="217117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2B7B09-FAED-41EF-B5B0-99417DA6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050"/>
            <a:ext cx="11077575" cy="6267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активное и целенаправленное вмешательство в протекание изучаемого процесса, изменение исследуемого объекта или изменение условий  в которых протекает процесс. В том и другом случае результаты испытания точно фиксируются и контролируются.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включает в себя наблюдение. Отличие эксперимента от наблюдений проявляется в изменении одних факторов при сохранении других относительно неизменными и постоянными.</a:t>
            </a:r>
          </a:p>
          <a:p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406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2175EE7-7973-4B9F-831E-8A772A55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6" y="0"/>
            <a:ext cx="11676433" cy="6857999"/>
          </a:xfrm>
        </p:spPr>
        <p:txBody>
          <a:bodyPr>
            <a:normAutofit fontScale="92500"/>
          </a:bodyPr>
          <a:lstStyle/>
          <a:p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Качественный эксперимент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предпринимается для  выявления действие тех или иных факторов на исследуемый процесс без установления точной количественной зависимости между ними. </a:t>
            </a:r>
          </a:p>
          <a:p>
            <a:pPr marL="0" indent="0">
              <a:buNone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эксперименты обычно носят исследовательский, поисковый характер. 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Количественный эксперимент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строится с таким расчетом, чтобы обеспечить точное измерение всех существенных факторов, влияющих на объект или ход процесса. Проведение такого эксперимента требует использования значительного количества регистрирующей и измерительной аппаратуры. Результаты измерений нуждаются в математической обработке. </a:t>
            </a:r>
          </a:p>
          <a:p>
            <a:pPr marL="0" indent="0">
              <a:buNone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Сложными являются эксперименты, в которых не только окончательные результаты, но и сам процесс требуют привлечения статистических методов. </a:t>
            </a:r>
          </a:p>
          <a:p>
            <a:endParaRPr lang="ru-RU" sz="35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2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D66F8BE-5320-4A0A-8FA2-2C67DF2E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60" y="115144"/>
            <a:ext cx="11297407" cy="6627711"/>
          </a:xfrm>
        </p:spPr>
        <p:txBody>
          <a:bodyPr>
            <a:noAutofit/>
          </a:bodyPr>
          <a:lstStyle/>
          <a:p>
            <a:r>
              <a:rPr lang="ru-RU" b="1" dirty="0"/>
              <a:t>Прямой эксперимент  </a:t>
            </a:r>
            <a:r>
              <a:rPr lang="ru-RU" dirty="0"/>
              <a:t>-  объектом изучения служит непосредственно реально существующий предмет или процесс</a:t>
            </a:r>
          </a:p>
          <a:p>
            <a:r>
              <a:rPr lang="ru-RU" b="1" dirty="0"/>
              <a:t>Модельный эксперимент </a:t>
            </a:r>
            <a:r>
              <a:rPr lang="ru-RU" dirty="0"/>
              <a:t>- вместо самого предмета используется некоторая его модель.</a:t>
            </a:r>
          </a:p>
          <a:p>
            <a:pPr marL="0" indent="0">
              <a:buNone/>
            </a:pPr>
            <a:r>
              <a:rPr lang="ru-RU" b="1" dirty="0"/>
              <a:t>Модели в биологии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i="1" dirty="0"/>
              <a:t>Воспроизводят на лабораторных животных определенные состояния или заболевания, встречающиеся у животных или у человека. И</a:t>
            </a:r>
            <a:r>
              <a:rPr lang="ru-RU" dirty="0"/>
              <a:t>скусственно вызванные генетические нарушения, инфекционные процессы, интоксикации, воспроизведение злокачественных новообразований, гиперфункции или гипофункции некоторых органов, а также неврозы и эмоциональные состояния.</a:t>
            </a:r>
          </a:p>
          <a:p>
            <a:pPr marL="0" indent="0">
              <a:buNone/>
            </a:pPr>
            <a:r>
              <a:rPr lang="ru-RU" dirty="0"/>
              <a:t>Культура тканей – получаемые современными методами генетически однородные клетки.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8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BAA7C-1D04-4626-A222-CF0041F3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 этап научно- исследовательской работы  - п</a:t>
            </a:r>
            <a:r>
              <a:rPr lang="ru-RU" b="1" dirty="0">
                <a:solidFill>
                  <a:srgbClr val="FF0000"/>
                </a:solidFill>
              </a:rPr>
              <a:t>остановка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763B2-4833-4739-A4F4-B67A314F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– осознания недостаточности имеющихся знаний для удовлетворительного объяснения того или иного наблюдаемого в природе явления.</a:t>
            </a:r>
          </a:p>
          <a:p>
            <a:r>
              <a:rPr lang="ru-RU" dirty="0"/>
              <a:t>При выборе проблемы ученый должен решить, какое значение  она может иметь для развития науки так и для всего человечества.</a:t>
            </a:r>
          </a:p>
        </p:txBody>
      </p:sp>
    </p:spTree>
    <p:extLst>
      <p:ext uri="{BB962C8B-B14F-4D97-AF65-F5344CB8AC3E}">
        <p14:creationId xmlns:p14="http://schemas.microsoft.com/office/powerpoint/2010/main" val="184349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402FEB-2516-4F95-ACE0-A2F78E0D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6" y="408562"/>
            <a:ext cx="11610212" cy="644943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Модель должна отражать какие-либо существенные черты объекта-оригинала. Модель утрачивает свой смысл как в случае тождества с оригиналом (тогда она перестает быть оригиналом), так и в случае </a:t>
            </a:r>
            <a:r>
              <a:rPr lang="ru-RU" sz="3200" dirty="0"/>
              <a:t>чрезмерного отличия во всех существенных отношениях отличия от оригинала. </a:t>
            </a:r>
          </a:p>
          <a:p>
            <a:r>
              <a:rPr lang="ru-RU" sz="3200" dirty="0"/>
              <a:t>Изучение одних сторон моделируемого объекта осуществляется ценой отказа от отражения других сторон. </a:t>
            </a:r>
            <a:r>
              <a:rPr lang="ru-RU" sz="3200" i="1" dirty="0"/>
              <a:t>Поэтому любая модель замещает оригинал лишь в строго ограниченном смысле. Для одного объекта может быть построено несколько "специализированных" моделей, концентрирующих внимание на определенных сторонах исследуемого объекта или же характеризующих объект с разной степенью детализации. 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04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EFE8FDF-EB66-409B-B78D-18C7F977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1480"/>
            <a:ext cx="11165733" cy="6196519"/>
          </a:xfrm>
        </p:spPr>
        <p:txBody>
          <a:bodyPr>
            <a:normAutofit/>
          </a:bodyPr>
          <a:lstStyle/>
          <a:p>
            <a:pPr lvl="0"/>
            <a:r>
              <a:rPr lang="ru-RU" sz="3600" b="1" i="1" u="sng" dirty="0"/>
              <a:t>Контроль эксперимента </a:t>
            </a:r>
            <a:endParaRPr lang="ru-RU" sz="3600" dirty="0"/>
          </a:p>
          <a:p>
            <a:pPr marL="0" indent="0">
              <a:buNone/>
            </a:pPr>
            <a:r>
              <a:rPr lang="ru-RU" sz="3600" dirty="0"/>
              <a:t>Большая часть экспериментальной техники служит для контроля за протеканием эксперимента. Техника, которая используется в эксперименте, должна быть не только практически проверена, но и теоретически обоснована. </a:t>
            </a:r>
          </a:p>
          <a:p>
            <a:pPr marL="0" indent="0">
              <a:buNone/>
            </a:pPr>
            <a:r>
              <a:rPr lang="ru-RU" sz="3600" dirty="0"/>
              <a:t>Очень часто наряду с экспериментальной группой используют </a:t>
            </a:r>
            <a:r>
              <a:rPr lang="ru-RU" sz="3600" b="1" i="1" dirty="0"/>
              <a:t>контрольную группу.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46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F27618-CEA5-4E68-92BF-A12689DF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78730"/>
            <a:ext cx="10568233" cy="5498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Сравнительно-морфологический метод -  один из основных методов в биологии. </a:t>
            </a:r>
          </a:p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его состоит в  выявлении сходства или различие между объектами путем их сопоставления по одному признаку или по совокупности признаков.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974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0C0208EB-CA13-427B-A15F-D7193969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160256"/>
            <a:ext cx="11840066" cy="6598763"/>
          </a:xfrm>
        </p:spPr>
        <p:txBody>
          <a:bodyPr>
            <a:normAutofit fontScale="77500" lnSpcReduction="20000"/>
          </a:bodyPr>
          <a:lstStyle/>
          <a:p>
            <a:r>
              <a:rPr lang="ru-RU" sz="4000" b="1" dirty="0"/>
              <a:t>Гипотетико-дедуктивный метод – основной теоретический метод, используемый в биологии</a:t>
            </a:r>
            <a:br>
              <a:rPr lang="ru-RU" sz="4000" b="1" dirty="0"/>
            </a:br>
            <a:r>
              <a:rPr lang="ru-RU" sz="4000" b="1" dirty="0"/>
              <a:t> </a:t>
            </a:r>
            <a:br>
              <a:rPr lang="ru-RU" sz="4000" b="1" dirty="0"/>
            </a:br>
            <a:r>
              <a:rPr lang="ru-RU" sz="3500" dirty="0"/>
              <a:t>Большая часть современного научного знания построена с помощью </a:t>
            </a:r>
            <a:r>
              <a:rPr lang="ru-RU" sz="3500" b="1" dirty="0"/>
              <a:t>гипотетико-дедуктивного метода, </a:t>
            </a:r>
            <a:r>
              <a:rPr lang="ru-RU" sz="3500" dirty="0"/>
              <a:t>предполагающего выполнение следующих этапов.</a:t>
            </a:r>
          </a:p>
          <a:p>
            <a:r>
              <a:rPr lang="ru-RU" sz="3500" dirty="0"/>
              <a:t>1. Обнаруживаются определенных фактов, относящиеся к какой-то области действительности. На основе некой регулярности, или повторяемости найденных фактов конструирует наиболее простое их объяснение  индуктивная гипотеза , которая называется еще рабочей или эмпирической. </a:t>
            </a:r>
          </a:p>
          <a:p>
            <a:r>
              <a:rPr lang="ru-RU" sz="3500" dirty="0"/>
              <a:t>2. Далее эта рабочая гипотеза проверяется новыми фактами. Если новые факты не встраиваются в индуктивную гипотезу, то делается следующий шаг</a:t>
            </a:r>
          </a:p>
          <a:p>
            <a:r>
              <a:rPr lang="ru-RU" sz="3500" dirty="0"/>
              <a:t>3. Создается новая, более разработанная гипотеза, которая не только согласует все имеющиеся эмпирические данные, но и позволяет предсказать получение новых или, говоря иначе, из которой можно вывести (дедуцировать) все известные факты, а также указание на неизвестные (то есть пока не открытые).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259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80977-39B6-4C40-A71C-569D67DE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4 этап научно-исследовательской деятельности  - получение научных фактов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D30EB-044F-401D-BB68-69810C42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b="1" dirty="0"/>
              <a:t>Научный факт — достоверные данные, установленные в процессе научного познания. </a:t>
            </a:r>
            <a:endParaRPr lang="ru-RU" sz="3600" dirty="0"/>
          </a:p>
          <a:p>
            <a:r>
              <a:rPr lang="ru-RU" sz="3600" dirty="0"/>
              <a:t>Факты добываются в ходе  эмпирического познания – наблюдения, эксперимента, использования сравнительно-морфологического метода. </a:t>
            </a:r>
          </a:p>
          <a:p>
            <a:r>
              <a:rPr lang="ru-RU" sz="3600" dirty="0"/>
              <a:t>Факты являются </a:t>
            </a:r>
            <a:r>
              <a:rPr lang="ru-RU" sz="3600" b="1" i="1" dirty="0"/>
              <a:t>основанием для теоретической деятельности – построения гипотезы, а в дальнейшем теории.</a:t>
            </a:r>
            <a:r>
              <a:rPr lang="ru-RU" sz="3600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4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0CF1CA-FAB6-4847-848F-BF641206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718"/>
            <a:ext cx="11284670" cy="5986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Научный факт обладает следующими специфическими свойствами. </a:t>
            </a:r>
          </a:p>
          <a:p>
            <a:pPr marL="0" indent="0">
              <a:buNone/>
            </a:pPr>
            <a:r>
              <a:rPr lang="ru-RU" sz="3200" dirty="0"/>
              <a:t>1. Научным считается  факт, который  получен и проверен  научно методологическим способом.</a:t>
            </a:r>
          </a:p>
          <a:p>
            <a:pPr marL="0" indent="0">
              <a:buNone/>
            </a:pPr>
            <a:r>
              <a:rPr lang="ru-RU" sz="3200" dirty="0"/>
              <a:t>2. Если научный факт получен в какой-то конкретной научной лаборатории, то может и должен быть воспроизводим не только в этой лаборатории, но и в любой лаборатории. </a:t>
            </a:r>
          </a:p>
          <a:p>
            <a:pPr marL="0" indent="0">
              <a:buNone/>
            </a:pPr>
            <a:r>
              <a:rPr lang="ru-RU" sz="3200" dirty="0"/>
              <a:t>3. Научный факт  можно экстраполировать на всю совокупность тождественных однородных случаев.</a:t>
            </a:r>
          </a:p>
          <a:p>
            <a:r>
              <a:rPr lang="ru-RU" dirty="0"/>
              <a:t> </a:t>
            </a:r>
            <a:r>
              <a:rPr lang="ru-RU" b="1" dirty="0"/>
              <a:t>Артефакты</a:t>
            </a:r>
            <a:r>
              <a:rPr lang="ru-RU" dirty="0"/>
              <a:t>. Это такие факты, которые само по себе изучаемое явление не характеризуют, а порождены в преобладающей мере процессом исследования, например, марсианские каналы, большинство из которых являются </a:t>
            </a:r>
            <a:r>
              <a:rPr lang="ru-RU" u="sng" dirty="0">
                <a:hlinkClick r:id="rId2" tooltip="Оптическая иллюзия"/>
              </a:rPr>
              <a:t>оптической иллюзией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909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3CF2CDD-2010-4D59-9073-412E734C2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Факты приобретают научную ценность, если есть теория, их истолковывающая, если есть метод их классификации, если они осмыслены в связи с другими фактами.</a:t>
            </a:r>
            <a:r>
              <a:rPr lang="ru-RU" dirty="0"/>
              <a:t> Только во взаимной связи и цельности они могут служить основанием для теоретического обобщения. Взятые же изолированно и случайно, вырванные из жизни, факты ничего не могут обосновать.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1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74C28-6634-4DF7-B5FF-F71641CD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5 этап научно-исследовательской деятельности - интерпретация полученных научных фактов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407A4-5C4F-457D-971E-C65BEAAA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этом этапе ученый пытается найти объяснение фактам, собранным им самим и другими учеными.  Другими словами – предложить решение изучаемой им проблемы.  На этом этапе он обычно создает от одной до нескольких гипотез. </a:t>
            </a:r>
          </a:p>
          <a:p>
            <a:r>
              <a:rPr lang="ru-RU" dirty="0"/>
              <a:t>Потом он начинает выяснять, какая из них ближе всего к истине. </a:t>
            </a:r>
          </a:p>
        </p:txBody>
      </p:sp>
    </p:spTree>
    <p:extLst>
      <p:ext uri="{BB962C8B-B14F-4D97-AF65-F5344CB8AC3E}">
        <p14:creationId xmlns:p14="http://schemas.microsoft.com/office/powerpoint/2010/main" val="713351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A49F7-15DB-43C9-90A0-AA41CB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05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Гипотеза - предположительное решение проблемы.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CBC18-30DA-452A-93FE-A0580E6D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89814"/>
            <a:ext cx="12113443" cy="6232079"/>
          </a:xfrm>
        </p:spPr>
        <p:txBody>
          <a:bodyPr>
            <a:normAutofit fontScale="85000" lnSpcReduction="20000"/>
          </a:bodyPr>
          <a:lstStyle/>
          <a:p>
            <a:r>
              <a:rPr lang="ru-RU" sz="3500" dirty="0"/>
              <a:t>Важнейшая функция гипотезы состоит в обобщении известного эмпирического материала.</a:t>
            </a:r>
          </a:p>
          <a:p>
            <a:r>
              <a:rPr lang="ru-RU" sz="3500" dirty="0"/>
              <a:t>Результаты наблюдений и экспериментов всегда относятся к сравнительно небольшому числу явлений и событий. Наука претендуют если не на универсальность, то на весьма большую общность. С помощью гипотезы мы стремимся расширить наше знание, экстраполируя найденную закономерность на все число возможных случаев. </a:t>
            </a:r>
          </a:p>
          <a:p>
            <a:r>
              <a:rPr lang="ru-RU" sz="3500" i="1" dirty="0"/>
              <a:t>Поэтому первоначальный этап исследования в опытных науках часто связывается с </a:t>
            </a:r>
            <a:r>
              <a:rPr lang="ru-RU" sz="3500" b="1" i="1" dirty="0"/>
              <a:t>индуктивными методами построения гипотез</a:t>
            </a:r>
            <a:r>
              <a:rPr lang="ru-RU" sz="3500" i="1" dirty="0"/>
              <a:t>. </a:t>
            </a:r>
          </a:p>
          <a:p>
            <a:r>
              <a:rPr lang="ru-RU" sz="3500" b="1" dirty="0"/>
              <a:t>Индуктивные гипотезы</a:t>
            </a:r>
            <a:r>
              <a:rPr lang="ru-RU" sz="3500" dirty="0"/>
              <a:t>  (рабочие, эмпирические )опирается на ограниченное количество фактов. </a:t>
            </a:r>
          </a:p>
          <a:p>
            <a:r>
              <a:rPr lang="ru-RU" sz="3500" dirty="0"/>
              <a:t>Данных таких гипотезы явно недостаточно, чтобы сделать </a:t>
            </a:r>
            <a:r>
              <a:rPr lang="ru-RU" sz="3500" i="1" u="sng" dirty="0"/>
              <a:t>достоверное заключение</a:t>
            </a:r>
            <a:r>
              <a:rPr lang="ru-RU" sz="3500" u="sng" dirty="0"/>
              <a:t>.</a:t>
            </a:r>
            <a:endParaRPr lang="ru-RU" sz="3500" dirty="0"/>
          </a:p>
          <a:p>
            <a:endParaRPr lang="ru-RU" dirty="0"/>
          </a:p>
          <a:p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8037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4FD54-3BA4-441F-955E-81A8BE8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Индуктивная 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7EF1B-8B5D-457C-9466-018F7905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90" y="1027906"/>
            <a:ext cx="10899710" cy="5662143"/>
          </a:xfrm>
        </p:spPr>
        <p:txBody>
          <a:bodyPr>
            <a:normAutofit/>
          </a:bodyPr>
          <a:lstStyle/>
          <a:p>
            <a:r>
              <a:rPr lang="ru-RU" dirty="0"/>
              <a:t>Индуктивная гипотеза создается в результате индуктивного мышления. На основании ряда научных фактов ученый предлагает общее заключение, выходящее за пределы имеющихся фактов. </a:t>
            </a:r>
          </a:p>
          <a:p>
            <a:r>
              <a:rPr lang="ru-RU" i="1" dirty="0"/>
              <a:t>Сама гипотеза в силу своего вероятностного характера требует проверки, доказательства</a:t>
            </a:r>
            <a:endParaRPr lang="ru-RU" dirty="0"/>
          </a:p>
          <a:p>
            <a:r>
              <a:rPr lang="ru-RU" dirty="0"/>
              <a:t>Гипотеза должна не только давать объяснения, но и делать некоторые предсказания, которые поддаются проверке. </a:t>
            </a:r>
          </a:p>
          <a:p>
            <a:r>
              <a:rPr lang="ru-RU" dirty="0"/>
              <a:t>Проверка гипотезы нередко принимает форму проверочного эксперимента. Проверить гипотезу можно и с помощь или с помощью сравнительно-морфологического метода.</a:t>
            </a:r>
          </a:p>
          <a:p>
            <a:r>
              <a:rPr lang="ru-RU" dirty="0"/>
              <a:t>Проверочный эксперимент должен проводиться параллельно с контрольным.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16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F81AD-981D-4B17-97CA-7D9BB542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838C9A-8DA0-48D1-97A2-107FAA17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Ученый должен четко изложить, в чем именно заключается данная проблема.</a:t>
            </a:r>
          </a:p>
          <a:p>
            <a:r>
              <a:rPr lang="ru-RU" dirty="0"/>
              <a:t>Формулировка проблемы осуществляется в виде постановки  цели и задач исследования</a:t>
            </a:r>
          </a:p>
          <a:p>
            <a:r>
              <a:rPr lang="ru-RU" b="1" dirty="0"/>
              <a:t>Цель  исследования– формулировка центрального вопроса проблемы</a:t>
            </a:r>
            <a:r>
              <a:rPr lang="ru-RU" dirty="0"/>
              <a:t>.</a:t>
            </a:r>
          </a:p>
          <a:p>
            <a:r>
              <a:rPr lang="ru-RU" b="1" dirty="0"/>
              <a:t>Задачи исследования- </a:t>
            </a:r>
            <a:r>
              <a:rPr lang="ru-RU" dirty="0"/>
              <a:t> разработка структуры проблемы, ее конкретизация.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64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46FB41-2F21-45B7-8C86-F6854976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926"/>
            <a:ext cx="11142306" cy="6354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i="1" dirty="0"/>
              <a:t>Каждая проблема науки вызывает появление целого ряда гипотез. </a:t>
            </a:r>
          </a:p>
          <a:p>
            <a:pPr marL="0" indent="0">
              <a:buNone/>
            </a:pPr>
            <a:r>
              <a:rPr lang="ru-RU" sz="3600" dirty="0"/>
              <a:t>Выбирается та гипотеза, которая объясняет наибольшее число фактов.</a:t>
            </a:r>
          </a:p>
          <a:p>
            <a:pPr marL="0" indent="0">
              <a:buNone/>
            </a:pPr>
            <a:r>
              <a:rPr lang="ru-RU" sz="3600" i="1" dirty="0"/>
              <a:t>После проверки  отсеиваются  большинство гипотез и остаются наиболее вероятные, пока не произведется окончательный выбор одной из них или  их синтез. </a:t>
            </a:r>
          </a:p>
          <a:p>
            <a:pPr marL="0" indent="0">
              <a:buNone/>
            </a:pPr>
            <a:r>
              <a:rPr lang="ru-RU" sz="3600" i="1" dirty="0"/>
              <a:t>Если существует две и более гипотез, объясняющих все факты, то выбирается та из них, которая логически самая простая., т.е. которая требует привлечения меньшего числа новых понятия и произвольных допущений. </a:t>
            </a:r>
          </a:p>
          <a:p>
            <a:pPr marL="0" indent="0">
              <a:buNone/>
            </a:pPr>
            <a:r>
              <a:rPr lang="ru-RU" sz="3600" dirty="0"/>
              <a:t>По мере накопления и обобщения материла эмпирическая гипотеза становится теоретически правдоподобной гипотезой и может перерасти в теорию.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2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65AC-A7E2-44CA-9183-B8C1AF42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7464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Парадигма - </a:t>
            </a:r>
            <a:r>
              <a:rPr lang="ru-RU" sz="3600" b="1" i="1" dirty="0"/>
              <a:t>набор убеждений, ценностей и техник, разделяемых членами данного научного сообщества</a:t>
            </a:r>
            <a:r>
              <a:rPr lang="ru-RU" sz="36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F378FC-E111-4B5D-B843-29DA3DF0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1287624"/>
            <a:ext cx="11912082" cy="5495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Понятие парадигма появилось в  1962 г.  в книге «Структура научных революций». Ее автор  - американский физик и историк науки Томас Кун. </a:t>
            </a:r>
          </a:p>
          <a:p>
            <a:r>
              <a:rPr lang="ru-RU" dirty="0"/>
              <a:t>В истории науки долгое время преобладали теории ее кумулятивного (накопительного) развития. </a:t>
            </a:r>
            <a:r>
              <a:rPr lang="ru-RU" b="1" i="1" dirty="0"/>
              <a:t>Согласно кумулятивному подходу, каждая новая теория включает все предшествующие теории, и в этом процессе ничто никогда не теряется.</a:t>
            </a:r>
            <a:r>
              <a:rPr lang="ru-RU" dirty="0"/>
              <a:t> </a:t>
            </a:r>
          </a:p>
          <a:p>
            <a:r>
              <a:rPr lang="ru-RU" dirty="0"/>
              <a:t>По мнению </a:t>
            </a:r>
            <a:r>
              <a:rPr lang="ru-RU" b="1" i="1" dirty="0"/>
              <a:t>Томаса Куна</a:t>
            </a:r>
            <a:r>
              <a:rPr lang="ru-RU" dirty="0"/>
              <a:t> развитие науки проходит через последовательные стадии “периодов нормальной науки” и “научных революций”. В его теории центральной является концепция научной парадигмы. </a:t>
            </a:r>
          </a:p>
          <a:p>
            <a:r>
              <a:rPr lang="ru-RU" dirty="0" err="1"/>
              <a:t>Т.Кун</a:t>
            </a:r>
            <a:r>
              <a:rPr lang="ru-RU" dirty="0"/>
              <a:t> пишет: “Под парадигмами я подразумеваю признанные всеми научные достижения, которые в течение определенного времени дают модель постановки проблем и их решений научному сообществу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692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4D6BFB-0DC7-468A-9B0C-CC1ED44EE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498"/>
            <a:ext cx="11353800" cy="559846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Важнейшим свойством научной парадигмы является её высокая эффективность в применении к определённому классу задач. Ведь парадиг­ма созревает и оттачивается именно на примерах решения конкретных задач; она аккумулирует в себе все успехи, достигнутые этими усилиями, и становится действенным инструментом научной практики. </a:t>
            </a:r>
          </a:p>
          <a:p>
            <a:r>
              <a:rPr lang="ru-RU" dirty="0"/>
              <a:t>Установившаяся парадигма, или образец решения задач, оказывает на учёных двоякое действие. С одной стороны, она демонстрирует им, как действительно следует решать задачи в их предметной области. Предлагая им примеры вполне успешной деятельности, она тем самым обеспечивает их гарантированно эффективным методом. С другой стороны, она же и ограничивает учёного в его видении своей предметной области. Как образец для подражания и усовершенствования парадигма производит класс в целом достаточно однотипных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3947991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AC995-604D-44D0-8201-1774B677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Научное сообщество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8033D-620B-414E-AB58-B26CF774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955"/>
            <a:ext cx="10927702" cy="4880008"/>
          </a:xfrm>
        </p:spPr>
        <p:txBody>
          <a:bodyPr/>
          <a:lstStyle/>
          <a:p>
            <a:r>
              <a:rPr lang="ru-RU" dirty="0"/>
              <a:t>Ученые живут в определенной культурной среде и не могут выйти за рамки системы взглядов, принятых в том научном обществе, к которому принадлежат. Их мышление формируется под влиянием этой системы взглядов. </a:t>
            </a:r>
          </a:p>
          <a:p>
            <a:r>
              <a:rPr lang="ru-RU" b="1" dirty="0"/>
              <a:t>. У</a:t>
            </a:r>
            <a:r>
              <a:rPr lang="ru-RU" dirty="0"/>
              <a:t>чёным становятся обучаясь научной практике под руководством более опытных учёных и непосредственно участвуя в научных разработках какой-то группы специалистов.</a:t>
            </a:r>
          </a:p>
          <a:p>
            <a:r>
              <a:rPr lang="ru-RU" b="1" dirty="0"/>
              <a:t>Парадигма - </a:t>
            </a:r>
            <a:r>
              <a:rPr lang="ru-RU" b="1" i="1" dirty="0"/>
              <a:t>набор убеждений, ценностей и техник, разделяемых членами данного научного сообщества</a:t>
            </a:r>
            <a:r>
              <a:rPr lang="ru-RU" dirty="0"/>
              <a:t>: “Парадигма — это то, что объединяет членов научного сообщества, и, наоборот, научное сообщество состоит из людей, признающих парадигму”.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389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5B33ECA-4ACE-4143-BE90-82EF20769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894"/>
            <a:ext cx="11095653" cy="6363477"/>
          </a:xfrm>
        </p:spPr>
        <p:txBody>
          <a:bodyPr/>
          <a:lstStyle/>
          <a:p>
            <a:r>
              <a:rPr lang="ru-RU" b="1" i="1" dirty="0"/>
              <a:t>Запретная зона – та область в данной научной дисциплине, исследования в которой подавляющим большинством ученых принято считать “ненаучными”, “антинаучными”, “шарлатанством” и т.п.</a:t>
            </a:r>
            <a:r>
              <a:rPr lang="ru-RU" dirty="0"/>
              <a:t> Отличие “запретной зоны” от чистого шарлатанства состоит в том, что спецслужбы развитых государств обычно проводят засекреченные исследования в этой области, а достижения нередко используются в коммерческих целях.</a:t>
            </a:r>
          </a:p>
          <a:p>
            <a:r>
              <a:rPr lang="ru-RU" dirty="0"/>
              <a:t>Основные парадигмы современной биологии:</a:t>
            </a:r>
          </a:p>
          <a:p>
            <a:r>
              <a:rPr lang="ru-RU" dirty="0"/>
              <a:t>Синтетическая теория эволюции (дарвинизм + генетика).</a:t>
            </a:r>
          </a:p>
          <a:p>
            <a:r>
              <a:rPr lang="ru-RU" dirty="0"/>
              <a:t> Молекулярная (ДНК) природа наследственности.</a:t>
            </a:r>
          </a:p>
          <a:p>
            <a:r>
              <a:rPr lang="ru-RU" dirty="0"/>
              <a:t>Принцип биогенеза (все живое – от живого: </a:t>
            </a:r>
            <a:r>
              <a:rPr lang="ru-RU" dirty="0" err="1"/>
              <a:t>omne</a:t>
            </a:r>
            <a:r>
              <a:rPr lang="ru-RU" dirty="0"/>
              <a:t> </a:t>
            </a:r>
            <a:r>
              <a:rPr lang="ru-RU" dirty="0" err="1"/>
              <a:t>vivum</a:t>
            </a:r>
            <a:r>
              <a:rPr lang="ru-RU" dirty="0"/>
              <a:t> </a:t>
            </a:r>
            <a:r>
              <a:rPr lang="ru-RU" dirty="0" err="1"/>
              <a:t>ex</a:t>
            </a:r>
            <a:r>
              <a:rPr lang="ru-RU" dirty="0"/>
              <a:t> </a:t>
            </a:r>
            <a:r>
              <a:rPr lang="ru-RU" dirty="0" err="1"/>
              <a:t>vivo</a:t>
            </a:r>
            <a:r>
              <a:rPr lang="ru-RU" dirty="0"/>
              <a:t>)</a:t>
            </a:r>
          </a:p>
          <a:p>
            <a:r>
              <a:rPr lang="ru-RU" b="1" dirty="0"/>
              <a:t>Запретные зоны: “биополе”, </a:t>
            </a:r>
            <a:r>
              <a:rPr lang="ru-RU" b="1" dirty="0" err="1"/>
              <a:t>внетелесное</a:t>
            </a:r>
            <a:r>
              <a:rPr lang="ru-RU" b="1" dirty="0"/>
              <a:t> существование сознания.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13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5172D4-86D5-4E4D-A52B-A7989357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2433"/>
            <a:ext cx="11160967" cy="522524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это время учёные не ориентированы на какие-то крупные достижения, на получение принципиально новых результатов. Их основная цель — дальнейшая разработка и совершенствование самой же общепринятой парадигмы. </a:t>
            </a:r>
          </a:p>
          <a:p>
            <a:r>
              <a:rPr lang="ru-RU" dirty="0"/>
              <a:t>Исследования становятся все более утончёнными, направленными на весьма специальные нюансы </a:t>
            </a:r>
            <a:r>
              <a:rPr lang="ru-RU" dirty="0" err="1"/>
              <a:t>парадигмальной</a:t>
            </a:r>
            <a:r>
              <a:rPr lang="ru-RU" dirty="0"/>
              <a:t> теории. Часто в этих исследованиях вообще все параметры ожидаемого результата вполне известны, за исключением лишь некоторых деталей, «так что спектр ожиданий оказывается лишь немного шире известной картины». </a:t>
            </a:r>
          </a:p>
          <a:p>
            <a:r>
              <a:rPr lang="ru-RU" dirty="0"/>
              <a:t>Успехи </a:t>
            </a:r>
            <a:r>
              <a:rPr lang="ru-RU" dirty="0" err="1"/>
              <a:t>парадигмального</a:t>
            </a:r>
            <a:r>
              <a:rPr lang="ru-RU" dirty="0"/>
              <a:t> подхода накапливаются, её предыдущие достижения служат основой для последующих достижений. Тем самым осуществляется постепенное поступательное продвижение парадигмы ко все новым и все более изощрённым задачам.-головоломкам. </a:t>
            </a:r>
          </a:p>
          <a:p>
            <a:r>
              <a:rPr lang="ru-RU" dirty="0"/>
              <a:t>Научному познанию в период нормальной науки присущи черты </a:t>
            </a:r>
            <a:r>
              <a:rPr lang="ru-RU" dirty="0" err="1"/>
              <a:t>кумулятивности</a:t>
            </a:r>
            <a:r>
              <a:rPr lang="ru-RU" dirty="0"/>
              <a:t> и некоторого консерватизма.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1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A742A-426A-4D36-8865-75B6DC5F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Научные революции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6A9BF-2510-4AB8-8507-8E400AF9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Наиболее значительные смены парадигмы представляют собой научные революции.</a:t>
            </a:r>
          </a:p>
          <a:p>
            <a:r>
              <a:rPr lang="ru-RU" dirty="0"/>
              <a:t>Вместо простого накопления дальнейших данных или усовершенствования теорий в рамках существующей структуры, некоторые ученые начинают искать новую структуру, которая может поставить под сомнение фундаментальные положения. В рамках новой парадигмы могут приниматься во внимание новые виды данных, а старые - переосмысляться и рассматриваться по-новому. Кун утверждает, что обычных исследовательских критериев недоста­точно для выбора между новым и старым. Приверженцы соперничающих парадигм пытаются убедить друг друга. «Вы можете надеяться убедить другого рассматривать науку и ее проблемы с вашей точки зрения, однако не можете надеяться ее доказать.</a:t>
            </a:r>
          </a:p>
          <a:p>
            <a:r>
              <a:rPr lang="ru-RU" dirty="0"/>
              <a:t>Пример. Радикальная смена понятий и допущений, которая произошла, когда квантовая физика и теория относительности пришли на смену классической физике.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389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66B87A-C6ED-4626-9F39-0EE844E7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37"/>
            <a:ext cx="10946363" cy="607432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1. Все данные обусловлены парадигмой. Мы уже говорили, что не существует языка наблюдений, независимого от теоретических допущений. Все данные обусловлены теориями, а теории - парадигмами. </a:t>
            </a:r>
          </a:p>
          <a:p>
            <a:r>
              <a:rPr lang="ru-RU" dirty="0"/>
              <a:t>Парадигмы сопротивляются опровержению. Всеобъемлющие теории и еще более широкие парадигмы, в которые они входят, очень сложно опровергнуть. Противоречивые данные обычно можно согласовать друг с другом, вводя усовершенствованные вспомогательные допущения или специальные гипотезы на данный случай; если это не удается, их надо просто отложить в сторону как необъяснимые аномалии. Противоречивые свидетельства сами по себе не отрицают парадигму; смена парадигмы происходит лишь при наличии более перспективной альтернативы. Однако при отсутствии парадигмы систематические исследования немыслимы. Верность исследовательской традиции, упорное развитие ее потенциальных возможностей и расширение ее рамок плодотворны с научной точки зрения. Однако наблюдения, действительно, служат проверкой парадигм, и поэтому накопление специальных гипотез и необъяснимых аномалий может подорвать уверенность в них. Без постоянной заботы о точности данных наука становится произвольной и субъективной человеческой конструкцией.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94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A2F51-D860-4EF5-8395-0954D418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2 этап научно-исследовательской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8C8CE-C313-46E7-AF8E-D8730115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Сбор всех известных  научных фактов по теме исследования</a:t>
            </a:r>
          </a:p>
          <a:p>
            <a:r>
              <a:rPr lang="ru-RU" sz="4000" dirty="0"/>
              <a:t>Анализ теоретических и методических подходов, используемых в данной области</a:t>
            </a:r>
          </a:p>
          <a:p>
            <a:r>
              <a:rPr lang="ru-RU" sz="4000" dirty="0"/>
              <a:t>Анализ терминологии, используемой в данной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5523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D336D-1690-4B32-930C-133EE72D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243827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3 этап – выбор методов и методик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3B55FF-B5D5-4183-9536-955F5463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920408"/>
          </a:xfrm>
        </p:spPr>
        <p:txBody>
          <a:bodyPr/>
          <a:lstStyle/>
          <a:p>
            <a:pPr marL="0" indent="0">
              <a:buNone/>
            </a:pPr>
            <a:r>
              <a:rPr lang="ru-RU" sz="4400" dirty="0"/>
              <a:t>1. Использование уже известных методик</a:t>
            </a:r>
          </a:p>
          <a:p>
            <a:pPr marL="0" indent="0">
              <a:buNone/>
            </a:pPr>
            <a:r>
              <a:rPr lang="ru-RU" sz="4400" dirty="0"/>
              <a:t>2. Модификация методик</a:t>
            </a:r>
          </a:p>
          <a:p>
            <a:pPr marL="0" indent="0">
              <a:buNone/>
            </a:pPr>
            <a:r>
              <a:rPr lang="ru-RU" sz="4400" dirty="0"/>
              <a:t>3. Разработка оригинальных методик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96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A973C4D-5E9C-4121-BAF6-E9878443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4540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sz="4400" b="1" dirty="0"/>
              <a:t>Метод </a:t>
            </a:r>
            <a:r>
              <a:rPr lang="ru-RU" sz="4400" dirty="0"/>
              <a:t>- совокупность подходов, приемов, способов и средств научного познания. </a:t>
            </a:r>
          </a:p>
          <a:p>
            <a:pPr marL="0" indent="0">
              <a:buNone/>
            </a:pPr>
            <a:r>
              <a:rPr lang="ru-RU" sz="4200" dirty="0"/>
              <a:t>Различают </a:t>
            </a:r>
          </a:p>
          <a:p>
            <a:pPr>
              <a:buFontTx/>
              <a:buChar char="-"/>
            </a:pPr>
            <a:r>
              <a:rPr lang="ru-RU" sz="4200" dirty="0"/>
              <a:t>всеобщие</a:t>
            </a:r>
          </a:p>
          <a:p>
            <a:pPr>
              <a:buFontTx/>
              <a:buChar char="-"/>
            </a:pPr>
            <a:r>
              <a:rPr lang="ru-RU" sz="4200" dirty="0"/>
              <a:t> общенаучные</a:t>
            </a:r>
          </a:p>
          <a:p>
            <a:pPr>
              <a:buFontTx/>
              <a:buChar char="-"/>
            </a:pPr>
            <a:r>
              <a:rPr lang="ru-RU" sz="4200" dirty="0"/>
              <a:t>частные методы.</a:t>
            </a:r>
          </a:p>
          <a:p>
            <a:endParaRPr lang="ru-RU" sz="4400" dirty="0"/>
          </a:p>
          <a:p>
            <a:r>
              <a:rPr lang="ru-RU" sz="4400" b="1" dirty="0"/>
              <a:t>Методика</a:t>
            </a:r>
            <a:r>
              <a:rPr lang="ru-RU" sz="4400" dirty="0"/>
              <a:t> – конкретные приемы, средства получения и обработки фактического материала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08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CF573-9F89-4CB8-8B68-4BE53F73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Всеобщие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E369A-5D8F-493C-B309-50A715BC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4" y="1253331"/>
            <a:ext cx="11458575" cy="5671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b="1" dirty="0"/>
              <a:t>Анализ – Синтез </a:t>
            </a:r>
          </a:p>
          <a:p>
            <a:r>
              <a:rPr lang="ru-RU" sz="3600" b="1" dirty="0"/>
              <a:t>Анализ — это мысленное разложение предмета на составляющие его части и изучение их особенностей</a:t>
            </a:r>
            <a:r>
              <a:rPr lang="ru-RU" sz="3600" dirty="0"/>
              <a:t>. </a:t>
            </a:r>
          </a:p>
          <a:p>
            <a:pPr marL="0" indent="0">
              <a:buNone/>
            </a:pPr>
            <a:r>
              <a:rPr lang="ru-RU" sz="3200" dirty="0"/>
              <a:t>Когда путем анализа частности достаточно изучены, наступает следующая стадия познания</a:t>
            </a:r>
          </a:p>
          <a:p>
            <a:r>
              <a:rPr lang="ru-RU" sz="3600" b="1" dirty="0"/>
              <a:t>Синтез</a:t>
            </a:r>
            <a:r>
              <a:rPr lang="ru-RU" sz="3600" dirty="0"/>
              <a:t> — </a:t>
            </a:r>
            <a:r>
              <a:rPr lang="ru-RU" sz="3600" b="1" dirty="0"/>
              <a:t>мысленное объединение в единое целое расчлененных анализом элементов. </a:t>
            </a:r>
          </a:p>
          <a:p>
            <a:pPr marL="0" indent="0">
              <a:buNone/>
            </a:pPr>
            <a:r>
              <a:rPr lang="ru-RU" sz="3200" dirty="0"/>
              <a:t>Анализ фиксирует в основном то специфическое, что отличает части друг от друга. Синтез же вскрывает то существенно общее, что связывает части в единое целое.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51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16FC92-E1D2-41BC-89A2-11C172F0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4" y="663575"/>
            <a:ext cx="11515725" cy="5937250"/>
          </a:xfrm>
        </p:spPr>
        <p:txBody>
          <a:bodyPr>
            <a:normAutofit fontScale="47500" lnSpcReduction="20000"/>
          </a:bodyPr>
          <a:lstStyle/>
          <a:p>
            <a:r>
              <a:rPr lang="ru-RU" sz="9300" b="1" dirty="0"/>
              <a:t>Абстракция - мысленное выделение существенных и закономерных признаков и отвлечение от несущественных признаков. </a:t>
            </a:r>
          </a:p>
          <a:p>
            <a:pPr marL="0" indent="0">
              <a:buNone/>
            </a:pPr>
            <a:r>
              <a:rPr lang="ru-RU" sz="6500" dirty="0"/>
              <a:t>В результате  абстрагирования  возникают  понятия (например, «растение», «животное», «человек») или  понятия о свойствах предметов, например, «объем», «длина», «теплоемкость» и т. п.).</a:t>
            </a:r>
          </a:p>
          <a:p>
            <a:pPr marL="0" indent="0">
              <a:buNone/>
            </a:pPr>
            <a:endParaRPr lang="ru-RU" sz="6500" dirty="0"/>
          </a:p>
          <a:p>
            <a:r>
              <a:rPr lang="ru-RU" sz="6500" b="1" i="1" dirty="0"/>
              <a:t>Абстрактное и конкретное мышление </a:t>
            </a:r>
          </a:p>
          <a:p>
            <a:pPr marL="0" indent="0">
              <a:buNone/>
            </a:pPr>
            <a:r>
              <a:rPr lang="ru-RU" sz="6500" dirty="0"/>
              <a:t>Абстрактное мышление подразумевает оперирование абстракциями («человек вообще», «число три», «дерево», ит. д.), конкретное мышление имеет дело с конкретными объектами и процессами («Сократ», «три банана», «дуб во дворе», и т.д.).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72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E4171E-22FB-4B84-89F1-BAB8AAFC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19124"/>
            <a:ext cx="10982325" cy="6010275"/>
          </a:xfrm>
        </p:spPr>
        <p:txBody>
          <a:bodyPr>
            <a:noAutofit/>
          </a:bodyPr>
          <a:lstStyle/>
          <a:p>
            <a:r>
              <a:rPr lang="ru-RU" sz="3200" b="1" dirty="0"/>
              <a:t>ИДЕАЛИЗАЦИЯ</a:t>
            </a:r>
            <a:r>
              <a:rPr lang="ru-RU" sz="3200" dirty="0"/>
              <a:t> – </a:t>
            </a:r>
            <a:r>
              <a:rPr lang="ru-RU" sz="3200" b="1" dirty="0"/>
              <a:t>мысленное конструирование понятий об объектах, не существующих в действительности, но таких, для которых имеются прообразы в реальном мире.</a:t>
            </a:r>
          </a:p>
          <a:p>
            <a:pPr marL="0" indent="0">
              <a:buNone/>
            </a:pPr>
            <a:r>
              <a:rPr lang="ru-RU" sz="3200" dirty="0"/>
              <a:t>Примерами понятий, являющихся результатом идеализации, могут быть: «точка» (объект, который не имеет ни длины, ни высоты, ни ширины); «прямая линия», «окружность», «точечный электрический заряд», «абсолютно черное тело» и др.</a:t>
            </a:r>
          </a:p>
          <a:p>
            <a:pPr marL="0" indent="0">
              <a:buNone/>
            </a:pPr>
            <a:r>
              <a:rPr lang="ru-RU" sz="3200" dirty="0"/>
              <a:t>Использование идеализированных объектов дает возможность  построить абстрактные схемы реальных процессов. Это позволяет более глубоко проникать в закономерности их протекания.</a:t>
            </a:r>
          </a:p>
        </p:txBody>
      </p:sp>
    </p:spTree>
    <p:extLst>
      <p:ext uri="{BB962C8B-B14F-4D97-AF65-F5344CB8AC3E}">
        <p14:creationId xmlns:p14="http://schemas.microsoft.com/office/powerpoint/2010/main" val="625576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2773</Words>
  <Application>Microsoft Office PowerPoint</Application>
  <PresentationFormat>Широкоэкранный</PresentationFormat>
  <Paragraphs>149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Тема Office</vt:lpstr>
      <vt:lpstr>Структура научного метода</vt:lpstr>
      <vt:lpstr>1 этап научно- исследовательской работы  - постановка проблемы</vt:lpstr>
      <vt:lpstr>Формулировка проблемы</vt:lpstr>
      <vt:lpstr>2 этап научно-исследовательской работы</vt:lpstr>
      <vt:lpstr>3 этап – выбор методов и методик</vt:lpstr>
      <vt:lpstr>Презентация PowerPoint</vt:lpstr>
      <vt:lpstr>Всеобщие методы</vt:lpstr>
      <vt:lpstr>Презентация PowerPoint</vt:lpstr>
      <vt:lpstr>Презентация PowerPoint</vt:lpstr>
      <vt:lpstr>Обобщение — процесс мысленного перехода от единичного к общему, от менее общего к более общему.  </vt:lpstr>
      <vt:lpstr>Аналогия - вероятное, правдоподобное заключение о сходстве двух предметов или явлений в каком-либо признаке, на основании установленного их сходства в других признаках.</vt:lpstr>
      <vt:lpstr>Презентация PowerPoint</vt:lpstr>
      <vt:lpstr>Презентация PowerPoint</vt:lpstr>
      <vt:lpstr>Презентация PowerPoint</vt:lpstr>
      <vt:lpstr>Презентация PowerPoint</vt:lpstr>
      <vt:lpstr>Эмпирические методы – наблюдение, эксперимент, сравнительно-морфологический.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 этап научно-исследовательской деятельности  - получение научных фактов </vt:lpstr>
      <vt:lpstr>Презентация PowerPoint</vt:lpstr>
      <vt:lpstr>Презентация PowerPoint</vt:lpstr>
      <vt:lpstr>5 этап научно-исследовательской деятельности - интерпретация полученных научных фактов</vt:lpstr>
      <vt:lpstr>Гипотеза - предположительное решение проблемы. </vt:lpstr>
      <vt:lpstr>Индуктивная гипотеза</vt:lpstr>
      <vt:lpstr>Презентация PowerPoint</vt:lpstr>
      <vt:lpstr>Парадигма - набор убеждений, ценностей и техник, разделяемых членами данного научного сообщества </vt:lpstr>
      <vt:lpstr>Презентация PowerPoint</vt:lpstr>
      <vt:lpstr>Научное сообщество </vt:lpstr>
      <vt:lpstr>Презентация PowerPoint</vt:lpstr>
      <vt:lpstr>Презентация PowerPoint</vt:lpstr>
      <vt:lpstr>Научные революции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научного метода</dc:title>
  <dc:creator>acer-pc</dc:creator>
  <cp:lastModifiedBy>acer-pc</cp:lastModifiedBy>
  <cp:revision>37</cp:revision>
  <dcterms:created xsi:type="dcterms:W3CDTF">2019-01-17T06:14:00Z</dcterms:created>
  <dcterms:modified xsi:type="dcterms:W3CDTF">2019-02-18T11:21:02Z</dcterms:modified>
</cp:coreProperties>
</file>