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3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95F1654-57E3-4595-859B-F8D05635B7D7}" type="datetimeFigureOut">
              <a:rPr lang="es-ES" smtClean="0"/>
              <a:t>20/02/2019</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240758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5F1654-57E3-4595-859B-F8D05635B7D7}" type="datetimeFigureOut">
              <a:rPr lang="es-ES" smtClean="0"/>
              <a:t>20/02/2019</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208347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5F1654-57E3-4595-859B-F8D05635B7D7}" type="datetimeFigureOut">
              <a:rPr lang="es-ES" smtClean="0"/>
              <a:t>20/02/2019</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22C91-44CF-4B92-93CC-F0725DFEDA09}"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145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95F1654-57E3-4595-859B-F8D05635B7D7}" type="datetimeFigureOut">
              <a:rPr lang="es-ES" smtClean="0"/>
              <a:t>20/02/2019</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11822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95F1654-57E3-4595-859B-F8D05635B7D7}" type="datetimeFigureOut">
              <a:rPr lang="es-ES" smtClean="0"/>
              <a:t>20/02/2019</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22C91-44CF-4B92-93CC-F0725DFEDA09}"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871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95F1654-57E3-4595-859B-F8D05635B7D7}" type="datetimeFigureOut">
              <a:rPr lang="es-ES" smtClean="0"/>
              <a:t>20/02/2019</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2815153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95F1654-57E3-4595-859B-F8D05635B7D7}" type="datetimeFigureOut">
              <a:rPr lang="es-ES" smtClean="0"/>
              <a:t>20/02/2019</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830358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95F1654-57E3-4595-859B-F8D05635B7D7}" type="datetimeFigureOut">
              <a:rPr lang="es-ES" smtClean="0"/>
              <a:t>20/02/2019</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428823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95F1654-57E3-4595-859B-F8D05635B7D7}" type="datetimeFigureOut">
              <a:rPr lang="es-ES" smtClean="0"/>
              <a:t>20/02/2019</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51132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5F1654-57E3-4595-859B-F8D05635B7D7}" type="datetimeFigureOut">
              <a:rPr lang="es-ES" smtClean="0"/>
              <a:t>20/02/2019</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293255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95F1654-57E3-4595-859B-F8D05635B7D7}" type="datetimeFigureOut">
              <a:rPr lang="es-ES" smtClean="0"/>
              <a:t>20/02/2019</a:t>
            </a:fld>
            <a:endParaRPr lang="es-ES"/>
          </a:p>
        </p:txBody>
      </p:sp>
      <p:sp>
        <p:nvSpPr>
          <p:cNvPr id="6" name="Footer Placeholder 5"/>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110043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95F1654-57E3-4595-859B-F8D05635B7D7}" type="datetimeFigureOut">
              <a:rPr lang="es-ES" smtClean="0"/>
              <a:t>20/02/2019</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405537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95F1654-57E3-4595-859B-F8D05635B7D7}" type="datetimeFigureOut">
              <a:rPr lang="es-ES" smtClean="0"/>
              <a:t>20/02/2019</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321309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F1654-57E3-4595-859B-F8D05635B7D7}" type="datetimeFigureOut">
              <a:rPr lang="es-ES" smtClean="0"/>
              <a:t>20/02/2019</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212887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95F1654-57E3-4595-859B-F8D05635B7D7}" type="datetimeFigureOut">
              <a:rPr lang="es-ES" smtClean="0"/>
              <a:t>20/02/2019</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421322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95F1654-57E3-4595-859B-F8D05635B7D7}" type="datetimeFigureOut">
              <a:rPr lang="es-ES" smtClean="0"/>
              <a:t>20/02/2019</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22C91-44CF-4B92-93CC-F0725DFEDA09}" type="slidenum">
              <a:rPr lang="es-ES" smtClean="0"/>
              <a:t>‹Nº›</a:t>
            </a:fld>
            <a:endParaRPr lang="es-ES"/>
          </a:p>
        </p:txBody>
      </p:sp>
    </p:spTree>
    <p:extLst>
      <p:ext uri="{BB962C8B-B14F-4D97-AF65-F5344CB8AC3E}">
        <p14:creationId xmlns:p14="http://schemas.microsoft.com/office/powerpoint/2010/main" val="425072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5F1654-57E3-4595-859B-F8D05635B7D7}" type="datetimeFigureOut">
              <a:rPr lang="es-ES" smtClean="0"/>
              <a:t>20/02/2019</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22C91-44CF-4B92-93CC-F0725DFEDA09}" type="slidenum">
              <a:rPr lang="es-ES" smtClean="0"/>
              <a:t>‹Nº›</a:t>
            </a:fld>
            <a:endParaRPr lang="es-ES"/>
          </a:p>
        </p:txBody>
      </p:sp>
    </p:spTree>
    <p:extLst>
      <p:ext uri="{BB962C8B-B14F-4D97-AF65-F5344CB8AC3E}">
        <p14:creationId xmlns:p14="http://schemas.microsoft.com/office/powerpoint/2010/main" val="38470765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docs.microsoft.com/es-es/office/vba/language/glossary/vbe-glossary#modul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6000" dirty="0" smtClean="0">
                <a:latin typeface="Times New Roman" panose="02020603050405020304" pitchFamily="18" charset="0"/>
                <a:cs typeface="Times New Roman" panose="02020603050405020304" pitchFamily="18" charset="0"/>
              </a:rPr>
              <a:t>Programación en .NET </a:t>
            </a:r>
            <a:endParaRPr lang="es-ES" sz="6000" dirty="0">
              <a:latin typeface="Times New Roman" panose="02020603050405020304" pitchFamily="18" charset="0"/>
              <a:cs typeface="Times New Roman" panose="02020603050405020304" pitchFamily="18" charset="0"/>
            </a:endParaRPr>
          </a:p>
        </p:txBody>
      </p:sp>
      <p:sp>
        <p:nvSpPr>
          <p:cNvPr id="3" name="Subtítulo 2"/>
          <p:cNvSpPr>
            <a:spLocks noGrp="1"/>
          </p:cNvSpPr>
          <p:nvPr>
            <p:ph sz="half" idx="1"/>
          </p:nvPr>
        </p:nvSpPr>
        <p:spPr>
          <a:xfrm>
            <a:off x="2589211" y="2133600"/>
            <a:ext cx="6632061" cy="3777622"/>
          </a:xfrm>
        </p:spPr>
        <p:txBody>
          <a:bodyPr>
            <a:normAutofit/>
          </a:bodyPr>
          <a:lstStyle/>
          <a:p>
            <a:pPr marL="342900" lvl="0" indent="-342900">
              <a:buFont typeface="Arial" panose="020B0604020202020204" pitchFamily="34" charset="0"/>
              <a:buChar char="•"/>
            </a:pPr>
            <a:r>
              <a:rPr lang="es-DO" sz="3200" dirty="0" smtClean="0">
                <a:solidFill>
                  <a:schemeClr val="tx1"/>
                </a:solidFill>
                <a:latin typeface="Times New Roman" panose="02020603050405020304" pitchFamily="18" charset="0"/>
                <a:cs typeface="Times New Roman" panose="02020603050405020304" pitchFamily="18" charset="0"/>
              </a:rPr>
              <a:t>Concepto de formulario </a:t>
            </a:r>
            <a:endParaRPr lang="es-ES" sz="3200" dirty="0" smtClean="0">
              <a:solidFill>
                <a:schemeClr val="tx1"/>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s-DO" sz="3200" dirty="0" smtClean="0">
                <a:solidFill>
                  <a:schemeClr val="tx1"/>
                </a:solidFill>
                <a:latin typeface="Times New Roman" panose="02020603050405020304" pitchFamily="18" charset="0"/>
                <a:cs typeface="Times New Roman" panose="02020603050405020304" pitchFamily="18" charset="0"/>
              </a:rPr>
              <a:t>Tipos de formularios </a:t>
            </a:r>
            <a:endParaRPr lang="es-ES" sz="3200" dirty="0" smtClean="0">
              <a:solidFill>
                <a:schemeClr val="tx1"/>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s-DO" sz="3200" dirty="0" smtClean="0">
                <a:solidFill>
                  <a:schemeClr val="tx1"/>
                </a:solidFill>
                <a:latin typeface="Times New Roman" panose="02020603050405020304" pitchFamily="18" charset="0"/>
                <a:cs typeface="Times New Roman" panose="02020603050405020304" pitchFamily="18" charset="0"/>
              </a:rPr>
              <a:t>Normal, MDI, Child, Parents </a:t>
            </a:r>
            <a:endParaRPr lang="es-ES" sz="3200" dirty="0" smtClean="0">
              <a:solidFill>
                <a:schemeClr val="tx1"/>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s-DO" sz="3200" dirty="0" smtClean="0">
                <a:solidFill>
                  <a:schemeClr val="tx1"/>
                </a:solidFill>
                <a:latin typeface="Times New Roman" panose="02020603050405020304" pitchFamily="18" charset="0"/>
                <a:cs typeface="Times New Roman" panose="02020603050405020304" pitchFamily="18" charset="0"/>
              </a:rPr>
              <a:t>Cuadro lista de objetos o controles </a:t>
            </a:r>
            <a:endParaRPr lang="es-ES" sz="3200" dirty="0" smtClean="0">
              <a:solidFill>
                <a:schemeClr val="tx1"/>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s-DO" sz="3200" dirty="0" smtClean="0">
                <a:solidFill>
                  <a:schemeClr val="tx1"/>
                </a:solidFill>
                <a:latin typeface="Times New Roman" panose="02020603050405020304" pitchFamily="18" charset="0"/>
                <a:cs typeface="Times New Roman" panose="02020603050405020304" pitchFamily="18" charset="0"/>
              </a:rPr>
              <a:t>Ventana de código </a:t>
            </a:r>
            <a:endParaRPr lang="es-ES" sz="3200" dirty="0" smtClean="0">
              <a:solidFill>
                <a:schemeClr val="tx1"/>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s-DO" sz="3200" dirty="0" smtClean="0">
                <a:solidFill>
                  <a:schemeClr val="tx1"/>
                </a:solidFill>
                <a:latin typeface="Times New Roman" panose="02020603050405020304" pitchFamily="18" charset="0"/>
                <a:cs typeface="Times New Roman" panose="02020603050405020304" pitchFamily="18" charset="0"/>
              </a:rPr>
              <a:t>Cuadro lista de eventos </a:t>
            </a:r>
            <a:endParaRPr lang="es-ES" sz="3200" dirty="0" smtClean="0">
              <a:solidFill>
                <a:schemeClr val="tx1"/>
              </a:solidFill>
              <a:latin typeface="Times New Roman" panose="02020603050405020304" pitchFamily="18" charset="0"/>
              <a:cs typeface="Times New Roman" panose="02020603050405020304" pitchFamily="18" charset="0"/>
            </a:endParaRPr>
          </a:p>
          <a:p>
            <a:endParaRPr lang="es-ES" dirty="0"/>
          </a:p>
        </p:txBody>
      </p:sp>
      <p:sp>
        <p:nvSpPr>
          <p:cNvPr id="6" name="Marcador de contenido 5"/>
          <p:cNvSpPr>
            <a:spLocks noGrp="1"/>
          </p:cNvSpPr>
          <p:nvPr>
            <p:ph sz="half" idx="2"/>
          </p:nvPr>
        </p:nvSpPr>
        <p:spPr>
          <a:xfrm>
            <a:off x="8448540" y="5911222"/>
            <a:ext cx="3528813" cy="772734"/>
          </a:xfrm>
        </p:spPr>
        <p:txBody>
          <a:bodyPr>
            <a:noAutofit/>
          </a:bodyPr>
          <a:lstStyle/>
          <a:p>
            <a:pPr marL="0" indent="0">
              <a:buNone/>
            </a:pPr>
            <a:r>
              <a:rPr lang="es-DO" sz="4400" dirty="0">
                <a:solidFill>
                  <a:schemeClr val="accent2">
                    <a:lumMod val="75000"/>
                  </a:schemeClr>
                </a:solidFill>
                <a:latin typeface="Edwardian Script ITC" panose="030303020407070D0804" pitchFamily="66" charset="0"/>
              </a:rPr>
              <a:t>J</a:t>
            </a:r>
            <a:r>
              <a:rPr lang="es-DO" sz="4400" dirty="0" smtClean="0">
                <a:solidFill>
                  <a:schemeClr val="accent2">
                    <a:lumMod val="75000"/>
                  </a:schemeClr>
                </a:solidFill>
                <a:latin typeface="Edwardian Script ITC" panose="030303020407070D0804" pitchFamily="66" charset="0"/>
              </a:rPr>
              <a:t>efferson </a:t>
            </a:r>
            <a:r>
              <a:rPr lang="es-DO" sz="4400" dirty="0">
                <a:solidFill>
                  <a:schemeClr val="accent2">
                    <a:lumMod val="75000"/>
                  </a:schemeClr>
                </a:solidFill>
                <a:latin typeface="Edwardian Script ITC" panose="030303020407070D0804" pitchFamily="66" charset="0"/>
              </a:rPr>
              <a:t>C</a:t>
            </a:r>
            <a:r>
              <a:rPr lang="es-DO" sz="4400" dirty="0" smtClean="0">
                <a:solidFill>
                  <a:schemeClr val="accent2">
                    <a:lumMod val="75000"/>
                  </a:schemeClr>
                </a:solidFill>
                <a:latin typeface="Edwardian Script ITC" panose="030303020407070D0804" pitchFamily="66" charset="0"/>
              </a:rPr>
              <a:t>astillo</a:t>
            </a:r>
            <a:endParaRPr lang="es-DO" sz="4400" dirty="0">
              <a:solidFill>
                <a:schemeClr val="accent2">
                  <a:lumMod val="75000"/>
                </a:schemeClr>
              </a:solidFill>
              <a:latin typeface="Edwardian Script ITC" panose="030303020407070D0804" pitchFamily="66" charset="0"/>
            </a:endParaRPr>
          </a:p>
        </p:txBody>
      </p:sp>
    </p:spTree>
    <p:extLst>
      <p:ext uri="{BB962C8B-B14F-4D97-AF65-F5344CB8AC3E}">
        <p14:creationId xmlns:p14="http://schemas.microsoft.com/office/powerpoint/2010/main" val="3329150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smtClean="0">
                <a:latin typeface="Times New Roman" panose="02020603050405020304" pitchFamily="18" charset="0"/>
                <a:cs typeface="Times New Roman" panose="02020603050405020304" pitchFamily="18" charset="0"/>
              </a:rPr>
              <a:t>Normal</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fontScale="32500" lnSpcReduction="20000"/>
          </a:bodyPr>
          <a:lstStyle/>
          <a:p>
            <a:pPr lvl="0" algn="just"/>
            <a:r>
              <a:rPr lang="es-DO" sz="9800" dirty="0" smtClean="0">
                <a:solidFill>
                  <a:schemeClr val="tx1"/>
                </a:solidFill>
                <a:latin typeface="Times New Roman" panose="02020603050405020304" pitchFamily="18" charset="0"/>
                <a:cs typeface="Times New Roman" panose="02020603050405020304" pitchFamily="18" charset="0"/>
              </a:rPr>
              <a:t>Una </a:t>
            </a:r>
            <a:r>
              <a:rPr lang="es-DO" sz="9800" dirty="0">
                <a:solidFill>
                  <a:schemeClr val="tx1"/>
                </a:solidFill>
                <a:latin typeface="Times New Roman" panose="02020603050405020304" pitchFamily="18" charset="0"/>
                <a:cs typeface="Times New Roman" panose="02020603050405020304" pitchFamily="18" charset="0"/>
              </a:rPr>
              <a:t>entidad está en el primer formulario normal si no contiene ningún grupo repetitivo. En términos relacionales, una tabla está en el primer formulario normal si no contiene columnas repetitivas. Las columnas repetitivas reducen la flexibilidad de los datos, malgastan espacio de disco y dificultan la búsqueda de datos. </a:t>
            </a:r>
            <a:endParaRPr lang="es-DO" dirty="0">
              <a:solidFill>
                <a:schemeClr val="tx1"/>
              </a:solidFill>
            </a:endParaRPr>
          </a:p>
        </p:txBody>
      </p:sp>
    </p:spTree>
    <p:extLst>
      <p:ext uri="{BB962C8B-B14F-4D97-AF65-F5344CB8AC3E}">
        <p14:creationId xmlns:p14="http://schemas.microsoft.com/office/powerpoint/2010/main" val="1315504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smtClean="0">
                <a:latin typeface="Times New Roman" panose="02020603050405020304" pitchFamily="18" charset="0"/>
                <a:cs typeface="Times New Roman" panose="02020603050405020304" pitchFamily="18" charset="0"/>
              </a:rPr>
              <a:t>MDI</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lnSpcReduction="10000"/>
          </a:bodyPr>
          <a:lstStyle/>
          <a:p>
            <a:pPr lvl="0" algn="just"/>
            <a:r>
              <a:rPr lang="es-DO" sz="3200" dirty="0" smtClean="0">
                <a:solidFill>
                  <a:schemeClr val="tx1"/>
                </a:solidFill>
                <a:latin typeface="Times New Roman" panose="02020603050405020304" pitchFamily="18" charset="0"/>
                <a:cs typeface="Times New Roman" panose="02020603050405020304" pitchFamily="18" charset="0"/>
              </a:rPr>
              <a:t>La </a:t>
            </a:r>
            <a:r>
              <a:rPr lang="es-DO" sz="3200" dirty="0">
                <a:solidFill>
                  <a:schemeClr val="tx1"/>
                </a:solidFill>
                <a:latin typeface="Times New Roman" panose="02020603050405020304" pitchFamily="18" charset="0"/>
                <a:cs typeface="Times New Roman" panose="02020603050405020304" pitchFamily="18" charset="0"/>
              </a:rPr>
              <a:t>base de una aplicación de interfaz de múltiples documentos (MDI) es el formulario primario MDI.Se trata del formulario que contiene las ventanas secundarias de MDI, que son las subventanas donde el usuario interactúa con la aplicación MDI. Crear un formulario primario MDI es fácil, tanto en el Diseñador de Windows </a:t>
            </a:r>
            <a:r>
              <a:rPr lang="es-DO" sz="3200" dirty="0" err="1">
                <a:solidFill>
                  <a:schemeClr val="tx1"/>
                </a:solidFill>
                <a:latin typeface="Times New Roman" panose="02020603050405020304" pitchFamily="18" charset="0"/>
                <a:cs typeface="Times New Roman" panose="02020603050405020304" pitchFamily="18" charset="0"/>
              </a:rPr>
              <a:t>Forms</a:t>
            </a:r>
            <a:r>
              <a:rPr lang="es-DO" sz="3200" dirty="0">
                <a:solidFill>
                  <a:schemeClr val="tx1"/>
                </a:solidFill>
                <a:latin typeface="Times New Roman" panose="02020603050405020304" pitchFamily="18" charset="0"/>
                <a:cs typeface="Times New Roman" panose="02020603050405020304" pitchFamily="18" charset="0"/>
              </a:rPr>
              <a:t> como mediante programación.</a:t>
            </a:r>
          </a:p>
          <a:p>
            <a:endParaRPr lang="es-DO" dirty="0"/>
          </a:p>
        </p:txBody>
      </p:sp>
    </p:spTree>
    <p:extLst>
      <p:ext uri="{BB962C8B-B14F-4D97-AF65-F5344CB8AC3E}">
        <p14:creationId xmlns:p14="http://schemas.microsoft.com/office/powerpoint/2010/main" val="106737542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smtClean="0">
                <a:latin typeface="Times New Roman" panose="02020603050405020304" pitchFamily="18" charset="0"/>
                <a:cs typeface="Times New Roman" panose="02020603050405020304" pitchFamily="18" charset="0"/>
              </a:rPr>
              <a:t>Child</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a:bodyPr>
          <a:lstStyle/>
          <a:p>
            <a:pPr lvl="0" algn="just"/>
            <a:r>
              <a:rPr lang="es-DO" sz="3200" dirty="0">
                <a:solidFill>
                  <a:schemeClr val="tx1"/>
                </a:solidFill>
                <a:latin typeface="Times New Roman" panose="02020603050405020304" pitchFamily="18" charset="0"/>
                <a:cs typeface="Times New Roman" panose="02020603050405020304" pitchFamily="18" charset="0"/>
              </a:rPr>
              <a:t>Las formas secundarias de MDI son un elemento esencial de las aplicaciones de Interfaz de documentos múltiples (MDI), ya que estas formas son el centro de la interacción del usuario.</a:t>
            </a:r>
          </a:p>
          <a:p>
            <a:endParaRPr lang="es-DO" dirty="0"/>
          </a:p>
        </p:txBody>
      </p:sp>
    </p:spTree>
    <p:extLst>
      <p:ext uri="{BB962C8B-B14F-4D97-AF65-F5344CB8AC3E}">
        <p14:creationId xmlns:p14="http://schemas.microsoft.com/office/powerpoint/2010/main" val="247096024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400" dirty="0" smtClean="0">
                <a:latin typeface="Times New Roman" panose="02020603050405020304" pitchFamily="18" charset="0"/>
                <a:cs typeface="Times New Roman" panose="02020603050405020304" pitchFamily="18" charset="0"/>
              </a:rPr>
              <a:t>Parents</a:t>
            </a:r>
            <a:endParaRPr lang="es-DO"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a:bodyPr>
          <a:lstStyle/>
          <a:p>
            <a:pPr algn="just"/>
            <a:r>
              <a:rPr lang="es-ES" sz="3200" dirty="0">
                <a:solidFill>
                  <a:schemeClr val="tx1"/>
                </a:solidFill>
                <a:latin typeface="Times New Roman" panose="02020603050405020304" pitchFamily="18" charset="0"/>
                <a:cs typeface="Times New Roman" panose="02020603050405020304" pitchFamily="18" charset="0"/>
              </a:rPr>
              <a:t>Obtiene o establece el contenedor padre del control.</a:t>
            </a:r>
            <a:endParaRPr lang="es-DO"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389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3346" y="624110"/>
            <a:ext cx="9521265" cy="1280890"/>
          </a:xfrm>
        </p:spPr>
        <p:txBody>
          <a:bodyPr>
            <a:noAutofit/>
          </a:bodyPr>
          <a:lstStyle/>
          <a:p>
            <a:r>
              <a:rPr lang="es-DO" sz="4800" dirty="0" smtClean="0">
                <a:latin typeface="Times New Roman" panose="02020603050405020304" pitchFamily="18" charset="0"/>
                <a:cs typeface="Times New Roman" panose="02020603050405020304" pitchFamily="18" charset="0"/>
              </a:rPr>
              <a:t>Cuadro de lista de objetos o controles</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sz="half" idx="1"/>
          </p:nvPr>
        </p:nvSpPr>
        <p:spPr>
          <a:xfrm>
            <a:off x="5435444" y="2275268"/>
            <a:ext cx="6516150" cy="4189926"/>
          </a:xfrm>
        </p:spPr>
        <p:txBody>
          <a:bodyPr>
            <a:normAutofit fontScale="92500" lnSpcReduction="20000"/>
          </a:bodyPr>
          <a:lstStyle/>
          <a:p>
            <a:pPr algn="just"/>
            <a:r>
              <a:rPr lang="es-DO" sz="3500" dirty="0">
                <a:solidFill>
                  <a:schemeClr val="tx1"/>
                </a:solidFill>
                <a:latin typeface="Times New Roman" panose="02020603050405020304" pitchFamily="18" charset="0"/>
                <a:cs typeface="Times New Roman" panose="02020603050405020304" pitchFamily="18" charset="0"/>
              </a:rPr>
              <a:t>El Cuadro de Lista es el objeto de hoja más básico. Contiene una lista de todos los valores posibles de un campo específico. Cada fila del Cuadro de Lista puede representar varios registros en la tabla cargada, todos con valores idénticos. Seleccionar un valor puede ser equivalente a seleccionar varios registros en la tabla cargada.</a:t>
            </a:r>
          </a:p>
          <a:p>
            <a:endParaRPr lang="es-DO" dirty="0"/>
          </a:p>
        </p:txBody>
      </p:sp>
      <p:pic>
        <p:nvPicPr>
          <p:cNvPr id="3074" name="Picture 2" descr="Resultado de imagen para Cuadro de lista de objetos o control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04256" y="2274888"/>
            <a:ext cx="3949451"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45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smtClean="0">
                <a:latin typeface="Times New Roman" panose="02020603050405020304" pitchFamily="18" charset="0"/>
                <a:cs typeface="Times New Roman" panose="02020603050405020304" pitchFamily="18" charset="0"/>
              </a:rPr>
              <a:t>Ventana de </a:t>
            </a:r>
            <a:r>
              <a:rPr lang="es-DO" sz="4800" dirty="0" err="1" smtClean="0">
                <a:latin typeface="Times New Roman" panose="02020603050405020304" pitchFamily="18" charset="0"/>
                <a:cs typeface="Times New Roman" panose="02020603050405020304" pitchFamily="18" charset="0"/>
              </a:rPr>
              <a:t>codigo</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sz="half" idx="1"/>
          </p:nvPr>
        </p:nvSpPr>
        <p:spPr>
          <a:xfrm>
            <a:off x="5963992" y="1905000"/>
            <a:ext cx="5923723" cy="4344473"/>
          </a:xfrm>
        </p:spPr>
        <p:txBody>
          <a:bodyPr>
            <a:noAutofit/>
          </a:bodyPr>
          <a:lstStyle/>
          <a:p>
            <a:pPr algn="just"/>
            <a:r>
              <a:rPr lang="es-DO" sz="3200" dirty="0">
                <a:solidFill>
                  <a:schemeClr val="tx1"/>
                </a:solidFill>
                <a:latin typeface="Times New Roman" panose="02020603050405020304" pitchFamily="18" charset="0"/>
                <a:cs typeface="Times New Roman" panose="02020603050405020304" pitchFamily="18" charset="0"/>
              </a:rPr>
              <a:t>Use la ventana Código para escribir, mostrar y editar código de Visual Basic. Puede abrir como muchas ventanas código como tienen módulos, por tanto, puede ver el código en distintos formularios o </a:t>
            </a:r>
            <a:r>
              <a:rPr lang="es-DO" sz="3200" u="sng" dirty="0" smtClean="0">
                <a:solidFill>
                  <a:schemeClr val="tx1"/>
                </a:solidFill>
                <a:latin typeface="Times New Roman" panose="02020603050405020304" pitchFamily="18" charset="0"/>
                <a:cs typeface="Times New Roman" panose="02020603050405020304" pitchFamily="18" charset="0"/>
                <a:hlinkClick r:id="rId2"/>
              </a:rPr>
              <a:t>módulos</a:t>
            </a:r>
            <a:r>
              <a:rPr lang="es-DO" sz="3200" dirty="0" smtClean="0">
                <a:solidFill>
                  <a:schemeClr val="tx1"/>
                </a:solidFill>
                <a:latin typeface="Times New Roman" panose="02020603050405020304" pitchFamily="18" charset="0"/>
                <a:cs typeface="Times New Roman" panose="02020603050405020304" pitchFamily="18" charset="0"/>
              </a:rPr>
              <a:t> y </a:t>
            </a:r>
            <a:r>
              <a:rPr lang="es-DO" sz="3200" dirty="0">
                <a:solidFill>
                  <a:schemeClr val="tx1"/>
                </a:solidFill>
                <a:latin typeface="Times New Roman" panose="02020603050405020304" pitchFamily="18" charset="0"/>
                <a:cs typeface="Times New Roman" panose="02020603050405020304" pitchFamily="18" charset="0"/>
              </a:rPr>
              <a:t>copie y pegue entre ellas.</a:t>
            </a:r>
          </a:p>
        </p:txBody>
      </p:sp>
      <p:pic>
        <p:nvPicPr>
          <p:cNvPr id="2050" name="Picture 2" descr="http://visualbasic.ar.tripod.com/gvventcod.gif"/>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64347" y="2317123"/>
            <a:ext cx="4599645" cy="292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626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smtClean="0">
                <a:latin typeface="Times New Roman" panose="02020603050405020304" pitchFamily="18" charset="0"/>
                <a:cs typeface="Times New Roman" panose="02020603050405020304" pitchFamily="18" charset="0"/>
              </a:rPr>
              <a:t>Cuadro lista de evento </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sz="half" idx="1"/>
          </p:nvPr>
        </p:nvSpPr>
        <p:spPr>
          <a:xfrm>
            <a:off x="5439155" y="1737575"/>
            <a:ext cx="6494236" cy="4830650"/>
          </a:xfrm>
        </p:spPr>
        <p:txBody>
          <a:bodyPr>
            <a:noAutofit/>
          </a:bodyPr>
          <a:lstStyle/>
          <a:p>
            <a:pPr algn="just"/>
            <a:r>
              <a:rPr lang="es-DO" sz="3200" dirty="0" smtClean="0">
                <a:solidFill>
                  <a:schemeClr val="tx1"/>
                </a:solidFill>
                <a:latin typeface="Times New Roman" panose="02020603050405020304" pitchFamily="18" charset="0"/>
                <a:cs typeface="Times New Roman" panose="02020603050405020304" pitchFamily="18" charset="0"/>
              </a:rPr>
              <a:t>E</a:t>
            </a:r>
            <a:r>
              <a:rPr lang="es-DO" sz="3200" dirty="0">
                <a:solidFill>
                  <a:schemeClr val="tx1"/>
                </a:solidFill>
                <a:latin typeface="Times New Roman" panose="02020603050405020304" pitchFamily="18" charset="0"/>
                <a:cs typeface="Times New Roman" panose="02020603050405020304" pitchFamily="18" charset="0"/>
              </a:rPr>
              <a:t>l control de cuadro de lista muestra una lista de valores u opciones. El cuadro de lista contiene filas de datos y, generalmente, se cambia el tamaño para que varias filas queden visibles en todo momento. Las filas pueden tener una o varias columnas, que pueden aparecen con o sin encabezados. </a:t>
            </a:r>
            <a:r>
              <a:rPr lang="es-DO" sz="3200" dirty="0" smtClean="0">
                <a:solidFill>
                  <a:schemeClr val="tx1"/>
                </a:solidFill>
                <a:latin typeface="Times New Roman" panose="02020603050405020304" pitchFamily="18" charset="0"/>
                <a:cs typeface="Times New Roman" panose="02020603050405020304" pitchFamily="18" charset="0"/>
              </a:rPr>
              <a:t> </a:t>
            </a:r>
            <a:endParaRPr lang="es-DO" sz="32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Resultado de imagen para cuadro lista de event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2427" y="2896673"/>
            <a:ext cx="4846727" cy="2512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021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287887" y="1847602"/>
            <a:ext cx="9856115" cy="3484251"/>
          </a:xfrm>
        </p:spPr>
        <p:txBody>
          <a:bodyPr>
            <a:noAutofit/>
          </a:bodyPr>
          <a:lstStyle/>
          <a:p>
            <a:pPr algn="ctr"/>
            <a:r>
              <a:rPr lang="es-DO" sz="19900" dirty="0">
                <a:latin typeface="Edwardian Script ITC" panose="030303020407070D0804" pitchFamily="66" charset="0"/>
              </a:rPr>
              <a:t>G</a:t>
            </a:r>
            <a:r>
              <a:rPr lang="es-DO" sz="19900" dirty="0" smtClean="0">
                <a:latin typeface="Edwardian Script ITC" panose="030303020407070D0804" pitchFamily="66" charset="0"/>
              </a:rPr>
              <a:t>racias</a:t>
            </a:r>
            <a:endParaRPr lang="es-DO" sz="19900" dirty="0">
              <a:latin typeface="Edwardian Script ITC" panose="030303020407070D0804" pitchFamily="66" charset="0"/>
            </a:endParaRPr>
          </a:p>
        </p:txBody>
      </p:sp>
    </p:spTree>
    <p:extLst>
      <p:ext uri="{BB962C8B-B14F-4D97-AF65-F5344CB8AC3E}">
        <p14:creationId xmlns:p14="http://schemas.microsoft.com/office/powerpoint/2010/main" val="2126024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800" dirty="0" smtClean="0">
                <a:latin typeface="Times New Roman" panose="02020603050405020304" pitchFamily="18" charset="0"/>
                <a:cs typeface="Times New Roman" panose="02020603050405020304" pitchFamily="18" charset="0"/>
              </a:rPr>
              <a:t>Concepto</a:t>
            </a:r>
            <a:r>
              <a:rPr lang="es-ES" sz="5400" dirty="0" smtClean="0">
                <a:latin typeface="Times New Roman" panose="02020603050405020304" pitchFamily="18" charset="0"/>
                <a:cs typeface="Times New Roman" panose="02020603050405020304" pitchFamily="18" charset="0"/>
              </a:rPr>
              <a:t> de formulario </a:t>
            </a:r>
            <a:endParaRPr lang="es-ES" sz="5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5821249" y="1904999"/>
            <a:ext cx="5988678" cy="4418527"/>
          </a:xfrm>
        </p:spPr>
        <p:txBody>
          <a:bodyPr>
            <a:normAutofit/>
          </a:bodyPr>
          <a:lstStyle/>
          <a:p>
            <a:pPr algn="just"/>
            <a:r>
              <a:rPr lang="es-DO" sz="3200" dirty="0">
                <a:solidFill>
                  <a:schemeClr val="tx1"/>
                </a:solidFill>
                <a:latin typeface="Times New Roman" panose="02020603050405020304" pitchFamily="18" charset="0"/>
                <a:cs typeface="Times New Roman" panose="02020603050405020304" pitchFamily="18" charset="0"/>
              </a:rPr>
              <a:t>Un formulario es un documento, ya sea físico o digital diseñado para que el usuario introduzca datos estructurados (nombre, apellidos, dirección, fecha etc.) en las zonas correspondientes, para ser almacenados y procesados posteriormente.</a:t>
            </a:r>
            <a:endParaRPr lang="es-ES" sz="3200" dirty="0">
              <a:solidFill>
                <a:schemeClr val="tx1"/>
              </a:solidFill>
              <a:latin typeface="Times New Roman" panose="02020603050405020304" pitchFamily="18" charset="0"/>
              <a:cs typeface="Times New Roman" panose="02020603050405020304" pitchFamily="18" charset="0"/>
            </a:endParaRPr>
          </a:p>
          <a:p>
            <a:pPr algn="ctr"/>
            <a:endParaRPr lang="es-ES" dirty="0"/>
          </a:p>
        </p:txBody>
      </p:sp>
      <p:pic>
        <p:nvPicPr>
          <p:cNvPr id="1028" name="Picture 4" descr="Resultado de imagen para formulario en visual basic.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159" y="2272181"/>
            <a:ext cx="4578729" cy="327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782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800" dirty="0" smtClean="0">
                <a:latin typeface="Times New Roman" panose="02020603050405020304" pitchFamily="18" charset="0"/>
                <a:cs typeface="Times New Roman" panose="02020603050405020304" pitchFamily="18" charset="0"/>
              </a:rPr>
              <a:t>Tipos de formulario </a:t>
            </a:r>
            <a:endParaRPr lang="es-ES"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a:bodyPr>
          <a:lstStyle/>
          <a:p>
            <a:r>
              <a:rPr lang="es-DO" sz="3200" dirty="0">
                <a:solidFill>
                  <a:schemeClr val="tx1"/>
                </a:solidFill>
                <a:latin typeface="Times New Roman" panose="02020603050405020304" pitchFamily="18" charset="0"/>
                <a:cs typeface="Times New Roman" panose="02020603050405020304" pitchFamily="18" charset="0"/>
              </a:rPr>
              <a:t>Formulario </a:t>
            </a:r>
            <a:r>
              <a:rPr lang="es-DO" sz="3200" dirty="0" smtClean="0">
                <a:solidFill>
                  <a:schemeClr val="tx1"/>
                </a:solidFill>
                <a:latin typeface="Times New Roman" panose="02020603050405020304" pitchFamily="18" charset="0"/>
                <a:cs typeface="Times New Roman" panose="02020603050405020304" pitchFamily="18" charset="0"/>
              </a:rPr>
              <a:t>estándar</a:t>
            </a:r>
          </a:p>
          <a:p>
            <a:r>
              <a:rPr lang="es-DO" sz="3200" dirty="0">
                <a:solidFill>
                  <a:schemeClr val="tx1"/>
                </a:solidFill>
                <a:latin typeface="Times New Roman" panose="02020603050405020304" pitchFamily="18" charset="0"/>
                <a:cs typeface="Times New Roman" panose="02020603050405020304" pitchFamily="18" charset="0"/>
              </a:rPr>
              <a:t>Formularios </a:t>
            </a:r>
            <a:r>
              <a:rPr lang="es-DO" sz="3200" dirty="0" smtClean="0">
                <a:solidFill>
                  <a:schemeClr val="tx1"/>
                </a:solidFill>
                <a:latin typeface="Times New Roman" panose="02020603050405020304" pitchFamily="18" charset="0"/>
                <a:cs typeface="Times New Roman" panose="02020603050405020304" pitchFamily="18" charset="0"/>
              </a:rPr>
              <a:t>abiertos</a:t>
            </a:r>
          </a:p>
          <a:p>
            <a:r>
              <a:rPr lang="es-DO" sz="3200" dirty="0">
                <a:solidFill>
                  <a:schemeClr val="tx1"/>
                </a:solidFill>
                <a:latin typeface="Times New Roman" panose="02020603050405020304" pitchFamily="18" charset="0"/>
                <a:cs typeface="Times New Roman" panose="02020603050405020304" pitchFamily="18" charset="0"/>
              </a:rPr>
              <a:t>Formularios </a:t>
            </a:r>
            <a:r>
              <a:rPr lang="es-DO" sz="3200" dirty="0" smtClean="0">
                <a:solidFill>
                  <a:schemeClr val="tx1"/>
                </a:solidFill>
                <a:latin typeface="Times New Roman" panose="02020603050405020304" pitchFamily="18" charset="0"/>
                <a:cs typeface="Times New Roman" panose="02020603050405020304" pitchFamily="18" charset="0"/>
              </a:rPr>
              <a:t>intercompañia</a:t>
            </a:r>
          </a:p>
          <a:p>
            <a:r>
              <a:rPr lang="es-DO" sz="3200" dirty="0">
                <a:solidFill>
                  <a:schemeClr val="tx1"/>
                </a:solidFill>
                <a:latin typeface="Times New Roman" panose="02020603050405020304" pitchFamily="18" charset="0"/>
                <a:cs typeface="Times New Roman" panose="02020603050405020304" pitchFamily="18" charset="0"/>
              </a:rPr>
              <a:t>Formulario de </a:t>
            </a:r>
            <a:r>
              <a:rPr lang="es-DO" sz="3200" dirty="0" smtClean="0">
                <a:solidFill>
                  <a:schemeClr val="tx1"/>
                </a:solidFill>
                <a:latin typeface="Times New Roman" panose="02020603050405020304" pitchFamily="18" charset="0"/>
                <a:cs typeface="Times New Roman" panose="02020603050405020304" pitchFamily="18" charset="0"/>
              </a:rPr>
              <a:t>texto</a:t>
            </a:r>
          </a:p>
          <a:p>
            <a:r>
              <a:rPr lang="es-DO" sz="3200" dirty="0">
                <a:solidFill>
                  <a:schemeClr val="tx1"/>
                </a:solidFill>
                <a:latin typeface="Times New Roman" panose="02020603050405020304" pitchFamily="18" charset="0"/>
                <a:cs typeface="Times New Roman" panose="02020603050405020304" pitchFamily="18" charset="0"/>
              </a:rPr>
              <a:t>Formulario emergentes de </a:t>
            </a:r>
            <a:r>
              <a:rPr lang="es-DO" sz="3200" dirty="0" smtClean="0">
                <a:solidFill>
                  <a:schemeClr val="tx1"/>
                </a:solidFill>
                <a:latin typeface="Times New Roman" panose="02020603050405020304" pitchFamily="18" charset="0"/>
                <a:cs typeface="Times New Roman" panose="02020603050405020304" pitchFamily="18" charset="0"/>
              </a:rPr>
              <a:t>dimensión</a:t>
            </a:r>
            <a:endParaRPr lang="es-E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515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a:latin typeface="Times New Roman" panose="02020603050405020304" pitchFamily="18" charset="0"/>
                <a:cs typeface="Times New Roman" panose="02020603050405020304" pitchFamily="18" charset="0"/>
              </a:rPr>
              <a:t>Formulario </a:t>
            </a:r>
            <a:r>
              <a:rPr lang="es-DO" sz="4800" dirty="0" smtClean="0">
                <a:latin typeface="Times New Roman" panose="02020603050405020304" pitchFamily="18" charset="0"/>
                <a:cs typeface="Times New Roman" panose="02020603050405020304" pitchFamily="18" charset="0"/>
              </a:rPr>
              <a:t>estándar</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algn="just"/>
            <a:r>
              <a:rPr lang="es-DO" sz="3200" dirty="0" smtClean="0">
                <a:solidFill>
                  <a:schemeClr val="tx1"/>
                </a:solidFill>
                <a:latin typeface="Times New Roman" panose="02020603050405020304" pitchFamily="18" charset="0"/>
                <a:cs typeface="Times New Roman" panose="02020603050405020304" pitchFamily="18" charset="0"/>
              </a:rPr>
              <a:t>Seleccione </a:t>
            </a:r>
            <a:r>
              <a:rPr lang="es-DO" sz="3200" dirty="0">
                <a:solidFill>
                  <a:schemeClr val="tx1"/>
                </a:solidFill>
                <a:latin typeface="Times New Roman" panose="02020603050405020304" pitchFamily="18" charset="0"/>
                <a:cs typeface="Times New Roman" panose="02020603050405020304" pitchFamily="18" charset="0"/>
              </a:rPr>
              <a:t>este tipo de formulario  si desea crear un formulario con dimensiones en una matriz de filas y columnas, donde las dimensiones son distintas combinaciones de cuenta, categoría de datos, periodo, compañía y tipo de ajuste.</a:t>
            </a:r>
          </a:p>
          <a:p>
            <a:endParaRPr lang="es-DO" dirty="0"/>
          </a:p>
        </p:txBody>
      </p:sp>
    </p:spTree>
    <p:extLst>
      <p:ext uri="{BB962C8B-B14F-4D97-AF65-F5344CB8AC3E}">
        <p14:creationId xmlns:p14="http://schemas.microsoft.com/office/powerpoint/2010/main" val="39644880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a:latin typeface="Times New Roman" panose="02020603050405020304" pitchFamily="18" charset="0"/>
                <a:cs typeface="Times New Roman" panose="02020603050405020304" pitchFamily="18" charset="0"/>
              </a:rPr>
              <a:t>Formularios </a:t>
            </a:r>
            <a:r>
              <a:rPr lang="es-DO" sz="4800" dirty="0" smtClean="0">
                <a:latin typeface="Times New Roman" panose="02020603050405020304" pitchFamily="18" charset="0"/>
                <a:cs typeface="Times New Roman" panose="02020603050405020304" pitchFamily="18" charset="0"/>
              </a:rPr>
              <a:t>abiertos</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normAutofit lnSpcReduction="10000"/>
          </a:bodyPr>
          <a:lstStyle/>
          <a:p>
            <a:pPr algn="just"/>
            <a:r>
              <a:rPr lang="es-DO" sz="3200" dirty="0" smtClean="0">
                <a:solidFill>
                  <a:schemeClr val="tx1"/>
                </a:solidFill>
                <a:latin typeface="Times New Roman" panose="02020603050405020304" pitchFamily="18" charset="0"/>
                <a:cs typeface="Times New Roman" panose="02020603050405020304" pitchFamily="18" charset="0"/>
              </a:rPr>
              <a:t>Un </a:t>
            </a:r>
            <a:r>
              <a:rPr lang="es-DO" sz="3200" dirty="0">
                <a:solidFill>
                  <a:schemeClr val="tx1"/>
                </a:solidFill>
                <a:latin typeface="Times New Roman" panose="02020603050405020304" pitchFamily="18" charset="0"/>
                <a:cs typeface="Times New Roman" panose="02020603050405020304" pitchFamily="18" charset="0"/>
              </a:rPr>
              <a:t>formulario abierto puede incluir cualquier combinación de categorías de datos, periodos, cuentas, dimensiones y compañías sin limitación alguna para la combinación de filas y columnas. Tenga en cuenta que si utiliza estructuras vinculadas para limitar los derechos de acceso de los usuarios, no se aplicaran a los formularios abiertos.</a:t>
            </a:r>
          </a:p>
          <a:p>
            <a:endParaRPr lang="es-DO" dirty="0"/>
          </a:p>
        </p:txBody>
      </p:sp>
    </p:spTree>
    <p:extLst>
      <p:ext uri="{BB962C8B-B14F-4D97-AF65-F5344CB8AC3E}">
        <p14:creationId xmlns:p14="http://schemas.microsoft.com/office/powerpoint/2010/main" val="41578963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a:latin typeface="Times New Roman" panose="02020603050405020304" pitchFamily="18" charset="0"/>
                <a:cs typeface="Times New Roman" panose="02020603050405020304" pitchFamily="18" charset="0"/>
              </a:rPr>
              <a:t>Formularios </a:t>
            </a:r>
            <a:r>
              <a:rPr lang="es-DO" sz="4800" dirty="0" smtClean="0">
                <a:latin typeface="Times New Roman" panose="02020603050405020304" pitchFamily="18" charset="0"/>
                <a:cs typeface="Times New Roman" panose="02020603050405020304" pitchFamily="18" charset="0"/>
              </a:rPr>
              <a:t>intercompañia</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algn="just"/>
            <a:r>
              <a:rPr lang="es-DO" sz="3200" dirty="0" smtClean="0">
                <a:solidFill>
                  <a:schemeClr val="tx1"/>
                </a:solidFill>
                <a:latin typeface="Times New Roman" panose="02020603050405020304" pitchFamily="18" charset="0"/>
                <a:cs typeface="Times New Roman" panose="02020603050405020304" pitchFamily="18" charset="0"/>
              </a:rPr>
              <a:t>Seleccione </a:t>
            </a:r>
            <a:r>
              <a:rPr lang="es-DO" sz="3200" dirty="0">
                <a:solidFill>
                  <a:schemeClr val="tx1"/>
                </a:solidFill>
                <a:latin typeface="Times New Roman" panose="02020603050405020304" pitchFamily="18" charset="0"/>
                <a:cs typeface="Times New Roman" panose="02020603050405020304" pitchFamily="18" charset="0"/>
              </a:rPr>
              <a:t>este formulario si desea definir un formulario especifico que consista únicamente de cuentas intercompañia. Puede definir los formularios utilizado cuentas intercompañia con código I, J o M</a:t>
            </a:r>
          </a:p>
          <a:p>
            <a:endParaRPr lang="es-DO" dirty="0"/>
          </a:p>
        </p:txBody>
      </p:sp>
    </p:spTree>
    <p:extLst>
      <p:ext uri="{BB962C8B-B14F-4D97-AF65-F5344CB8AC3E}">
        <p14:creationId xmlns:p14="http://schemas.microsoft.com/office/powerpoint/2010/main" val="4043072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4800" dirty="0">
                <a:latin typeface="Times New Roman" panose="02020603050405020304" pitchFamily="18" charset="0"/>
                <a:cs typeface="Times New Roman" panose="02020603050405020304" pitchFamily="18" charset="0"/>
              </a:rPr>
              <a:t>Formulario de </a:t>
            </a:r>
            <a:r>
              <a:rPr lang="es-DO" sz="4800" dirty="0" smtClean="0">
                <a:latin typeface="Times New Roman" panose="02020603050405020304" pitchFamily="18" charset="0"/>
                <a:cs typeface="Times New Roman" panose="02020603050405020304" pitchFamily="18" charset="0"/>
              </a:rPr>
              <a:t>texto</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algn="just"/>
            <a:r>
              <a:rPr lang="es-DO" sz="3200" dirty="0" smtClean="0">
                <a:solidFill>
                  <a:schemeClr val="tx1"/>
                </a:solidFill>
                <a:latin typeface="Times New Roman" panose="02020603050405020304" pitchFamily="18" charset="0"/>
                <a:cs typeface="Times New Roman" panose="02020603050405020304" pitchFamily="18" charset="0"/>
              </a:rPr>
              <a:t>Se trata del tipo de formulario que debe seleccionar si desea </a:t>
            </a:r>
            <a:r>
              <a:rPr lang="es-DO" sz="3200" dirty="0">
                <a:solidFill>
                  <a:schemeClr val="tx1"/>
                </a:solidFill>
                <a:latin typeface="Times New Roman" panose="02020603050405020304" pitchFamily="18" charset="0"/>
                <a:cs typeface="Times New Roman" panose="02020603050405020304" pitchFamily="18" charset="0"/>
              </a:rPr>
              <a:t>crear un formulario tan solo para introducir comentarios de texto. Se puede utilizar un formulario de texto para introducir comentarios mediante una cuenta.</a:t>
            </a:r>
          </a:p>
          <a:p>
            <a:endParaRPr lang="es-DO" dirty="0"/>
          </a:p>
        </p:txBody>
      </p:sp>
    </p:spTree>
    <p:extLst>
      <p:ext uri="{BB962C8B-B14F-4D97-AF65-F5344CB8AC3E}">
        <p14:creationId xmlns:p14="http://schemas.microsoft.com/office/powerpoint/2010/main" val="4033443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6073" y="624110"/>
            <a:ext cx="9598539" cy="1280890"/>
          </a:xfrm>
        </p:spPr>
        <p:txBody>
          <a:bodyPr>
            <a:noAutofit/>
          </a:bodyPr>
          <a:lstStyle/>
          <a:p>
            <a:r>
              <a:rPr lang="es-DO" sz="4800" dirty="0">
                <a:latin typeface="Times New Roman" panose="02020603050405020304" pitchFamily="18" charset="0"/>
                <a:cs typeface="Times New Roman" panose="02020603050405020304" pitchFamily="18" charset="0"/>
              </a:rPr>
              <a:t>Formulario emergentes de </a:t>
            </a:r>
            <a:r>
              <a:rPr lang="es-DO" sz="4800" dirty="0" smtClean="0">
                <a:latin typeface="Times New Roman" panose="02020603050405020304" pitchFamily="18" charset="0"/>
                <a:cs typeface="Times New Roman" panose="02020603050405020304" pitchFamily="18" charset="0"/>
              </a:rPr>
              <a:t>dimensión</a:t>
            </a:r>
            <a:endParaRPr lang="es-DO" sz="48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algn="just"/>
            <a:r>
              <a:rPr lang="es-DO" sz="3200" dirty="0" smtClean="0">
                <a:solidFill>
                  <a:schemeClr val="tx1"/>
                </a:solidFill>
                <a:latin typeface="Times New Roman" panose="02020603050405020304" pitchFamily="18" charset="0"/>
                <a:cs typeface="Times New Roman" panose="02020603050405020304" pitchFamily="18" charset="0"/>
              </a:rPr>
              <a:t>El </a:t>
            </a:r>
            <a:r>
              <a:rPr lang="es-DO" sz="3200" dirty="0">
                <a:solidFill>
                  <a:schemeClr val="tx1"/>
                </a:solidFill>
                <a:latin typeface="Times New Roman" panose="02020603050405020304" pitchFamily="18" charset="0"/>
                <a:cs typeface="Times New Roman" panose="02020603050405020304" pitchFamily="18" charset="0"/>
              </a:rPr>
              <a:t>formulario emergente de dimensión se utiliza para introducir datos de forma dinámica para las dimensiones adicionales mediante cuentas definidas en la definición de columnas.</a:t>
            </a:r>
          </a:p>
          <a:p>
            <a:endParaRPr lang="es-DO" dirty="0"/>
          </a:p>
        </p:txBody>
      </p:sp>
    </p:spTree>
    <p:extLst>
      <p:ext uri="{BB962C8B-B14F-4D97-AF65-F5344CB8AC3E}">
        <p14:creationId xmlns:p14="http://schemas.microsoft.com/office/powerpoint/2010/main" val="1500860409"/>
      </p:ext>
    </p:extLst>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45719" cy="45719"/>
          </a:xfrm>
        </p:spPr>
        <p:txBody>
          <a:bodyPr>
            <a:normAutofit fontScale="90000"/>
          </a:bodyPr>
          <a:lstStyle/>
          <a:p>
            <a:r>
              <a:rPr lang="es-DO" sz="100" dirty="0" smtClean="0"/>
              <a:t>.</a:t>
            </a:r>
            <a:endParaRPr lang="es-DO" sz="100" dirty="0"/>
          </a:p>
        </p:txBody>
      </p:sp>
      <p:sp>
        <p:nvSpPr>
          <p:cNvPr id="3" name="Marcador de contenido 2"/>
          <p:cNvSpPr>
            <a:spLocks noGrp="1"/>
          </p:cNvSpPr>
          <p:nvPr>
            <p:ph idx="1"/>
          </p:nvPr>
        </p:nvSpPr>
        <p:spPr/>
        <p:txBody>
          <a:bodyPr/>
          <a:lstStyle/>
          <a:p>
            <a:pPr lvl="0"/>
            <a:r>
              <a:rPr lang="es-DO" sz="3200" dirty="0" smtClean="0">
                <a:solidFill>
                  <a:schemeClr val="tx1"/>
                </a:solidFill>
                <a:latin typeface="Times New Roman" panose="02020603050405020304" pitchFamily="18" charset="0"/>
                <a:cs typeface="Times New Roman" panose="02020603050405020304" pitchFamily="18" charset="0"/>
              </a:rPr>
              <a:t>Normal</a:t>
            </a:r>
          </a:p>
          <a:p>
            <a:pPr lvl="0"/>
            <a:r>
              <a:rPr lang="es-DO" sz="3200" dirty="0" smtClean="0">
                <a:solidFill>
                  <a:schemeClr val="tx1"/>
                </a:solidFill>
                <a:latin typeface="Times New Roman" panose="02020603050405020304" pitchFamily="18" charset="0"/>
                <a:cs typeface="Times New Roman" panose="02020603050405020304" pitchFamily="18" charset="0"/>
              </a:rPr>
              <a:t> MDI</a:t>
            </a:r>
          </a:p>
          <a:p>
            <a:pPr lvl="0"/>
            <a:r>
              <a:rPr lang="es-DO" sz="3200" dirty="0" smtClean="0">
                <a:solidFill>
                  <a:schemeClr val="tx1"/>
                </a:solidFill>
                <a:latin typeface="Times New Roman" panose="02020603050405020304" pitchFamily="18" charset="0"/>
                <a:cs typeface="Times New Roman" panose="02020603050405020304" pitchFamily="18" charset="0"/>
              </a:rPr>
              <a:t> Child</a:t>
            </a:r>
          </a:p>
          <a:p>
            <a:pPr lvl="0"/>
            <a:r>
              <a:rPr lang="es-DO" sz="3200" dirty="0" smtClean="0">
                <a:solidFill>
                  <a:schemeClr val="tx1"/>
                </a:solidFill>
                <a:latin typeface="Times New Roman" panose="02020603050405020304" pitchFamily="18" charset="0"/>
                <a:cs typeface="Times New Roman" panose="02020603050405020304" pitchFamily="18" charset="0"/>
              </a:rPr>
              <a:t> Parents </a:t>
            </a:r>
            <a:endParaRPr lang="es-ES" sz="3200" dirty="0" smtClean="0">
              <a:solidFill>
                <a:schemeClr val="tx1"/>
              </a:solidFill>
              <a:latin typeface="Times New Roman" panose="02020603050405020304" pitchFamily="18" charset="0"/>
              <a:cs typeface="Times New Roman" panose="02020603050405020304" pitchFamily="18" charset="0"/>
            </a:endParaRPr>
          </a:p>
          <a:p>
            <a:endParaRPr lang="es-DO" dirty="0"/>
          </a:p>
        </p:txBody>
      </p:sp>
    </p:spTree>
    <p:extLst>
      <p:ext uri="{BB962C8B-B14F-4D97-AF65-F5344CB8AC3E}">
        <p14:creationId xmlns:p14="http://schemas.microsoft.com/office/powerpoint/2010/main" val="2526567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259</TotalTime>
  <Words>568</Words>
  <Application>Microsoft Office PowerPoint</Application>
  <PresentationFormat>Panorámica</PresentationFormat>
  <Paragraphs>46</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Century Gothic</vt:lpstr>
      <vt:lpstr>Edwardian Script ITC</vt:lpstr>
      <vt:lpstr>Times New Roman</vt:lpstr>
      <vt:lpstr>Wingdings 3</vt:lpstr>
      <vt:lpstr>Espiral</vt:lpstr>
      <vt:lpstr>Programación en .NET </vt:lpstr>
      <vt:lpstr>Concepto de formulario </vt:lpstr>
      <vt:lpstr>Tipos de formulario </vt:lpstr>
      <vt:lpstr>Formulario estándar</vt:lpstr>
      <vt:lpstr>Formularios abiertos</vt:lpstr>
      <vt:lpstr>Formularios intercompañia</vt:lpstr>
      <vt:lpstr>Formulario de texto</vt:lpstr>
      <vt:lpstr>Formulario emergentes de dimensión</vt:lpstr>
      <vt:lpstr>.</vt:lpstr>
      <vt:lpstr>Normal</vt:lpstr>
      <vt:lpstr>MDI</vt:lpstr>
      <vt:lpstr>Child</vt:lpstr>
      <vt:lpstr>Parents</vt:lpstr>
      <vt:lpstr>Cuadro de lista de objetos o controles</vt:lpstr>
      <vt:lpstr>Ventana de codigo</vt:lpstr>
      <vt:lpstr>Cuadro lista de evento </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Jefferson</dc:creator>
  <cp:lastModifiedBy>estudiante</cp:lastModifiedBy>
  <cp:revision>23</cp:revision>
  <dcterms:created xsi:type="dcterms:W3CDTF">2019-02-19T11:44:32Z</dcterms:created>
  <dcterms:modified xsi:type="dcterms:W3CDTF">2019-02-20T18:52:03Z</dcterms:modified>
</cp:coreProperties>
</file>